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404" r:id="rId3"/>
    <p:sldId id="408" r:id="rId4"/>
    <p:sldId id="412" r:id="rId5"/>
    <p:sldId id="341" r:id="rId6"/>
    <p:sldId id="393" r:id="rId7"/>
    <p:sldId id="281" r:id="rId8"/>
    <p:sldId id="392" r:id="rId9"/>
    <p:sldId id="400" r:id="rId10"/>
    <p:sldId id="410" r:id="rId11"/>
    <p:sldId id="413" r:id="rId12"/>
    <p:sldId id="396" r:id="rId13"/>
    <p:sldId id="403" r:id="rId14"/>
    <p:sldId id="399" r:id="rId15"/>
    <p:sldId id="398" r:id="rId16"/>
    <p:sldId id="283" r:id="rId17"/>
    <p:sldId id="401" r:id="rId18"/>
    <p:sldId id="409" r:id="rId19"/>
    <p:sldId id="40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51B2D"/>
    <a:srgbClr val="16406D"/>
    <a:srgbClr val="471B69"/>
    <a:srgbClr val="07684E"/>
    <a:srgbClr val="450000"/>
    <a:srgbClr val="FF4051"/>
    <a:srgbClr val="FFA8B7"/>
    <a:srgbClr val="00B8FE"/>
    <a:srgbClr val="156082"/>
    <a:srgbClr val="084F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30"/>
    <p:restoredTop sz="74128"/>
  </p:normalViewPr>
  <p:slideViewPr>
    <p:cSldViewPr snapToGrid="0">
      <p:cViewPr varScale="1">
        <p:scale>
          <a:sx n="106" d="100"/>
          <a:sy n="106" d="100"/>
        </p:scale>
        <p:origin x="14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4C5755-C1CB-494B-B2BA-2392E434F260}" type="doc">
      <dgm:prSet loTypeId="urn:microsoft.com/office/officeart/2005/8/layout/cycle8" loCatId="" qsTypeId="urn:microsoft.com/office/officeart/2005/8/quickstyle/simple1" qsCatId="simple" csTypeId="urn:microsoft.com/office/officeart/2005/8/colors/accent1_2" csCatId="accent1" phldr="1"/>
      <dgm:spPr/>
    </dgm:pt>
    <dgm:pt modelId="{822B470F-12B8-564B-A8B1-CD2A5A816A04}">
      <dgm:prSet phldrT="[Text]" custT="1"/>
      <dgm:spPr>
        <a:solidFill>
          <a:srgbClr val="651B2D"/>
        </a:solidFill>
      </dgm:spPr>
      <dgm:t>
        <a:bodyPr/>
        <a:lstStyle/>
        <a:p>
          <a:pPr>
            <a:buClrTx/>
            <a:buSzTx/>
            <a:buFontTx/>
            <a:buNone/>
          </a:pPr>
          <a:r>
            <a:rPr kumimoji="0" lang="en-US" sz="1800" b="1" i="0" u="none" strike="noStrike" cap="none" spc="0" normalizeH="0" baseline="0" noProof="0" dirty="0">
              <a:ln>
                <a:noFill/>
              </a:ln>
              <a:solidFill>
                <a:prstClr val="white"/>
              </a:solidFill>
              <a:effectLst/>
              <a:uLnTx/>
              <a:uFillTx/>
              <a:latin typeface="Aptos" panose="02110004020202020204"/>
              <a:ea typeface="+mn-ea"/>
              <a:cs typeface="+mn-cs"/>
            </a:rPr>
            <a:t> </a:t>
          </a:r>
          <a:endParaRPr lang="en-US" sz="1200" dirty="0"/>
        </a:p>
      </dgm:t>
    </dgm:pt>
    <dgm:pt modelId="{1F2A753A-579C-124F-BA08-C6775EAC18C3}" type="sibTrans" cxnId="{6778A768-17E8-8C42-AC25-C762A523A139}">
      <dgm:prSet/>
      <dgm:spPr/>
      <dgm:t>
        <a:bodyPr/>
        <a:lstStyle/>
        <a:p>
          <a:endParaRPr lang="en-US"/>
        </a:p>
      </dgm:t>
    </dgm:pt>
    <dgm:pt modelId="{3164A910-4A26-1843-8F0B-DB79F298C086}" type="parTrans" cxnId="{6778A768-17E8-8C42-AC25-C762A523A139}">
      <dgm:prSet/>
      <dgm:spPr/>
      <dgm:t>
        <a:bodyPr/>
        <a:lstStyle/>
        <a:p>
          <a:endParaRPr lang="en-US"/>
        </a:p>
      </dgm:t>
    </dgm:pt>
    <dgm:pt modelId="{F1F7BBA9-34A7-9F45-A676-15176DC2CE23}" type="pres">
      <dgm:prSet presAssocID="{1F4C5755-C1CB-494B-B2BA-2392E434F260}" presName="compositeShape" presStyleCnt="0">
        <dgm:presLayoutVars>
          <dgm:chMax val="7"/>
          <dgm:dir/>
          <dgm:resizeHandles val="exact"/>
        </dgm:presLayoutVars>
      </dgm:prSet>
      <dgm:spPr/>
    </dgm:pt>
    <dgm:pt modelId="{B51C62D8-FA2C-B94D-93B4-22CD9144A553}" type="pres">
      <dgm:prSet presAssocID="{1F4C5755-C1CB-494B-B2BA-2392E434F260}" presName="wedge1" presStyleLbl="node1" presStyleIdx="0" presStyleCnt="1" custLinFactNeighborX="-1908" custLinFactNeighborY="-1631"/>
      <dgm:spPr/>
    </dgm:pt>
    <dgm:pt modelId="{2C21663B-F111-684C-9F95-367C12800D30}" type="pres">
      <dgm:prSet presAssocID="{1F4C5755-C1CB-494B-B2BA-2392E434F260}" presName="dummy1a" presStyleCnt="0"/>
      <dgm:spPr/>
    </dgm:pt>
    <dgm:pt modelId="{178C0869-7D01-254B-A55D-FB2B5C65B8AE}" type="pres">
      <dgm:prSet presAssocID="{1F4C5755-C1CB-494B-B2BA-2392E434F260}" presName="dummy1b" presStyleCnt="0"/>
      <dgm:spPr/>
    </dgm:pt>
    <dgm:pt modelId="{9FE26C48-68D0-6844-94A4-5782699EACA7}" type="pres">
      <dgm:prSet presAssocID="{1F4C5755-C1CB-494B-B2BA-2392E434F260}" presName="wedge1Tx" presStyleLbl="node1" presStyleIdx="0" presStyleCnt="1">
        <dgm:presLayoutVars>
          <dgm:chMax val="0"/>
          <dgm:chPref val="0"/>
          <dgm:bulletEnabled val="1"/>
        </dgm:presLayoutVars>
      </dgm:prSet>
      <dgm:spPr/>
    </dgm:pt>
    <dgm:pt modelId="{B7BB8D63-9CC6-0B44-B349-F7FB739D5CC7}" type="pres">
      <dgm:prSet presAssocID="{1F2A753A-579C-124F-BA08-C6775EAC18C3}" presName="arrowWedge1single" presStyleLbl="fgSibTrans2D1" presStyleIdx="0" presStyleCnt="1"/>
      <dgm:spPr/>
    </dgm:pt>
  </dgm:ptLst>
  <dgm:cxnLst>
    <dgm:cxn modelId="{04D4DF34-4F4D-2E4E-ABE3-27E079CE6A08}" type="presOf" srcId="{1F4C5755-C1CB-494B-B2BA-2392E434F260}" destId="{F1F7BBA9-34A7-9F45-A676-15176DC2CE23}" srcOrd="0" destOrd="0" presId="urn:microsoft.com/office/officeart/2005/8/layout/cycle8"/>
    <dgm:cxn modelId="{6778A768-17E8-8C42-AC25-C762A523A139}" srcId="{1F4C5755-C1CB-494B-B2BA-2392E434F260}" destId="{822B470F-12B8-564B-A8B1-CD2A5A816A04}" srcOrd="0" destOrd="0" parTransId="{3164A910-4A26-1843-8F0B-DB79F298C086}" sibTransId="{1F2A753A-579C-124F-BA08-C6775EAC18C3}"/>
    <dgm:cxn modelId="{D08E0E87-3532-A949-8829-AE018D39EE99}" type="presOf" srcId="{822B470F-12B8-564B-A8B1-CD2A5A816A04}" destId="{B51C62D8-FA2C-B94D-93B4-22CD9144A553}" srcOrd="0" destOrd="0" presId="urn:microsoft.com/office/officeart/2005/8/layout/cycle8"/>
    <dgm:cxn modelId="{08CBECCD-295E-7D42-BFFB-46C49CC3B51C}" type="presOf" srcId="{822B470F-12B8-564B-A8B1-CD2A5A816A04}" destId="{9FE26C48-68D0-6844-94A4-5782699EACA7}" srcOrd="1" destOrd="0" presId="urn:microsoft.com/office/officeart/2005/8/layout/cycle8"/>
    <dgm:cxn modelId="{7E7CD9E4-BD6E-C042-9A30-04EC19903BE1}" type="presParOf" srcId="{F1F7BBA9-34A7-9F45-A676-15176DC2CE23}" destId="{B51C62D8-FA2C-B94D-93B4-22CD9144A553}" srcOrd="0" destOrd="0" presId="urn:microsoft.com/office/officeart/2005/8/layout/cycle8"/>
    <dgm:cxn modelId="{EFBC4BB8-3887-2B4F-8BE6-F1782749D9E3}" type="presParOf" srcId="{F1F7BBA9-34A7-9F45-A676-15176DC2CE23}" destId="{2C21663B-F111-684C-9F95-367C12800D30}" srcOrd="1" destOrd="0" presId="urn:microsoft.com/office/officeart/2005/8/layout/cycle8"/>
    <dgm:cxn modelId="{6C67D44A-F2FC-5F48-BE65-CB1739CAFC0B}" type="presParOf" srcId="{F1F7BBA9-34A7-9F45-A676-15176DC2CE23}" destId="{178C0869-7D01-254B-A55D-FB2B5C65B8AE}" srcOrd="2" destOrd="0" presId="urn:microsoft.com/office/officeart/2005/8/layout/cycle8"/>
    <dgm:cxn modelId="{48D4B020-3FFA-E345-BD3A-FC7FF9895FD6}" type="presParOf" srcId="{F1F7BBA9-34A7-9F45-A676-15176DC2CE23}" destId="{9FE26C48-68D0-6844-94A4-5782699EACA7}" srcOrd="3" destOrd="0" presId="urn:microsoft.com/office/officeart/2005/8/layout/cycle8"/>
    <dgm:cxn modelId="{FA879C71-0B5B-E44A-AAB7-521F96A7DCF8}" type="presParOf" srcId="{F1F7BBA9-34A7-9F45-A676-15176DC2CE23}" destId="{B7BB8D63-9CC6-0B44-B349-F7FB739D5CC7}" srcOrd="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F96B5D-9AE0-AC44-9AFB-DC0181111B7A}" type="doc">
      <dgm:prSet loTypeId="urn:microsoft.com/office/officeart/2005/8/layout/chevron1" loCatId="" qsTypeId="urn:microsoft.com/office/officeart/2005/8/quickstyle/simple4" qsCatId="simple" csTypeId="urn:microsoft.com/office/officeart/2005/8/colors/accent1_4" csCatId="accent1" phldr="1"/>
      <dgm:spPr/>
    </dgm:pt>
    <dgm:pt modelId="{C8F1D836-480C-C040-8672-E09AECF9FDA9}">
      <dgm:prSet phldrT="[Text]" custT="1"/>
      <dgm:spPr/>
      <dgm:t>
        <a:bodyPr/>
        <a:lstStyle/>
        <a:p>
          <a:r>
            <a:rPr lang="en-US" sz="2000" dirty="0"/>
            <a:t>First 6 months</a:t>
          </a:r>
        </a:p>
        <a:p>
          <a:r>
            <a:rPr lang="en-US" sz="2000" dirty="0"/>
            <a:t>Listen, Map, Align</a:t>
          </a:r>
        </a:p>
      </dgm:t>
    </dgm:pt>
    <dgm:pt modelId="{CEDF404B-9FC1-2941-B047-93C33EE3353E}" type="parTrans" cxnId="{D20E5EA5-1659-9840-86FE-166FD6729CF3}">
      <dgm:prSet/>
      <dgm:spPr/>
      <dgm:t>
        <a:bodyPr/>
        <a:lstStyle/>
        <a:p>
          <a:endParaRPr lang="en-US" sz="2000"/>
        </a:p>
      </dgm:t>
    </dgm:pt>
    <dgm:pt modelId="{52310CEA-0D04-E64F-BC35-957E0576B9EC}" type="sibTrans" cxnId="{D20E5EA5-1659-9840-86FE-166FD6729CF3}">
      <dgm:prSet/>
      <dgm:spPr/>
      <dgm:t>
        <a:bodyPr/>
        <a:lstStyle/>
        <a:p>
          <a:endParaRPr lang="en-US" sz="2000"/>
        </a:p>
      </dgm:t>
    </dgm:pt>
    <dgm:pt modelId="{7DA090FA-39FD-F14E-A090-F0B5F9AED1AF}">
      <dgm:prSet phldrT="[Text]" custT="1"/>
      <dgm:spPr/>
      <dgm:t>
        <a:bodyPr/>
        <a:lstStyle/>
        <a:p>
          <a:r>
            <a:rPr lang="en-US" sz="2000" dirty="0"/>
            <a:t>Months 6-12</a:t>
          </a:r>
        </a:p>
        <a:p>
          <a:r>
            <a:rPr lang="en-US" sz="2000" dirty="0"/>
            <a:t>Build Momentum</a:t>
          </a:r>
        </a:p>
      </dgm:t>
    </dgm:pt>
    <dgm:pt modelId="{63A6306E-27E4-2943-9E82-D75FBA7A82A6}" type="parTrans" cxnId="{9B29D88B-F79E-F141-A58B-F8491A242A3B}">
      <dgm:prSet/>
      <dgm:spPr/>
      <dgm:t>
        <a:bodyPr/>
        <a:lstStyle/>
        <a:p>
          <a:endParaRPr lang="en-US" sz="2000"/>
        </a:p>
      </dgm:t>
    </dgm:pt>
    <dgm:pt modelId="{71629784-1ACE-414C-87EB-7E889B426698}" type="sibTrans" cxnId="{9B29D88B-F79E-F141-A58B-F8491A242A3B}">
      <dgm:prSet/>
      <dgm:spPr/>
      <dgm:t>
        <a:bodyPr/>
        <a:lstStyle/>
        <a:p>
          <a:endParaRPr lang="en-US" sz="2000"/>
        </a:p>
      </dgm:t>
    </dgm:pt>
    <dgm:pt modelId="{94446518-3DF4-4542-A7BF-3071738EA6CD}">
      <dgm:prSet phldrT="[Text]" custT="1"/>
      <dgm:spPr/>
      <dgm:t>
        <a:bodyPr/>
        <a:lstStyle/>
        <a:p>
          <a:r>
            <a:rPr lang="en-US" sz="2000" dirty="0"/>
            <a:t>Months 12-24</a:t>
          </a:r>
        </a:p>
        <a:p>
          <a:r>
            <a:rPr lang="en-US" sz="2000" dirty="0"/>
            <a:t>Scale What Works</a:t>
          </a:r>
        </a:p>
      </dgm:t>
    </dgm:pt>
    <dgm:pt modelId="{D856BBE4-3FF7-FF41-93C4-EFD49CCE810C}" type="parTrans" cxnId="{C592E881-D013-7F40-AC05-F45F9F623576}">
      <dgm:prSet/>
      <dgm:spPr/>
      <dgm:t>
        <a:bodyPr/>
        <a:lstStyle/>
        <a:p>
          <a:endParaRPr lang="en-US" sz="2000"/>
        </a:p>
      </dgm:t>
    </dgm:pt>
    <dgm:pt modelId="{E9299593-329B-4341-8E8B-C49D1BDEC8E0}" type="sibTrans" cxnId="{C592E881-D013-7F40-AC05-F45F9F623576}">
      <dgm:prSet/>
      <dgm:spPr/>
      <dgm:t>
        <a:bodyPr/>
        <a:lstStyle/>
        <a:p>
          <a:endParaRPr lang="en-US" sz="2000"/>
        </a:p>
      </dgm:t>
    </dgm:pt>
    <dgm:pt modelId="{A035E1E8-7878-D045-B128-0050BCBF5C6A}" type="pres">
      <dgm:prSet presAssocID="{90F96B5D-9AE0-AC44-9AFB-DC0181111B7A}" presName="Name0" presStyleCnt="0">
        <dgm:presLayoutVars>
          <dgm:dir/>
          <dgm:animLvl val="lvl"/>
          <dgm:resizeHandles val="exact"/>
        </dgm:presLayoutVars>
      </dgm:prSet>
      <dgm:spPr/>
    </dgm:pt>
    <dgm:pt modelId="{4A091337-99BD-BF4A-A6F4-977A0D50C5ED}" type="pres">
      <dgm:prSet presAssocID="{C8F1D836-480C-C040-8672-E09AECF9FDA9}" presName="parTxOnly" presStyleLbl="node1" presStyleIdx="0" presStyleCnt="3">
        <dgm:presLayoutVars>
          <dgm:chMax val="0"/>
          <dgm:chPref val="0"/>
          <dgm:bulletEnabled val="1"/>
        </dgm:presLayoutVars>
      </dgm:prSet>
      <dgm:spPr/>
    </dgm:pt>
    <dgm:pt modelId="{689D35D6-8559-C642-B5E7-D388E58C0B75}" type="pres">
      <dgm:prSet presAssocID="{52310CEA-0D04-E64F-BC35-957E0576B9EC}" presName="parTxOnlySpace" presStyleCnt="0"/>
      <dgm:spPr/>
    </dgm:pt>
    <dgm:pt modelId="{B99AC901-5CB4-9042-B0BB-E502CC2209A8}" type="pres">
      <dgm:prSet presAssocID="{7DA090FA-39FD-F14E-A090-F0B5F9AED1AF}" presName="parTxOnly" presStyleLbl="node1" presStyleIdx="1" presStyleCnt="3">
        <dgm:presLayoutVars>
          <dgm:chMax val="0"/>
          <dgm:chPref val="0"/>
          <dgm:bulletEnabled val="1"/>
        </dgm:presLayoutVars>
      </dgm:prSet>
      <dgm:spPr/>
    </dgm:pt>
    <dgm:pt modelId="{CF2CB0F7-BE50-424E-9004-5138669A2BEE}" type="pres">
      <dgm:prSet presAssocID="{71629784-1ACE-414C-87EB-7E889B426698}" presName="parTxOnlySpace" presStyleCnt="0"/>
      <dgm:spPr/>
    </dgm:pt>
    <dgm:pt modelId="{45A2FFAE-A925-014D-981F-073C206DBB77}" type="pres">
      <dgm:prSet presAssocID="{94446518-3DF4-4542-A7BF-3071738EA6CD}" presName="parTxOnly" presStyleLbl="node1" presStyleIdx="2" presStyleCnt="3">
        <dgm:presLayoutVars>
          <dgm:chMax val="0"/>
          <dgm:chPref val="0"/>
          <dgm:bulletEnabled val="1"/>
        </dgm:presLayoutVars>
      </dgm:prSet>
      <dgm:spPr/>
    </dgm:pt>
  </dgm:ptLst>
  <dgm:cxnLst>
    <dgm:cxn modelId="{456D4404-71BC-9C42-BEE7-73C64B31DD83}" type="presOf" srcId="{7DA090FA-39FD-F14E-A090-F0B5F9AED1AF}" destId="{B99AC901-5CB4-9042-B0BB-E502CC2209A8}" srcOrd="0" destOrd="0" presId="urn:microsoft.com/office/officeart/2005/8/layout/chevron1"/>
    <dgm:cxn modelId="{ABE4ED6B-23F6-F64D-96EE-B8FAF6D5B315}" type="presOf" srcId="{C8F1D836-480C-C040-8672-E09AECF9FDA9}" destId="{4A091337-99BD-BF4A-A6F4-977A0D50C5ED}" srcOrd="0" destOrd="0" presId="urn:microsoft.com/office/officeart/2005/8/layout/chevron1"/>
    <dgm:cxn modelId="{C592E881-D013-7F40-AC05-F45F9F623576}" srcId="{90F96B5D-9AE0-AC44-9AFB-DC0181111B7A}" destId="{94446518-3DF4-4542-A7BF-3071738EA6CD}" srcOrd="2" destOrd="0" parTransId="{D856BBE4-3FF7-FF41-93C4-EFD49CCE810C}" sibTransId="{E9299593-329B-4341-8E8B-C49D1BDEC8E0}"/>
    <dgm:cxn modelId="{13275E83-1B93-8745-A829-F5BB07A78B4E}" type="presOf" srcId="{94446518-3DF4-4542-A7BF-3071738EA6CD}" destId="{45A2FFAE-A925-014D-981F-073C206DBB77}" srcOrd="0" destOrd="0" presId="urn:microsoft.com/office/officeart/2005/8/layout/chevron1"/>
    <dgm:cxn modelId="{9B29D88B-F79E-F141-A58B-F8491A242A3B}" srcId="{90F96B5D-9AE0-AC44-9AFB-DC0181111B7A}" destId="{7DA090FA-39FD-F14E-A090-F0B5F9AED1AF}" srcOrd="1" destOrd="0" parTransId="{63A6306E-27E4-2943-9E82-D75FBA7A82A6}" sibTransId="{71629784-1ACE-414C-87EB-7E889B426698}"/>
    <dgm:cxn modelId="{D20E5EA5-1659-9840-86FE-166FD6729CF3}" srcId="{90F96B5D-9AE0-AC44-9AFB-DC0181111B7A}" destId="{C8F1D836-480C-C040-8672-E09AECF9FDA9}" srcOrd="0" destOrd="0" parTransId="{CEDF404B-9FC1-2941-B047-93C33EE3353E}" sibTransId="{52310CEA-0D04-E64F-BC35-957E0576B9EC}"/>
    <dgm:cxn modelId="{B5CDD5A7-5F8D-A741-88A4-8D93A2449572}" type="presOf" srcId="{90F96B5D-9AE0-AC44-9AFB-DC0181111B7A}" destId="{A035E1E8-7878-D045-B128-0050BCBF5C6A}" srcOrd="0" destOrd="0" presId="urn:microsoft.com/office/officeart/2005/8/layout/chevron1"/>
    <dgm:cxn modelId="{751B750B-0C67-DC44-81DF-42EFE9796E23}" type="presParOf" srcId="{A035E1E8-7878-D045-B128-0050BCBF5C6A}" destId="{4A091337-99BD-BF4A-A6F4-977A0D50C5ED}" srcOrd="0" destOrd="0" presId="urn:microsoft.com/office/officeart/2005/8/layout/chevron1"/>
    <dgm:cxn modelId="{8E1A4A15-0F67-B642-A6FB-86051487067A}" type="presParOf" srcId="{A035E1E8-7878-D045-B128-0050BCBF5C6A}" destId="{689D35D6-8559-C642-B5E7-D388E58C0B75}" srcOrd="1" destOrd="0" presId="urn:microsoft.com/office/officeart/2005/8/layout/chevron1"/>
    <dgm:cxn modelId="{3F31C450-437A-464D-A2C6-6C2F46406D09}" type="presParOf" srcId="{A035E1E8-7878-D045-B128-0050BCBF5C6A}" destId="{B99AC901-5CB4-9042-B0BB-E502CC2209A8}" srcOrd="2" destOrd="0" presId="urn:microsoft.com/office/officeart/2005/8/layout/chevron1"/>
    <dgm:cxn modelId="{D1DA3314-369F-0249-91C9-E924EBEDA264}" type="presParOf" srcId="{A035E1E8-7878-D045-B128-0050BCBF5C6A}" destId="{CF2CB0F7-BE50-424E-9004-5138669A2BEE}" srcOrd="3" destOrd="0" presId="urn:microsoft.com/office/officeart/2005/8/layout/chevron1"/>
    <dgm:cxn modelId="{2E91677C-C59B-5B47-893D-6A5106A2093B}" type="presParOf" srcId="{A035E1E8-7878-D045-B128-0050BCBF5C6A}" destId="{45A2FFAE-A925-014D-981F-073C206DBB77}"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1C62D8-FA2C-B94D-93B4-22CD9144A553}">
      <dsp:nvSpPr>
        <dsp:cNvPr id="0" name=""/>
        <dsp:cNvSpPr/>
      </dsp:nvSpPr>
      <dsp:spPr>
        <a:xfrm>
          <a:off x="340591" y="181368"/>
          <a:ext cx="2297898" cy="2297898"/>
        </a:xfrm>
        <a:prstGeom prst="ellipse">
          <a:avLst/>
        </a:prstGeom>
        <a:solidFill>
          <a:srgbClr val="651B2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ClrTx/>
            <a:buSzTx/>
            <a:buFontTx/>
            <a:buNone/>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 </a:t>
          </a:r>
          <a:endParaRPr lang="en-US" sz="1200" kern="1200" dirty="0"/>
        </a:p>
      </dsp:txBody>
      <dsp:txXfrm>
        <a:off x="723574" y="564351"/>
        <a:ext cx="1531932" cy="1531932"/>
      </dsp:txXfrm>
    </dsp:sp>
    <dsp:sp modelId="{B7BB8D63-9CC6-0B44-B349-F7FB739D5CC7}">
      <dsp:nvSpPr>
        <dsp:cNvPr id="0" name=""/>
        <dsp:cNvSpPr/>
      </dsp:nvSpPr>
      <dsp:spPr>
        <a:xfrm>
          <a:off x="216340" y="38976"/>
          <a:ext cx="2582399" cy="2582399"/>
        </a:xfrm>
        <a:prstGeom prst="circularArrow">
          <a:avLst>
            <a:gd name="adj1" fmla="val 5085"/>
            <a:gd name="adj2" fmla="val 327528"/>
            <a:gd name="adj3" fmla="val 15818612"/>
            <a:gd name="adj4" fmla="val 1625386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091337-99BD-BF4A-A6F4-977A0D50C5ED}">
      <dsp:nvSpPr>
        <dsp:cNvPr id="0" name=""/>
        <dsp:cNvSpPr/>
      </dsp:nvSpPr>
      <dsp:spPr>
        <a:xfrm>
          <a:off x="3266" y="0"/>
          <a:ext cx="3979149" cy="1011219"/>
        </a:xfrm>
        <a:prstGeom prst="chevron">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First 6 months</a:t>
          </a:r>
        </a:p>
        <a:p>
          <a:pPr marL="0" lvl="0" indent="0" algn="ctr" defTabSz="889000">
            <a:lnSpc>
              <a:spcPct val="90000"/>
            </a:lnSpc>
            <a:spcBef>
              <a:spcPct val="0"/>
            </a:spcBef>
            <a:spcAft>
              <a:spcPct val="35000"/>
            </a:spcAft>
            <a:buNone/>
          </a:pPr>
          <a:r>
            <a:rPr lang="en-US" sz="2000" kern="1200" dirty="0"/>
            <a:t>Listen, Map, Align</a:t>
          </a:r>
        </a:p>
      </dsp:txBody>
      <dsp:txXfrm>
        <a:off x="508876" y="0"/>
        <a:ext cx="2967930" cy="1011219"/>
      </dsp:txXfrm>
    </dsp:sp>
    <dsp:sp modelId="{B99AC901-5CB4-9042-B0BB-E502CC2209A8}">
      <dsp:nvSpPr>
        <dsp:cNvPr id="0" name=""/>
        <dsp:cNvSpPr/>
      </dsp:nvSpPr>
      <dsp:spPr>
        <a:xfrm>
          <a:off x="3584501" y="0"/>
          <a:ext cx="3979149" cy="1011219"/>
        </a:xfrm>
        <a:prstGeom prst="chevron">
          <a:avLst/>
        </a:prstGeom>
        <a:gradFill rotWithShape="0">
          <a:gsLst>
            <a:gs pos="0">
              <a:schemeClr val="accent1">
                <a:shade val="50000"/>
                <a:hueOff val="393098"/>
                <a:satOff val="-41319"/>
                <a:lumOff val="35655"/>
                <a:alphaOff val="0"/>
                <a:satMod val="103000"/>
                <a:lumMod val="102000"/>
                <a:tint val="94000"/>
              </a:schemeClr>
            </a:gs>
            <a:gs pos="50000">
              <a:schemeClr val="accent1">
                <a:shade val="50000"/>
                <a:hueOff val="393098"/>
                <a:satOff val="-41319"/>
                <a:lumOff val="35655"/>
                <a:alphaOff val="0"/>
                <a:satMod val="110000"/>
                <a:lumMod val="100000"/>
                <a:shade val="100000"/>
              </a:schemeClr>
            </a:gs>
            <a:gs pos="100000">
              <a:schemeClr val="accent1">
                <a:shade val="50000"/>
                <a:hueOff val="393098"/>
                <a:satOff val="-41319"/>
                <a:lumOff val="3565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Months 6-12</a:t>
          </a:r>
        </a:p>
        <a:p>
          <a:pPr marL="0" lvl="0" indent="0" algn="ctr" defTabSz="889000">
            <a:lnSpc>
              <a:spcPct val="90000"/>
            </a:lnSpc>
            <a:spcBef>
              <a:spcPct val="0"/>
            </a:spcBef>
            <a:spcAft>
              <a:spcPct val="35000"/>
            </a:spcAft>
            <a:buNone/>
          </a:pPr>
          <a:r>
            <a:rPr lang="en-US" sz="2000" kern="1200" dirty="0"/>
            <a:t>Build Momentum</a:t>
          </a:r>
        </a:p>
      </dsp:txBody>
      <dsp:txXfrm>
        <a:off x="4090111" y="0"/>
        <a:ext cx="2967930" cy="1011219"/>
      </dsp:txXfrm>
    </dsp:sp>
    <dsp:sp modelId="{45A2FFAE-A925-014D-981F-073C206DBB77}">
      <dsp:nvSpPr>
        <dsp:cNvPr id="0" name=""/>
        <dsp:cNvSpPr/>
      </dsp:nvSpPr>
      <dsp:spPr>
        <a:xfrm>
          <a:off x="7165735" y="0"/>
          <a:ext cx="3979149" cy="1011219"/>
        </a:xfrm>
        <a:prstGeom prst="chevron">
          <a:avLst/>
        </a:prstGeom>
        <a:gradFill rotWithShape="0">
          <a:gsLst>
            <a:gs pos="0">
              <a:schemeClr val="accent1">
                <a:shade val="50000"/>
                <a:hueOff val="393098"/>
                <a:satOff val="-41319"/>
                <a:lumOff val="35655"/>
                <a:alphaOff val="0"/>
                <a:satMod val="103000"/>
                <a:lumMod val="102000"/>
                <a:tint val="94000"/>
              </a:schemeClr>
            </a:gs>
            <a:gs pos="50000">
              <a:schemeClr val="accent1">
                <a:shade val="50000"/>
                <a:hueOff val="393098"/>
                <a:satOff val="-41319"/>
                <a:lumOff val="35655"/>
                <a:alphaOff val="0"/>
                <a:satMod val="110000"/>
                <a:lumMod val="100000"/>
                <a:shade val="100000"/>
              </a:schemeClr>
            </a:gs>
            <a:gs pos="100000">
              <a:schemeClr val="accent1">
                <a:shade val="50000"/>
                <a:hueOff val="393098"/>
                <a:satOff val="-41319"/>
                <a:lumOff val="3565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Months 12-24</a:t>
          </a:r>
        </a:p>
        <a:p>
          <a:pPr marL="0" lvl="0" indent="0" algn="ctr" defTabSz="889000">
            <a:lnSpc>
              <a:spcPct val="90000"/>
            </a:lnSpc>
            <a:spcBef>
              <a:spcPct val="0"/>
            </a:spcBef>
            <a:spcAft>
              <a:spcPct val="35000"/>
            </a:spcAft>
            <a:buNone/>
          </a:pPr>
          <a:r>
            <a:rPr lang="en-US" sz="2000" kern="1200" dirty="0"/>
            <a:t>Scale What Works</a:t>
          </a:r>
        </a:p>
      </dsp:txBody>
      <dsp:txXfrm>
        <a:off x="7671345" y="0"/>
        <a:ext cx="2967930" cy="1011219"/>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4DE01A-20FF-C546-9FFB-E24945D5F660}" type="datetimeFigureOut">
              <a:rPr lang="en-US" smtClean="0"/>
              <a:t>4/8/26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9774D1-1FB4-734A-9F0F-AFC70A021034}" type="slidenum">
              <a:rPr lang="en-US" smtClean="0"/>
              <a:t>‹#›</a:t>
            </a:fld>
            <a:endParaRPr lang="en-US"/>
          </a:p>
        </p:txBody>
      </p:sp>
    </p:spTree>
    <p:extLst>
      <p:ext uri="{BB962C8B-B14F-4D97-AF65-F5344CB8AC3E}">
        <p14:creationId xmlns:p14="http://schemas.microsoft.com/office/powerpoint/2010/main" val="3923575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the opportunity to be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I’ll keep this focused and practical.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 want to briefly summarize the path that shaped how I think about this work, then share what I see at Texas A&amp;M, and finally walk through the kind of university-wide entrepreneurship system I would try to help build here.</a:t>
            </a:r>
          </a:p>
        </p:txBody>
      </p:sp>
      <p:sp>
        <p:nvSpPr>
          <p:cNvPr id="4" name="Slide Number Placeholder 3"/>
          <p:cNvSpPr>
            <a:spLocks noGrp="1"/>
          </p:cNvSpPr>
          <p:nvPr>
            <p:ph type="sldNum" sz="quarter" idx="5"/>
          </p:nvPr>
        </p:nvSpPr>
        <p:spPr/>
        <p:txBody>
          <a:bodyPr/>
          <a:lstStyle/>
          <a:p>
            <a:fld id="{8C9774D1-1FB4-734A-9F0F-AFC70A021034}" type="slidenum">
              <a:rPr lang="en-US" smtClean="0"/>
              <a:t>1</a:t>
            </a:fld>
            <a:endParaRPr lang="en-US"/>
          </a:p>
        </p:txBody>
      </p:sp>
    </p:spTree>
    <p:extLst>
      <p:ext uri="{BB962C8B-B14F-4D97-AF65-F5344CB8AC3E}">
        <p14:creationId xmlns:p14="http://schemas.microsoft.com/office/powerpoint/2010/main" val="2561801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reflects what I’ve learned from investing, board work, and coaching.</a:t>
            </a:r>
          </a:p>
          <a:p>
            <a:endParaRPr lang="en-US" b="0" dirty="0"/>
          </a:p>
          <a:p>
            <a:r>
              <a:rPr lang="en-US" b="0" dirty="0"/>
              <a:t>The goal is stronger entrepreneurial formation.</a:t>
            </a:r>
          </a:p>
          <a:p>
            <a:endParaRPr lang="en-US" b="0" dirty="0"/>
          </a:p>
          <a:p>
            <a:r>
              <a:rPr lang="en-US" b="0" dirty="0"/>
              <a:t>These qualities matter the most.</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Those qualities matter not only for startup founders. They also matter for students and researchers learning how to move ideas into 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stronger people and teams are in motion, the next challenge is validating which opportunities should keep moving.</a:t>
            </a:r>
          </a:p>
        </p:txBody>
      </p:sp>
      <p:sp>
        <p:nvSpPr>
          <p:cNvPr id="4" name="Slide Number Placeholder 3"/>
          <p:cNvSpPr>
            <a:spLocks noGrp="1"/>
          </p:cNvSpPr>
          <p:nvPr>
            <p:ph type="sldNum" sz="quarter" idx="5"/>
          </p:nvPr>
        </p:nvSpPr>
        <p:spPr/>
        <p:txBody>
          <a:bodyPr/>
          <a:lstStyle/>
          <a:p>
            <a:fld id="{8C9774D1-1FB4-734A-9F0F-AFC70A021034}" type="slidenum">
              <a:rPr lang="en-US" smtClean="0"/>
              <a:t>10</a:t>
            </a:fld>
            <a:endParaRPr lang="en-US"/>
          </a:p>
        </p:txBody>
      </p:sp>
    </p:spTree>
    <p:extLst>
      <p:ext uri="{BB962C8B-B14F-4D97-AF65-F5344CB8AC3E}">
        <p14:creationId xmlns:p14="http://schemas.microsoft.com/office/powerpoint/2010/main" val="359768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E3ACF-B9B1-6D78-7863-4E6623C1DB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4986CA-6A22-4A2D-C659-C6B34541B4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BEE5B4-EDA2-3401-0A3B-A847457D2390}"/>
              </a:ext>
            </a:extLst>
          </p:cNvPr>
          <p:cNvSpPr>
            <a:spLocks noGrp="1"/>
          </p:cNvSpPr>
          <p:nvPr>
            <p:ph type="body" idx="1"/>
          </p:nvPr>
        </p:nvSpPr>
        <p:spPr/>
        <p:txBody>
          <a:bodyPr/>
          <a:lstStyle/>
          <a:p>
            <a:r>
              <a:rPr lang="en-US" dirty="0"/>
              <a:t>Validation is bigger than any one place.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opportunities have been validated, the next question is what to do with them.</a:t>
            </a:r>
          </a:p>
        </p:txBody>
      </p:sp>
      <p:sp>
        <p:nvSpPr>
          <p:cNvPr id="4" name="Slide Number Placeholder 3">
            <a:extLst>
              <a:ext uri="{FF2B5EF4-FFF2-40B4-BE49-F238E27FC236}">
                <a16:creationId xmlns:a16="http://schemas.microsoft.com/office/drawing/2014/main" id="{D8A8786E-404C-E8D0-E1DA-2C9A37FED49B}"/>
              </a:ext>
            </a:extLst>
          </p:cNvPr>
          <p:cNvSpPr>
            <a:spLocks noGrp="1"/>
          </p:cNvSpPr>
          <p:nvPr>
            <p:ph type="sldNum" sz="quarter" idx="5"/>
          </p:nvPr>
        </p:nvSpPr>
        <p:spPr/>
        <p:txBody>
          <a:bodyPr/>
          <a:lstStyle/>
          <a:p>
            <a:fld id="{8C9774D1-1FB4-734A-9F0F-AFC70A021034}" type="slidenum">
              <a:rPr lang="en-US" smtClean="0"/>
              <a:t>11</a:t>
            </a:fld>
            <a:endParaRPr lang="en-US"/>
          </a:p>
        </p:txBody>
      </p:sp>
    </p:spTree>
    <p:extLst>
      <p:ext uri="{BB962C8B-B14F-4D97-AF65-F5344CB8AC3E}">
        <p14:creationId xmlns:p14="http://schemas.microsoft.com/office/powerpoint/2010/main" val="402720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pillar is about moving validated opportunities into the right downstream path.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route…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mobilize…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Third, anchor…</a:t>
            </a:r>
          </a:p>
          <a:p>
            <a:endParaRPr lang="en-US" dirty="0"/>
          </a:p>
          <a:p>
            <a:r>
              <a:rPr lang="en-US" dirty="0"/>
              <a:t>Goal is not just more activity.</a:t>
            </a:r>
          </a:p>
          <a:p>
            <a:r>
              <a:rPr lang="en-US" dirty="0"/>
              <a:t>It is to help strong opportunities move into the right path, attract support, and generate value that sticks.</a:t>
            </a:r>
          </a:p>
          <a:p>
            <a:endParaRPr lang="en-US" dirty="0"/>
          </a:p>
          <a:p>
            <a:r>
              <a:rPr lang="en-US" dirty="0"/>
              <a:t>For the system to work, it all needs coordination.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C9774D1-1FB4-734A-9F0F-AFC70A021034}" type="slidenum">
              <a:rPr lang="en-US" smtClean="0"/>
              <a:t>12</a:t>
            </a:fld>
            <a:endParaRPr lang="en-US"/>
          </a:p>
        </p:txBody>
      </p:sp>
    </p:spTree>
    <p:extLst>
      <p:ext uri="{BB962C8B-B14F-4D97-AF65-F5344CB8AC3E}">
        <p14:creationId xmlns:p14="http://schemas.microsoft.com/office/powerpoint/2010/main" val="1155911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TAMU is too large for this to work by itself; it needs a light but real coordinating structure.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center, I would have an Entrepreneurship and Innovation Council to align priorities, intake norms, metrics, and cross-college pilots.</a:t>
            </a:r>
          </a:p>
          <a:p>
            <a:endParaRPr lang="en-US" dirty="0"/>
          </a:p>
          <a:p>
            <a:r>
              <a:rPr lang="en-US" dirty="0"/>
              <a:t>After that, 3 input channels….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governance is in place, then the question becomes how we would know whether it is working.</a:t>
            </a:r>
          </a:p>
          <a:p>
            <a:endParaRPr lang="en-US" dirty="0"/>
          </a:p>
        </p:txBody>
      </p:sp>
      <p:sp>
        <p:nvSpPr>
          <p:cNvPr id="4" name="Slide Number Placeholder 3"/>
          <p:cNvSpPr>
            <a:spLocks noGrp="1"/>
          </p:cNvSpPr>
          <p:nvPr>
            <p:ph type="sldNum" sz="quarter" idx="5"/>
          </p:nvPr>
        </p:nvSpPr>
        <p:spPr/>
        <p:txBody>
          <a:bodyPr/>
          <a:lstStyle/>
          <a:p>
            <a:fld id="{8C9774D1-1FB4-734A-9F0F-AFC70A021034}" type="slidenum">
              <a:rPr lang="en-US" smtClean="0"/>
              <a:t>13</a:t>
            </a:fld>
            <a:endParaRPr lang="en-US"/>
          </a:p>
        </p:txBody>
      </p:sp>
    </p:spTree>
    <p:extLst>
      <p:ext uri="{BB962C8B-B14F-4D97-AF65-F5344CB8AC3E}">
        <p14:creationId xmlns:p14="http://schemas.microsoft.com/office/powerpoint/2010/main" val="3626174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judge this based on leading and outcome indicators.</a:t>
            </a:r>
          </a:p>
          <a:p>
            <a:endParaRPr lang="en-US" dirty="0"/>
          </a:p>
          <a:p>
            <a:r>
              <a:rPr lang="en-US" b="0" dirty="0"/>
              <a:t>Leading – tell us whether people are entering and moving through the system.</a:t>
            </a:r>
          </a:p>
          <a:p>
            <a:r>
              <a:rPr lang="en-US" b="0" dirty="0"/>
              <a:t>Outcome – tell us whether the system is producing impactful results.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4 visible changes: a clearer front door, more thesis-led challenge pathways, stronger cross-college team formation, easier access to mentors and commercialization handoffs.</a:t>
            </a:r>
            <a:endParaRPr lang="en-US" b="0" dirty="0"/>
          </a:p>
          <a:p>
            <a:endParaRPr lang="en-US" b="1" dirty="0"/>
          </a:p>
          <a:p>
            <a:r>
              <a:rPr lang="en-US" dirty="0"/>
              <a:t>The final question, then, is what I would do first.</a:t>
            </a:r>
          </a:p>
        </p:txBody>
      </p:sp>
      <p:sp>
        <p:nvSpPr>
          <p:cNvPr id="4" name="Slide Number Placeholder 3"/>
          <p:cNvSpPr>
            <a:spLocks noGrp="1"/>
          </p:cNvSpPr>
          <p:nvPr>
            <p:ph type="sldNum" sz="quarter" idx="5"/>
          </p:nvPr>
        </p:nvSpPr>
        <p:spPr/>
        <p:txBody>
          <a:bodyPr/>
          <a:lstStyle/>
          <a:p>
            <a:fld id="{8C9774D1-1FB4-734A-9F0F-AFC70A021034}" type="slidenum">
              <a:rPr lang="en-US" smtClean="0"/>
              <a:t>14</a:t>
            </a:fld>
            <a:endParaRPr lang="en-US"/>
          </a:p>
        </p:txBody>
      </p:sp>
    </p:spTree>
    <p:extLst>
      <p:ext uri="{BB962C8B-B14F-4D97-AF65-F5344CB8AC3E}">
        <p14:creationId xmlns:p14="http://schemas.microsoft.com/office/powerpoint/2010/main" val="1746946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two years, build the right system in the right sequence.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is the overall vision I would bring: entrepreneurship not as a silo or extracurricular side effort, but as a more coherent university-wide system for translating talent, research, and assets into visible value.</a:t>
            </a:r>
          </a:p>
        </p:txBody>
      </p:sp>
      <p:sp>
        <p:nvSpPr>
          <p:cNvPr id="4" name="Slide Number Placeholder 3"/>
          <p:cNvSpPr>
            <a:spLocks noGrp="1"/>
          </p:cNvSpPr>
          <p:nvPr>
            <p:ph type="sldNum" sz="quarter" idx="5"/>
          </p:nvPr>
        </p:nvSpPr>
        <p:spPr/>
        <p:txBody>
          <a:bodyPr/>
          <a:lstStyle/>
          <a:p>
            <a:fld id="{8C9774D1-1FB4-734A-9F0F-AFC70A021034}" type="slidenum">
              <a:rPr lang="en-US" smtClean="0"/>
              <a:t>15</a:t>
            </a:fld>
            <a:endParaRPr lang="en-US"/>
          </a:p>
        </p:txBody>
      </p:sp>
    </p:spTree>
    <p:extLst>
      <p:ext uri="{BB962C8B-B14F-4D97-AF65-F5344CB8AC3E}">
        <p14:creationId xmlns:p14="http://schemas.microsoft.com/office/powerpoint/2010/main" val="3881076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Participation rises when the first step is easy, relevant, local, and clearly connected to the next step.</a:t>
            </a:r>
          </a:p>
        </p:txBody>
      </p:sp>
      <p:sp>
        <p:nvSpPr>
          <p:cNvPr id="4" name="Slide Number Placeholder 3"/>
          <p:cNvSpPr>
            <a:spLocks noGrp="1"/>
          </p:cNvSpPr>
          <p:nvPr>
            <p:ph type="sldNum" sz="quarter" idx="5"/>
          </p:nvPr>
        </p:nvSpPr>
        <p:spPr/>
        <p:txBody>
          <a:bodyPr/>
          <a:lstStyle/>
          <a:p>
            <a:fld id="{8C9774D1-1FB4-734A-9F0F-AFC70A021034}" type="slidenum">
              <a:rPr lang="en-US" smtClean="0"/>
              <a:t>17</a:t>
            </a:fld>
            <a:endParaRPr lang="en-US"/>
          </a:p>
        </p:txBody>
      </p:sp>
    </p:spTree>
    <p:extLst>
      <p:ext uri="{BB962C8B-B14F-4D97-AF65-F5344CB8AC3E}">
        <p14:creationId xmlns:p14="http://schemas.microsoft.com/office/powerpoint/2010/main" val="2991209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McFerrin already has strengths in activation, education, mentoring, and ecosystem connectivity.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view is not that it needs to become something entirely different. It needs to become the university-wide front end of a broader system.</a:t>
            </a:r>
          </a:p>
        </p:txBody>
      </p:sp>
      <p:sp>
        <p:nvSpPr>
          <p:cNvPr id="4" name="Slide Number Placeholder 3"/>
          <p:cNvSpPr>
            <a:spLocks noGrp="1"/>
          </p:cNvSpPr>
          <p:nvPr>
            <p:ph type="sldNum" sz="quarter" idx="5"/>
          </p:nvPr>
        </p:nvSpPr>
        <p:spPr/>
        <p:txBody>
          <a:bodyPr/>
          <a:lstStyle/>
          <a:p>
            <a:fld id="{8C9774D1-1FB4-734A-9F0F-AFC70A021034}" type="slidenum">
              <a:rPr lang="en-US" smtClean="0"/>
              <a:t>18</a:t>
            </a:fld>
            <a:endParaRPr lang="en-US"/>
          </a:p>
        </p:txBody>
      </p:sp>
    </p:spTree>
    <p:extLst>
      <p:ext uri="{BB962C8B-B14F-4D97-AF65-F5344CB8AC3E}">
        <p14:creationId xmlns:p14="http://schemas.microsoft.com/office/powerpoint/2010/main" val="228215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A261B-9011-221F-6A6A-38F9AC343E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B353C8-776B-B7AA-5F0A-50B3D396E1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B9FFA0-36CB-8DFD-6740-EFF2BB4F706C}"/>
              </a:ext>
            </a:extLst>
          </p:cNvPr>
          <p:cNvSpPr>
            <a:spLocks noGrp="1"/>
          </p:cNvSpPr>
          <p:nvPr>
            <p:ph type="body" idx="1"/>
          </p:nvPr>
        </p:nvSpPr>
        <p:spPr/>
        <p:txBody>
          <a:bodyPr/>
          <a:lstStyle/>
          <a:p>
            <a:r>
              <a:rPr lang="en-US" dirty="0"/>
              <a:t>My background has taught me how ideas move — or fail to move — from research into real-world use.</a:t>
            </a:r>
          </a:p>
          <a:p>
            <a:endParaRPr lang="en-US" dirty="0"/>
          </a:p>
          <a:p>
            <a:r>
              <a:rPr lang="en-US" dirty="0"/>
              <a:t>That is the lens I’m bringing to this role.</a:t>
            </a:r>
          </a:p>
        </p:txBody>
      </p:sp>
      <p:sp>
        <p:nvSpPr>
          <p:cNvPr id="4" name="Slide Number Placeholder 3">
            <a:extLst>
              <a:ext uri="{FF2B5EF4-FFF2-40B4-BE49-F238E27FC236}">
                <a16:creationId xmlns:a16="http://schemas.microsoft.com/office/drawing/2014/main" id="{37C66616-98F7-3C21-E360-E1A49AC58370}"/>
              </a:ext>
            </a:extLst>
          </p:cNvPr>
          <p:cNvSpPr>
            <a:spLocks noGrp="1"/>
          </p:cNvSpPr>
          <p:nvPr>
            <p:ph type="sldNum" sz="quarter" idx="5"/>
          </p:nvPr>
        </p:nvSpPr>
        <p:spPr/>
        <p:txBody>
          <a:bodyPr/>
          <a:lstStyle/>
          <a:p>
            <a:fld id="{8C9774D1-1FB4-734A-9F0F-AFC70A021034}" type="slidenum">
              <a:rPr lang="en-US" smtClean="0"/>
              <a:t>2</a:t>
            </a:fld>
            <a:endParaRPr lang="en-US"/>
          </a:p>
        </p:txBody>
      </p:sp>
    </p:spTree>
    <p:extLst>
      <p:ext uri="{BB962C8B-B14F-4D97-AF65-F5344CB8AC3E}">
        <p14:creationId xmlns:p14="http://schemas.microsoft.com/office/powerpoint/2010/main" val="3255643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36F10-A61B-50B4-D55C-AB355AD281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EA73D0-2848-EE9C-272F-4A5B5D6FB6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B118F6-7987-AB25-AC89-B59FDE08EDAF}"/>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Top tier research already.</a:t>
            </a:r>
          </a:p>
          <a:p>
            <a:r>
              <a:rPr lang="en-US" sz="1200" b="0" i="0" kern="1200" dirty="0">
                <a:solidFill>
                  <a:schemeClr val="tx1"/>
                </a:solidFill>
                <a:effectLst/>
                <a:latin typeface="+mn-lt"/>
                <a:ea typeface="+mn-ea"/>
                <a:cs typeface="+mn-cs"/>
              </a:rPr>
              <a:t>Solid commercialization.</a:t>
            </a:r>
          </a:p>
          <a:p>
            <a:endParaRPr lang="en-US" sz="1200" b="0" i="0" kern="1200" dirty="0">
              <a:solidFill>
                <a:schemeClr val="tx1"/>
              </a:solidFill>
              <a:effectLst/>
              <a:latin typeface="+mn-lt"/>
              <a:ea typeface="+mn-ea"/>
              <a:cs typeface="+mn-cs"/>
            </a:endParaRPr>
          </a:p>
          <a:p>
            <a:r>
              <a:rPr lang="en-US" dirty="0"/>
              <a:t>These are directional benchmarks, not perfectly standardized measures.</a:t>
            </a:r>
            <a:endParaRPr lang="en-US" sz="1200" b="0" i="0" kern="1200" dirty="0">
              <a:solidFill>
                <a:schemeClr val="tx1"/>
              </a:solidFill>
              <a:effectLst/>
              <a:latin typeface="+mn-lt"/>
              <a:ea typeface="+mn-ea"/>
              <a:cs typeface="+mn-cs"/>
            </a:endParaRPr>
          </a:p>
          <a:p>
            <a:endParaRPr lang="en-US" dirty="0"/>
          </a:p>
          <a:p>
            <a:r>
              <a:rPr lang="en-US" dirty="0"/>
              <a:t>The strongest peer models tend to outperform on one or more of four dimensions — participation, academic reach, translation throughput, and ecosystem pull-through.</a:t>
            </a:r>
          </a:p>
          <a:p>
            <a:endParaRPr lang="en-US" b="1" dirty="0"/>
          </a:p>
          <a:p>
            <a:r>
              <a:rPr lang="en-US" dirty="0"/>
              <a:t>That broader opportunity becomes more tangible when you look at what has changed institutionally inside Texas A&amp;M.</a:t>
            </a:r>
          </a:p>
          <a:p>
            <a:pPr>
              <a:buNone/>
            </a:pPr>
            <a:endParaRPr lang="en-US" b="0" dirty="0"/>
          </a:p>
          <a:p>
            <a:pPr>
              <a:buNone/>
            </a:pPr>
            <a:r>
              <a:rPr lang="en-US" b="0" dirty="0"/>
              <a:t>Especially timely question.</a:t>
            </a:r>
          </a:p>
        </p:txBody>
      </p:sp>
      <p:sp>
        <p:nvSpPr>
          <p:cNvPr id="4" name="Slide Number Placeholder 3">
            <a:extLst>
              <a:ext uri="{FF2B5EF4-FFF2-40B4-BE49-F238E27FC236}">
                <a16:creationId xmlns:a16="http://schemas.microsoft.com/office/drawing/2014/main" id="{4379CD13-89CE-4329-30BD-5DFEA7E20B29}"/>
              </a:ext>
            </a:extLst>
          </p:cNvPr>
          <p:cNvSpPr>
            <a:spLocks noGrp="1"/>
          </p:cNvSpPr>
          <p:nvPr>
            <p:ph type="sldNum" sz="quarter" idx="5"/>
          </p:nvPr>
        </p:nvSpPr>
        <p:spPr/>
        <p:txBody>
          <a:bodyPr/>
          <a:lstStyle/>
          <a:p>
            <a:fld id="{8C9774D1-1FB4-734A-9F0F-AFC70A021034}" type="slidenum">
              <a:rPr lang="en-US" smtClean="0"/>
              <a:t>3</a:t>
            </a:fld>
            <a:endParaRPr lang="en-US"/>
          </a:p>
        </p:txBody>
      </p:sp>
    </p:spTree>
    <p:extLst>
      <p:ext uri="{BB962C8B-B14F-4D97-AF65-F5344CB8AC3E}">
        <p14:creationId xmlns:p14="http://schemas.microsoft.com/office/powerpoint/2010/main" val="3370783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saw entrepreneurship show up in fragmented ways — for example inside engineering, or tied to specific courses or applied programs. I also spoke informally with a small handful of students, mostly in engineering. Interest in entrepreneurship was definitely there.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other words, the opportunity is not only to create more programming. It is to create a system that is more legible, more visible, and easier to enter.</a:t>
            </a:r>
          </a:p>
        </p:txBody>
      </p:sp>
      <p:sp>
        <p:nvSpPr>
          <p:cNvPr id="4" name="Slide Number Placeholder 3"/>
          <p:cNvSpPr>
            <a:spLocks noGrp="1"/>
          </p:cNvSpPr>
          <p:nvPr>
            <p:ph type="sldNum" sz="quarter" idx="5"/>
          </p:nvPr>
        </p:nvSpPr>
        <p:spPr/>
        <p:txBody>
          <a:bodyPr/>
          <a:lstStyle/>
          <a:p>
            <a:fld id="{8C9774D1-1FB4-734A-9F0F-AFC70A021034}" type="slidenum">
              <a:rPr lang="en-US" smtClean="0"/>
              <a:t>4</a:t>
            </a:fld>
            <a:endParaRPr lang="en-US"/>
          </a:p>
        </p:txBody>
      </p:sp>
    </p:spTree>
    <p:extLst>
      <p:ext uri="{BB962C8B-B14F-4D97-AF65-F5344CB8AC3E}">
        <p14:creationId xmlns:p14="http://schemas.microsoft.com/office/powerpoint/2010/main" val="2562434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b="1" dirty="0"/>
          </a:p>
          <a:p>
            <a:r>
              <a:rPr lang="en-US" dirty="0"/>
              <a:t>architect and integrator of a university-wide entrepreneurship system.</a:t>
            </a:r>
          </a:p>
          <a:p>
            <a:endParaRPr lang="en-US" b="0" dirty="0"/>
          </a:p>
          <a:p>
            <a:r>
              <a:rPr lang="en-US" b="0" dirty="0"/>
              <a:t>What does that look like?</a:t>
            </a:r>
          </a:p>
        </p:txBody>
      </p:sp>
      <p:sp>
        <p:nvSpPr>
          <p:cNvPr id="4" name="Slide Number Placeholder 3"/>
          <p:cNvSpPr>
            <a:spLocks noGrp="1"/>
          </p:cNvSpPr>
          <p:nvPr>
            <p:ph type="sldNum" sz="quarter" idx="5"/>
          </p:nvPr>
        </p:nvSpPr>
        <p:spPr/>
        <p:txBody>
          <a:bodyPr/>
          <a:lstStyle/>
          <a:p>
            <a:fld id="{8C9774D1-1FB4-734A-9F0F-AFC70A021034}" type="slidenum">
              <a:rPr lang="en-US" smtClean="0"/>
              <a:t>5</a:t>
            </a:fld>
            <a:endParaRPr lang="en-US"/>
          </a:p>
        </p:txBody>
      </p:sp>
    </p:spTree>
    <p:extLst>
      <p:ext uri="{BB962C8B-B14F-4D97-AF65-F5344CB8AC3E}">
        <p14:creationId xmlns:p14="http://schemas.microsoft.com/office/powerpoint/2010/main" val="531486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5591C-A0E8-FD92-205A-6AC5015A4A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85E454-2A52-E718-AC4A-AC84BECE74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800BCC-DFE6-B7FC-DD4D-8924664B8842}"/>
              </a:ext>
            </a:extLst>
          </p:cNvPr>
          <p:cNvSpPr>
            <a:spLocks noGrp="1"/>
          </p:cNvSpPr>
          <p:nvPr>
            <p:ph type="body" idx="1"/>
          </p:nvPr>
        </p:nvSpPr>
        <p:spPr/>
        <p:txBody>
          <a:bodyPr/>
          <a:lstStyle/>
          <a:p>
            <a:r>
              <a:rPr lang="en-US" dirty="0"/>
              <a:t>First, activate people – students, faculty, researchers.  That’s where McFerrin fits.</a:t>
            </a:r>
          </a:p>
          <a:p>
            <a:r>
              <a:rPr lang="en-US" dirty="0"/>
              <a:t>Second, validate opportunities.  That’s where TAMU Innovation and RELLIS come into play.</a:t>
            </a:r>
          </a:p>
          <a:p>
            <a:r>
              <a:rPr lang="en-US" dirty="0"/>
              <a:t>Third, advance impact.  Moving them downstream.</a:t>
            </a:r>
          </a:p>
          <a:p>
            <a:endParaRPr lang="en-US" b="0" dirty="0"/>
          </a:p>
          <a:p>
            <a:r>
              <a:rPr lang="en-US" dirty="0"/>
              <a:t>To me, this is about building a university-wide system.</a:t>
            </a:r>
          </a:p>
          <a:p>
            <a:endParaRPr lang="en-US" dirty="0"/>
          </a:p>
          <a:p>
            <a:r>
              <a:rPr lang="en-US" dirty="0"/>
              <a:t>If that is the system, the next question is where Texas A&amp;M is best positioned to focus.</a:t>
            </a:r>
          </a:p>
        </p:txBody>
      </p:sp>
      <p:sp>
        <p:nvSpPr>
          <p:cNvPr id="4" name="Slide Number Placeholder 3">
            <a:extLst>
              <a:ext uri="{FF2B5EF4-FFF2-40B4-BE49-F238E27FC236}">
                <a16:creationId xmlns:a16="http://schemas.microsoft.com/office/drawing/2014/main" id="{B83A7627-239A-D822-FB48-CB0353DC14F0}"/>
              </a:ext>
            </a:extLst>
          </p:cNvPr>
          <p:cNvSpPr>
            <a:spLocks noGrp="1"/>
          </p:cNvSpPr>
          <p:nvPr>
            <p:ph type="sldNum" sz="quarter" idx="5"/>
          </p:nvPr>
        </p:nvSpPr>
        <p:spPr/>
        <p:txBody>
          <a:bodyPr/>
          <a:lstStyle/>
          <a:p>
            <a:fld id="{8C9774D1-1FB4-734A-9F0F-AFC70A021034}" type="slidenum">
              <a:rPr lang="en-US" smtClean="0"/>
              <a:t>6</a:t>
            </a:fld>
            <a:endParaRPr lang="en-US"/>
          </a:p>
        </p:txBody>
      </p:sp>
    </p:spTree>
    <p:extLst>
      <p:ext uri="{BB962C8B-B14F-4D97-AF65-F5344CB8AC3E}">
        <p14:creationId xmlns:p14="http://schemas.microsoft.com/office/powerpoint/2010/main" val="2448497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4C4D8-D6F3-B0E0-098B-616F9AE0FC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A345B2-1D0E-1DF3-6B8E-F5E3306BF3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93420F-D768-683A-3718-47B1AC3A19A1}"/>
              </a:ext>
            </a:extLst>
          </p:cNvPr>
          <p:cNvSpPr>
            <a:spLocks noGrp="1"/>
          </p:cNvSpPr>
          <p:nvPr>
            <p:ph type="body" idx="1"/>
          </p:nvPr>
        </p:nvSpPr>
        <p:spPr/>
        <p:txBody>
          <a:bodyPr/>
          <a:lstStyle/>
          <a:p>
            <a:r>
              <a:rPr lang="en-US" dirty="0"/>
              <a:t>I do not think Texas A&amp;M should approach entrepreneurship as every college doing more separately.</a:t>
            </a:r>
          </a:p>
          <a:p>
            <a:endParaRPr lang="en-US" dirty="0"/>
          </a:p>
          <a:p>
            <a:r>
              <a:rPr lang="en-US" dirty="0"/>
              <a:t>The strongest opportunities are likely to sit at the seams — where cross-college strengths meet real-world demand.</a:t>
            </a:r>
          </a:p>
          <a:p>
            <a:endParaRPr lang="en-US" dirty="0"/>
          </a:p>
          <a:p>
            <a:r>
              <a:rPr lang="en-US" dirty="0"/>
              <a:t>That is especially true in a place like this, where agriculture, engineering, health, resilience, energy, and applied field environments all coexist at unusual scale.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Those seam areas become clearer when you map them more specifically.</a:t>
            </a:r>
          </a:p>
        </p:txBody>
      </p:sp>
      <p:sp>
        <p:nvSpPr>
          <p:cNvPr id="4" name="Slide Number Placeholder 3">
            <a:extLst>
              <a:ext uri="{FF2B5EF4-FFF2-40B4-BE49-F238E27FC236}">
                <a16:creationId xmlns:a16="http://schemas.microsoft.com/office/drawing/2014/main" id="{FEE473D6-F2F1-6C98-FD78-61E2F80E93EB}"/>
              </a:ext>
            </a:extLst>
          </p:cNvPr>
          <p:cNvSpPr>
            <a:spLocks noGrp="1"/>
          </p:cNvSpPr>
          <p:nvPr>
            <p:ph type="sldNum" sz="quarter" idx="5"/>
          </p:nvPr>
        </p:nvSpPr>
        <p:spPr/>
        <p:txBody>
          <a:bodyPr/>
          <a:lstStyle/>
          <a:p>
            <a:fld id="{8C9774D1-1FB4-734A-9F0F-AFC70A021034}" type="slidenum">
              <a:rPr lang="en-US" smtClean="0"/>
              <a:t>7</a:t>
            </a:fld>
            <a:endParaRPr lang="en-US"/>
          </a:p>
        </p:txBody>
      </p:sp>
    </p:spTree>
    <p:extLst>
      <p:ext uri="{BB962C8B-B14F-4D97-AF65-F5344CB8AC3E}">
        <p14:creationId xmlns:p14="http://schemas.microsoft.com/office/powerpoint/2010/main" val="4146192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F4723-67C8-7A7E-6434-A99D1A16AD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50F124-E01A-570E-5C71-FE621777AD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AD062C-1CCB-0B8A-7654-5C9313E88F87}"/>
              </a:ext>
            </a:extLst>
          </p:cNvPr>
          <p:cNvSpPr>
            <a:spLocks noGrp="1"/>
          </p:cNvSpPr>
          <p:nvPr>
            <p:ph type="body" idx="1"/>
          </p:nvPr>
        </p:nvSpPr>
        <p:spPr/>
        <p:txBody>
          <a:bodyPr/>
          <a:lstStyle/>
          <a:p>
            <a:r>
              <a:rPr lang="en-US" dirty="0"/>
              <a:t>Food, agriculture, and biosecurity are a natural fit where AgriLife, engineering, and field deployment overlap.</a:t>
            </a:r>
          </a:p>
          <a:p>
            <a:endParaRPr lang="en-US" dirty="0"/>
          </a:p>
          <a:p>
            <a:r>
              <a:rPr lang="en-US" dirty="0"/>
              <a:t>Health engineering and diagnostics sit where engineering and the Health Science Center can create translational pathways.</a:t>
            </a:r>
          </a:p>
          <a:p>
            <a:endParaRPr lang="en-US" dirty="0"/>
          </a:p>
          <a:p>
            <a:r>
              <a:rPr lang="en-US" dirty="0"/>
              <a:t>Autonomy, robotics, and dual-use systems connect engineering to RELLIS and BCDC.</a:t>
            </a:r>
          </a:p>
          <a:p>
            <a:endParaRPr lang="en-US" dirty="0"/>
          </a:p>
          <a:p>
            <a:r>
              <a:rPr lang="en-US" dirty="0"/>
              <a:t>And energy, resilience, and infrastructure are another area where Texas A&amp;M has real assets and real state relevance.</a:t>
            </a:r>
          </a:p>
          <a:p>
            <a:endParaRPr lang="en-US" dirty="0"/>
          </a:p>
          <a:p>
            <a:r>
              <a:rPr lang="en-US" dirty="0"/>
              <a:t>These are the only areas that matter. The point is that these are especially promising venture pathways because multiple institutional strengths collide there.</a:t>
            </a:r>
          </a:p>
          <a:p>
            <a:endParaRPr lang="en-US" dirty="0"/>
          </a:p>
          <a:p>
            <a:r>
              <a:rPr lang="en-US" dirty="0"/>
              <a:t>Once those are the opportunity zones, the first job of the system is to bring more people and ideas into motion around them.</a:t>
            </a:r>
          </a:p>
        </p:txBody>
      </p:sp>
      <p:sp>
        <p:nvSpPr>
          <p:cNvPr id="4" name="Slide Number Placeholder 3">
            <a:extLst>
              <a:ext uri="{FF2B5EF4-FFF2-40B4-BE49-F238E27FC236}">
                <a16:creationId xmlns:a16="http://schemas.microsoft.com/office/drawing/2014/main" id="{421BBCB8-460E-7DED-6DC0-EC61E8440940}"/>
              </a:ext>
            </a:extLst>
          </p:cNvPr>
          <p:cNvSpPr>
            <a:spLocks noGrp="1"/>
          </p:cNvSpPr>
          <p:nvPr>
            <p:ph type="sldNum" sz="quarter" idx="5"/>
          </p:nvPr>
        </p:nvSpPr>
        <p:spPr/>
        <p:txBody>
          <a:bodyPr/>
          <a:lstStyle/>
          <a:p>
            <a:fld id="{8C9774D1-1FB4-734A-9F0F-AFC70A021034}" type="slidenum">
              <a:rPr lang="en-US" smtClean="0"/>
              <a:t>8</a:t>
            </a:fld>
            <a:endParaRPr lang="en-US"/>
          </a:p>
        </p:txBody>
      </p:sp>
    </p:spTree>
    <p:extLst>
      <p:ext uri="{BB962C8B-B14F-4D97-AF65-F5344CB8AC3E}">
        <p14:creationId xmlns:p14="http://schemas.microsoft.com/office/powerpoint/2010/main" val="2445248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76406-E095-480D-2CE1-436AE62715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BE5753-224D-DE26-572F-E783890F94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D0D669-FE23-7439-D82C-E1A767D932C3}"/>
              </a:ext>
            </a:extLst>
          </p:cNvPr>
          <p:cNvSpPr>
            <a:spLocks noGrp="1"/>
          </p:cNvSpPr>
          <p:nvPr>
            <p:ph type="body" idx="1"/>
          </p:nvPr>
        </p:nvSpPr>
        <p:spPr/>
        <p:txBody>
          <a:bodyPr/>
          <a:lstStyle/>
          <a:p>
            <a:r>
              <a:rPr lang="en-US" dirty="0"/>
              <a:t>To me, McFerrin is the front-end activation engine of the system.</a:t>
            </a:r>
          </a:p>
          <a:p>
            <a:endParaRPr lang="en-US" dirty="0"/>
          </a:p>
          <a:p>
            <a:r>
              <a:rPr lang="en-US" dirty="0"/>
              <a:t>First, expand access…</a:t>
            </a:r>
          </a:p>
          <a:p>
            <a:endParaRPr lang="en-US" dirty="0"/>
          </a:p>
          <a:p>
            <a:r>
              <a:rPr lang="en-US" dirty="0"/>
              <a:t>Second, spark collisions…</a:t>
            </a:r>
          </a:p>
          <a:p>
            <a:endParaRPr lang="en-US" dirty="0"/>
          </a:p>
          <a:p>
            <a:r>
              <a:rPr lang="en-US" dirty="0"/>
              <a:t>Third, readiness support…</a:t>
            </a:r>
          </a:p>
          <a:p>
            <a:endParaRPr lang="en-US" dirty="0"/>
          </a:p>
          <a:p>
            <a:r>
              <a:rPr lang="en-US" dirty="0"/>
              <a:t>McFerrin is not a programming shop.</a:t>
            </a:r>
          </a:p>
          <a:p>
            <a:r>
              <a:rPr lang="en-US" dirty="0"/>
              <a:t>It’s the front-end operating layer of a broader university-wide system.</a:t>
            </a:r>
          </a:p>
          <a:p>
            <a:endParaRPr lang="en-US" dirty="0"/>
          </a:p>
          <a:p>
            <a:r>
              <a:rPr lang="en-US" dirty="0"/>
              <a:t>Not every student start a company.  But more should experience entrepreneurship as a way to apply knowledge, solve problems, and create value</a:t>
            </a:r>
          </a:p>
          <a:p>
            <a:endParaRPr lang="en-US" dirty="0"/>
          </a:p>
          <a:p>
            <a:r>
              <a:rPr lang="en-US" dirty="0"/>
              <a:t>what are we actually trying to build in people and teams?</a:t>
            </a:r>
          </a:p>
        </p:txBody>
      </p:sp>
      <p:sp>
        <p:nvSpPr>
          <p:cNvPr id="4" name="Slide Number Placeholder 3">
            <a:extLst>
              <a:ext uri="{FF2B5EF4-FFF2-40B4-BE49-F238E27FC236}">
                <a16:creationId xmlns:a16="http://schemas.microsoft.com/office/drawing/2014/main" id="{11533A9A-73E2-58A0-53C0-2330348A85D1}"/>
              </a:ext>
            </a:extLst>
          </p:cNvPr>
          <p:cNvSpPr>
            <a:spLocks noGrp="1"/>
          </p:cNvSpPr>
          <p:nvPr>
            <p:ph type="sldNum" sz="quarter" idx="5"/>
          </p:nvPr>
        </p:nvSpPr>
        <p:spPr/>
        <p:txBody>
          <a:bodyPr/>
          <a:lstStyle/>
          <a:p>
            <a:fld id="{8C9774D1-1FB4-734A-9F0F-AFC70A021034}" type="slidenum">
              <a:rPr lang="en-US" smtClean="0"/>
              <a:t>9</a:t>
            </a:fld>
            <a:endParaRPr lang="en-US"/>
          </a:p>
        </p:txBody>
      </p:sp>
    </p:spTree>
    <p:extLst>
      <p:ext uri="{BB962C8B-B14F-4D97-AF65-F5344CB8AC3E}">
        <p14:creationId xmlns:p14="http://schemas.microsoft.com/office/powerpoint/2010/main" val="2993871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C21CC-4CF0-C102-B56E-0349F09E12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7A7B45-7A62-ECEC-2964-CD2A705669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605D34-B79E-0238-846A-48724C67BB31}"/>
              </a:ext>
            </a:extLst>
          </p:cNvPr>
          <p:cNvSpPr>
            <a:spLocks noGrp="1"/>
          </p:cNvSpPr>
          <p:nvPr>
            <p:ph type="dt" sz="half" idx="10"/>
          </p:nvPr>
        </p:nvSpPr>
        <p:spPr/>
        <p:txBody>
          <a:bodyPr/>
          <a:lstStyle/>
          <a:p>
            <a:fld id="{62504614-BBAD-A542-B513-28A0AE18221A}" type="datetime1">
              <a:rPr lang="en-US" smtClean="0"/>
              <a:t>4/8/26</a:t>
            </a:fld>
            <a:endParaRPr lang="en-US"/>
          </a:p>
        </p:txBody>
      </p:sp>
      <p:sp>
        <p:nvSpPr>
          <p:cNvPr id="5" name="Footer Placeholder 4">
            <a:extLst>
              <a:ext uri="{FF2B5EF4-FFF2-40B4-BE49-F238E27FC236}">
                <a16:creationId xmlns:a16="http://schemas.microsoft.com/office/drawing/2014/main" id="{5BFA93EF-8C1F-AEF7-CA0C-E0E1A4AB48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792042-5387-5432-5476-82E4C40C0949}"/>
              </a:ext>
            </a:extLst>
          </p:cNvPr>
          <p:cNvSpPr>
            <a:spLocks noGrp="1"/>
          </p:cNvSpPr>
          <p:nvPr>
            <p:ph type="sldNum" sz="quarter" idx="12"/>
          </p:nvPr>
        </p:nvSpPr>
        <p:spPr/>
        <p:txBody>
          <a:bodyPr/>
          <a:lstStyle/>
          <a:p>
            <a:fld id="{D35B0E1E-D626-C044-A1BD-05474DF5975C}" type="slidenum">
              <a:rPr lang="en-US" smtClean="0"/>
              <a:t>‹#›</a:t>
            </a:fld>
            <a:endParaRPr lang="en-US"/>
          </a:p>
        </p:txBody>
      </p:sp>
    </p:spTree>
    <p:extLst>
      <p:ext uri="{BB962C8B-B14F-4D97-AF65-F5344CB8AC3E}">
        <p14:creationId xmlns:p14="http://schemas.microsoft.com/office/powerpoint/2010/main" val="1604172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22F10-E861-4FB0-E62B-B2EDF06B0B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6A3A95-2124-8025-1D86-B8AC7B226A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A5F0F3-FE70-66B7-ECC0-FC56E33DC500}"/>
              </a:ext>
            </a:extLst>
          </p:cNvPr>
          <p:cNvSpPr>
            <a:spLocks noGrp="1"/>
          </p:cNvSpPr>
          <p:nvPr>
            <p:ph type="dt" sz="half" idx="10"/>
          </p:nvPr>
        </p:nvSpPr>
        <p:spPr/>
        <p:txBody>
          <a:bodyPr/>
          <a:lstStyle/>
          <a:p>
            <a:fld id="{4B98987D-2DA5-CA4C-BE58-8A6FF9E1E656}" type="datetime1">
              <a:rPr lang="en-US" smtClean="0"/>
              <a:t>4/8/26</a:t>
            </a:fld>
            <a:endParaRPr lang="en-US"/>
          </a:p>
        </p:txBody>
      </p:sp>
      <p:sp>
        <p:nvSpPr>
          <p:cNvPr id="5" name="Footer Placeholder 4">
            <a:extLst>
              <a:ext uri="{FF2B5EF4-FFF2-40B4-BE49-F238E27FC236}">
                <a16:creationId xmlns:a16="http://schemas.microsoft.com/office/drawing/2014/main" id="{37376285-B112-4C96-F1A9-B5FE851168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D6AA4-B2C1-4907-D410-FF778F7F9C9D}"/>
              </a:ext>
            </a:extLst>
          </p:cNvPr>
          <p:cNvSpPr>
            <a:spLocks noGrp="1"/>
          </p:cNvSpPr>
          <p:nvPr>
            <p:ph type="sldNum" sz="quarter" idx="12"/>
          </p:nvPr>
        </p:nvSpPr>
        <p:spPr/>
        <p:txBody>
          <a:bodyPr/>
          <a:lstStyle/>
          <a:p>
            <a:fld id="{D35B0E1E-D626-C044-A1BD-05474DF5975C}" type="slidenum">
              <a:rPr lang="en-US" smtClean="0"/>
              <a:t>‹#›</a:t>
            </a:fld>
            <a:endParaRPr lang="en-US"/>
          </a:p>
        </p:txBody>
      </p:sp>
    </p:spTree>
    <p:extLst>
      <p:ext uri="{BB962C8B-B14F-4D97-AF65-F5344CB8AC3E}">
        <p14:creationId xmlns:p14="http://schemas.microsoft.com/office/powerpoint/2010/main" val="562795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A54B84-FAC3-F1E7-D59D-D944DC5119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8F9D69-5ED8-9DD2-58E0-AF6B7EEBB4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173BA-B703-4D34-CF4F-6E4D49A1CF61}"/>
              </a:ext>
            </a:extLst>
          </p:cNvPr>
          <p:cNvSpPr>
            <a:spLocks noGrp="1"/>
          </p:cNvSpPr>
          <p:nvPr>
            <p:ph type="dt" sz="half" idx="10"/>
          </p:nvPr>
        </p:nvSpPr>
        <p:spPr/>
        <p:txBody>
          <a:bodyPr/>
          <a:lstStyle/>
          <a:p>
            <a:fld id="{2E85FF55-4300-114F-8950-3F714D7F1E89}" type="datetime1">
              <a:rPr lang="en-US" smtClean="0"/>
              <a:t>4/8/26</a:t>
            </a:fld>
            <a:endParaRPr lang="en-US"/>
          </a:p>
        </p:txBody>
      </p:sp>
      <p:sp>
        <p:nvSpPr>
          <p:cNvPr id="5" name="Footer Placeholder 4">
            <a:extLst>
              <a:ext uri="{FF2B5EF4-FFF2-40B4-BE49-F238E27FC236}">
                <a16:creationId xmlns:a16="http://schemas.microsoft.com/office/drawing/2014/main" id="{8467F74E-7FE8-02C9-54D6-A8B063594C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F5AA1B-B9FB-A444-47D8-E3ECB02BE200}"/>
              </a:ext>
            </a:extLst>
          </p:cNvPr>
          <p:cNvSpPr>
            <a:spLocks noGrp="1"/>
          </p:cNvSpPr>
          <p:nvPr>
            <p:ph type="sldNum" sz="quarter" idx="12"/>
          </p:nvPr>
        </p:nvSpPr>
        <p:spPr/>
        <p:txBody>
          <a:bodyPr/>
          <a:lstStyle/>
          <a:p>
            <a:fld id="{D35B0E1E-D626-C044-A1BD-05474DF5975C}" type="slidenum">
              <a:rPr lang="en-US" smtClean="0"/>
              <a:t>‹#›</a:t>
            </a:fld>
            <a:endParaRPr lang="en-US"/>
          </a:p>
        </p:txBody>
      </p:sp>
    </p:spTree>
    <p:extLst>
      <p:ext uri="{BB962C8B-B14F-4D97-AF65-F5344CB8AC3E}">
        <p14:creationId xmlns:p14="http://schemas.microsoft.com/office/powerpoint/2010/main" val="2033549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628D-423D-B20A-2104-2FBB259914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43D8BA-7E6E-3D0C-F667-505886DCD2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7721B2-CAB3-E3F8-FEEA-C278B68940E1}"/>
              </a:ext>
            </a:extLst>
          </p:cNvPr>
          <p:cNvSpPr>
            <a:spLocks noGrp="1"/>
          </p:cNvSpPr>
          <p:nvPr>
            <p:ph type="dt" sz="half" idx="10"/>
          </p:nvPr>
        </p:nvSpPr>
        <p:spPr/>
        <p:txBody>
          <a:bodyPr/>
          <a:lstStyle/>
          <a:p>
            <a:fld id="{249329D6-5162-2E48-920E-180AA1205E1B}" type="datetime1">
              <a:rPr lang="en-US" smtClean="0"/>
              <a:t>4/8/26</a:t>
            </a:fld>
            <a:endParaRPr lang="en-US"/>
          </a:p>
        </p:txBody>
      </p:sp>
      <p:sp>
        <p:nvSpPr>
          <p:cNvPr id="5" name="Footer Placeholder 4">
            <a:extLst>
              <a:ext uri="{FF2B5EF4-FFF2-40B4-BE49-F238E27FC236}">
                <a16:creationId xmlns:a16="http://schemas.microsoft.com/office/drawing/2014/main" id="{5DD410A7-8FB4-494D-B0A0-2B143EB1AD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AE5B6C-1693-BB53-D84C-62426AF66419}"/>
              </a:ext>
            </a:extLst>
          </p:cNvPr>
          <p:cNvSpPr>
            <a:spLocks noGrp="1"/>
          </p:cNvSpPr>
          <p:nvPr>
            <p:ph type="sldNum" sz="quarter" idx="12"/>
          </p:nvPr>
        </p:nvSpPr>
        <p:spPr/>
        <p:txBody>
          <a:bodyPr/>
          <a:lstStyle/>
          <a:p>
            <a:fld id="{D35B0E1E-D626-C044-A1BD-05474DF5975C}" type="slidenum">
              <a:rPr lang="en-US" smtClean="0"/>
              <a:t>‹#›</a:t>
            </a:fld>
            <a:endParaRPr lang="en-US"/>
          </a:p>
        </p:txBody>
      </p:sp>
    </p:spTree>
    <p:extLst>
      <p:ext uri="{BB962C8B-B14F-4D97-AF65-F5344CB8AC3E}">
        <p14:creationId xmlns:p14="http://schemas.microsoft.com/office/powerpoint/2010/main" val="1638350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F2E26-F31C-CDE8-C602-F1693A4BC0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2AA531-D699-908E-5A74-42D2480B82D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69E66D-A9C0-7713-E7E3-5F77A6BBFF05}"/>
              </a:ext>
            </a:extLst>
          </p:cNvPr>
          <p:cNvSpPr>
            <a:spLocks noGrp="1"/>
          </p:cNvSpPr>
          <p:nvPr>
            <p:ph type="dt" sz="half" idx="10"/>
          </p:nvPr>
        </p:nvSpPr>
        <p:spPr/>
        <p:txBody>
          <a:bodyPr/>
          <a:lstStyle/>
          <a:p>
            <a:fld id="{59E765BF-83BD-C44F-BCF9-23CF74607B0D}" type="datetime1">
              <a:rPr lang="en-US" smtClean="0"/>
              <a:t>4/8/26</a:t>
            </a:fld>
            <a:endParaRPr lang="en-US"/>
          </a:p>
        </p:txBody>
      </p:sp>
      <p:sp>
        <p:nvSpPr>
          <p:cNvPr id="5" name="Footer Placeholder 4">
            <a:extLst>
              <a:ext uri="{FF2B5EF4-FFF2-40B4-BE49-F238E27FC236}">
                <a16:creationId xmlns:a16="http://schemas.microsoft.com/office/drawing/2014/main" id="{B558F10C-EA04-7FF6-EB51-C4CC4C415B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F91D84-8EB2-9657-7B6C-DF337036587C}"/>
              </a:ext>
            </a:extLst>
          </p:cNvPr>
          <p:cNvSpPr>
            <a:spLocks noGrp="1"/>
          </p:cNvSpPr>
          <p:nvPr>
            <p:ph type="sldNum" sz="quarter" idx="12"/>
          </p:nvPr>
        </p:nvSpPr>
        <p:spPr/>
        <p:txBody>
          <a:bodyPr/>
          <a:lstStyle/>
          <a:p>
            <a:fld id="{D35B0E1E-D626-C044-A1BD-05474DF5975C}" type="slidenum">
              <a:rPr lang="en-US" smtClean="0"/>
              <a:t>‹#›</a:t>
            </a:fld>
            <a:endParaRPr lang="en-US"/>
          </a:p>
        </p:txBody>
      </p:sp>
    </p:spTree>
    <p:extLst>
      <p:ext uri="{BB962C8B-B14F-4D97-AF65-F5344CB8AC3E}">
        <p14:creationId xmlns:p14="http://schemas.microsoft.com/office/powerpoint/2010/main" val="2598724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84F48-2482-480F-760B-D8E18D6FB1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9BAE7B-3EA7-D599-B038-11B72252FA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4CD1CE-88BB-57F7-8DD7-97B2B8522E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65BA1F-9244-6802-2EFC-C20E59D487A9}"/>
              </a:ext>
            </a:extLst>
          </p:cNvPr>
          <p:cNvSpPr>
            <a:spLocks noGrp="1"/>
          </p:cNvSpPr>
          <p:nvPr>
            <p:ph type="dt" sz="half" idx="10"/>
          </p:nvPr>
        </p:nvSpPr>
        <p:spPr/>
        <p:txBody>
          <a:bodyPr/>
          <a:lstStyle/>
          <a:p>
            <a:fld id="{38EDCBB7-AD52-A044-8263-404273511C8B}" type="datetime1">
              <a:rPr lang="en-US" smtClean="0"/>
              <a:t>4/8/26</a:t>
            </a:fld>
            <a:endParaRPr lang="en-US"/>
          </a:p>
        </p:txBody>
      </p:sp>
      <p:sp>
        <p:nvSpPr>
          <p:cNvPr id="6" name="Footer Placeholder 5">
            <a:extLst>
              <a:ext uri="{FF2B5EF4-FFF2-40B4-BE49-F238E27FC236}">
                <a16:creationId xmlns:a16="http://schemas.microsoft.com/office/drawing/2014/main" id="{549D515A-8A9F-CF4D-011B-DF58FC7995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168F0C-23E4-3568-B252-A2252220F441}"/>
              </a:ext>
            </a:extLst>
          </p:cNvPr>
          <p:cNvSpPr>
            <a:spLocks noGrp="1"/>
          </p:cNvSpPr>
          <p:nvPr>
            <p:ph type="sldNum" sz="quarter" idx="12"/>
          </p:nvPr>
        </p:nvSpPr>
        <p:spPr/>
        <p:txBody>
          <a:bodyPr/>
          <a:lstStyle/>
          <a:p>
            <a:fld id="{D35B0E1E-D626-C044-A1BD-05474DF5975C}" type="slidenum">
              <a:rPr lang="en-US" smtClean="0"/>
              <a:t>‹#›</a:t>
            </a:fld>
            <a:endParaRPr lang="en-US"/>
          </a:p>
        </p:txBody>
      </p:sp>
    </p:spTree>
    <p:extLst>
      <p:ext uri="{BB962C8B-B14F-4D97-AF65-F5344CB8AC3E}">
        <p14:creationId xmlns:p14="http://schemas.microsoft.com/office/powerpoint/2010/main" val="334560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2139E-1773-BAEE-E6B4-91A205EE30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8A42E2-D099-F925-83F9-5249D9D0D6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4FFEBF-216E-8224-B810-6506016268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2548FB-838D-0657-B2F1-A965B1F566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35BAC4-33C7-69BE-131C-A2D25B210C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1DBC7D-30DA-8591-38B4-A211E20AC720}"/>
              </a:ext>
            </a:extLst>
          </p:cNvPr>
          <p:cNvSpPr>
            <a:spLocks noGrp="1"/>
          </p:cNvSpPr>
          <p:nvPr>
            <p:ph type="dt" sz="half" idx="10"/>
          </p:nvPr>
        </p:nvSpPr>
        <p:spPr/>
        <p:txBody>
          <a:bodyPr/>
          <a:lstStyle/>
          <a:p>
            <a:fld id="{CEE84879-E185-E04F-A2AB-8FB6349812C0}" type="datetime1">
              <a:rPr lang="en-US" smtClean="0"/>
              <a:t>4/8/26</a:t>
            </a:fld>
            <a:endParaRPr lang="en-US"/>
          </a:p>
        </p:txBody>
      </p:sp>
      <p:sp>
        <p:nvSpPr>
          <p:cNvPr id="8" name="Footer Placeholder 7">
            <a:extLst>
              <a:ext uri="{FF2B5EF4-FFF2-40B4-BE49-F238E27FC236}">
                <a16:creationId xmlns:a16="http://schemas.microsoft.com/office/drawing/2014/main" id="{D68094C9-ADF9-E046-686A-A9C2993E27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675558-DBAD-3DDD-B834-29CD3DAB3C5A}"/>
              </a:ext>
            </a:extLst>
          </p:cNvPr>
          <p:cNvSpPr>
            <a:spLocks noGrp="1"/>
          </p:cNvSpPr>
          <p:nvPr>
            <p:ph type="sldNum" sz="quarter" idx="12"/>
          </p:nvPr>
        </p:nvSpPr>
        <p:spPr/>
        <p:txBody>
          <a:bodyPr/>
          <a:lstStyle/>
          <a:p>
            <a:fld id="{D35B0E1E-D626-C044-A1BD-05474DF5975C}" type="slidenum">
              <a:rPr lang="en-US" smtClean="0"/>
              <a:t>‹#›</a:t>
            </a:fld>
            <a:endParaRPr lang="en-US"/>
          </a:p>
        </p:txBody>
      </p:sp>
    </p:spTree>
    <p:extLst>
      <p:ext uri="{BB962C8B-B14F-4D97-AF65-F5344CB8AC3E}">
        <p14:creationId xmlns:p14="http://schemas.microsoft.com/office/powerpoint/2010/main" val="4027520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2CF7C-38CA-F030-72DF-A004A935FB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A7F82D-8CA1-FEFD-AF0D-186585ACA469}"/>
              </a:ext>
            </a:extLst>
          </p:cNvPr>
          <p:cNvSpPr>
            <a:spLocks noGrp="1"/>
          </p:cNvSpPr>
          <p:nvPr>
            <p:ph type="dt" sz="half" idx="10"/>
          </p:nvPr>
        </p:nvSpPr>
        <p:spPr/>
        <p:txBody>
          <a:bodyPr/>
          <a:lstStyle/>
          <a:p>
            <a:fld id="{3A2A1EB5-2A86-A141-A64B-B589BE75D36A}" type="datetime1">
              <a:rPr lang="en-US" smtClean="0"/>
              <a:t>4/8/26</a:t>
            </a:fld>
            <a:endParaRPr lang="en-US"/>
          </a:p>
        </p:txBody>
      </p:sp>
      <p:sp>
        <p:nvSpPr>
          <p:cNvPr id="4" name="Footer Placeholder 3">
            <a:extLst>
              <a:ext uri="{FF2B5EF4-FFF2-40B4-BE49-F238E27FC236}">
                <a16:creationId xmlns:a16="http://schemas.microsoft.com/office/drawing/2014/main" id="{A92B3117-718E-F5F9-F2C8-358D0B5584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8B7C32-6AF9-F4D0-61B5-DCC7D01FD5C3}"/>
              </a:ext>
            </a:extLst>
          </p:cNvPr>
          <p:cNvSpPr>
            <a:spLocks noGrp="1"/>
          </p:cNvSpPr>
          <p:nvPr>
            <p:ph type="sldNum" sz="quarter" idx="12"/>
          </p:nvPr>
        </p:nvSpPr>
        <p:spPr/>
        <p:txBody>
          <a:bodyPr/>
          <a:lstStyle/>
          <a:p>
            <a:fld id="{D35B0E1E-D626-C044-A1BD-05474DF5975C}" type="slidenum">
              <a:rPr lang="en-US" smtClean="0"/>
              <a:t>‹#›</a:t>
            </a:fld>
            <a:endParaRPr lang="en-US"/>
          </a:p>
        </p:txBody>
      </p:sp>
    </p:spTree>
    <p:extLst>
      <p:ext uri="{BB962C8B-B14F-4D97-AF65-F5344CB8AC3E}">
        <p14:creationId xmlns:p14="http://schemas.microsoft.com/office/powerpoint/2010/main" val="2350186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F7C215-5633-0AA3-70E7-DED41DCB9D7A}"/>
              </a:ext>
            </a:extLst>
          </p:cNvPr>
          <p:cNvSpPr>
            <a:spLocks noGrp="1"/>
          </p:cNvSpPr>
          <p:nvPr>
            <p:ph type="dt" sz="half" idx="10"/>
          </p:nvPr>
        </p:nvSpPr>
        <p:spPr/>
        <p:txBody>
          <a:bodyPr/>
          <a:lstStyle/>
          <a:p>
            <a:fld id="{92CED4FC-F550-2940-BA6F-3E39A6E46866}" type="datetime1">
              <a:rPr lang="en-US" smtClean="0"/>
              <a:t>4/8/26</a:t>
            </a:fld>
            <a:endParaRPr lang="en-US"/>
          </a:p>
        </p:txBody>
      </p:sp>
      <p:sp>
        <p:nvSpPr>
          <p:cNvPr id="3" name="Footer Placeholder 2">
            <a:extLst>
              <a:ext uri="{FF2B5EF4-FFF2-40B4-BE49-F238E27FC236}">
                <a16:creationId xmlns:a16="http://schemas.microsoft.com/office/drawing/2014/main" id="{047137B6-82FA-ACDD-84D1-631173B00C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DE13DD-FE60-64DB-1BC6-4413E55F4174}"/>
              </a:ext>
            </a:extLst>
          </p:cNvPr>
          <p:cNvSpPr>
            <a:spLocks noGrp="1"/>
          </p:cNvSpPr>
          <p:nvPr>
            <p:ph type="sldNum" sz="quarter" idx="12"/>
          </p:nvPr>
        </p:nvSpPr>
        <p:spPr/>
        <p:txBody>
          <a:bodyPr/>
          <a:lstStyle/>
          <a:p>
            <a:fld id="{D35B0E1E-D626-C044-A1BD-05474DF5975C}" type="slidenum">
              <a:rPr lang="en-US" smtClean="0"/>
              <a:t>‹#›</a:t>
            </a:fld>
            <a:endParaRPr lang="en-US"/>
          </a:p>
        </p:txBody>
      </p:sp>
    </p:spTree>
    <p:extLst>
      <p:ext uri="{BB962C8B-B14F-4D97-AF65-F5344CB8AC3E}">
        <p14:creationId xmlns:p14="http://schemas.microsoft.com/office/powerpoint/2010/main" val="3992023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8E3FE-1658-3E5D-A100-723E5FC16E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EBFEF8-77B0-85FA-8E3B-2C177F923F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10E5EC-E6A9-E10F-D447-D020A764C5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5C1232-4371-0F98-7278-1604AE2EAE08}"/>
              </a:ext>
            </a:extLst>
          </p:cNvPr>
          <p:cNvSpPr>
            <a:spLocks noGrp="1"/>
          </p:cNvSpPr>
          <p:nvPr>
            <p:ph type="dt" sz="half" idx="10"/>
          </p:nvPr>
        </p:nvSpPr>
        <p:spPr/>
        <p:txBody>
          <a:bodyPr/>
          <a:lstStyle/>
          <a:p>
            <a:fld id="{B5FD6AAE-E94E-9644-81A3-4709E5A80A4F}" type="datetime1">
              <a:rPr lang="en-US" smtClean="0"/>
              <a:t>4/8/26</a:t>
            </a:fld>
            <a:endParaRPr lang="en-US"/>
          </a:p>
        </p:txBody>
      </p:sp>
      <p:sp>
        <p:nvSpPr>
          <p:cNvPr id="6" name="Footer Placeholder 5">
            <a:extLst>
              <a:ext uri="{FF2B5EF4-FFF2-40B4-BE49-F238E27FC236}">
                <a16:creationId xmlns:a16="http://schemas.microsoft.com/office/drawing/2014/main" id="{03EC09B0-B5D0-B9C8-503C-D04931B23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5A719-67AD-37E6-4113-1DBA29E5EE5E}"/>
              </a:ext>
            </a:extLst>
          </p:cNvPr>
          <p:cNvSpPr>
            <a:spLocks noGrp="1"/>
          </p:cNvSpPr>
          <p:nvPr>
            <p:ph type="sldNum" sz="quarter" idx="12"/>
          </p:nvPr>
        </p:nvSpPr>
        <p:spPr/>
        <p:txBody>
          <a:bodyPr/>
          <a:lstStyle/>
          <a:p>
            <a:fld id="{D35B0E1E-D626-C044-A1BD-05474DF5975C}" type="slidenum">
              <a:rPr lang="en-US" smtClean="0"/>
              <a:t>‹#›</a:t>
            </a:fld>
            <a:endParaRPr lang="en-US"/>
          </a:p>
        </p:txBody>
      </p:sp>
    </p:spTree>
    <p:extLst>
      <p:ext uri="{BB962C8B-B14F-4D97-AF65-F5344CB8AC3E}">
        <p14:creationId xmlns:p14="http://schemas.microsoft.com/office/powerpoint/2010/main" val="3805030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16FC-6182-7166-7380-F5D024106C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823EBA-2E47-771E-081E-9103690171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383CAE-41FD-4902-D206-01058B49A4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934B53-02E0-C05B-9237-CB8E36801630}"/>
              </a:ext>
            </a:extLst>
          </p:cNvPr>
          <p:cNvSpPr>
            <a:spLocks noGrp="1"/>
          </p:cNvSpPr>
          <p:nvPr>
            <p:ph type="dt" sz="half" idx="10"/>
          </p:nvPr>
        </p:nvSpPr>
        <p:spPr/>
        <p:txBody>
          <a:bodyPr/>
          <a:lstStyle/>
          <a:p>
            <a:fld id="{C9FF2F67-5997-C34D-A665-118CDD7A7193}" type="datetime1">
              <a:rPr lang="en-US" smtClean="0"/>
              <a:t>4/8/26</a:t>
            </a:fld>
            <a:endParaRPr lang="en-US"/>
          </a:p>
        </p:txBody>
      </p:sp>
      <p:sp>
        <p:nvSpPr>
          <p:cNvPr id="6" name="Footer Placeholder 5">
            <a:extLst>
              <a:ext uri="{FF2B5EF4-FFF2-40B4-BE49-F238E27FC236}">
                <a16:creationId xmlns:a16="http://schemas.microsoft.com/office/drawing/2014/main" id="{4840D5DE-79E9-6255-EEF5-8CEF62E9FB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395059-20E2-DF3F-0B38-2FFF8FF5F4D7}"/>
              </a:ext>
            </a:extLst>
          </p:cNvPr>
          <p:cNvSpPr>
            <a:spLocks noGrp="1"/>
          </p:cNvSpPr>
          <p:nvPr>
            <p:ph type="sldNum" sz="quarter" idx="12"/>
          </p:nvPr>
        </p:nvSpPr>
        <p:spPr/>
        <p:txBody>
          <a:bodyPr/>
          <a:lstStyle/>
          <a:p>
            <a:fld id="{D35B0E1E-D626-C044-A1BD-05474DF5975C}" type="slidenum">
              <a:rPr lang="en-US" smtClean="0"/>
              <a:t>‹#›</a:t>
            </a:fld>
            <a:endParaRPr lang="en-US"/>
          </a:p>
        </p:txBody>
      </p:sp>
    </p:spTree>
    <p:extLst>
      <p:ext uri="{BB962C8B-B14F-4D97-AF65-F5344CB8AC3E}">
        <p14:creationId xmlns:p14="http://schemas.microsoft.com/office/powerpoint/2010/main" val="1730387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21439E-747E-423A-929D-92240AD5CF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D85C96-3799-4B42-273E-812D78C0A9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087760-847E-E2F9-AA3C-69B4BD37ED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7F9A8AE-DE38-A148-B1F7-FA9E363669C6}" type="datetime1">
              <a:rPr lang="en-US" smtClean="0"/>
              <a:t>4/8/26</a:t>
            </a:fld>
            <a:endParaRPr lang="en-US"/>
          </a:p>
        </p:txBody>
      </p:sp>
      <p:sp>
        <p:nvSpPr>
          <p:cNvPr id="5" name="Footer Placeholder 4">
            <a:extLst>
              <a:ext uri="{FF2B5EF4-FFF2-40B4-BE49-F238E27FC236}">
                <a16:creationId xmlns:a16="http://schemas.microsoft.com/office/drawing/2014/main" id="{04CC1636-DC75-B028-17C3-B14621F441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17650E7-D045-3895-2250-E02D2852B85E}"/>
              </a:ext>
            </a:extLst>
          </p:cNvPr>
          <p:cNvSpPr>
            <a:spLocks noGrp="1"/>
          </p:cNvSpPr>
          <p:nvPr>
            <p:ph type="sldNum" sz="quarter" idx="4"/>
          </p:nvPr>
        </p:nvSpPr>
        <p:spPr>
          <a:xfrm>
            <a:off x="9340362" y="6373446"/>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35B0E1E-D626-C044-A1BD-05474DF5975C}" type="slidenum">
              <a:rPr lang="en-US" smtClean="0"/>
              <a:t>‹#›</a:t>
            </a:fld>
            <a:endParaRPr lang="en-US"/>
          </a:p>
        </p:txBody>
      </p:sp>
      <p:sp>
        <p:nvSpPr>
          <p:cNvPr id="7" name="Right Triangle 6">
            <a:extLst>
              <a:ext uri="{FF2B5EF4-FFF2-40B4-BE49-F238E27FC236}">
                <a16:creationId xmlns:a16="http://schemas.microsoft.com/office/drawing/2014/main" id="{44CEEB89-D868-88C7-741E-E6E069C506DA}"/>
              </a:ext>
            </a:extLst>
          </p:cNvPr>
          <p:cNvSpPr/>
          <p:nvPr userDrawn="1"/>
        </p:nvSpPr>
        <p:spPr>
          <a:xfrm rot="5400000">
            <a:off x="-9053" y="-9053"/>
            <a:ext cx="416460" cy="416460"/>
          </a:xfrm>
          <a:prstGeom prst="rtTriangle">
            <a:avLst/>
          </a:prstGeom>
          <a:solidFill>
            <a:srgbClr val="45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8F816BF-8AEA-474F-1B93-38432096F072}"/>
              </a:ext>
            </a:extLst>
          </p:cNvPr>
          <p:cNvSpPr/>
          <p:nvPr userDrawn="1"/>
        </p:nvSpPr>
        <p:spPr>
          <a:xfrm>
            <a:off x="235390" y="-9053"/>
            <a:ext cx="11956610" cy="45719"/>
          </a:xfrm>
          <a:prstGeom prst="rect">
            <a:avLst/>
          </a:prstGeom>
          <a:solidFill>
            <a:srgbClr val="45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4CB3490-083D-C586-5075-BB1DD40B08CB}"/>
              </a:ext>
            </a:extLst>
          </p:cNvPr>
          <p:cNvSpPr/>
          <p:nvPr userDrawn="1"/>
        </p:nvSpPr>
        <p:spPr>
          <a:xfrm>
            <a:off x="-9053" y="6835140"/>
            <a:ext cx="11956610" cy="45719"/>
          </a:xfrm>
          <a:prstGeom prst="rect">
            <a:avLst/>
          </a:prstGeom>
          <a:solidFill>
            <a:srgbClr val="45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a:extLst>
              <a:ext uri="{FF2B5EF4-FFF2-40B4-BE49-F238E27FC236}">
                <a16:creationId xmlns:a16="http://schemas.microsoft.com/office/drawing/2014/main" id="{5921AD5D-DEB5-0FEB-7994-BE63C3B4340F}"/>
              </a:ext>
            </a:extLst>
          </p:cNvPr>
          <p:cNvSpPr/>
          <p:nvPr userDrawn="1"/>
        </p:nvSpPr>
        <p:spPr>
          <a:xfrm rot="16200000">
            <a:off x="11775752" y="6465154"/>
            <a:ext cx="416460" cy="416460"/>
          </a:xfrm>
          <a:prstGeom prst="rtTriangle">
            <a:avLst/>
          </a:prstGeom>
          <a:solidFill>
            <a:srgbClr val="45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BD1D56D-BFEE-F357-5062-A480A558A1FF}"/>
              </a:ext>
            </a:extLst>
          </p:cNvPr>
          <p:cNvSpPr/>
          <p:nvPr userDrawn="1"/>
        </p:nvSpPr>
        <p:spPr>
          <a:xfrm rot="5400000">
            <a:off x="-3362496" y="3449781"/>
            <a:ext cx="6749195" cy="45719"/>
          </a:xfrm>
          <a:prstGeom prst="rect">
            <a:avLst/>
          </a:prstGeom>
          <a:solidFill>
            <a:srgbClr val="45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FB83649-34F5-36B2-CA2F-4F8721BD0C7C}"/>
              </a:ext>
            </a:extLst>
          </p:cNvPr>
          <p:cNvSpPr/>
          <p:nvPr userDrawn="1"/>
        </p:nvSpPr>
        <p:spPr>
          <a:xfrm rot="5400000">
            <a:off x="8794543" y="3351738"/>
            <a:ext cx="6749195" cy="45719"/>
          </a:xfrm>
          <a:prstGeom prst="rect">
            <a:avLst/>
          </a:prstGeom>
          <a:solidFill>
            <a:srgbClr val="45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3670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svg"/><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as A&amp;M University Campuses and Locations | Texas A&amp;M University">
            <a:extLst>
              <a:ext uri="{FF2B5EF4-FFF2-40B4-BE49-F238E27FC236}">
                <a16:creationId xmlns:a16="http://schemas.microsoft.com/office/drawing/2014/main" id="{25570379-A110-F2B6-4240-2DE4B375A493}"/>
              </a:ext>
            </a:extLst>
          </p:cNvPr>
          <p:cNvPicPr>
            <a:picLocks noChangeAspect="1"/>
          </p:cNvPicPr>
          <p:nvPr/>
        </p:nvPicPr>
        <p:blipFill>
          <a:blip r:embed="rId3">
            <a:alphaModFix amt="56000"/>
          </a:blip>
          <a:stretch>
            <a:fillRect/>
          </a:stretch>
        </p:blipFill>
        <p:spPr>
          <a:xfrm>
            <a:off x="-1" y="0"/>
            <a:ext cx="12210089" cy="6858000"/>
          </a:xfrm>
          <a:prstGeom prst="rect">
            <a:avLst/>
          </a:prstGeom>
        </p:spPr>
      </p:pic>
      <p:sp>
        <p:nvSpPr>
          <p:cNvPr id="6" name="Rectangle 5">
            <a:extLst>
              <a:ext uri="{FF2B5EF4-FFF2-40B4-BE49-F238E27FC236}">
                <a16:creationId xmlns:a16="http://schemas.microsoft.com/office/drawing/2014/main" id="{ED62E698-5E25-11DB-8E39-C6E84DB7177C}"/>
              </a:ext>
            </a:extLst>
          </p:cNvPr>
          <p:cNvSpPr/>
          <p:nvPr/>
        </p:nvSpPr>
        <p:spPr>
          <a:xfrm>
            <a:off x="0" y="0"/>
            <a:ext cx="12210088" cy="6858000"/>
          </a:xfrm>
          <a:prstGeom prst="rect">
            <a:avLst/>
          </a:prstGeom>
          <a:solidFill>
            <a:schemeClr val="tx1">
              <a:alpha val="3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66191E-84C3-9BDC-84B9-27C89CC4040D}"/>
              </a:ext>
            </a:extLst>
          </p:cNvPr>
          <p:cNvSpPr>
            <a:spLocks noGrp="1"/>
          </p:cNvSpPr>
          <p:nvPr>
            <p:ph type="ctrTitle"/>
          </p:nvPr>
        </p:nvSpPr>
        <p:spPr>
          <a:xfrm>
            <a:off x="0" y="1169869"/>
            <a:ext cx="12192000" cy="2387600"/>
          </a:xfrm>
        </p:spPr>
        <p:txBody>
          <a:bodyPr>
            <a:noAutofit/>
          </a:bodyPr>
          <a:lstStyle/>
          <a:p>
            <a:pPr>
              <a:lnSpc>
                <a:spcPct val="120000"/>
              </a:lnSpc>
              <a:spcBef>
                <a:spcPts val="0"/>
              </a:spcBef>
              <a:spcAft>
                <a:spcPts val="1800"/>
              </a:spcAft>
            </a:pPr>
            <a:r>
              <a:rPr lang="en-US" sz="6600" b="1" dirty="0">
                <a:solidFill>
                  <a:schemeClr val="bg1"/>
                </a:solidFill>
              </a:rPr>
              <a:t>Associate Vice President</a:t>
            </a:r>
            <a:br>
              <a:rPr lang="en-US" sz="6600" b="1" dirty="0">
                <a:solidFill>
                  <a:schemeClr val="bg1"/>
                </a:solidFill>
              </a:rPr>
            </a:br>
            <a:r>
              <a:rPr lang="en-US" sz="6600" b="1" dirty="0">
                <a:solidFill>
                  <a:schemeClr val="bg1"/>
                </a:solidFill>
              </a:rPr>
              <a:t>for Entrepreneurship</a:t>
            </a:r>
            <a:br>
              <a:rPr lang="en-US" sz="6600" b="1" dirty="0">
                <a:solidFill>
                  <a:schemeClr val="bg1"/>
                </a:solidFill>
              </a:rPr>
            </a:br>
            <a:r>
              <a:rPr lang="en-US" sz="4000" dirty="0">
                <a:solidFill>
                  <a:schemeClr val="bg1"/>
                </a:solidFill>
              </a:rPr>
              <a:t>at Texas A&amp;M University</a:t>
            </a:r>
            <a:endParaRPr lang="en-US" sz="8000" dirty="0">
              <a:solidFill>
                <a:schemeClr val="bg1"/>
              </a:solidFill>
            </a:endParaRPr>
          </a:p>
        </p:txBody>
      </p:sp>
      <p:sp>
        <p:nvSpPr>
          <p:cNvPr id="3" name="Subtitle 2">
            <a:extLst>
              <a:ext uri="{FF2B5EF4-FFF2-40B4-BE49-F238E27FC236}">
                <a16:creationId xmlns:a16="http://schemas.microsoft.com/office/drawing/2014/main" id="{9D082AEA-B577-D511-F3E0-C1011A6FFF5D}"/>
              </a:ext>
            </a:extLst>
          </p:cNvPr>
          <p:cNvSpPr>
            <a:spLocks noGrp="1"/>
          </p:cNvSpPr>
          <p:nvPr>
            <p:ph type="subTitle" idx="1"/>
          </p:nvPr>
        </p:nvSpPr>
        <p:spPr>
          <a:xfrm>
            <a:off x="1533043" y="4397604"/>
            <a:ext cx="9144000" cy="2460396"/>
          </a:xfrm>
        </p:spPr>
        <p:txBody>
          <a:bodyPr>
            <a:normAutofit lnSpcReduction="10000"/>
          </a:bodyPr>
          <a:lstStyle/>
          <a:p>
            <a:pPr>
              <a:lnSpc>
                <a:spcPct val="120000"/>
              </a:lnSpc>
              <a:spcBef>
                <a:spcPts val="0"/>
              </a:spcBef>
              <a:spcAft>
                <a:spcPts val="1200"/>
              </a:spcAft>
            </a:pPr>
            <a:r>
              <a:rPr lang="en-US" sz="2800" b="1" dirty="0">
                <a:solidFill>
                  <a:schemeClr val="bg1"/>
                </a:solidFill>
              </a:rPr>
              <a:t>Mark S. Brooks</a:t>
            </a:r>
          </a:p>
          <a:p>
            <a:pPr lvl="8" algn="l">
              <a:lnSpc>
                <a:spcPct val="120000"/>
              </a:lnSpc>
              <a:spcBef>
                <a:spcPts val="0"/>
              </a:spcBef>
              <a:spcAft>
                <a:spcPts val="1200"/>
              </a:spcAft>
            </a:pPr>
            <a:r>
              <a:rPr lang="en-US" dirty="0" err="1">
                <a:solidFill>
                  <a:schemeClr val="bg1"/>
                </a:solidFill>
              </a:rPr>
              <a:t>mark@MarkSBrooks.com</a:t>
            </a:r>
            <a:endParaRPr lang="en-US" dirty="0">
              <a:solidFill>
                <a:schemeClr val="bg1"/>
              </a:solidFill>
            </a:endParaRPr>
          </a:p>
          <a:p>
            <a:pPr lvl="8" algn="l">
              <a:lnSpc>
                <a:spcPct val="120000"/>
              </a:lnSpc>
              <a:spcBef>
                <a:spcPts val="0"/>
              </a:spcBef>
              <a:spcAft>
                <a:spcPts val="1200"/>
              </a:spcAft>
            </a:pPr>
            <a:r>
              <a:rPr lang="en-US" dirty="0">
                <a:solidFill>
                  <a:schemeClr val="bg1"/>
                </a:solidFill>
              </a:rPr>
              <a:t>+1.704.467.4440</a:t>
            </a:r>
          </a:p>
          <a:p>
            <a:pPr>
              <a:lnSpc>
                <a:spcPct val="120000"/>
              </a:lnSpc>
              <a:spcBef>
                <a:spcPts val="0"/>
              </a:spcBef>
              <a:spcAft>
                <a:spcPts val="1200"/>
              </a:spcAft>
            </a:pPr>
            <a:br>
              <a:rPr lang="en-US" dirty="0">
                <a:solidFill>
                  <a:schemeClr val="bg1"/>
                </a:solidFill>
              </a:rPr>
            </a:br>
            <a:r>
              <a:rPr lang="en-US" dirty="0">
                <a:solidFill>
                  <a:schemeClr val="bg1"/>
                </a:solidFill>
              </a:rPr>
              <a:t>April 9, 2026</a:t>
            </a:r>
          </a:p>
        </p:txBody>
      </p:sp>
      <p:pic>
        <p:nvPicPr>
          <p:cNvPr id="5" name="Graphic 4" descr="Smart Phone with solid fill">
            <a:extLst>
              <a:ext uri="{FF2B5EF4-FFF2-40B4-BE49-F238E27FC236}">
                <a16:creationId xmlns:a16="http://schemas.microsoft.com/office/drawing/2014/main" id="{B42F9D94-5547-4396-B2D9-C52F1A48320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948849" y="5525398"/>
            <a:ext cx="218900" cy="218900"/>
          </a:xfrm>
          <a:prstGeom prst="rect">
            <a:avLst/>
          </a:prstGeom>
        </p:spPr>
      </p:pic>
      <p:pic>
        <p:nvPicPr>
          <p:cNvPr id="7" name="Graphic 6" descr="Envelope with solid fill">
            <a:extLst>
              <a:ext uri="{FF2B5EF4-FFF2-40B4-BE49-F238E27FC236}">
                <a16:creationId xmlns:a16="http://schemas.microsoft.com/office/drawing/2014/main" id="{E4ECB6A0-3C03-53F0-65F4-B980832712E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948849" y="5104933"/>
            <a:ext cx="218900" cy="218900"/>
          </a:xfrm>
          <a:prstGeom prst="rect">
            <a:avLst/>
          </a:prstGeom>
        </p:spPr>
      </p:pic>
    </p:spTree>
    <p:extLst>
      <p:ext uri="{BB962C8B-B14F-4D97-AF65-F5344CB8AC3E}">
        <p14:creationId xmlns:p14="http://schemas.microsoft.com/office/powerpoint/2010/main" val="2008450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60E94-E41F-59E7-A91B-EDF63C895742}"/>
              </a:ext>
            </a:extLst>
          </p:cNvPr>
          <p:cNvSpPr>
            <a:spLocks noGrp="1"/>
          </p:cNvSpPr>
          <p:nvPr>
            <p:ph type="title"/>
          </p:nvPr>
        </p:nvSpPr>
        <p:spPr/>
        <p:txBody>
          <a:bodyPr>
            <a:normAutofit/>
          </a:bodyPr>
          <a:lstStyle/>
          <a:p>
            <a:r>
              <a:rPr lang="en-US" sz="4800" dirty="0"/>
              <a:t>Entrepreneurial qualities worth building</a:t>
            </a:r>
          </a:p>
        </p:txBody>
      </p:sp>
      <p:sp>
        <p:nvSpPr>
          <p:cNvPr id="4" name="Slide Number Placeholder 3">
            <a:extLst>
              <a:ext uri="{FF2B5EF4-FFF2-40B4-BE49-F238E27FC236}">
                <a16:creationId xmlns:a16="http://schemas.microsoft.com/office/drawing/2014/main" id="{64615B37-2875-7678-0506-7DBB39176E0E}"/>
              </a:ext>
            </a:extLst>
          </p:cNvPr>
          <p:cNvSpPr>
            <a:spLocks noGrp="1"/>
          </p:cNvSpPr>
          <p:nvPr>
            <p:ph type="sldNum" sz="quarter" idx="12"/>
          </p:nvPr>
        </p:nvSpPr>
        <p:spPr/>
        <p:txBody>
          <a:bodyPr/>
          <a:lstStyle/>
          <a:p>
            <a:fld id="{D35B0E1E-D626-C044-A1BD-05474DF5975C}" type="slidenum">
              <a:rPr lang="en-US" smtClean="0"/>
              <a:t>10</a:t>
            </a:fld>
            <a:endParaRPr lang="en-US"/>
          </a:p>
        </p:txBody>
      </p:sp>
      <p:graphicFrame>
        <p:nvGraphicFramePr>
          <p:cNvPr id="6" name="Table 5">
            <a:extLst>
              <a:ext uri="{FF2B5EF4-FFF2-40B4-BE49-F238E27FC236}">
                <a16:creationId xmlns:a16="http://schemas.microsoft.com/office/drawing/2014/main" id="{7877BD8B-7189-41B2-FF5A-C0632B9C7865}"/>
              </a:ext>
            </a:extLst>
          </p:cNvPr>
          <p:cNvGraphicFramePr>
            <a:graphicFrameLocks noGrp="1"/>
          </p:cNvGraphicFramePr>
          <p:nvPr>
            <p:extLst>
              <p:ext uri="{D42A27DB-BD31-4B8C-83A1-F6EECF244321}">
                <p14:modId xmlns:p14="http://schemas.microsoft.com/office/powerpoint/2010/main" val="849077464"/>
              </p:ext>
            </p:extLst>
          </p:nvPr>
        </p:nvGraphicFramePr>
        <p:xfrm>
          <a:off x="838200" y="1690687"/>
          <a:ext cx="10100733" cy="4802188"/>
        </p:xfrm>
        <a:graphic>
          <a:graphicData uri="http://schemas.openxmlformats.org/drawingml/2006/table">
            <a:tbl>
              <a:tblPr>
                <a:tableStyleId>{5C22544A-7EE6-4342-B048-85BDC9FD1C3A}</a:tableStyleId>
              </a:tblPr>
              <a:tblGrid>
                <a:gridCol w="3366911">
                  <a:extLst>
                    <a:ext uri="{9D8B030D-6E8A-4147-A177-3AD203B41FA5}">
                      <a16:colId xmlns:a16="http://schemas.microsoft.com/office/drawing/2014/main" val="2728861573"/>
                    </a:ext>
                  </a:extLst>
                </a:gridCol>
                <a:gridCol w="3366911">
                  <a:extLst>
                    <a:ext uri="{9D8B030D-6E8A-4147-A177-3AD203B41FA5}">
                      <a16:colId xmlns:a16="http://schemas.microsoft.com/office/drawing/2014/main" val="3889436050"/>
                    </a:ext>
                  </a:extLst>
                </a:gridCol>
                <a:gridCol w="3366911">
                  <a:extLst>
                    <a:ext uri="{9D8B030D-6E8A-4147-A177-3AD203B41FA5}">
                      <a16:colId xmlns:a16="http://schemas.microsoft.com/office/drawing/2014/main" val="215877434"/>
                    </a:ext>
                  </a:extLst>
                </a:gridCol>
              </a:tblGrid>
              <a:tr h="2401094">
                <a:tc>
                  <a:txBody>
                    <a:bodyPr/>
                    <a:lstStyle/>
                    <a:p>
                      <a:pPr algn="ctr"/>
                      <a:endParaRPr lang="en-US" sz="2400" b="1" dirty="0"/>
                    </a:p>
                    <a:p>
                      <a:pPr algn="ctr"/>
                      <a:r>
                        <a:rPr lang="en-US" sz="2400" b="1" dirty="0"/>
                        <a:t>Problem-obsessed</a:t>
                      </a:r>
                    </a:p>
                  </a:txBody>
                  <a:tcPr>
                    <a:lnR w="6350" cap="flat" cmpd="sng" algn="ctr">
                      <a:solidFill>
                        <a:schemeClr val="bg1">
                          <a:lumMod val="65000"/>
                        </a:schemeClr>
                      </a:solidFill>
                      <a:prstDash val="solid"/>
                      <a:round/>
                      <a:headEnd type="none" w="med" len="med"/>
                      <a:tailEnd type="none" w="med" len="med"/>
                    </a:lnR>
                    <a:lnB w="6350" cap="flat" cmpd="sng" algn="ctr">
                      <a:solidFill>
                        <a:schemeClr val="bg1">
                          <a:lumMod val="65000"/>
                        </a:schemeClr>
                      </a:solidFill>
                      <a:prstDash val="solid"/>
                      <a:round/>
                      <a:headEnd type="none" w="med" len="med"/>
                      <a:tailEnd type="none" w="med" len="med"/>
                    </a:lnB>
                    <a:noFill/>
                  </a:tcPr>
                </a:tc>
                <a:tc>
                  <a:txBody>
                    <a:bodyPr/>
                    <a:lstStyle/>
                    <a:p>
                      <a:pPr algn="ctr"/>
                      <a:endParaRPr lang="en-US" sz="2400" b="1" dirty="0"/>
                    </a:p>
                    <a:p>
                      <a:pPr algn="ctr"/>
                      <a:r>
                        <a:rPr lang="en-US" sz="2400" b="1" dirty="0"/>
                        <a:t>Good narrative</a:t>
                      </a:r>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B w="6350" cap="flat" cmpd="sng" algn="ctr">
                      <a:solidFill>
                        <a:schemeClr val="bg1">
                          <a:lumMod val="65000"/>
                        </a:schemeClr>
                      </a:solidFill>
                      <a:prstDash val="solid"/>
                      <a:round/>
                      <a:headEnd type="none" w="med" len="med"/>
                      <a:tailEnd type="none" w="med" len="med"/>
                    </a:lnB>
                    <a:noFill/>
                  </a:tcPr>
                </a:tc>
                <a:tc>
                  <a:txBody>
                    <a:bodyPr/>
                    <a:lstStyle/>
                    <a:p>
                      <a:pPr algn="ctr"/>
                      <a:endParaRPr lang="en-US" sz="2400" b="1" dirty="0"/>
                    </a:p>
                    <a:p>
                      <a:pPr algn="ctr"/>
                      <a:r>
                        <a:rPr lang="en-US" sz="2400" b="1" dirty="0"/>
                        <a:t>Grit</a:t>
                      </a:r>
                    </a:p>
                  </a:txBody>
                  <a:tcPr>
                    <a:lnL w="6350" cap="flat" cmpd="sng" algn="ctr">
                      <a:solidFill>
                        <a:schemeClr val="bg1">
                          <a:lumMod val="65000"/>
                        </a:schemeClr>
                      </a:solidFill>
                      <a:prstDash val="solid"/>
                      <a:round/>
                      <a:headEnd type="none" w="med" len="med"/>
                      <a:tailEnd type="none" w="med" len="med"/>
                    </a:lnL>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949221473"/>
                  </a:ext>
                </a:extLst>
              </a:tr>
              <a:tr h="2401094">
                <a:tc>
                  <a:txBody>
                    <a:bodyPr/>
                    <a:lstStyle/>
                    <a:p>
                      <a:pPr algn="ctr"/>
                      <a:endParaRPr lang="en-US" sz="2400" b="1" dirty="0"/>
                    </a:p>
                    <a:p>
                      <a:pPr algn="ctr"/>
                      <a:r>
                        <a:rPr lang="en-US" sz="2400" b="1" dirty="0"/>
                        <a:t>Strong bias towards action</a:t>
                      </a:r>
                    </a:p>
                  </a:txBody>
                  <a:tcPr>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noFill/>
                  </a:tcPr>
                </a:tc>
                <a:tc>
                  <a:txBody>
                    <a:bodyPr/>
                    <a:lstStyle/>
                    <a:p>
                      <a:pPr algn="ctr"/>
                      <a:endParaRPr lang="en-US" sz="2400" b="1" dirty="0"/>
                    </a:p>
                    <a:p>
                      <a:pPr algn="ctr"/>
                      <a:r>
                        <a:rPr lang="en-US" sz="2400" b="1" dirty="0"/>
                        <a:t>Coachable</a:t>
                      </a:r>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noFill/>
                  </a:tcPr>
                </a:tc>
                <a:tc>
                  <a:txBody>
                    <a:bodyPr/>
                    <a:lstStyle/>
                    <a:p>
                      <a:pPr algn="ctr"/>
                      <a:endParaRPr lang="en-US" sz="2400" b="1" dirty="0"/>
                    </a:p>
                    <a:p>
                      <a:pPr algn="ctr"/>
                      <a:r>
                        <a:rPr lang="en-US" sz="2400" b="1" dirty="0"/>
                        <a:t>Progress over perfection</a:t>
                      </a:r>
                    </a:p>
                  </a:txBody>
                  <a:tcPr>
                    <a:lnL w="6350" cap="flat" cmpd="sng" algn="ctr">
                      <a:solidFill>
                        <a:schemeClr val="bg1">
                          <a:lumMod val="65000"/>
                        </a:schemeClr>
                      </a:solidFill>
                      <a:prstDash val="solid"/>
                      <a:round/>
                      <a:headEnd type="none" w="med" len="med"/>
                      <a:tailEnd type="none" w="med" len="med"/>
                    </a:lnL>
                    <a:lnT w="6350"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2115810966"/>
                  </a:ext>
                </a:extLst>
              </a:tr>
            </a:tbl>
          </a:graphicData>
        </a:graphic>
      </p:graphicFrame>
      <p:pic>
        <p:nvPicPr>
          <p:cNvPr id="12" name="Graphic 11" descr="Magnifying glass with solid fill">
            <a:extLst>
              <a:ext uri="{FF2B5EF4-FFF2-40B4-BE49-F238E27FC236}">
                <a16:creationId xmlns:a16="http://schemas.microsoft.com/office/drawing/2014/main" id="{D38B0EF5-FD6B-3577-31E2-884BA89B321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937238" y="2660467"/>
            <a:ext cx="914400" cy="914400"/>
          </a:xfrm>
          <a:prstGeom prst="rect">
            <a:avLst/>
          </a:prstGeom>
        </p:spPr>
      </p:pic>
      <p:pic>
        <p:nvPicPr>
          <p:cNvPr id="14" name="Graphic 13" descr="Chat with solid fill">
            <a:extLst>
              <a:ext uri="{FF2B5EF4-FFF2-40B4-BE49-F238E27FC236}">
                <a16:creationId xmlns:a16="http://schemas.microsoft.com/office/drawing/2014/main" id="{BE1E6236-7A40-3183-20CC-E0983FAFE17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455952" y="2720181"/>
            <a:ext cx="914400" cy="914400"/>
          </a:xfrm>
          <a:prstGeom prst="rect">
            <a:avLst/>
          </a:prstGeom>
        </p:spPr>
      </p:pic>
      <p:pic>
        <p:nvPicPr>
          <p:cNvPr id="16" name="Graphic 15" descr="Mountains with solid fill">
            <a:extLst>
              <a:ext uri="{FF2B5EF4-FFF2-40B4-BE49-F238E27FC236}">
                <a16:creationId xmlns:a16="http://schemas.microsoft.com/office/drawing/2014/main" id="{CDD98AF0-6719-CCEC-B062-A693B270DE0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883162" y="2720181"/>
            <a:ext cx="914400" cy="914400"/>
          </a:xfrm>
          <a:prstGeom prst="rect">
            <a:avLst/>
          </a:prstGeom>
        </p:spPr>
      </p:pic>
      <p:pic>
        <p:nvPicPr>
          <p:cNvPr id="18" name="Graphic 17" descr="Lightning bolt with solid fill">
            <a:extLst>
              <a:ext uri="{FF2B5EF4-FFF2-40B4-BE49-F238E27FC236}">
                <a16:creationId xmlns:a16="http://schemas.microsoft.com/office/drawing/2014/main" id="{488AE18C-5151-B45D-FD75-1B981EFEA91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937238" y="5415763"/>
            <a:ext cx="914400" cy="914400"/>
          </a:xfrm>
          <a:prstGeom prst="rect">
            <a:avLst/>
          </a:prstGeom>
        </p:spPr>
      </p:pic>
      <p:pic>
        <p:nvPicPr>
          <p:cNvPr id="20" name="Graphic 19" descr="Ear with solid fill">
            <a:extLst>
              <a:ext uri="{FF2B5EF4-FFF2-40B4-BE49-F238E27FC236}">
                <a16:creationId xmlns:a16="http://schemas.microsoft.com/office/drawing/2014/main" id="{653DF287-F938-2A23-14A9-A6C2863D44D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431366" y="5287338"/>
            <a:ext cx="914400" cy="914400"/>
          </a:xfrm>
          <a:prstGeom prst="rect">
            <a:avLst/>
          </a:prstGeom>
        </p:spPr>
      </p:pic>
      <p:pic>
        <p:nvPicPr>
          <p:cNvPr id="22" name="Graphic 21" descr="Arrow circle with solid fill">
            <a:extLst>
              <a:ext uri="{FF2B5EF4-FFF2-40B4-BE49-F238E27FC236}">
                <a16:creationId xmlns:a16="http://schemas.microsoft.com/office/drawing/2014/main" id="{236E6FB4-ECBE-DA7B-9F25-3FCF8FDFC1E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883162" y="5275885"/>
            <a:ext cx="914400" cy="914400"/>
          </a:xfrm>
          <a:prstGeom prst="rect">
            <a:avLst/>
          </a:prstGeom>
        </p:spPr>
      </p:pic>
    </p:spTree>
    <p:extLst>
      <p:ext uri="{BB962C8B-B14F-4D97-AF65-F5344CB8AC3E}">
        <p14:creationId xmlns:p14="http://schemas.microsoft.com/office/powerpoint/2010/main" val="1963423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79C56-A23D-C6E7-126E-2FEFCEF0FA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7CBFF8-7D9A-3E71-CF65-DC8B757C76C3}"/>
              </a:ext>
            </a:extLst>
          </p:cNvPr>
          <p:cNvSpPr>
            <a:spLocks noGrp="1"/>
          </p:cNvSpPr>
          <p:nvPr>
            <p:ph type="title"/>
          </p:nvPr>
        </p:nvSpPr>
        <p:spPr>
          <a:xfrm>
            <a:off x="412014" y="363272"/>
            <a:ext cx="10515600" cy="1325563"/>
          </a:xfrm>
        </p:spPr>
        <p:txBody>
          <a:bodyPr>
            <a:normAutofit/>
          </a:bodyPr>
          <a:lstStyle/>
          <a:p>
            <a:r>
              <a:rPr lang="en-US" dirty="0"/>
              <a:t>Validating entrepreneurial output</a:t>
            </a:r>
          </a:p>
        </p:txBody>
      </p:sp>
      <p:sp>
        <p:nvSpPr>
          <p:cNvPr id="4" name="Slide Number Placeholder 3">
            <a:extLst>
              <a:ext uri="{FF2B5EF4-FFF2-40B4-BE49-F238E27FC236}">
                <a16:creationId xmlns:a16="http://schemas.microsoft.com/office/drawing/2014/main" id="{70034526-D1BD-439F-8713-48FAE9B9CF87}"/>
              </a:ext>
            </a:extLst>
          </p:cNvPr>
          <p:cNvSpPr>
            <a:spLocks noGrp="1"/>
          </p:cNvSpPr>
          <p:nvPr>
            <p:ph type="sldNum" sz="quarter" idx="12"/>
          </p:nvPr>
        </p:nvSpPr>
        <p:spPr/>
        <p:txBody>
          <a:bodyPr/>
          <a:lstStyle/>
          <a:p>
            <a:fld id="{D35B0E1E-D626-C044-A1BD-05474DF5975C}" type="slidenum">
              <a:rPr lang="en-US" smtClean="0"/>
              <a:t>11</a:t>
            </a:fld>
            <a:endParaRPr lang="en-US"/>
          </a:p>
        </p:txBody>
      </p:sp>
      <p:sp>
        <p:nvSpPr>
          <p:cNvPr id="7" name="Rectangle 6">
            <a:extLst>
              <a:ext uri="{FF2B5EF4-FFF2-40B4-BE49-F238E27FC236}">
                <a16:creationId xmlns:a16="http://schemas.microsoft.com/office/drawing/2014/main" id="{C62C66D9-8C3F-FEA0-8D6E-8BE406FDA249}"/>
              </a:ext>
            </a:extLst>
          </p:cNvPr>
          <p:cNvSpPr/>
          <p:nvPr/>
        </p:nvSpPr>
        <p:spPr>
          <a:xfrm>
            <a:off x="8550629" y="1888214"/>
            <a:ext cx="3200402" cy="1208577"/>
          </a:xfrm>
          <a:prstGeom prst="rect">
            <a:avLst/>
          </a:prstGeom>
          <a:solidFill>
            <a:srgbClr val="45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b="1" u="sng" dirty="0"/>
              <a:t>Validate</a:t>
            </a:r>
          </a:p>
          <a:p>
            <a:r>
              <a:rPr lang="en-US" sz="1600" dirty="0"/>
              <a:t>Technical proof, user feedback</a:t>
            </a:r>
          </a:p>
        </p:txBody>
      </p:sp>
      <p:sp>
        <p:nvSpPr>
          <p:cNvPr id="8" name="Rectangle 7">
            <a:extLst>
              <a:ext uri="{FF2B5EF4-FFF2-40B4-BE49-F238E27FC236}">
                <a16:creationId xmlns:a16="http://schemas.microsoft.com/office/drawing/2014/main" id="{73DFDF65-B1C9-7AB3-C983-1E1259F4BC4C}"/>
              </a:ext>
            </a:extLst>
          </p:cNvPr>
          <p:cNvSpPr/>
          <p:nvPr/>
        </p:nvSpPr>
        <p:spPr>
          <a:xfrm>
            <a:off x="8550629" y="3346900"/>
            <a:ext cx="3200402" cy="1208577"/>
          </a:xfrm>
          <a:prstGeom prst="rect">
            <a:avLst/>
          </a:prstGeom>
          <a:solidFill>
            <a:srgbClr val="45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b="1" u="sng" dirty="0"/>
              <a:t>Demonstrate</a:t>
            </a:r>
          </a:p>
          <a:p>
            <a:r>
              <a:rPr lang="en-US" sz="1600" dirty="0"/>
              <a:t>Pilots, evidence, field deployment</a:t>
            </a:r>
          </a:p>
        </p:txBody>
      </p:sp>
      <p:sp>
        <p:nvSpPr>
          <p:cNvPr id="9" name="Rectangle 8">
            <a:extLst>
              <a:ext uri="{FF2B5EF4-FFF2-40B4-BE49-F238E27FC236}">
                <a16:creationId xmlns:a16="http://schemas.microsoft.com/office/drawing/2014/main" id="{90360D44-7700-6D71-8FE8-1E7326968C46}"/>
              </a:ext>
            </a:extLst>
          </p:cNvPr>
          <p:cNvSpPr/>
          <p:nvPr/>
        </p:nvSpPr>
        <p:spPr>
          <a:xfrm>
            <a:off x="8550629" y="4805586"/>
            <a:ext cx="3200402" cy="1208577"/>
          </a:xfrm>
          <a:prstGeom prst="rect">
            <a:avLst/>
          </a:prstGeom>
          <a:solidFill>
            <a:srgbClr val="45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b="1" u="sng" dirty="0"/>
              <a:t>De-risk</a:t>
            </a:r>
          </a:p>
          <a:p>
            <a:r>
              <a:rPr lang="en-US" sz="1600" dirty="0"/>
              <a:t>Shorten path to credible application</a:t>
            </a:r>
          </a:p>
        </p:txBody>
      </p:sp>
      <p:grpSp>
        <p:nvGrpSpPr>
          <p:cNvPr id="10" name="Group 9">
            <a:extLst>
              <a:ext uri="{FF2B5EF4-FFF2-40B4-BE49-F238E27FC236}">
                <a16:creationId xmlns:a16="http://schemas.microsoft.com/office/drawing/2014/main" id="{84257272-9561-AC88-2F98-139E66BEF27B}"/>
              </a:ext>
            </a:extLst>
          </p:cNvPr>
          <p:cNvGrpSpPr/>
          <p:nvPr/>
        </p:nvGrpSpPr>
        <p:grpSpPr>
          <a:xfrm>
            <a:off x="11243493" y="10886"/>
            <a:ext cx="905385" cy="866238"/>
            <a:chOff x="8849496" y="3549002"/>
            <a:chExt cx="905385" cy="866238"/>
          </a:xfrm>
        </p:grpSpPr>
        <p:sp>
          <p:nvSpPr>
            <p:cNvPr id="11" name="Circular Arrow 10">
              <a:extLst>
                <a:ext uri="{FF2B5EF4-FFF2-40B4-BE49-F238E27FC236}">
                  <a16:creationId xmlns:a16="http://schemas.microsoft.com/office/drawing/2014/main" id="{5D83F33B-2C4E-04C4-8BAC-3B0E9BEFD0DC}"/>
                </a:ext>
              </a:extLst>
            </p:cNvPr>
            <p:cNvSpPr/>
            <p:nvPr/>
          </p:nvSpPr>
          <p:spPr>
            <a:xfrm rot="2611981">
              <a:off x="8849496" y="3565487"/>
              <a:ext cx="860260" cy="849753"/>
            </a:xfrm>
            <a:prstGeom prst="circularArrow">
              <a:avLst>
                <a:gd name="adj1" fmla="val 18234"/>
                <a:gd name="adj2" fmla="val 823123"/>
                <a:gd name="adj3" fmla="val 16316548"/>
                <a:gd name="adj4" fmla="val 10800000"/>
                <a:gd name="adj5" fmla="val 13156"/>
              </a:avLst>
            </a:prstGeom>
            <a:solidFill>
              <a:schemeClr val="bg1">
                <a:lumMod val="75000"/>
              </a:schemeClr>
            </a:solidFill>
            <a:ln w="19050">
              <a:solidFill>
                <a:schemeClr val="bg2"/>
              </a:solidFill>
            </a:ln>
            <a:effectLst/>
          </p:spPr>
        </p:sp>
        <p:sp>
          <p:nvSpPr>
            <p:cNvPr id="12" name="Rectangle 11">
              <a:extLst>
                <a:ext uri="{FF2B5EF4-FFF2-40B4-BE49-F238E27FC236}">
                  <a16:creationId xmlns:a16="http://schemas.microsoft.com/office/drawing/2014/main" id="{2C5C4F98-921D-AE32-DA05-94F9949F1836}"/>
                </a:ext>
              </a:extLst>
            </p:cNvPr>
            <p:cNvSpPr/>
            <p:nvPr/>
          </p:nvSpPr>
          <p:spPr>
            <a:xfrm>
              <a:off x="9074477" y="3699260"/>
              <a:ext cx="432069" cy="221518"/>
            </a:xfrm>
            <a:prstGeom prst="rect">
              <a:avLst/>
            </a:prstGeom>
            <a:noFill/>
            <a:ln>
              <a:noFill/>
            </a:ln>
          </p:spPr>
          <p:txBody>
            <a:bodyPr wrap="none" lIns="91440" tIns="45720" rIns="91440" bIns="45720" anchor="ctr">
              <a:prstTxWarp prst="textArchUp">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i="0" u="none" strike="noStrike" kern="0" cap="none" spc="0" normalizeH="0" baseline="0" noProof="0" dirty="0">
                  <a:ln w="0"/>
                  <a:solidFill>
                    <a:schemeClr val="bg1">
                      <a:lumMod val="65000"/>
                    </a:schemeClr>
                  </a:solidFill>
                  <a:uLnTx/>
                  <a:uFillTx/>
                  <a:latin typeface="Aptos" panose="02110004020202020204"/>
                </a:rPr>
                <a:t>ACTIVATE</a:t>
              </a:r>
            </a:p>
          </p:txBody>
        </p:sp>
        <p:sp>
          <p:nvSpPr>
            <p:cNvPr id="13" name="Circular Arrow 12">
              <a:extLst>
                <a:ext uri="{FF2B5EF4-FFF2-40B4-BE49-F238E27FC236}">
                  <a16:creationId xmlns:a16="http://schemas.microsoft.com/office/drawing/2014/main" id="{A8DDB077-7EF5-AE01-782E-592E8531B647}"/>
                </a:ext>
              </a:extLst>
            </p:cNvPr>
            <p:cNvSpPr/>
            <p:nvPr/>
          </p:nvSpPr>
          <p:spPr>
            <a:xfrm rot="16755166">
              <a:off x="8849496" y="3554255"/>
              <a:ext cx="860260" cy="849754"/>
            </a:xfrm>
            <a:prstGeom prst="circularArrow">
              <a:avLst>
                <a:gd name="adj1" fmla="val 18234"/>
                <a:gd name="adj2" fmla="val 823123"/>
                <a:gd name="adj3" fmla="val 16316548"/>
                <a:gd name="adj4" fmla="val 10800000"/>
                <a:gd name="adj5" fmla="val 13156"/>
              </a:avLst>
            </a:prstGeom>
            <a:solidFill>
              <a:schemeClr val="bg1">
                <a:lumMod val="75000"/>
              </a:schemeClr>
            </a:solidFill>
            <a:ln w="12700">
              <a:solidFill>
                <a:schemeClr val="bg2"/>
              </a:solidFill>
            </a:ln>
            <a:effectLst/>
          </p:spPr>
        </p:sp>
        <p:sp>
          <p:nvSpPr>
            <p:cNvPr id="14" name="Circular Arrow 13">
              <a:extLst>
                <a:ext uri="{FF2B5EF4-FFF2-40B4-BE49-F238E27FC236}">
                  <a16:creationId xmlns:a16="http://schemas.microsoft.com/office/drawing/2014/main" id="{6E352F54-1C3A-BE2E-8C37-834C66FF5156}"/>
                </a:ext>
              </a:extLst>
            </p:cNvPr>
            <p:cNvSpPr/>
            <p:nvPr/>
          </p:nvSpPr>
          <p:spPr>
            <a:xfrm rot="9807020">
              <a:off x="8894621" y="3554131"/>
              <a:ext cx="860260" cy="849753"/>
            </a:xfrm>
            <a:prstGeom prst="circularArrow">
              <a:avLst>
                <a:gd name="adj1" fmla="val 18234"/>
                <a:gd name="adj2" fmla="val 823123"/>
                <a:gd name="adj3" fmla="val 16316548"/>
                <a:gd name="adj4" fmla="val 10800000"/>
                <a:gd name="adj5" fmla="val 13156"/>
              </a:avLst>
            </a:prstGeom>
            <a:solidFill>
              <a:srgbClr val="16406D"/>
            </a:solidFill>
            <a:ln w="12700">
              <a:solidFill>
                <a:schemeClr val="tx1"/>
              </a:solidFill>
            </a:ln>
            <a:effectLst/>
          </p:spPr>
        </p:sp>
        <p:sp>
          <p:nvSpPr>
            <p:cNvPr id="15" name="Rectangle 14">
              <a:extLst>
                <a:ext uri="{FF2B5EF4-FFF2-40B4-BE49-F238E27FC236}">
                  <a16:creationId xmlns:a16="http://schemas.microsoft.com/office/drawing/2014/main" id="{C1FB3D29-7EC9-B9D6-C676-3C03564F268A}"/>
                </a:ext>
              </a:extLst>
            </p:cNvPr>
            <p:cNvSpPr/>
            <p:nvPr/>
          </p:nvSpPr>
          <p:spPr>
            <a:xfrm rot="3378869">
              <a:off x="8887002" y="3911769"/>
              <a:ext cx="480590" cy="328979"/>
            </a:xfrm>
            <a:prstGeom prst="rect">
              <a:avLst/>
            </a:prstGeom>
            <a:noFill/>
          </p:spPr>
          <p:txBody>
            <a:bodyPr wrap="none" lIns="91440" tIns="45720" rIns="91440" bIns="45720">
              <a:prstTxWarp prst="textArchDown">
                <a:avLst>
                  <a:gd name="adj" fmla="val 28813"/>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i="0" u="none" strike="noStrike" kern="0" cap="none" spc="0" normalizeH="0" baseline="0" noProof="0" dirty="0">
                  <a:ln w="0"/>
                  <a:solidFill>
                    <a:schemeClr val="bg1">
                      <a:lumMod val="65000"/>
                    </a:schemeClr>
                  </a:solidFill>
                  <a:uLnTx/>
                  <a:uFillTx/>
                  <a:latin typeface="Aptos" panose="02110004020202020204"/>
                </a:rPr>
                <a:t>ADVANCE</a:t>
              </a:r>
            </a:p>
          </p:txBody>
        </p:sp>
        <p:sp>
          <p:nvSpPr>
            <p:cNvPr id="16" name="Rectangle 15">
              <a:extLst>
                <a:ext uri="{FF2B5EF4-FFF2-40B4-BE49-F238E27FC236}">
                  <a16:creationId xmlns:a16="http://schemas.microsoft.com/office/drawing/2014/main" id="{E0885295-38EB-873A-490F-05E540A9C182}"/>
                </a:ext>
              </a:extLst>
            </p:cNvPr>
            <p:cNvSpPr/>
            <p:nvPr/>
          </p:nvSpPr>
          <p:spPr>
            <a:xfrm rot="18406045">
              <a:off x="9215087" y="3917180"/>
              <a:ext cx="522026" cy="318155"/>
            </a:xfrm>
            <a:prstGeom prst="rect">
              <a:avLst/>
            </a:prstGeom>
            <a:noFill/>
          </p:spPr>
          <p:txBody>
            <a:bodyPr wrap="none" lIns="91440" tIns="45720" rIns="91440" bIns="45720">
              <a:prstTxWarp prst="textArchDown">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800" kern="0" dirty="0">
                  <a:ln w="0"/>
                  <a:solidFill>
                    <a:schemeClr val="bg1"/>
                  </a:solidFill>
                  <a:latin typeface="Aptos" panose="02110004020202020204"/>
                </a:rPr>
                <a:t>VALIDATE</a:t>
              </a:r>
              <a:endParaRPr kumimoji="0" lang="en-US" sz="800" i="0" u="none" strike="noStrike" kern="0" cap="none" spc="0" normalizeH="0" baseline="0" noProof="0" dirty="0">
                <a:ln w="0"/>
                <a:solidFill>
                  <a:schemeClr val="bg1"/>
                </a:solidFill>
                <a:uLnTx/>
                <a:uFillTx/>
                <a:latin typeface="Aptos" panose="02110004020202020204"/>
              </a:endParaRPr>
            </a:p>
          </p:txBody>
        </p:sp>
      </p:grpSp>
      <p:sp>
        <p:nvSpPr>
          <p:cNvPr id="17" name="TextBox 16">
            <a:extLst>
              <a:ext uri="{FF2B5EF4-FFF2-40B4-BE49-F238E27FC236}">
                <a16:creationId xmlns:a16="http://schemas.microsoft.com/office/drawing/2014/main" id="{3ACF8BE8-7B57-ABFD-BF80-7761C7D9C6F1}"/>
              </a:ext>
            </a:extLst>
          </p:cNvPr>
          <p:cNvSpPr txBox="1"/>
          <p:nvPr/>
        </p:nvSpPr>
        <p:spPr>
          <a:xfrm>
            <a:off x="412014" y="2673915"/>
            <a:ext cx="7184921" cy="2554545"/>
          </a:xfrm>
          <a:prstGeom prst="rect">
            <a:avLst/>
          </a:prstGeom>
          <a:noFill/>
        </p:spPr>
        <p:txBody>
          <a:bodyPr wrap="square">
            <a:spAutoFit/>
          </a:bodyPr>
          <a:lstStyle/>
          <a:p>
            <a:r>
              <a:rPr lang="en-US" sz="2000" b="1" dirty="0"/>
              <a:t>Texas A&amp;M Innovation</a:t>
            </a:r>
            <a:br>
              <a:rPr lang="en-US" sz="2000" b="1" dirty="0"/>
            </a:br>
            <a:r>
              <a:rPr lang="en-US" sz="2000" dirty="0"/>
              <a:t>Commercialization shaping, IP paths, </a:t>
            </a:r>
            <a:r>
              <a:rPr lang="en-US" sz="2000" dirty="0" err="1"/>
              <a:t>poc</a:t>
            </a:r>
            <a:r>
              <a:rPr lang="en-US" sz="2000" dirty="0"/>
              <a:t> routing</a:t>
            </a:r>
          </a:p>
          <a:p>
            <a:endParaRPr lang="en-US" sz="2000" b="1" dirty="0"/>
          </a:p>
          <a:p>
            <a:r>
              <a:rPr lang="en-US" sz="2000" b="1" dirty="0"/>
              <a:t>Faculty + partners</a:t>
            </a:r>
            <a:br>
              <a:rPr lang="en-US" sz="2000" b="1" dirty="0"/>
            </a:br>
            <a:r>
              <a:rPr lang="en-US" sz="2000" dirty="0"/>
              <a:t>Technical, market, user validation </a:t>
            </a:r>
          </a:p>
          <a:p>
            <a:endParaRPr lang="en-US" sz="2000" b="1" dirty="0"/>
          </a:p>
          <a:p>
            <a:r>
              <a:rPr lang="en-US" sz="2000" b="1" dirty="0"/>
              <a:t>RELLIS / BCDC</a:t>
            </a:r>
            <a:br>
              <a:rPr lang="en-US" sz="2000" b="1" dirty="0"/>
            </a:br>
            <a:r>
              <a:rPr lang="en-US" sz="2000" dirty="0"/>
              <a:t>pilots and proving grounds for selected hard-tech opportunities</a:t>
            </a:r>
          </a:p>
        </p:txBody>
      </p:sp>
      <p:sp>
        <p:nvSpPr>
          <p:cNvPr id="19" name="Right Brace 18">
            <a:extLst>
              <a:ext uri="{FF2B5EF4-FFF2-40B4-BE49-F238E27FC236}">
                <a16:creationId xmlns:a16="http://schemas.microsoft.com/office/drawing/2014/main" id="{A989CB4F-FF9B-54F2-8DA7-C4A74E50E9D9}"/>
              </a:ext>
            </a:extLst>
          </p:cNvPr>
          <p:cNvSpPr/>
          <p:nvPr/>
        </p:nvSpPr>
        <p:spPr>
          <a:xfrm rot="10800000">
            <a:off x="7224886" y="1899503"/>
            <a:ext cx="1083733" cy="4114660"/>
          </a:xfrm>
          <a:prstGeom prst="rightBrace">
            <a:avLst>
              <a:gd name="adj1" fmla="val 48958"/>
              <a:gd name="adj2" fmla="val 50000"/>
            </a:avLst>
          </a:prstGeom>
          <a:ln w="38100">
            <a:solidFill>
              <a:srgbClr val="651B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2703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A9B69-06FF-F1E3-1CB2-44DEFEDD1E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DFCACF-1640-9B6F-0FB2-8BEE7AE11EBD}"/>
              </a:ext>
            </a:extLst>
          </p:cNvPr>
          <p:cNvSpPr>
            <a:spLocks noGrp="1"/>
          </p:cNvSpPr>
          <p:nvPr>
            <p:ph type="title"/>
          </p:nvPr>
        </p:nvSpPr>
        <p:spPr>
          <a:xfrm>
            <a:off x="633804" y="199870"/>
            <a:ext cx="10515600" cy="1325563"/>
          </a:xfrm>
        </p:spPr>
        <p:txBody>
          <a:bodyPr>
            <a:normAutofit/>
          </a:bodyPr>
          <a:lstStyle/>
          <a:p>
            <a:r>
              <a:rPr lang="en-US" dirty="0"/>
              <a:t>Advancing strong opportunities</a:t>
            </a:r>
          </a:p>
        </p:txBody>
      </p:sp>
      <p:sp>
        <p:nvSpPr>
          <p:cNvPr id="4" name="Slide Number Placeholder 3">
            <a:extLst>
              <a:ext uri="{FF2B5EF4-FFF2-40B4-BE49-F238E27FC236}">
                <a16:creationId xmlns:a16="http://schemas.microsoft.com/office/drawing/2014/main" id="{7D6150A1-22E1-CC10-6B50-7C39DD6BC93B}"/>
              </a:ext>
            </a:extLst>
          </p:cNvPr>
          <p:cNvSpPr>
            <a:spLocks noGrp="1"/>
          </p:cNvSpPr>
          <p:nvPr>
            <p:ph type="sldNum" sz="quarter" idx="12"/>
          </p:nvPr>
        </p:nvSpPr>
        <p:spPr/>
        <p:txBody>
          <a:bodyPr/>
          <a:lstStyle/>
          <a:p>
            <a:fld id="{D35B0E1E-D626-C044-A1BD-05474DF5975C}" type="slidenum">
              <a:rPr lang="en-US" smtClean="0"/>
              <a:t>12</a:t>
            </a:fld>
            <a:endParaRPr lang="en-US"/>
          </a:p>
        </p:txBody>
      </p:sp>
      <p:sp>
        <p:nvSpPr>
          <p:cNvPr id="6" name="TextBox 5">
            <a:extLst>
              <a:ext uri="{FF2B5EF4-FFF2-40B4-BE49-F238E27FC236}">
                <a16:creationId xmlns:a16="http://schemas.microsoft.com/office/drawing/2014/main" id="{048199E3-B46C-E115-7518-39DAC06C4571}"/>
              </a:ext>
            </a:extLst>
          </p:cNvPr>
          <p:cNvSpPr txBox="1"/>
          <p:nvPr/>
        </p:nvSpPr>
        <p:spPr>
          <a:xfrm>
            <a:off x="633804" y="1259463"/>
            <a:ext cx="11353800" cy="369332"/>
          </a:xfrm>
          <a:prstGeom prst="rect">
            <a:avLst/>
          </a:prstGeom>
          <a:noFill/>
        </p:spPr>
        <p:txBody>
          <a:bodyPr wrap="square">
            <a:spAutoFit/>
          </a:bodyPr>
          <a:lstStyle/>
          <a:p>
            <a:r>
              <a:rPr lang="en-US" dirty="0"/>
              <a:t>Help validated opportunities move into the right downstream path, attract outside support, and generate value.</a:t>
            </a:r>
          </a:p>
        </p:txBody>
      </p:sp>
      <p:grpSp>
        <p:nvGrpSpPr>
          <p:cNvPr id="7" name="Group 6">
            <a:extLst>
              <a:ext uri="{FF2B5EF4-FFF2-40B4-BE49-F238E27FC236}">
                <a16:creationId xmlns:a16="http://schemas.microsoft.com/office/drawing/2014/main" id="{A4D2AC43-AC2B-C1A8-A0F2-EEE55654BC87}"/>
              </a:ext>
            </a:extLst>
          </p:cNvPr>
          <p:cNvGrpSpPr/>
          <p:nvPr/>
        </p:nvGrpSpPr>
        <p:grpSpPr>
          <a:xfrm>
            <a:off x="11243071" y="21772"/>
            <a:ext cx="905385" cy="866238"/>
            <a:chOff x="8849496" y="3549002"/>
            <a:chExt cx="905385" cy="866238"/>
          </a:xfrm>
        </p:grpSpPr>
        <p:sp>
          <p:nvSpPr>
            <p:cNvPr id="8" name="Circular Arrow 7">
              <a:extLst>
                <a:ext uri="{FF2B5EF4-FFF2-40B4-BE49-F238E27FC236}">
                  <a16:creationId xmlns:a16="http://schemas.microsoft.com/office/drawing/2014/main" id="{44F03078-ADB9-D535-BE13-7449A18F9DD2}"/>
                </a:ext>
              </a:extLst>
            </p:cNvPr>
            <p:cNvSpPr/>
            <p:nvPr/>
          </p:nvSpPr>
          <p:spPr>
            <a:xfrm rot="2611981">
              <a:off x="8849496" y="3565487"/>
              <a:ext cx="860260" cy="849753"/>
            </a:xfrm>
            <a:prstGeom prst="circularArrow">
              <a:avLst>
                <a:gd name="adj1" fmla="val 18234"/>
                <a:gd name="adj2" fmla="val 823123"/>
                <a:gd name="adj3" fmla="val 16316548"/>
                <a:gd name="adj4" fmla="val 10800000"/>
                <a:gd name="adj5" fmla="val 13156"/>
              </a:avLst>
            </a:prstGeom>
            <a:solidFill>
              <a:schemeClr val="bg1">
                <a:lumMod val="75000"/>
              </a:schemeClr>
            </a:solidFill>
            <a:ln w="19050">
              <a:solidFill>
                <a:schemeClr val="bg2"/>
              </a:solidFill>
            </a:ln>
            <a:effectLst/>
          </p:spPr>
        </p:sp>
        <p:sp>
          <p:nvSpPr>
            <p:cNvPr id="9" name="Rectangle 8">
              <a:extLst>
                <a:ext uri="{FF2B5EF4-FFF2-40B4-BE49-F238E27FC236}">
                  <a16:creationId xmlns:a16="http://schemas.microsoft.com/office/drawing/2014/main" id="{A335FB5B-BA85-7422-7F61-D2D0DBF9C504}"/>
                </a:ext>
              </a:extLst>
            </p:cNvPr>
            <p:cNvSpPr/>
            <p:nvPr/>
          </p:nvSpPr>
          <p:spPr>
            <a:xfrm>
              <a:off x="9074477" y="3699260"/>
              <a:ext cx="432069" cy="221518"/>
            </a:xfrm>
            <a:prstGeom prst="rect">
              <a:avLst/>
            </a:prstGeom>
            <a:noFill/>
            <a:ln>
              <a:noFill/>
            </a:ln>
          </p:spPr>
          <p:txBody>
            <a:bodyPr wrap="none" lIns="91440" tIns="45720" rIns="91440" bIns="45720" anchor="ctr">
              <a:prstTxWarp prst="textArchUp">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i="0" u="none" strike="noStrike" kern="0" cap="none" spc="0" normalizeH="0" baseline="0" noProof="0" dirty="0">
                  <a:ln w="0"/>
                  <a:solidFill>
                    <a:schemeClr val="bg1">
                      <a:lumMod val="65000"/>
                    </a:schemeClr>
                  </a:solidFill>
                  <a:uLnTx/>
                  <a:uFillTx/>
                  <a:latin typeface="Aptos" panose="02110004020202020204"/>
                </a:rPr>
                <a:t>ACTIVATE</a:t>
              </a:r>
            </a:p>
          </p:txBody>
        </p:sp>
        <p:sp>
          <p:nvSpPr>
            <p:cNvPr id="10" name="Circular Arrow 9">
              <a:extLst>
                <a:ext uri="{FF2B5EF4-FFF2-40B4-BE49-F238E27FC236}">
                  <a16:creationId xmlns:a16="http://schemas.microsoft.com/office/drawing/2014/main" id="{32B9457F-6309-B8C5-3583-B34DA103F04A}"/>
                </a:ext>
              </a:extLst>
            </p:cNvPr>
            <p:cNvSpPr/>
            <p:nvPr/>
          </p:nvSpPr>
          <p:spPr>
            <a:xfrm rot="16755166">
              <a:off x="8849496" y="3554255"/>
              <a:ext cx="860260" cy="849754"/>
            </a:xfrm>
            <a:prstGeom prst="circularArrow">
              <a:avLst>
                <a:gd name="adj1" fmla="val 18234"/>
                <a:gd name="adj2" fmla="val 823123"/>
                <a:gd name="adj3" fmla="val 16316548"/>
                <a:gd name="adj4" fmla="val 10800000"/>
                <a:gd name="adj5" fmla="val 13156"/>
              </a:avLst>
            </a:prstGeom>
            <a:solidFill>
              <a:srgbClr val="471B69"/>
            </a:solidFill>
            <a:ln w="12700">
              <a:solidFill>
                <a:schemeClr val="tx1"/>
              </a:solidFill>
            </a:ln>
            <a:effectLst/>
          </p:spPr>
        </p:sp>
        <p:sp>
          <p:nvSpPr>
            <p:cNvPr id="11" name="Circular Arrow 10">
              <a:extLst>
                <a:ext uri="{FF2B5EF4-FFF2-40B4-BE49-F238E27FC236}">
                  <a16:creationId xmlns:a16="http://schemas.microsoft.com/office/drawing/2014/main" id="{286C4C23-1E86-9CE9-39F3-8E45CD2B18BE}"/>
                </a:ext>
              </a:extLst>
            </p:cNvPr>
            <p:cNvSpPr/>
            <p:nvPr/>
          </p:nvSpPr>
          <p:spPr>
            <a:xfrm rot="9807020">
              <a:off x="8894621" y="3554131"/>
              <a:ext cx="860260" cy="849753"/>
            </a:xfrm>
            <a:prstGeom prst="circularArrow">
              <a:avLst>
                <a:gd name="adj1" fmla="val 18234"/>
                <a:gd name="adj2" fmla="val 823123"/>
                <a:gd name="adj3" fmla="val 16316548"/>
                <a:gd name="adj4" fmla="val 10800000"/>
                <a:gd name="adj5" fmla="val 13156"/>
              </a:avLst>
            </a:prstGeom>
            <a:solidFill>
              <a:schemeClr val="bg1">
                <a:lumMod val="75000"/>
              </a:schemeClr>
            </a:solidFill>
            <a:ln w="12700">
              <a:solidFill>
                <a:schemeClr val="bg2"/>
              </a:solidFill>
            </a:ln>
            <a:effectLst/>
          </p:spPr>
        </p:sp>
        <p:sp>
          <p:nvSpPr>
            <p:cNvPr id="12" name="Rectangle 11">
              <a:extLst>
                <a:ext uri="{FF2B5EF4-FFF2-40B4-BE49-F238E27FC236}">
                  <a16:creationId xmlns:a16="http://schemas.microsoft.com/office/drawing/2014/main" id="{594102AA-03A6-4835-D35F-4AC53E56ADCA}"/>
                </a:ext>
              </a:extLst>
            </p:cNvPr>
            <p:cNvSpPr/>
            <p:nvPr/>
          </p:nvSpPr>
          <p:spPr>
            <a:xfrm rot="3378869">
              <a:off x="8887002" y="3911769"/>
              <a:ext cx="480590" cy="328979"/>
            </a:xfrm>
            <a:prstGeom prst="rect">
              <a:avLst/>
            </a:prstGeom>
            <a:noFill/>
          </p:spPr>
          <p:txBody>
            <a:bodyPr wrap="none" lIns="91440" tIns="45720" rIns="91440" bIns="45720">
              <a:prstTxWarp prst="textArchDown">
                <a:avLst>
                  <a:gd name="adj" fmla="val 28813"/>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i="0" u="none" strike="noStrike" kern="0" cap="none" spc="0" normalizeH="0" baseline="0" noProof="0" dirty="0">
                  <a:ln w="0"/>
                  <a:solidFill>
                    <a:schemeClr val="bg1"/>
                  </a:solidFill>
                  <a:uLnTx/>
                  <a:uFillTx/>
                  <a:latin typeface="Aptos" panose="02110004020202020204"/>
                </a:rPr>
                <a:t>ADVANCE</a:t>
              </a:r>
            </a:p>
          </p:txBody>
        </p:sp>
        <p:sp>
          <p:nvSpPr>
            <p:cNvPr id="13" name="Rectangle 12">
              <a:extLst>
                <a:ext uri="{FF2B5EF4-FFF2-40B4-BE49-F238E27FC236}">
                  <a16:creationId xmlns:a16="http://schemas.microsoft.com/office/drawing/2014/main" id="{A3B44B5F-96D7-61BC-22B8-2B567547A1C0}"/>
                </a:ext>
              </a:extLst>
            </p:cNvPr>
            <p:cNvSpPr/>
            <p:nvPr/>
          </p:nvSpPr>
          <p:spPr>
            <a:xfrm rot="18406045">
              <a:off x="9215087" y="3917180"/>
              <a:ext cx="522026" cy="318155"/>
            </a:xfrm>
            <a:prstGeom prst="rect">
              <a:avLst/>
            </a:prstGeom>
            <a:noFill/>
          </p:spPr>
          <p:txBody>
            <a:bodyPr wrap="none" lIns="91440" tIns="45720" rIns="91440" bIns="45720">
              <a:prstTxWarp prst="textArchDown">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800" kern="0" dirty="0">
                  <a:ln w="0"/>
                  <a:solidFill>
                    <a:schemeClr val="bg1">
                      <a:lumMod val="65000"/>
                    </a:schemeClr>
                  </a:solidFill>
                  <a:latin typeface="Aptos" panose="02110004020202020204"/>
                </a:rPr>
                <a:t>VALIDATE</a:t>
              </a:r>
              <a:endParaRPr kumimoji="0" lang="en-US" sz="800" i="0" u="none" strike="noStrike" kern="0" cap="none" spc="0" normalizeH="0" baseline="0" noProof="0" dirty="0">
                <a:ln w="0"/>
                <a:solidFill>
                  <a:schemeClr val="bg1">
                    <a:lumMod val="65000"/>
                  </a:schemeClr>
                </a:solidFill>
                <a:uLnTx/>
                <a:uFillTx/>
                <a:latin typeface="Aptos" panose="02110004020202020204"/>
              </a:endParaRPr>
            </a:p>
          </p:txBody>
        </p:sp>
      </p:grpSp>
      <p:graphicFrame>
        <p:nvGraphicFramePr>
          <p:cNvPr id="18" name="Table 17">
            <a:extLst>
              <a:ext uri="{FF2B5EF4-FFF2-40B4-BE49-F238E27FC236}">
                <a16:creationId xmlns:a16="http://schemas.microsoft.com/office/drawing/2014/main" id="{69281965-0191-EDC2-6CF0-9DC3183414F1}"/>
              </a:ext>
            </a:extLst>
          </p:cNvPr>
          <p:cNvGraphicFramePr>
            <a:graphicFrameLocks noGrp="1"/>
          </p:cNvGraphicFramePr>
          <p:nvPr>
            <p:extLst>
              <p:ext uri="{D42A27DB-BD31-4B8C-83A1-F6EECF244321}">
                <p14:modId xmlns:p14="http://schemas.microsoft.com/office/powerpoint/2010/main" val="4093170800"/>
              </p:ext>
            </p:extLst>
          </p:nvPr>
        </p:nvGraphicFramePr>
        <p:xfrm>
          <a:off x="497116" y="2165469"/>
          <a:ext cx="11201400" cy="3980764"/>
        </p:xfrm>
        <a:graphic>
          <a:graphicData uri="http://schemas.openxmlformats.org/drawingml/2006/table">
            <a:tbl>
              <a:tblPr>
                <a:tableStyleId>{5C22544A-7EE6-4342-B048-85BDC9FD1C3A}</a:tableStyleId>
              </a:tblPr>
              <a:tblGrid>
                <a:gridCol w="3733800">
                  <a:extLst>
                    <a:ext uri="{9D8B030D-6E8A-4147-A177-3AD203B41FA5}">
                      <a16:colId xmlns:a16="http://schemas.microsoft.com/office/drawing/2014/main" val="1432595369"/>
                    </a:ext>
                  </a:extLst>
                </a:gridCol>
                <a:gridCol w="3733800">
                  <a:extLst>
                    <a:ext uri="{9D8B030D-6E8A-4147-A177-3AD203B41FA5}">
                      <a16:colId xmlns:a16="http://schemas.microsoft.com/office/drawing/2014/main" val="1528155754"/>
                    </a:ext>
                  </a:extLst>
                </a:gridCol>
                <a:gridCol w="3733800">
                  <a:extLst>
                    <a:ext uri="{9D8B030D-6E8A-4147-A177-3AD203B41FA5}">
                      <a16:colId xmlns:a16="http://schemas.microsoft.com/office/drawing/2014/main" val="3741348486"/>
                    </a:ext>
                  </a:extLst>
                </a:gridCol>
              </a:tblGrid>
              <a:tr h="1152603">
                <a:tc>
                  <a:txBody>
                    <a:bodyPr/>
                    <a:lstStyle/>
                    <a:p>
                      <a:pPr algn="ctr"/>
                      <a:r>
                        <a:rPr lang="en-US" sz="1800" b="1" dirty="0">
                          <a:solidFill>
                            <a:schemeClr val="bg1"/>
                          </a:solidFill>
                        </a:rPr>
                        <a:t>Route</a:t>
                      </a:r>
                    </a:p>
                  </a:txBody>
                  <a:tcPr>
                    <a:solidFill>
                      <a:srgbClr val="651B2D"/>
                    </a:solidFill>
                  </a:tcPr>
                </a:tc>
                <a:tc>
                  <a:txBody>
                    <a:bodyPr/>
                    <a:lstStyle/>
                    <a:p>
                      <a:pPr algn="ctr"/>
                      <a:r>
                        <a:rPr lang="en-US" sz="1800" b="1" dirty="0">
                          <a:solidFill>
                            <a:schemeClr val="bg1"/>
                          </a:solidFill>
                        </a:rPr>
                        <a:t>Mobilize</a:t>
                      </a:r>
                    </a:p>
                  </a:txBody>
                  <a:tcPr>
                    <a:solidFill>
                      <a:srgbClr val="651B2D"/>
                    </a:solidFill>
                  </a:tcPr>
                </a:tc>
                <a:tc>
                  <a:txBody>
                    <a:bodyPr/>
                    <a:lstStyle/>
                    <a:p>
                      <a:pPr algn="ctr"/>
                      <a:r>
                        <a:rPr lang="en-US" sz="1800" b="1" dirty="0">
                          <a:solidFill>
                            <a:schemeClr val="bg1"/>
                          </a:solidFill>
                        </a:rPr>
                        <a:t>Anchor in Texas</a:t>
                      </a:r>
                    </a:p>
                  </a:txBody>
                  <a:tcPr>
                    <a:solidFill>
                      <a:srgbClr val="651B2D"/>
                    </a:solidFill>
                  </a:tcPr>
                </a:tc>
                <a:extLst>
                  <a:ext uri="{0D108BD9-81ED-4DB2-BD59-A6C34878D82A}">
                    <a16:rowId xmlns:a16="http://schemas.microsoft.com/office/drawing/2014/main" val="1719418881"/>
                  </a:ext>
                </a:extLst>
              </a:tr>
              <a:tr h="2828161">
                <a:tc>
                  <a:txBody>
                    <a:bodyPr/>
                    <a:lstStyle/>
                    <a:p>
                      <a:pPr marL="285750" indent="-285750">
                        <a:spcAft>
                          <a:spcPts val="1400"/>
                        </a:spcAft>
                        <a:buFontTx/>
                        <a:buChar char="-"/>
                      </a:pPr>
                      <a:endParaRPr lang="en-US" sz="1600" b="1" dirty="0"/>
                    </a:p>
                    <a:p>
                      <a:pPr marL="285750" indent="-285750">
                        <a:spcAft>
                          <a:spcPts val="1400"/>
                        </a:spcAft>
                        <a:buFontTx/>
                        <a:buChar char="-"/>
                      </a:pPr>
                      <a:r>
                        <a:rPr lang="en-US" sz="1600" b="1" dirty="0"/>
                        <a:t>Startups</a:t>
                      </a:r>
                      <a:r>
                        <a:rPr lang="en-US" sz="1600" b="0" dirty="0"/>
                        <a:t>, </a:t>
                      </a:r>
                      <a:r>
                        <a:rPr lang="en-US" sz="1600" b="1" dirty="0"/>
                        <a:t>licenses</a:t>
                      </a:r>
                      <a:r>
                        <a:rPr lang="en-US" sz="1600" b="0" dirty="0"/>
                        <a:t>, and other </a:t>
                      </a:r>
                      <a:r>
                        <a:rPr lang="en-US" sz="1600" b="1" dirty="0"/>
                        <a:t>commercialization</a:t>
                      </a:r>
                      <a:r>
                        <a:rPr lang="en-US" sz="1600" b="0" dirty="0"/>
                        <a:t> pathways</a:t>
                      </a:r>
                    </a:p>
                    <a:p>
                      <a:pPr marL="285750" indent="-285750">
                        <a:spcAft>
                          <a:spcPts val="1400"/>
                        </a:spcAft>
                        <a:buFontTx/>
                        <a:buChar char="-"/>
                      </a:pPr>
                      <a:r>
                        <a:rPr lang="en-US" sz="1600" b="1" dirty="0"/>
                        <a:t>Match</a:t>
                      </a:r>
                      <a:r>
                        <a:rPr lang="en-US" sz="1600" b="0" dirty="0"/>
                        <a:t> opportunities to startup, license, sponsored partnership, or other </a:t>
                      </a:r>
                      <a:r>
                        <a:rPr lang="en-US" sz="1600" b="1" dirty="0"/>
                        <a:t>best-fit route</a:t>
                      </a:r>
                      <a:r>
                        <a:rPr lang="en-US" sz="1600" b="0" dirty="0"/>
                        <a:t>.</a:t>
                      </a:r>
                    </a:p>
                  </a:txBody>
                  <a:tcPr/>
                </a:tc>
                <a:tc>
                  <a:txBody>
                    <a:bodyPr/>
                    <a:lstStyle/>
                    <a:p>
                      <a:pPr marL="285750" indent="-285750" algn="l" defTabSz="914400" rtl="0" eaLnBrk="1" latinLnBrk="0" hangingPunct="1">
                        <a:spcAft>
                          <a:spcPts val="1400"/>
                        </a:spcAft>
                        <a:buFontTx/>
                        <a:buChar char="-"/>
                      </a:pPr>
                      <a:endParaRPr lang="en-US" sz="1600" b="1" kern="1200" dirty="0">
                        <a:solidFill>
                          <a:schemeClr val="dk1"/>
                        </a:solidFill>
                        <a:latin typeface="+mn-lt"/>
                        <a:ea typeface="+mn-ea"/>
                        <a:cs typeface="+mn-cs"/>
                      </a:endParaRPr>
                    </a:p>
                    <a:p>
                      <a:pPr marL="285750" indent="-285750" algn="l" defTabSz="914400" rtl="0" eaLnBrk="1" latinLnBrk="0" hangingPunct="1">
                        <a:spcAft>
                          <a:spcPts val="1400"/>
                        </a:spcAft>
                        <a:buFontTx/>
                        <a:buChar char="-"/>
                      </a:pPr>
                      <a:r>
                        <a:rPr lang="en-US" sz="1600" b="1" kern="1200" dirty="0">
                          <a:solidFill>
                            <a:schemeClr val="dk1"/>
                          </a:solidFill>
                          <a:latin typeface="+mn-lt"/>
                          <a:ea typeface="+mn-ea"/>
                          <a:cs typeface="+mn-cs"/>
                        </a:rPr>
                        <a:t>Donor, angel, seed, strategic</a:t>
                      </a:r>
                      <a:r>
                        <a:rPr lang="en-US" sz="1600" b="0" kern="1200" dirty="0">
                          <a:solidFill>
                            <a:schemeClr val="dk1"/>
                          </a:solidFill>
                          <a:latin typeface="+mn-lt"/>
                          <a:ea typeface="+mn-ea"/>
                          <a:cs typeface="+mn-cs"/>
                        </a:rPr>
                        <a:t>, and </a:t>
                      </a:r>
                      <a:r>
                        <a:rPr lang="en-US" sz="1600" b="1" kern="1200" dirty="0">
                          <a:solidFill>
                            <a:schemeClr val="dk1"/>
                          </a:solidFill>
                          <a:latin typeface="+mn-lt"/>
                          <a:ea typeface="+mn-ea"/>
                          <a:cs typeface="+mn-cs"/>
                        </a:rPr>
                        <a:t>venture capital </a:t>
                      </a:r>
                      <a:r>
                        <a:rPr lang="en-US" sz="1600" b="0" kern="1200" dirty="0">
                          <a:solidFill>
                            <a:schemeClr val="dk1"/>
                          </a:solidFill>
                          <a:latin typeface="+mn-lt"/>
                          <a:ea typeface="+mn-ea"/>
                          <a:cs typeface="+mn-cs"/>
                        </a:rPr>
                        <a:t>pathways</a:t>
                      </a:r>
                    </a:p>
                    <a:p>
                      <a:pPr marL="285750" indent="-285750" algn="l" defTabSz="914400" rtl="0" eaLnBrk="1" latinLnBrk="0" hangingPunct="1">
                        <a:spcAft>
                          <a:spcPts val="1400"/>
                        </a:spcAft>
                        <a:buFontTx/>
                        <a:buChar char="-"/>
                      </a:pPr>
                      <a:r>
                        <a:rPr lang="en-US" sz="1600" b="1" kern="1200" dirty="0">
                          <a:solidFill>
                            <a:schemeClr val="dk1"/>
                          </a:solidFill>
                          <a:latin typeface="+mn-lt"/>
                          <a:ea typeface="+mn-ea"/>
                          <a:cs typeface="+mn-cs"/>
                        </a:rPr>
                        <a:t>Investor </a:t>
                      </a:r>
                      <a:r>
                        <a:rPr lang="en-US" sz="1600" b="0" kern="1200" dirty="0">
                          <a:solidFill>
                            <a:schemeClr val="dk1"/>
                          </a:solidFill>
                          <a:latin typeface="+mn-lt"/>
                          <a:ea typeface="+mn-ea"/>
                          <a:cs typeface="+mn-cs"/>
                        </a:rPr>
                        <a:t>facing</a:t>
                      </a:r>
                      <a:r>
                        <a:rPr lang="en-US" sz="1600" b="1" kern="1200" dirty="0">
                          <a:solidFill>
                            <a:schemeClr val="dk1"/>
                          </a:solidFill>
                          <a:latin typeface="+mn-lt"/>
                          <a:ea typeface="+mn-ea"/>
                          <a:cs typeface="+mn-cs"/>
                        </a:rPr>
                        <a:t> </a:t>
                      </a:r>
                      <a:r>
                        <a:rPr lang="en-US" sz="1600" b="0" kern="1200" dirty="0">
                          <a:solidFill>
                            <a:schemeClr val="dk1"/>
                          </a:solidFill>
                          <a:latin typeface="+mn-lt"/>
                          <a:ea typeface="+mn-ea"/>
                          <a:cs typeface="+mn-cs"/>
                        </a:rPr>
                        <a:t>readiness</a:t>
                      </a:r>
                    </a:p>
                    <a:p>
                      <a:pPr marL="285750" indent="-285750" algn="l" defTabSz="914400" rtl="0" eaLnBrk="1" latinLnBrk="0" hangingPunct="1">
                        <a:spcAft>
                          <a:spcPts val="1400"/>
                        </a:spcAft>
                        <a:buFontTx/>
                        <a:buChar char="-"/>
                      </a:pPr>
                      <a:r>
                        <a:rPr lang="en-US" sz="1600" b="0" kern="1200" dirty="0">
                          <a:solidFill>
                            <a:schemeClr val="dk1"/>
                          </a:solidFill>
                          <a:latin typeface="+mn-lt"/>
                          <a:ea typeface="+mn-ea"/>
                          <a:cs typeface="+mn-cs"/>
                        </a:rPr>
                        <a:t>Stronger </a:t>
                      </a:r>
                      <a:r>
                        <a:rPr lang="en-US" sz="1600" b="1" kern="1200" dirty="0">
                          <a:solidFill>
                            <a:schemeClr val="dk1"/>
                          </a:solidFill>
                          <a:latin typeface="+mn-lt"/>
                          <a:ea typeface="+mn-ea"/>
                          <a:cs typeface="+mn-cs"/>
                        </a:rPr>
                        <a:t>connections</a:t>
                      </a:r>
                      <a:r>
                        <a:rPr lang="en-US" sz="1600" b="0" kern="1200" dirty="0">
                          <a:solidFill>
                            <a:schemeClr val="dk1"/>
                          </a:solidFill>
                          <a:latin typeface="+mn-lt"/>
                          <a:ea typeface="+mn-ea"/>
                          <a:cs typeface="+mn-cs"/>
                        </a:rPr>
                        <a:t> to outside partners, customers, and investors</a:t>
                      </a:r>
                    </a:p>
                  </a:txBody>
                  <a:tcPr/>
                </a:tc>
                <a:tc>
                  <a:txBody>
                    <a:bodyPr/>
                    <a:lstStyle/>
                    <a:p>
                      <a:pPr marL="285750" indent="-285750" algn="l" defTabSz="914400" rtl="0" eaLnBrk="1" latinLnBrk="0" hangingPunct="1">
                        <a:spcAft>
                          <a:spcPts val="1400"/>
                        </a:spcAft>
                        <a:buFontTx/>
                        <a:buChar char="-"/>
                      </a:pPr>
                      <a:endParaRPr lang="en-US" sz="1600" b="0" kern="1200" dirty="0">
                        <a:solidFill>
                          <a:schemeClr val="dk1"/>
                        </a:solidFill>
                        <a:latin typeface="+mn-lt"/>
                        <a:ea typeface="+mn-ea"/>
                        <a:cs typeface="+mn-cs"/>
                      </a:endParaRPr>
                    </a:p>
                    <a:p>
                      <a:pPr marL="285750" indent="-285750" algn="l" defTabSz="914400" rtl="0" eaLnBrk="1" latinLnBrk="0" hangingPunct="1">
                        <a:spcAft>
                          <a:spcPts val="1400"/>
                        </a:spcAft>
                        <a:buFontTx/>
                        <a:buChar char="-"/>
                      </a:pPr>
                      <a:r>
                        <a:rPr lang="en-US" sz="1600" b="0" kern="1200" dirty="0">
                          <a:solidFill>
                            <a:schemeClr val="dk1"/>
                          </a:solidFill>
                          <a:latin typeface="+mn-lt"/>
                          <a:ea typeface="+mn-ea"/>
                          <a:cs typeface="+mn-cs"/>
                        </a:rPr>
                        <a:t>Stronger links to </a:t>
                      </a:r>
                      <a:r>
                        <a:rPr lang="en-US" sz="1600" b="1" kern="1200" dirty="0">
                          <a:solidFill>
                            <a:schemeClr val="dk1"/>
                          </a:solidFill>
                          <a:latin typeface="+mn-lt"/>
                          <a:ea typeface="+mn-ea"/>
                          <a:cs typeface="+mn-cs"/>
                        </a:rPr>
                        <a:t>Houston</a:t>
                      </a:r>
                      <a:r>
                        <a:rPr lang="en-US" sz="1600" b="0" kern="1200" dirty="0">
                          <a:solidFill>
                            <a:schemeClr val="dk1"/>
                          </a:solidFill>
                          <a:latin typeface="+mn-lt"/>
                          <a:ea typeface="+mn-ea"/>
                          <a:cs typeface="+mn-cs"/>
                        </a:rPr>
                        <a:t>, </a:t>
                      </a:r>
                      <a:r>
                        <a:rPr lang="en-US" sz="1600" b="1" kern="1200" dirty="0">
                          <a:solidFill>
                            <a:schemeClr val="dk1"/>
                          </a:solidFill>
                          <a:latin typeface="+mn-lt"/>
                          <a:ea typeface="+mn-ea"/>
                          <a:cs typeface="+mn-cs"/>
                        </a:rPr>
                        <a:t>Fort Worth</a:t>
                      </a:r>
                      <a:r>
                        <a:rPr lang="en-US" sz="1600" b="0" kern="1200" dirty="0">
                          <a:solidFill>
                            <a:schemeClr val="dk1"/>
                          </a:solidFill>
                          <a:latin typeface="+mn-lt"/>
                          <a:ea typeface="+mn-ea"/>
                          <a:cs typeface="+mn-cs"/>
                        </a:rPr>
                        <a:t>, and </a:t>
                      </a:r>
                      <a:r>
                        <a:rPr lang="en-US" sz="1600" b="1" kern="1200" dirty="0">
                          <a:solidFill>
                            <a:schemeClr val="dk1"/>
                          </a:solidFill>
                          <a:latin typeface="+mn-lt"/>
                          <a:ea typeface="+mn-ea"/>
                          <a:cs typeface="+mn-cs"/>
                        </a:rPr>
                        <a:t>regional</a:t>
                      </a:r>
                      <a:r>
                        <a:rPr lang="en-US" sz="1600" b="0" kern="1200" dirty="0">
                          <a:solidFill>
                            <a:schemeClr val="dk1"/>
                          </a:solidFill>
                          <a:latin typeface="+mn-lt"/>
                          <a:ea typeface="+mn-ea"/>
                          <a:cs typeface="+mn-cs"/>
                        </a:rPr>
                        <a:t> ecosystems</a:t>
                      </a:r>
                    </a:p>
                    <a:p>
                      <a:pPr marL="285750" indent="-285750" algn="l" defTabSz="914400" rtl="0" eaLnBrk="1" latinLnBrk="0" hangingPunct="1">
                        <a:spcAft>
                          <a:spcPts val="1400"/>
                        </a:spcAft>
                        <a:buFontTx/>
                        <a:buChar char="-"/>
                      </a:pPr>
                      <a:r>
                        <a:rPr lang="en-US" sz="1600" b="0" kern="1200" dirty="0">
                          <a:solidFill>
                            <a:schemeClr val="dk1"/>
                          </a:solidFill>
                          <a:latin typeface="+mn-lt"/>
                          <a:ea typeface="+mn-ea"/>
                          <a:cs typeface="+mn-cs"/>
                        </a:rPr>
                        <a:t>Retain more companies, talent, and follow-on activity in </a:t>
                      </a:r>
                      <a:r>
                        <a:rPr lang="en-US" sz="1600" b="1" kern="1200" dirty="0">
                          <a:solidFill>
                            <a:schemeClr val="dk1"/>
                          </a:solidFill>
                          <a:latin typeface="+mn-lt"/>
                          <a:ea typeface="+mn-ea"/>
                          <a:cs typeface="+mn-cs"/>
                        </a:rPr>
                        <a:t>Texas</a:t>
                      </a:r>
                    </a:p>
                  </a:txBody>
                  <a:tcPr/>
                </a:tc>
                <a:extLst>
                  <a:ext uri="{0D108BD9-81ED-4DB2-BD59-A6C34878D82A}">
                    <a16:rowId xmlns:a16="http://schemas.microsoft.com/office/drawing/2014/main" val="4014623271"/>
                  </a:ext>
                </a:extLst>
              </a:tr>
            </a:tbl>
          </a:graphicData>
        </a:graphic>
      </p:graphicFrame>
      <p:pic>
        <p:nvPicPr>
          <p:cNvPr id="1026" name="Picture 2" descr="Route - Free signs icons">
            <a:extLst>
              <a:ext uri="{FF2B5EF4-FFF2-40B4-BE49-F238E27FC236}">
                <a16:creationId xmlns:a16="http://schemas.microsoft.com/office/drawing/2014/main" id="{F20C7E3A-5798-54F5-8149-C3ED6337400D}"/>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018799" y="2563510"/>
            <a:ext cx="600146" cy="6001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obilisation Icons - Free SVG &amp; PNG Mobilisation Images - Noun Project">
            <a:extLst>
              <a:ext uri="{FF2B5EF4-FFF2-40B4-BE49-F238E27FC236}">
                <a16:creationId xmlns:a16="http://schemas.microsoft.com/office/drawing/2014/main" id="{E47EC1E8-B36A-EAE9-F851-BAE0C7CBA3FA}"/>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5760375" y="2563510"/>
            <a:ext cx="668862" cy="6688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X Icons - Free SVG &amp; PNG TX Images - Noun Project">
            <a:extLst>
              <a:ext uri="{FF2B5EF4-FFF2-40B4-BE49-F238E27FC236}">
                <a16:creationId xmlns:a16="http://schemas.microsoft.com/office/drawing/2014/main" id="{7F6E98ED-FA4B-EB61-7760-680471CA652F}"/>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9400665" y="2543237"/>
            <a:ext cx="735748" cy="735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102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E2C6A-0104-DAB1-AEA4-72E696808686}"/>
              </a:ext>
            </a:extLst>
          </p:cNvPr>
          <p:cNvSpPr>
            <a:spLocks noGrp="1"/>
          </p:cNvSpPr>
          <p:nvPr>
            <p:ph type="title"/>
          </p:nvPr>
        </p:nvSpPr>
        <p:spPr>
          <a:xfrm>
            <a:off x="536988" y="365125"/>
            <a:ext cx="10816812" cy="1325563"/>
          </a:xfrm>
        </p:spPr>
        <p:txBody>
          <a:bodyPr/>
          <a:lstStyle/>
          <a:p>
            <a:r>
              <a:rPr lang="en-US" dirty="0"/>
              <a:t>How this federated system would be governed</a:t>
            </a:r>
          </a:p>
        </p:txBody>
      </p:sp>
      <p:sp>
        <p:nvSpPr>
          <p:cNvPr id="4" name="Slide Number Placeholder 3">
            <a:extLst>
              <a:ext uri="{FF2B5EF4-FFF2-40B4-BE49-F238E27FC236}">
                <a16:creationId xmlns:a16="http://schemas.microsoft.com/office/drawing/2014/main" id="{FAF3A30D-DB37-F12C-4BA7-B51C53138B4F}"/>
              </a:ext>
            </a:extLst>
          </p:cNvPr>
          <p:cNvSpPr>
            <a:spLocks noGrp="1"/>
          </p:cNvSpPr>
          <p:nvPr>
            <p:ph type="sldNum" sz="quarter" idx="12"/>
          </p:nvPr>
        </p:nvSpPr>
        <p:spPr/>
        <p:txBody>
          <a:bodyPr/>
          <a:lstStyle/>
          <a:p>
            <a:fld id="{D35B0E1E-D626-C044-A1BD-05474DF5975C}" type="slidenum">
              <a:rPr lang="en-US" smtClean="0"/>
              <a:t>13</a:t>
            </a:fld>
            <a:endParaRPr lang="en-US"/>
          </a:p>
        </p:txBody>
      </p:sp>
      <p:graphicFrame>
        <p:nvGraphicFramePr>
          <p:cNvPr id="5" name="Content Placeholder 4">
            <a:extLst>
              <a:ext uri="{FF2B5EF4-FFF2-40B4-BE49-F238E27FC236}">
                <a16:creationId xmlns:a16="http://schemas.microsoft.com/office/drawing/2014/main" id="{7B55F71C-F551-E5FF-F3FC-6528A410F125}"/>
              </a:ext>
            </a:extLst>
          </p:cNvPr>
          <p:cNvGraphicFramePr>
            <a:graphicFrameLocks noGrp="1"/>
          </p:cNvGraphicFramePr>
          <p:nvPr>
            <p:ph idx="1"/>
            <p:extLst>
              <p:ext uri="{D42A27DB-BD31-4B8C-83A1-F6EECF244321}">
                <p14:modId xmlns:p14="http://schemas.microsoft.com/office/powerpoint/2010/main" val="2251992339"/>
              </p:ext>
            </p:extLst>
          </p:nvPr>
        </p:nvGraphicFramePr>
        <p:xfrm>
          <a:off x="536988" y="1771837"/>
          <a:ext cx="10967720" cy="4801086"/>
        </p:xfrm>
        <a:graphic>
          <a:graphicData uri="http://schemas.openxmlformats.org/drawingml/2006/table">
            <a:tbl>
              <a:tblPr>
                <a:tableStyleId>{5C22544A-7EE6-4342-B048-85BDC9FD1C3A}</a:tableStyleId>
              </a:tblPr>
              <a:tblGrid>
                <a:gridCol w="3185160">
                  <a:extLst>
                    <a:ext uri="{9D8B030D-6E8A-4147-A177-3AD203B41FA5}">
                      <a16:colId xmlns:a16="http://schemas.microsoft.com/office/drawing/2014/main" val="2510915362"/>
                    </a:ext>
                  </a:extLst>
                </a:gridCol>
                <a:gridCol w="7782560">
                  <a:extLst>
                    <a:ext uri="{9D8B030D-6E8A-4147-A177-3AD203B41FA5}">
                      <a16:colId xmlns:a16="http://schemas.microsoft.com/office/drawing/2014/main" val="1883013706"/>
                    </a:ext>
                  </a:extLst>
                </a:gridCol>
              </a:tblGrid>
              <a:tr h="1600362">
                <a:tc rowSpan="3">
                  <a:txBody>
                    <a:bodyPr/>
                    <a:lstStyle/>
                    <a:p>
                      <a:pPr algn="ctr">
                        <a:lnSpc>
                          <a:spcPct val="100000"/>
                        </a:lnSpc>
                        <a:spcAft>
                          <a:spcPts val="1200"/>
                        </a:spcAft>
                      </a:pPr>
                      <a:r>
                        <a:rPr lang="en-US" sz="2000" b="1" dirty="0"/>
                        <a:t>Entrepreneurship</a:t>
                      </a:r>
                      <a:br>
                        <a:rPr lang="en-US" sz="2000" b="1" dirty="0"/>
                      </a:br>
                      <a:r>
                        <a:rPr lang="en-US" sz="2000" b="1" dirty="0"/>
                        <a:t>and Innovation Council</a:t>
                      </a:r>
                      <a:endParaRPr lang="en-US" sz="1800" i="1" dirty="0"/>
                    </a:p>
                    <a:p>
                      <a:pPr marL="228600" indent="-228600">
                        <a:lnSpc>
                          <a:spcPct val="110000"/>
                        </a:lnSpc>
                        <a:spcBef>
                          <a:spcPts val="500"/>
                        </a:spcBef>
                        <a:spcAft>
                          <a:spcPts val="1200"/>
                        </a:spcAft>
                        <a:buFont typeface="Arial" panose="020B0604020202020204" pitchFamily="34" charset="0"/>
                        <a:buChar char="•"/>
                      </a:pPr>
                      <a:r>
                        <a:rPr lang="en-US" sz="1600" dirty="0"/>
                        <a:t>Deans’ designees, McFerrin, Texas A&amp;M Innovation / research-commercialization, student voice, Provost representation</a:t>
                      </a:r>
                    </a:p>
                    <a:p>
                      <a:pPr marL="228600" indent="-228600">
                        <a:lnSpc>
                          <a:spcPct val="110000"/>
                        </a:lnSpc>
                        <a:spcBef>
                          <a:spcPts val="500"/>
                        </a:spcBef>
                        <a:spcAft>
                          <a:spcPts val="1200"/>
                        </a:spcAft>
                        <a:buFont typeface="Arial" panose="020B0604020202020204" pitchFamily="34" charset="0"/>
                        <a:buChar char="•"/>
                      </a:pPr>
                      <a:r>
                        <a:rPr lang="en-US" sz="1600" dirty="0"/>
                        <a:t>Sets shared priorities, intake/routing norms, metrics, and cross-college pilots</a:t>
                      </a:r>
                    </a:p>
                  </a:txBody>
                  <a:tcPr anchor="ctr">
                    <a:lnR w="3175" cap="flat" cmpd="sng" algn="ctr">
                      <a:solidFill>
                        <a:srgbClr val="651B2D"/>
                      </a:solidFill>
                      <a:prstDash val="solid"/>
                      <a:round/>
                      <a:headEnd type="none" w="med" len="med"/>
                      <a:tailEnd type="none" w="med" len="med"/>
                    </a:lnR>
                    <a:noFill/>
                  </a:tcPr>
                </a:tc>
                <a:tc>
                  <a:txBody>
                    <a:bodyPr/>
                    <a:lstStyle/>
                    <a:p>
                      <a:pPr marL="0" indent="0" algn="ctr">
                        <a:lnSpc>
                          <a:spcPct val="100000"/>
                        </a:lnSpc>
                        <a:spcBef>
                          <a:spcPts val="2200"/>
                        </a:spcBef>
                        <a:buNone/>
                      </a:pPr>
                      <a:r>
                        <a:rPr lang="en-US" sz="2000" b="1" dirty="0"/>
                        <a:t>External Advisory Council</a:t>
                      </a:r>
                      <a:br>
                        <a:rPr lang="en-US" sz="1600" i="1" dirty="0"/>
                      </a:br>
                      <a:endParaRPr lang="en-US" sz="1600" i="1" dirty="0"/>
                    </a:p>
                    <a:p>
                      <a:pPr marL="228600" lvl="1" indent="-228600" algn="l" defTabSz="914400" rtl="0" eaLnBrk="1" latinLnBrk="0" hangingPunct="1">
                        <a:lnSpc>
                          <a:spcPct val="110000"/>
                        </a:lnSpc>
                        <a:spcBef>
                          <a:spcPts val="0"/>
                        </a:spcBef>
                        <a:spcAft>
                          <a:spcPts val="600"/>
                        </a:spcAft>
                        <a:buFont typeface="Arial" panose="020B0604020202020204" pitchFamily="34" charset="0"/>
                        <a:buChar char="•"/>
                      </a:pPr>
                      <a:r>
                        <a:rPr lang="en-US" sz="1600" kern="1200" dirty="0">
                          <a:solidFill>
                            <a:schemeClr val="dk1"/>
                          </a:solidFill>
                          <a:latin typeface="+mn-lt"/>
                          <a:ea typeface="+mn-ea"/>
                          <a:cs typeface="+mn-cs"/>
                        </a:rPr>
                        <a:t>Alumni founders, investors, corporate innovation leaders, ecosystem partners</a:t>
                      </a:r>
                    </a:p>
                    <a:p>
                      <a:pPr marL="228600" lvl="1" indent="-228600" algn="l" defTabSz="914400" rtl="0" eaLnBrk="1" latinLnBrk="0" hangingPunct="1">
                        <a:lnSpc>
                          <a:spcPct val="110000"/>
                        </a:lnSpc>
                        <a:spcBef>
                          <a:spcPts val="0"/>
                        </a:spcBef>
                        <a:spcAft>
                          <a:spcPts val="600"/>
                        </a:spcAft>
                        <a:buFont typeface="Arial" panose="020B0604020202020204" pitchFamily="34" charset="0"/>
                        <a:buChar char="•"/>
                      </a:pPr>
                      <a:r>
                        <a:rPr lang="en-US" sz="1600" kern="1200" dirty="0">
                          <a:solidFill>
                            <a:schemeClr val="dk1"/>
                          </a:solidFill>
                          <a:latin typeface="+mn-lt"/>
                          <a:ea typeface="+mn-ea"/>
                          <a:cs typeface="+mn-cs"/>
                        </a:rPr>
                        <a:t>Supports mentorship, EIRs, partner pathways, and market feedback</a:t>
                      </a:r>
                    </a:p>
                  </a:txBody>
                  <a:tcPr anchor="ctr">
                    <a:lnL w="3175" cap="flat" cmpd="sng" algn="ctr">
                      <a:solidFill>
                        <a:srgbClr val="651B2D"/>
                      </a:solidFill>
                      <a:prstDash val="solid"/>
                      <a:round/>
                      <a:headEnd type="none" w="med" len="med"/>
                      <a:tailEnd type="none" w="med" len="med"/>
                    </a:lnL>
                    <a:lnB w="3175" cap="flat" cmpd="sng" algn="ctr">
                      <a:solidFill>
                        <a:srgbClr val="651B2D"/>
                      </a:solidFill>
                      <a:prstDash val="solid"/>
                      <a:round/>
                      <a:headEnd type="none" w="med" len="med"/>
                      <a:tailEnd type="none" w="med" len="med"/>
                    </a:lnB>
                    <a:noFill/>
                  </a:tcPr>
                </a:tc>
                <a:extLst>
                  <a:ext uri="{0D108BD9-81ED-4DB2-BD59-A6C34878D82A}">
                    <a16:rowId xmlns:a16="http://schemas.microsoft.com/office/drawing/2014/main" val="2273992451"/>
                  </a:ext>
                </a:extLst>
              </a:tr>
              <a:tr h="1600362">
                <a:tc vMerge="1">
                  <a:txBody>
                    <a:bodyPr/>
                    <a:lstStyle/>
                    <a:p>
                      <a:endParaRPr lang="en-US" dirty="0"/>
                    </a:p>
                  </a:txBody>
                  <a:tcPr/>
                </a:tc>
                <a:tc>
                  <a:txBody>
                    <a:bodyPr/>
                    <a:lstStyle/>
                    <a:p>
                      <a:pPr marL="0" indent="0" algn="ctr">
                        <a:lnSpc>
                          <a:spcPct val="100000"/>
                        </a:lnSpc>
                        <a:spcBef>
                          <a:spcPts val="2200"/>
                        </a:spcBef>
                        <a:buNone/>
                      </a:pPr>
                      <a:r>
                        <a:rPr lang="en-US" sz="2000" b="1" dirty="0"/>
                        <a:t>Student Advisory Board</a:t>
                      </a:r>
                      <a:br>
                        <a:rPr lang="en-US" sz="1600" i="1" dirty="0"/>
                      </a:br>
                      <a:endParaRPr lang="en-US" sz="1600" i="1" dirty="0"/>
                    </a:p>
                    <a:p>
                      <a:pPr marL="228600" lvl="1" indent="-228600" algn="l" defTabSz="914400" rtl="0" eaLnBrk="1" latinLnBrk="0" hangingPunct="1">
                        <a:lnSpc>
                          <a:spcPct val="110000"/>
                        </a:lnSpc>
                        <a:spcBef>
                          <a:spcPts val="0"/>
                        </a:spcBef>
                        <a:spcAft>
                          <a:spcPts val="600"/>
                        </a:spcAft>
                        <a:buFont typeface="Arial" panose="020B0604020202020204" pitchFamily="34" charset="0"/>
                        <a:buChar char="•"/>
                      </a:pPr>
                      <a:r>
                        <a:rPr lang="en-US" sz="1600" kern="1200" dirty="0">
                          <a:solidFill>
                            <a:schemeClr val="dk1"/>
                          </a:solidFill>
                          <a:latin typeface="+mn-lt"/>
                          <a:ea typeface="+mn-ea"/>
                          <a:cs typeface="+mn-cs"/>
                        </a:rPr>
                        <a:t>Identifies where the system is confusing, slow, or hard to access</a:t>
                      </a:r>
                    </a:p>
                    <a:p>
                      <a:pPr marL="228600" lvl="1" indent="-228600" algn="l" defTabSz="914400" rtl="0" eaLnBrk="1" latinLnBrk="0" hangingPunct="1">
                        <a:lnSpc>
                          <a:spcPct val="110000"/>
                        </a:lnSpc>
                        <a:spcBef>
                          <a:spcPts val="0"/>
                        </a:spcBef>
                        <a:spcAft>
                          <a:spcPts val="600"/>
                        </a:spcAft>
                        <a:buFont typeface="Arial" panose="020B0604020202020204" pitchFamily="34" charset="0"/>
                        <a:buChar char="•"/>
                      </a:pPr>
                      <a:r>
                        <a:rPr lang="en-US" sz="1600" kern="1200" dirty="0">
                          <a:solidFill>
                            <a:schemeClr val="dk1"/>
                          </a:solidFill>
                          <a:latin typeface="+mn-lt"/>
                          <a:ea typeface="+mn-ea"/>
                          <a:cs typeface="+mn-cs"/>
                        </a:rPr>
                        <a:t>Improves front-door design, participation, and programming</a:t>
                      </a:r>
                    </a:p>
                  </a:txBody>
                  <a:tcPr anchor="ctr">
                    <a:lnL w="3175" cap="flat" cmpd="sng" algn="ctr">
                      <a:solidFill>
                        <a:srgbClr val="651B2D"/>
                      </a:solidFill>
                      <a:prstDash val="solid"/>
                      <a:round/>
                      <a:headEnd type="none" w="med" len="med"/>
                      <a:tailEnd type="none" w="med" len="med"/>
                    </a:lnL>
                    <a:lnT w="3175" cap="flat" cmpd="sng" algn="ctr">
                      <a:solidFill>
                        <a:srgbClr val="651B2D"/>
                      </a:solidFill>
                      <a:prstDash val="solid"/>
                      <a:round/>
                      <a:headEnd type="none" w="med" len="med"/>
                      <a:tailEnd type="none" w="med" len="med"/>
                    </a:lnT>
                    <a:lnB w="3175" cap="flat" cmpd="sng" algn="ctr">
                      <a:solidFill>
                        <a:srgbClr val="651B2D"/>
                      </a:solidFill>
                      <a:prstDash val="solid"/>
                      <a:round/>
                      <a:headEnd type="none" w="med" len="med"/>
                      <a:tailEnd type="none" w="med" len="med"/>
                    </a:lnB>
                    <a:noFill/>
                  </a:tcPr>
                </a:tc>
                <a:extLst>
                  <a:ext uri="{0D108BD9-81ED-4DB2-BD59-A6C34878D82A}">
                    <a16:rowId xmlns:a16="http://schemas.microsoft.com/office/drawing/2014/main" val="1926681357"/>
                  </a:ext>
                </a:extLst>
              </a:tr>
              <a:tr h="1600362">
                <a:tc vMerge="1">
                  <a:txBody>
                    <a:bodyPr/>
                    <a:lstStyle/>
                    <a:p>
                      <a:endParaRPr lang="en-US" dirty="0"/>
                    </a:p>
                  </a:txBody>
                  <a:tcPr/>
                </a:tc>
                <a:tc>
                  <a:txBody>
                    <a:bodyPr/>
                    <a:lstStyle/>
                    <a:p>
                      <a:pPr marL="0" indent="0" algn="ctr">
                        <a:lnSpc>
                          <a:spcPct val="100000"/>
                        </a:lnSpc>
                        <a:spcBef>
                          <a:spcPts val="2200"/>
                        </a:spcBef>
                        <a:buNone/>
                      </a:pPr>
                      <a:r>
                        <a:rPr lang="en-US" sz="2000" b="1" dirty="0"/>
                        <a:t>Faculty Entrepreneurship Fellows</a:t>
                      </a:r>
                      <a:br>
                        <a:rPr lang="en-US" sz="1600" i="1" dirty="0"/>
                      </a:br>
                      <a:endParaRPr lang="en-US" sz="1600" i="1" dirty="0"/>
                    </a:p>
                    <a:p>
                      <a:pPr marL="228600" lvl="1" indent="-228600" algn="l" defTabSz="914400" rtl="0" eaLnBrk="1" latinLnBrk="0" hangingPunct="1">
                        <a:lnSpc>
                          <a:spcPct val="110000"/>
                        </a:lnSpc>
                        <a:spcBef>
                          <a:spcPts val="0"/>
                        </a:spcBef>
                        <a:spcAft>
                          <a:spcPts val="600"/>
                        </a:spcAft>
                        <a:buFont typeface="Arial" panose="020B0604020202020204" pitchFamily="34" charset="0"/>
                        <a:buChar char="•"/>
                      </a:pPr>
                      <a:r>
                        <a:rPr lang="en-US" sz="1600" kern="1200" dirty="0">
                          <a:solidFill>
                            <a:schemeClr val="dk1"/>
                          </a:solidFill>
                          <a:latin typeface="+mn-lt"/>
                          <a:ea typeface="+mn-ea"/>
                          <a:cs typeface="+mn-cs"/>
                        </a:rPr>
                        <a:t>College-embedded connectors for opportunities, mentoring, and curricular pilots</a:t>
                      </a:r>
                    </a:p>
                    <a:p>
                      <a:pPr marL="228600" lvl="1" indent="-228600" algn="l" defTabSz="914400" rtl="0" eaLnBrk="1" latinLnBrk="0" hangingPunct="1">
                        <a:lnSpc>
                          <a:spcPct val="110000"/>
                        </a:lnSpc>
                        <a:spcBef>
                          <a:spcPts val="0"/>
                        </a:spcBef>
                        <a:spcAft>
                          <a:spcPts val="600"/>
                        </a:spcAft>
                        <a:buFont typeface="Arial" panose="020B0604020202020204" pitchFamily="34" charset="0"/>
                        <a:buChar char="•"/>
                      </a:pPr>
                      <a:r>
                        <a:rPr lang="en-US" sz="1600" kern="1200" dirty="0">
                          <a:solidFill>
                            <a:schemeClr val="dk1"/>
                          </a:solidFill>
                          <a:latin typeface="+mn-lt"/>
                          <a:ea typeface="+mn-ea"/>
                          <a:cs typeface="+mn-cs"/>
                        </a:rPr>
                        <a:t>Help translate university priorities into college-level action</a:t>
                      </a:r>
                    </a:p>
                  </a:txBody>
                  <a:tcPr anchor="ctr">
                    <a:lnL w="3175" cap="flat" cmpd="sng" algn="ctr">
                      <a:solidFill>
                        <a:srgbClr val="651B2D"/>
                      </a:solidFill>
                      <a:prstDash val="solid"/>
                      <a:round/>
                      <a:headEnd type="none" w="med" len="med"/>
                      <a:tailEnd type="none" w="med" len="med"/>
                    </a:lnL>
                    <a:lnT w="3175" cap="flat" cmpd="sng" algn="ctr">
                      <a:solidFill>
                        <a:srgbClr val="651B2D"/>
                      </a:solidFill>
                      <a:prstDash val="solid"/>
                      <a:round/>
                      <a:headEnd type="none" w="med" len="med"/>
                      <a:tailEnd type="none" w="med" len="med"/>
                    </a:lnT>
                    <a:noFill/>
                  </a:tcPr>
                </a:tc>
                <a:extLst>
                  <a:ext uri="{0D108BD9-81ED-4DB2-BD59-A6C34878D82A}">
                    <a16:rowId xmlns:a16="http://schemas.microsoft.com/office/drawing/2014/main" val="547966534"/>
                  </a:ext>
                </a:extLst>
              </a:tr>
            </a:tbl>
          </a:graphicData>
        </a:graphic>
      </p:graphicFrame>
    </p:spTree>
    <p:extLst>
      <p:ext uri="{BB962C8B-B14F-4D97-AF65-F5344CB8AC3E}">
        <p14:creationId xmlns:p14="http://schemas.microsoft.com/office/powerpoint/2010/main" val="1172872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9FE64-B26E-A41C-722A-75E500DE4B8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CEEE8D-AF27-755B-B9D4-1085A5F17624}"/>
              </a:ext>
            </a:extLst>
          </p:cNvPr>
          <p:cNvSpPr>
            <a:spLocks noGrp="1"/>
          </p:cNvSpPr>
          <p:nvPr>
            <p:ph idx="1"/>
          </p:nvPr>
        </p:nvSpPr>
        <p:spPr>
          <a:xfrm>
            <a:off x="435718" y="728214"/>
            <a:ext cx="4444891" cy="5488651"/>
          </a:xfrm>
        </p:spPr>
        <p:txBody>
          <a:bodyPr>
            <a:normAutofit/>
          </a:bodyPr>
          <a:lstStyle/>
          <a:p>
            <a:pPr marL="0" indent="0">
              <a:spcAft>
                <a:spcPts val="400"/>
              </a:spcAft>
              <a:buNone/>
            </a:pPr>
            <a:r>
              <a:rPr lang="en-US" sz="3200" dirty="0"/>
              <a:t>KPIs</a:t>
            </a:r>
            <a:endParaRPr lang="en-US" sz="2400" dirty="0"/>
          </a:p>
          <a:p>
            <a:pPr marL="0" indent="0">
              <a:lnSpc>
                <a:spcPct val="100000"/>
              </a:lnSpc>
              <a:spcBef>
                <a:spcPts val="1200"/>
              </a:spcBef>
              <a:spcAft>
                <a:spcPts val="400"/>
              </a:spcAft>
              <a:buNone/>
            </a:pPr>
            <a:r>
              <a:rPr lang="en-US" sz="1400" b="1" dirty="0"/>
              <a:t>Leading indicators</a:t>
            </a:r>
          </a:p>
          <a:p>
            <a:pPr>
              <a:lnSpc>
                <a:spcPct val="100000"/>
              </a:lnSpc>
              <a:spcBef>
                <a:spcPts val="0"/>
              </a:spcBef>
              <a:spcAft>
                <a:spcPts val="400"/>
              </a:spcAft>
            </a:pPr>
            <a:r>
              <a:rPr lang="en-US" sz="1400" dirty="0"/>
              <a:t>% of students engaged across colleges </a:t>
            </a:r>
          </a:p>
          <a:p>
            <a:pPr>
              <a:lnSpc>
                <a:spcPct val="100000"/>
              </a:lnSpc>
              <a:spcBef>
                <a:spcPts val="0"/>
              </a:spcBef>
              <a:spcAft>
                <a:spcPts val="400"/>
              </a:spcAft>
            </a:pPr>
            <a:r>
              <a:rPr lang="en-US" sz="1400" dirty="0"/>
              <a:t>% of cross-college teams entering pathways</a:t>
            </a:r>
          </a:p>
          <a:p>
            <a:pPr>
              <a:lnSpc>
                <a:spcPct val="100000"/>
              </a:lnSpc>
              <a:spcBef>
                <a:spcPts val="0"/>
              </a:spcBef>
              <a:spcAft>
                <a:spcPts val="400"/>
              </a:spcAft>
            </a:pPr>
            <a:r>
              <a:rPr lang="en-US" sz="1400" dirty="0"/>
              <a:t>% of projects routed into translation support</a:t>
            </a:r>
          </a:p>
          <a:p>
            <a:pPr>
              <a:lnSpc>
                <a:spcPct val="100000"/>
              </a:lnSpc>
              <a:spcBef>
                <a:spcPts val="0"/>
              </a:spcBef>
              <a:spcAft>
                <a:spcPts val="400"/>
              </a:spcAft>
            </a:pPr>
            <a:r>
              <a:rPr lang="en-US" sz="1400" dirty="0"/>
              <a:t>% of faculty / mentors / partners engaged</a:t>
            </a:r>
            <a:endParaRPr lang="en-US" sz="1400" b="1" dirty="0"/>
          </a:p>
          <a:p>
            <a:pPr marL="0" indent="0">
              <a:lnSpc>
                <a:spcPct val="100000"/>
              </a:lnSpc>
              <a:spcBef>
                <a:spcPts val="1200"/>
              </a:spcBef>
              <a:spcAft>
                <a:spcPts val="400"/>
              </a:spcAft>
              <a:buNone/>
            </a:pPr>
            <a:r>
              <a:rPr lang="en-US" sz="1400" b="1" dirty="0"/>
              <a:t>Outcome indicators</a:t>
            </a:r>
          </a:p>
          <a:p>
            <a:pPr>
              <a:lnSpc>
                <a:spcPct val="100000"/>
              </a:lnSpc>
              <a:spcBef>
                <a:spcPts val="0"/>
              </a:spcBef>
              <a:spcAft>
                <a:spcPts val="400"/>
              </a:spcAft>
            </a:pPr>
            <a:r>
              <a:rPr lang="en-US" sz="1400" dirty="0"/>
              <a:t># startups launched </a:t>
            </a:r>
          </a:p>
          <a:p>
            <a:pPr>
              <a:lnSpc>
                <a:spcPct val="100000"/>
              </a:lnSpc>
              <a:spcBef>
                <a:spcPts val="0"/>
              </a:spcBef>
              <a:spcAft>
                <a:spcPts val="400"/>
              </a:spcAft>
            </a:pPr>
            <a:r>
              <a:rPr lang="en-US" sz="1400" dirty="0"/>
              <a:t># licenses / options / pilots executed </a:t>
            </a:r>
          </a:p>
          <a:p>
            <a:pPr>
              <a:lnSpc>
                <a:spcPct val="100000"/>
              </a:lnSpc>
              <a:spcBef>
                <a:spcPts val="0"/>
              </a:spcBef>
              <a:spcAft>
                <a:spcPts val="400"/>
              </a:spcAft>
            </a:pPr>
            <a:r>
              <a:rPr lang="en-US" sz="1400" dirty="0"/>
              <a:t>$ outside capital attracted </a:t>
            </a:r>
          </a:p>
          <a:p>
            <a:pPr>
              <a:lnSpc>
                <a:spcPct val="100000"/>
              </a:lnSpc>
              <a:spcBef>
                <a:spcPts val="0"/>
              </a:spcBef>
              <a:spcAft>
                <a:spcPts val="400"/>
              </a:spcAft>
            </a:pPr>
            <a:r>
              <a:rPr lang="en-US" sz="1400" dirty="0"/>
              <a:t>$ partner dollars / sponsored pilots </a:t>
            </a:r>
          </a:p>
          <a:p>
            <a:pPr>
              <a:lnSpc>
                <a:spcPct val="100000"/>
              </a:lnSpc>
              <a:spcBef>
                <a:spcPts val="0"/>
              </a:spcBef>
              <a:spcAft>
                <a:spcPts val="400"/>
              </a:spcAft>
            </a:pPr>
            <a:r>
              <a:rPr lang="en-US" sz="1400" dirty="0"/>
              <a:t>Texas-facing outcomes: jobs, deployments, retained companies, state problem-solving</a:t>
            </a:r>
          </a:p>
          <a:p>
            <a:endParaRPr lang="en-US" sz="1200" dirty="0"/>
          </a:p>
        </p:txBody>
      </p:sp>
      <p:sp>
        <p:nvSpPr>
          <p:cNvPr id="4" name="Slide Number Placeholder 3">
            <a:extLst>
              <a:ext uri="{FF2B5EF4-FFF2-40B4-BE49-F238E27FC236}">
                <a16:creationId xmlns:a16="http://schemas.microsoft.com/office/drawing/2014/main" id="{0B63E000-D614-E82E-C69B-D861EADD6F83}"/>
              </a:ext>
            </a:extLst>
          </p:cNvPr>
          <p:cNvSpPr>
            <a:spLocks noGrp="1"/>
          </p:cNvSpPr>
          <p:nvPr>
            <p:ph type="sldNum" sz="quarter" idx="12"/>
          </p:nvPr>
        </p:nvSpPr>
        <p:spPr/>
        <p:txBody>
          <a:bodyPr/>
          <a:lstStyle/>
          <a:p>
            <a:fld id="{D35B0E1E-D626-C044-A1BD-05474DF5975C}" type="slidenum">
              <a:rPr lang="en-US" smtClean="0"/>
              <a:t>14</a:t>
            </a:fld>
            <a:endParaRPr lang="en-US"/>
          </a:p>
        </p:txBody>
      </p:sp>
      <p:cxnSp>
        <p:nvCxnSpPr>
          <p:cNvPr id="9" name="Straight Connector 8">
            <a:extLst>
              <a:ext uri="{FF2B5EF4-FFF2-40B4-BE49-F238E27FC236}">
                <a16:creationId xmlns:a16="http://schemas.microsoft.com/office/drawing/2014/main" id="{AF0BBFDA-393D-81FA-3B0B-A883EB2CAA89}"/>
              </a:ext>
            </a:extLst>
          </p:cNvPr>
          <p:cNvCxnSpPr>
            <a:cxnSpLocks/>
          </p:cNvCxnSpPr>
          <p:nvPr/>
        </p:nvCxnSpPr>
        <p:spPr>
          <a:xfrm>
            <a:off x="5074282" y="562065"/>
            <a:ext cx="0" cy="5264794"/>
          </a:xfrm>
          <a:prstGeom prst="line">
            <a:avLst/>
          </a:prstGeom>
          <a:ln w="6350">
            <a:solidFill>
              <a:srgbClr val="651B2D"/>
            </a:solidFill>
          </a:ln>
        </p:spPr>
        <p:style>
          <a:lnRef idx="2">
            <a:schemeClr val="accent1"/>
          </a:lnRef>
          <a:fillRef idx="0">
            <a:schemeClr val="accent1"/>
          </a:fillRef>
          <a:effectRef idx="1">
            <a:schemeClr val="accent1"/>
          </a:effectRef>
          <a:fontRef idx="minor">
            <a:schemeClr val="tx1"/>
          </a:fontRef>
        </p:style>
      </p:cxnSp>
      <p:sp>
        <p:nvSpPr>
          <p:cNvPr id="2" name="Content Placeholder 2">
            <a:extLst>
              <a:ext uri="{FF2B5EF4-FFF2-40B4-BE49-F238E27FC236}">
                <a16:creationId xmlns:a16="http://schemas.microsoft.com/office/drawing/2014/main" id="{54A845CA-2C81-1681-D759-1791E2EB5A57}"/>
              </a:ext>
            </a:extLst>
          </p:cNvPr>
          <p:cNvSpPr txBox="1">
            <a:spLocks/>
          </p:cNvSpPr>
          <p:nvPr/>
        </p:nvSpPr>
        <p:spPr>
          <a:xfrm>
            <a:off x="5470457" y="728214"/>
            <a:ext cx="6285825" cy="54306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00"/>
              </a:spcAft>
              <a:buNone/>
            </a:pPr>
            <a:r>
              <a:rPr lang="en-US" sz="3200" dirty="0"/>
              <a:t>What Success Means for…</a:t>
            </a:r>
          </a:p>
          <a:p>
            <a:pPr marL="0" indent="0">
              <a:lnSpc>
                <a:spcPct val="100000"/>
              </a:lnSpc>
              <a:spcBef>
                <a:spcPts val="1200"/>
              </a:spcBef>
              <a:spcAft>
                <a:spcPts val="400"/>
              </a:spcAft>
              <a:buNone/>
            </a:pPr>
            <a:r>
              <a:rPr lang="en-US" sz="1400" b="1" dirty="0"/>
              <a:t>Students:</a:t>
            </a:r>
          </a:p>
          <a:p>
            <a:pPr>
              <a:lnSpc>
                <a:spcPct val="100000"/>
              </a:lnSpc>
              <a:spcBef>
                <a:spcPts val="0"/>
              </a:spcBef>
              <a:spcAft>
                <a:spcPts val="400"/>
              </a:spcAft>
            </a:pPr>
            <a:r>
              <a:rPr lang="en-US" sz="1400" dirty="0"/>
              <a:t>broader participation</a:t>
            </a:r>
          </a:p>
          <a:p>
            <a:pPr>
              <a:lnSpc>
                <a:spcPct val="100000"/>
              </a:lnSpc>
              <a:spcBef>
                <a:spcPts val="0"/>
              </a:spcBef>
              <a:spcAft>
                <a:spcPts val="400"/>
              </a:spcAft>
            </a:pPr>
            <a:r>
              <a:rPr lang="en-US" sz="1400" dirty="0"/>
              <a:t>stronger founder pipeline</a:t>
            </a:r>
          </a:p>
          <a:p>
            <a:pPr>
              <a:lnSpc>
                <a:spcPct val="100000"/>
              </a:lnSpc>
              <a:spcBef>
                <a:spcPts val="0"/>
              </a:spcBef>
              <a:spcAft>
                <a:spcPts val="400"/>
              </a:spcAft>
            </a:pPr>
            <a:r>
              <a:rPr lang="en-US" sz="1400" dirty="0"/>
              <a:t>entrepreneurial mindset across disciplines</a:t>
            </a:r>
          </a:p>
          <a:p>
            <a:pPr marL="0" indent="0">
              <a:lnSpc>
                <a:spcPct val="100000"/>
              </a:lnSpc>
              <a:spcBef>
                <a:spcPts val="1200"/>
              </a:spcBef>
              <a:spcAft>
                <a:spcPts val="400"/>
              </a:spcAft>
              <a:buFont typeface="Arial" panose="020B0604020202020204" pitchFamily="34" charset="0"/>
              <a:buNone/>
            </a:pPr>
            <a:r>
              <a:rPr lang="en-US" sz="1400" b="1" dirty="0"/>
              <a:t>Faculty / researchers:</a:t>
            </a:r>
          </a:p>
          <a:p>
            <a:pPr>
              <a:lnSpc>
                <a:spcPct val="100000"/>
              </a:lnSpc>
              <a:spcBef>
                <a:spcPts val="0"/>
              </a:spcBef>
              <a:spcAft>
                <a:spcPts val="400"/>
              </a:spcAft>
            </a:pPr>
            <a:r>
              <a:rPr lang="en-US" sz="1400" dirty="0"/>
              <a:t>strengthened commercialization pathways</a:t>
            </a:r>
          </a:p>
          <a:p>
            <a:pPr>
              <a:lnSpc>
                <a:spcPct val="100000"/>
              </a:lnSpc>
              <a:spcBef>
                <a:spcPts val="0"/>
              </a:spcBef>
              <a:spcAft>
                <a:spcPts val="400"/>
              </a:spcAft>
            </a:pPr>
            <a:r>
              <a:rPr lang="en-US" sz="1400" dirty="0"/>
              <a:t>faster movement from discovery to market validation</a:t>
            </a:r>
          </a:p>
          <a:p>
            <a:pPr>
              <a:lnSpc>
                <a:spcPct val="100000"/>
              </a:lnSpc>
              <a:spcBef>
                <a:spcPts val="0"/>
              </a:spcBef>
              <a:spcAft>
                <a:spcPts val="400"/>
              </a:spcAft>
            </a:pPr>
            <a:r>
              <a:rPr lang="en-US" sz="1400" dirty="0"/>
              <a:t>more support for interdisciplinary venture formations</a:t>
            </a:r>
          </a:p>
          <a:p>
            <a:pPr marL="0" indent="0">
              <a:lnSpc>
                <a:spcPct val="100000"/>
              </a:lnSpc>
              <a:spcBef>
                <a:spcPts val="1200"/>
              </a:spcBef>
              <a:spcAft>
                <a:spcPts val="400"/>
              </a:spcAft>
              <a:buNone/>
            </a:pPr>
            <a:r>
              <a:rPr lang="en-US" sz="1400" b="1" dirty="0"/>
              <a:t>University:</a:t>
            </a:r>
          </a:p>
          <a:p>
            <a:pPr>
              <a:lnSpc>
                <a:spcPct val="100000"/>
              </a:lnSpc>
              <a:spcBef>
                <a:spcPts val="0"/>
              </a:spcBef>
              <a:spcAft>
                <a:spcPts val="400"/>
              </a:spcAft>
            </a:pPr>
            <a:r>
              <a:rPr lang="en-US" sz="1400" dirty="0"/>
              <a:t>more visible venture formation and translational outcomes</a:t>
            </a:r>
          </a:p>
          <a:p>
            <a:pPr>
              <a:lnSpc>
                <a:spcPct val="100000"/>
              </a:lnSpc>
              <a:spcBef>
                <a:spcPts val="0"/>
              </a:spcBef>
              <a:spcAft>
                <a:spcPts val="400"/>
              </a:spcAft>
            </a:pPr>
            <a:r>
              <a:rPr lang="en-US" sz="1400" dirty="0"/>
              <a:t>stronger partner engagement</a:t>
            </a:r>
          </a:p>
          <a:p>
            <a:pPr>
              <a:lnSpc>
                <a:spcPct val="100000"/>
              </a:lnSpc>
              <a:spcBef>
                <a:spcPts val="0"/>
              </a:spcBef>
              <a:spcAft>
                <a:spcPts val="400"/>
              </a:spcAft>
            </a:pPr>
            <a:r>
              <a:rPr lang="en-US" sz="1400" dirty="0"/>
              <a:t>better conversion of research scale into impact</a:t>
            </a:r>
          </a:p>
          <a:p>
            <a:pPr>
              <a:lnSpc>
                <a:spcPct val="100000"/>
              </a:lnSpc>
              <a:spcBef>
                <a:spcPts val="0"/>
              </a:spcBef>
              <a:spcAft>
                <a:spcPts val="400"/>
              </a:spcAft>
            </a:pPr>
            <a:r>
              <a:rPr lang="en-US" sz="1400" dirty="0"/>
              <a:t>external funding secured: philanthropic and industry</a:t>
            </a:r>
          </a:p>
          <a:p>
            <a:pPr marL="0" indent="0">
              <a:lnSpc>
                <a:spcPct val="100000"/>
              </a:lnSpc>
              <a:spcBef>
                <a:spcPts val="1200"/>
              </a:spcBef>
              <a:spcAft>
                <a:spcPts val="400"/>
              </a:spcAft>
              <a:buNone/>
            </a:pPr>
            <a:r>
              <a:rPr lang="en-US" sz="1400" b="1" dirty="0"/>
              <a:t>Texas / Region / Nation:</a:t>
            </a:r>
          </a:p>
          <a:p>
            <a:pPr>
              <a:lnSpc>
                <a:spcPct val="100000"/>
              </a:lnSpc>
              <a:spcBef>
                <a:spcPts val="0"/>
              </a:spcBef>
              <a:spcAft>
                <a:spcPts val="400"/>
              </a:spcAft>
            </a:pPr>
            <a:r>
              <a:rPr lang="en-US" sz="1400" dirty="0"/>
              <a:t>Creation of more entrepreneurial leaders, jobs, startups, partnerships, problem-solving, and capital attracted into Texas</a:t>
            </a:r>
          </a:p>
        </p:txBody>
      </p:sp>
    </p:spTree>
    <p:extLst>
      <p:ext uri="{BB962C8B-B14F-4D97-AF65-F5344CB8AC3E}">
        <p14:creationId xmlns:p14="http://schemas.microsoft.com/office/powerpoint/2010/main" val="1688387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A0985-9E96-B1D4-B398-9944058A0350}"/>
              </a:ext>
            </a:extLst>
          </p:cNvPr>
          <p:cNvSpPr>
            <a:spLocks noGrp="1"/>
          </p:cNvSpPr>
          <p:nvPr>
            <p:ph type="title"/>
          </p:nvPr>
        </p:nvSpPr>
        <p:spPr>
          <a:xfrm>
            <a:off x="352540" y="365125"/>
            <a:ext cx="11731022" cy="1325563"/>
          </a:xfrm>
        </p:spPr>
        <p:txBody>
          <a:bodyPr>
            <a:normAutofit/>
          </a:bodyPr>
          <a:lstStyle/>
          <a:p>
            <a:r>
              <a:rPr lang="en-US" sz="4000" b="1" dirty="0"/>
              <a:t>Roadmap for the first 24 months</a:t>
            </a:r>
          </a:p>
        </p:txBody>
      </p:sp>
      <p:sp>
        <p:nvSpPr>
          <p:cNvPr id="4" name="Slide Number Placeholder 3">
            <a:extLst>
              <a:ext uri="{FF2B5EF4-FFF2-40B4-BE49-F238E27FC236}">
                <a16:creationId xmlns:a16="http://schemas.microsoft.com/office/drawing/2014/main" id="{94487DB2-1328-B3EE-4C89-F72885CA3167}"/>
              </a:ext>
            </a:extLst>
          </p:cNvPr>
          <p:cNvSpPr>
            <a:spLocks noGrp="1"/>
          </p:cNvSpPr>
          <p:nvPr>
            <p:ph type="sldNum" sz="quarter" idx="12"/>
          </p:nvPr>
        </p:nvSpPr>
        <p:spPr/>
        <p:txBody>
          <a:bodyPr/>
          <a:lstStyle/>
          <a:p>
            <a:fld id="{D35B0E1E-D626-C044-A1BD-05474DF5975C}" type="slidenum">
              <a:rPr lang="en-US" smtClean="0"/>
              <a:t>15</a:t>
            </a:fld>
            <a:endParaRPr lang="en-US"/>
          </a:p>
        </p:txBody>
      </p:sp>
      <p:graphicFrame>
        <p:nvGraphicFramePr>
          <p:cNvPr id="5" name="Table 4">
            <a:extLst>
              <a:ext uri="{FF2B5EF4-FFF2-40B4-BE49-F238E27FC236}">
                <a16:creationId xmlns:a16="http://schemas.microsoft.com/office/drawing/2014/main" id="{AEC25EA0-8D8D-F685-568B-41FE3D917354}"/>
              </a:ext>
            </a:extLst>
          </p:cNvPr>
          <p:cNvGraphicFramePr>
            <a:graphicFrameLocks noGrp="1"/>
          </p:cNvGraphicFramePr>
          <p:nvPr>
            <p:extLst>
              <p:ext uri="{D42A27DB-BD31-4B8C-83A1-F6EECF244321}">
                <p14:modId xmlns:p14="http://schemas.microsoft.com/office/powerpoint/2010/main" val="2001737400"/>
              </p:ext>
            </p:extLst>
          </p:nvPr>
        </p:nvGraphicFramePr>
        <p:xfrm>
          <a:off x="474643" y="1759337"/>
          <a:ext cx="11148152" cy="741680"/>
        </p:xfrm>
        <a:graphic>
          <a:graphicData uri="http://schemas.openxmlformats.org/drawingml/2006/table">
            <a:tbl>
              <a:tblPr firstRow="1">
                <a:tableStyleId>{69012ECD-51FC-41F1-AA8D-1B2483CD663E}</a:tableStyleId>
              </a:tblPr>
              <a:tblGrid>
                <a:gridCol w="2787038">
                  <a:extLst>
                    <a:ext uri="{9D8B030D-6E8A-4147-A177-3AD203B41FA5}">
                      <a16:colId xmlns:a16="http://schemas.microsoft.com/office/drawing/2014/main" val="3802611568"/>
                    </a:ext>
                  </a:extLst>
                </a:gridCol>
                <a:gridCol w="2787038">
                  <a:extLst>
                    <a:ext uri="{9D8B030D-6E8A-4147-A177-3AD203B41FA5}">
                      <a16:colId xmlns:a16="http://schemas.microsoft.com/office/drawing/2014/main" val="955866884"/>
                    </a:ext>
                  </a:extLst>
                </a:gridCol>
                <a:gridCol w="2787038">
                  <a:extLst>
                    <a:ext uri="{9D8B030D-6E8A-4147-A177-3AD203B41FA5}">
                      <a16:colId xmlns:a16="http://schemas.microsoft.com/office/drawing/2014/main" val="2211899078"/>
                    </a:ext>
                  </a:extLst>
                </a:gridCol>
                <a:gridCol w="2787038">
                  <a:extLst>
                    <a:ext uri="{9D8B030D-6E8A-4147-A177-3AD203B41FA5}">
                      <a16:colId xmlns:a16="http://schemas.microsoft.com/office/drawing/2014/main" val="1508755266"/>
                    </a:ext>
                  </a:extLst>
                </a:gridCol>
              </a:tblGrid>
              <a:tr h="370840">
                <a:tc gridSpan="4">
                  <a:txBody>
                    <a:bodyPr/>
                    <a:lstStyle/>
                    <a:p>
                      <a:pPr algn="ctr"/>
                      <a:r>
                        <a:rPr lang="en-US" sz="1600" b="1" dirty="0"/>
                        <a:t>Standing Priorities</a:t>
                      </a:r>
                    </a:p>
                  </a:txBody>
                  <a:tcPr>
                    <a:lnL w="9525" cap="flat" cmpd="sng" algn="ctr">
                      <a:solidFill>
                        <a:srgbClr val="651B2D"/>
                      </a:solidFill>
                      <a:prstDash val="solid"/>
                      <a:round/>
                      <a:headEnd type="none" w="med" len="med"/>
                      <a:tailEnd type="none" w="med" len="med"/>
                    </a:lnL>
                    <a:lnR w="9525" cap="flat" cmpd="sng" algn="ctr">
                      <a:solidFill>
                        <a:srgbClr val="651B2D"/>
                      </a:solidFill>
                      <a:prstDash val="solid"/>
                      <a:round/>
                      <a:headEnd type="none" w="med" len="med"/>
                      <a:tailEnd type="none" w="med" len="med"/>
                    </a:lnR>
                    <a:lnT w="9525" cap="flat" cmpd="sng" algn="ctr">
                      <a:solidFill>
                        <a:srgbClr val="651B2D"/>
                      </a:solidFill>
                      <a:prstDash val="solid"/>
                      <a:round/>
                      <a:headEnd type="none" w="med" len="med"/>
                      <a:tailEnd type="none" w="med" len="med"/>
                    </a:lnT>
                    <a:solidFill>
                      <a:srgbClr val="651B2D"/>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919168760"/>
                  </a:ext>
                </a:extLst>
              </a:tr>
              <a:tr h="370840">
                <a:tc>
                  <a:txBody>
                    <a:bodyPr/>
                    <a:lstStyle/>
                    <a:p>
                      <a:pPr algn="ctr"/>
                      <a:r>
                        <a:rPr lang="en-US" sz="1600" b="0" dirty="0"/>
                        <a:t>One front door</a:t>
                      </a:r>
                    </a:p>
                  </a:txBody>
                  <a:tcPr>
                    <a:lnL w="9525" cap="flat" cmpd="sng" algn="ctr">
                      <a:solidFill>
                        <a:srgbClr val="651B2D"/>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B w="9525" cap="flat" cmpd="sng" algn="ctr">
                      <a:solidFill>
                        <a:srgbClr val="651B2D"/>
                      </a:solidFill>
                      <a:prstDash val="solid"/>
                      <a:round/>
                      <a:headEnd type="none" w="med" len="med"/>
                      <a:tailEnd type="none" w="med" len="med"/>
                    </a:lnB>
                  </a:tcPr>
                </a:tc>
                <a:tc>
                  <a:txBody>
                    <a:bodyPr/>
                    <a:lstStyle/>
                    <a:p>
                      <a:pPr algn="ctr"/>
                      <a:r>
                        <a:rPr lang="en-US" sz="1600" b="0" dirty="0"/>
                        <a:t>Themed venture pathways</a:t>
                      </a:r>
                    </a:p>
                  </a:txBody>
                  <a:tcP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B w="9525" cap="flat" cmpd="sng" algn="ctr">
                      <a:solidFill>
                        <a:srgbClr val="651B2D"/>
                      </a:solidFill>
                      <a:prstDash val="solid"/>
                      <a:round/>
                      <a:headEnd type="none" w="med" len="med"/>
                      <a:tailEnd type="none" w="med" len="med"/>
                    </a:lnB>
                  </a:tcPr>
                </a:tc>
                <a:tc>
                  <a:txBody>
                    <a:bodyPr/>
                    <a:lstStyle/>
                    <a:p>
                      <a:pPr algn="ctr"/>
                      <a:r>
                        <a:rPr lang="en-US" sz="1600" b="0" dirty="0"/>
                        <a:t>Translation stack</a:t>
                      </a:r>
                    </a:p>
                  </a:txBody>
                  <a:tcP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B w="9525" cap="flat" cmpd="sng" algn="ctr">
                      <a:solidFill>
                        <a:srgbClr val="651B2D"/>
                      </a:solidFill>
                      <a:prstDash val="solid"/>
                      <a:round/>
                      <a:headEnd type="none" w="med" len="med"/>
                      <a:tailEnd type="none" w="med" len="med"/>
                    </a:lnB>
                  </a:tcPr>
                </a:tc>
                <a:tc>
                  <a:txBody>
                    <a:bodyPr/>
                    <a:lstStyle/>
                    <a:p>
                      <a:pPr algn="ctr"/>
                      <a:r>
                        <a:rPr lang="en-US" sz="1600" b="0" dirty="0"/>
                        <a:t>Partner and Alumni flywheel</a:t>
                      </a:r>
                    </a:p>
                  </a:txBody>
                  <a:tcPr>
                    <a:lnL w="9525" cap="flat" cmpd="sng" algn="ctr">
                      <a:solidFill>
                        <a:schemeClr val="bg1">
                          <a:lumMod val="50000"/>
                        </a:schemeClr>
                      </a:solidFill>
                      <a:prstDash val="solid"/>
                      <a:round/>
                      <a:headEnd type="none" w="med" len="med"/>
                      <a:tailEnd type="none" w="med" len="med"/>
                    </a:lnL>
                    <a:lnR w="9525" cap="flat" cmpd="sng" algn="ctr">
                      <a:solidFill>
                        <a:srgbClr val="651B2D"/>
                      </a:solidFill>
                      <a:prstDash val="solid"/>
                      <a:round/>
                      <a:headEnd type="none" w="med" len="med"/>
                      <a:tailEnd type="none" w="med" len="med"/>
                    </a:lnR>
                    <a:lnB w="9525" cap="flat" cmpd="sng" algn="ctr">
                      <a:solidFill>
                        <a:srgbClr val="651B2D"/>
                      </a:solidFill>
                      <a:prstDash val="solid"/>
                      <a:round/>
                      <a:headEnd type="none" w="med" len="med"/>
                      <a:tailEnd type="none" w="med" len="med"/>
                    </a:lnB>
                  </a:tcPr>
                </a:tc>
                <a:extLst>
                  <a:ext uri="{0D108BD9-81ED-4DB2-BD59-A6C34878D82A}">
                    <a16:rowId xmlns:a16="http://schemas.microsoft.com/office/drawing/2014/main" val="28742988"/>
                  </a:ext>
                </a:extLst>
              </a:tr>
            </a:tbl>
          </a:graphicData>
        </a:graphic>
      </p:graphicFrame>
      <p:graphicFrame>
        <p:nvGraphicFramePr>
          <p:cNvPr id="8" name="Diagram 7">
            <a:extLst>
              <a:ext uri="{FF2B5EF4-FFF2-40B4-BE49-F238E27FC236}">
                <a16:creationId xmlns:a16="http://schemas.microsoft.com/office/drawing/2014/main" id="{31CDA877-AEC6-3E2D-48B5-E81917155B2D}"/>
              </a:ext>
            </a:extLst>
          </p:cNvPr>
          <p:cNvGraphicFramePr/>
          <p:nvPr>
            <p:extLst>
              <p:ext uri="{D42A27DB-BD31-4B8C-83A1-F6EECF244321}">
                <p14:modId xmlns:p14="http://schemas.microsoft.com/office/powerpoint/2010/main" val="2738521902"/>
              </p:ext>
            </p:extLst>
          </p:nvPr>
        </p:nvGraphicFramePr>
        <p:xfrm>
          <a:off x="474643" y="3122455"/>
          <a:ext cx="11148152" cy="1011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563AA713-4FA7-347B-BDA2-A8001C8E311A}"/>
              </a:ext>
            </a:extLst>
          </p:cNvPr>
          <p:cNvSpPr txBox="1"/>
          <p:nvPr/>
        </p:nvSpPr>
        <p:spPr>
          <a:xfrm>
            <a:off x="597625" y="4311343"/>
            <a:ext cx="3298078" cy="2062103"/>
          </a:xfrm>
          <a:prstGeom prst="rect">
            <a:avLst/>
          </a:prstGeom>
          <a:noFill/>
        </p:spPr>
        <p:txBody>
          <a:bodyPr wrap="square" rtlCol="0">
            <a:spAutoFit/>
          </a:bodyPr>
          <a:lstStyle/>
          <a:p>
            <a:pPr marL="285750" indent="-285750">
              <a:spcAft>
                <a:spcPts val="900"/>
              </a:spcAft>
              <a:buFont typeface="Arial" panose="020B0604020202020204" pitchFamily="34" charset="0"/>
              <a:buChar char="•"/>
            </a:pPr>
            <a:r>
              <a:rPr lang="en-US" sz="1400" dirty="0"/>
              <a:t>Listen deeply, map existing paths</a:t>
            </a:r>
          </a:p>
          <a:p>
            <a:pPr marL="285750" indent="-285750">
              <a:spcAft>
                <a:spcPts val="900"/>
              </a:spcAft>
              <a:buFont typeface="Arial" panose="020B0604020202020204" pitchFamily="34" charset="0"/>
              <a:buChar char="•"/>
            </a:pPr>
            <a:r>
              <a:rPr lang="en-US" sz="1400" dirty="0"/>
              <a:t>Align resources and decision points</a:t>
            </a:r>
          </a:p>
          <a:p>
            <a:pPr marL="285750" indent="-285750">
              <a:spcAft>
                <a:spcPts val="900"/>
              </a:spcAft>
              <a:buFont typeface="Arial" panose="020B0604020202020204" pitchFamily="34" charset="0"/>
              <a:buChar char="•"/>
            </a:pPr>
            <a:r>
              <a:rPr lang="en-US" sz="1400" dirty="0"/>
              <a:t>Define thesis areas</a:t>
            </a:r>
          </a:p>
          <a:p>
            <a:pPr marL="285750" indent="-285750">
              <a:spcAft>
                <a:spcPts val="900"/>
              </a:spcAft>
              <a:buFont typeface="Arial" panose="020B0604020202020204" pitchFamily="34" charset="0"/>
              <a:buChar char="•"/>
            </a:pPr>
            <a:r>
              <a:rPr lang="en-US" sz="1400" dirty="0"/>
              <a:t>Pilot thematic advisory groups in priority areas</a:t>
            </a:r>
          </a:p>
          <a:p>
            <a:pPr marL="285750" indent="-285750">
              <a:spcAft>
                <a:spcPts val="900"/>
              </a:spcAft>
              <a:buFont typeface="Arial" panose="020B0604020202020204" pitchFamily="34" charset="0"/>
              <a:buChar char="•"/>
            </a:pPr>
            <a:r>
              <a:rPr lang="en-US" sz="1400" dirty="0"/>
              <a:t>Support entrepreneurship minor and curricular pilots</a:t>
            </a:r>
          </a:p>
        </p:txBody>
      </p:sp>
      <p:sp>
        <p:nvSpPr>
          <p:cNvPr id="11" name="TextBox 10">
            <a:extLst>
              <a:ext uri="{FF2B5EF4-FFF2-40B4-BE49-F238E27FC236}">
                <a16:creationId xmlns:a16="http://schemas.microsoft.com/office/drawing/2014/main" id="{0902608A-BE40-BB8C-BD2E-002E7CEA1659}"/>
              </a:ext>
            </a:extLst>
          </p:cNvPr>
          <p:cNvSpPr txBox="1"/>
          <p:nvPr/>
        </p:nvSpPr>
        <p:spPr>
          <a:xfrm>
            <a:off x="4246449" y="4311343"/>
            <a:ext cx="3189681" cy="969496"/>
          </a:xfrm>
          <a:prstGeom prst="rect">
            <a:avLst/>
          </a:prstGeom>
          <a:noFill/>
        </p:spPr>
        <p:txBody>
          <a:bodyPr wrap="square" rtlCol="0">
            <a:spAutoFit/>
          </a:bodyPr>
          <a:lstStyle/>
          <a:p>
            <a:pPr marL="285750" indent="-285750">
              <a:spcAft>
                <a:spcPts val="900"/>
              </a:spcAft>
              <a:buFont typeface="Arial" panose="020B0604020202020204" pitchFamily="34" charset="0"/>
              <a:buChar char="•"/>
            </a:pPr>
            <a:r>
              <a:rPr lang="en-US" sz="1400" dirty="0"/>
              <a:t>Launch “one front door” concept</a:t>
            </a:r>
          </a:p>
          <a:p>
            <a:pPr marL="285750" indent="-285750">
              <a:spcAft>
                <a:spcPts val="900"/>
              </a:spcAft>
              <a:buFont typeface="Arial" panose="020B0604020202020204" pitchFamily="34" charset="0"/>
              <a:buChar char="•"/>
            </a:pPr>
            <a:r>
              <a:rPr lang="en-US" sz="1400" dirty="0"/>
              <a:t>Pilot 2-3 thesis led challenges</a:t>
            </a:r>
          </a:p>
          <a:p>
            <a:pPr marL="285750" indent="-285750">
              <a:spcAft>
                <a:spcPts val="900"/>
              </a:spcAft>
              <a:buFont typeface="Arial" panose="020B0604020202020204" pitchFamily="34" charset="0"/>
              <a:buChar char="•"/>
            </a:pPr>
            <a:r>
              <a:rPr lang="en-US" sz="1400" dirty="0"/>
              <a:t>EIRs and Faculty Fellows deployed</a:t>
            </a:r>
          </a:p>
        </p:txBody>
      </p:sp>
      <p:sp>
        <p:nvSpPr>
          <p:cNvPr id="12" name="TextBox 11">
            <a:extLst>
              <a:ext uri="{FF2B5EF4-FFF2-40B4-BE49-F238E27FC236}">
                <a16:creationId xmlns:a16="http://schemas.microsoft.com/office/drawing/2014/main" id="{3A07D09D-9BA0-E1B2-AA35-4D33DCD70F66}"/>
              </a:ext>
            </a:extLst>
          </p:cNvPr>
          <p:cNvSpPr txBox="1"/>
          <p:nvPr/>
        </p:nvSpPr>
        <p:spPr>
          <a:xfrm>
            <a:off x="7879452" y="4311343"/>
            <a:ext cx="3298078" cy="1731243"/>
          </a:xfrm>
          <a:prstGeom prst="rect">
            <a:avLst/>
          </a:prstGeom>
          <a:noFill/>
        </p:spPr>
        <p:txBody>
          <a:bodyPr wrap="square" rtlCol="0">
            <a:spAutoFit/>
          </a:bodyPr>
          <a:lstStyle/>
          <a:p>
            <a:pPr marL="285750" indent="-285750">
              <a:spcAft>
                <a:spcPts val="900"/>
              </a:spcAft>
              <a:buFont typeface="Arial" panose="020B0604020202020204" pitchFamily="34" charset="0"/>
              <a:buChar char="•"/>
            </a:pPr>
            <a:r>
              <a:rPr lang="en-US" sz="1400" dirty="0"/>
              <a:t>Double down on what works</a:t>
            </a:r>
          </a:p>
          <a:p>
            <a:pPr marL="285750" indent="-285750">
              <a:spcAft>
                <a:spcPts val="900"/>
              </a:spcAft>
              <a:buFont typeface="Arial" panose="020B0604020202020204" pitchFamily="34" charset="0"/>
              <a:buChar char="•"/>
            </a:pPr>
            <a:r>
              <a:rPr lang="en-US" sz="1400" dirty="0"/>
              <a:t>Expand validation and pilots</a:t>
            </a:r>
          </a:p>
          <a:p>
            <a:pPr marL="285750" indent="-285750">
              <a:spcAft>
                <a:spcPts val="900"/>
              </a:spcAft>
              <a:buFont typeface="Arial" panose="020B0604020202020204" pitchFamily="34" charset="0"/>
              <a:buChar char="•"/>
            </a:pPr>
            <a:r>
              <a:rPr lang="en-US" sz="1400" dirty="0"/>
              <a:t>Strengthen downstream handoffs</a:t>
            </a:r>
          </a:p>
          <a:p>
            <a:pPr marL="285750" indent="-285750">
              <a:spcAft>
                <a:spcPts val="900"/>
              </a:spcAft>
              <a:buFont typeface="Arial" panose="020B0604020202020204" pitchFamily="34" charset="0"/>
              <a:buChar char="•"/>
            </a:pPr>
            <a:r>
              <a:rPr lang="en-US" sz="1400" dirty="0"/>
              <a:t>Evaluate whether new seed mechanisms are warranted based on observed bottlenecks</a:t>
            </a:r>
          </a:p>
        </p:txBody>
      </p:sp>
    </p:spTree>
    <p:extLst>
      <p:ext uri="{BB962C8B-B14F-4D97-AF65-F5344CB8AC3E}">
        <p14:creationId xmlns:p14="http://schemas.microsoft.com/office/powerpoint/2010/main" val="3342888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45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851CC-DB91-76FE-0EC6-16EEDFD28A5F}"/>
              </a:ext>
            </a:extLst>
          </p:cNvPr>
          <p:cNvSpPr>
            <a:spLocks noGrp="1"/>
          </p:cNvSpPr>
          <p:nvPr>
            <p:ph type="title"/>
          </p:nvPr>
        </p:nvSpPr>
        <p:spPr>
          <a:xfrm>
            <a:off x="700548" y="591267"/>
            <a:ext cx="10515600" cy="1325563"/>
          </a:xfrm>
        </p:spPr>
        <p:txBody>
          <a:bodyPr/>
          <a:lstStyle/>
          <a:p>
            <a:r>
              <a:rPr lang="en-US" b="1" dirty="0">
                <a:solidFill>
                  <a:schemeClr val="bg1"/>
                </a:solidFill>
              </a:rPr>
              <a:t>Appendix</a:t>
            </a:r>
          </a:p>
        </p:txBody>
      </p:sp>
      <p:sp>
        <p:nvSpPr>
          <p:cNvPr id="3" name="Slide Number Placeholder 2">
            <a:extLst>
              <a:ext uri="{FF2B5EF4-FFF2-40B4-BE49-F238E27FC236}">
                <a16:creationId xmlns:a16="http://schemas.microsoft.com/office/drawing/2014/main" id="{255BB8A3-2749-D419-EF0E-C16E98FAA1A8}"/>
              </a:ext>
            </a:extLst>
          </p:cNvPr>
          <p:cNvSpPr>
            <a:spLocks noGrp="1"/>
          </p:cNvSpPr>
          <p:nvPr>
            <p:ph type="sldNum" sz="quarter" idx="12"/>
          </p:nvPr>
        </p:nvSpPr>
        <p:spPr/>
        <p:txBody>
          <a:bodyPr/>
          <a:lstStyle/>
          <a:p>
            <a:fld id="{D35B0E1E-D626-C044-A1BD-05474DF5975C}" type="slidenum">
              <a:rPr lang="en-US" smtClean="0"/>
              <a:t>16</a:t>
            </a:fld>
            <a:endParaRPr lang="en-US"/>
          </a:p>
        </p:txBody>
      </p:sp>
    </p:spTree>
    <p:extLst>
      <p:ext uri="{BB962C8B-B14F-4D97-AF65-F5344CB8AC3E}">
        <p14:creationId xmlns:p14="http://schemas.microsoft.com/office/powerpoint/2010/main" val="2900308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A18767-DC47-88A1-E127-13CDCF84514B}"/>
              </a:ext>
            </a:extLst>
          </p:cNvPr>
          <p:cNvSpPr>
            <a:spLocks noGrp="1"/>
          </p:cNvSpPr>
          <p:nvPr>
            <p:ph idx="1"/>
          </p:nvPr>
        </p:nvSpPr>
        <p:spPr>
          <a:xfrm>
            <a:off x="486784" y="653040"/>
            <a:ext cx="5196840" cy="5801547"/>
          </a:xfrm>
        </p:spPr>
        <p:txBody>
          <a:bodyPr>
            <a:normAutofit/>
          </a:bodyPr>
          <a:lstStyle/>
          <a:p>
            <a:pPr marL="0" indent="0">
              <a:lnSpc>
                <a:spcPct val="100000"/>
              </a:lnSpc>
              <a:spcBef>
                <a:spcPts val="0"/>
              </a:spcBef>
              <a:spcAft>
                <a:spcPts val="1200"/>
              </a:spcAft>
              <a:buNone/>
            </a:pPr>
            <a:r>
              <a:rPr lang="en-US" b="1" dirty="0"/>
              <a:t>What gets more </a:t>
            </a:r>
            <a:r>
              <a:rPr lang="en-US" b="1" u="sng" dirty="0"/>
              <a:t>students</a:t>
            </a:r>
            <a:r>
              <a:rPr lang="en-US" b="1" dirty="0"/>
              <a:t> engaged?</a:t>
            </a:r>
          </a:p>
          <a:p>
            <a:pPr>
              <a:lnSpc>
                <a:spcPct val="100000"/>
              </a:lnSpc>
              <a:spcBef>
                <a:spcPts val="0"/>
              </a:spcBef>
              <a:spcAft>
                <a:spcPts val="1200"/>
              </a:spcAft>
            </a:pPr>
            <a:r>
              <a:rPr lang="en-US" sz="1900" dirty="0"/>
              <a:t>Embed entrepreneurship exposure into more majors, not just business and engineering </a:t>
            </a:r>
          </a:p>
          <a:p>
            <a:pPr>
              <a:lnSpc>
                <a:spcPct val="100000"/>
              </a:lnSpc>
              <a:spcBef>
                <a:spcPts val="0"/>
              </a:spcBef>
              <a:spcAft>
                <a:spcPts val="1200"/>
              </a:spcAft>
            </a:pPr>
            <a:r>
              <a:rPr lang="en-US" sz="1900" dirty="0"/>
              <a:t>Launch/scale low-barrier thesis-based challenges and venture discovery workshops </a:t>
            </a:r>
          </a:p>
          <a:p>
            <a:pPr>
              <a:lnSpc>
                <a:spcPct val="100000"/>
              </a:lnSpc>
              <a:spcBef>
                <a:spcPts val="0"/>
              </a:spcBef>
              <a:spcAft>
                <a:spcPts val="1200"/>
              </a:spcAft>
            </a:pPr>
            <a:r>
              <a:rPr lang="en-US" sz="1900" dirty="0"/>
              <a:t>Build cross-college team formation catalysts and support </a:t>
            </a:r>
          </a:p>
          <a:p>
            <a:pPr>
              <a:lnSpc>
                <a:spcPct val="100000"/>
              </a:lnSpc>
              <a:spcBef>
                <a:spcPts val="0"/>
              </a:spcBef>
              <a:spcAft>
                <a:spcPts val="1200"/>
              </a:spcAft>
            </a:pPr>
            <a:r>
              <a:rPr lang="en-US" sz="1900" dirty="0"/>
              <a:t>Create clearer visible entry points and progression pathways</a:t>
            </a:r>
          </a:p>
        </p:txBody>
      </p:sp>
      <p:sp>
        <p:nvSpPr>
          <p:cNvPr id="4" name="Slide Number Placeholder 3">
            <a:extLst>
              <a:ext uri="{FF2B5EF4-FFF2-40B4-BE49-F238E27FC236}">
                <a16:creationId xmlns:a16="http://schemas.microsoft.com/office/drawing/2014/main" id="{F2FA7853-43CF-B9BF-8C11-A3B36ADAED79}"/>
              </a:ext>
            </a:extLst>
          </p:cNvPr>
          <p:cNvSpPr>
            <a:spLocks noGrp="1"/>
          </p:cNvSpPr>
          <p:nvPr>
            <p:ph type="sldNum" sz="quarter" idx="12"/>
          </p:nvPr>
        </p:nvSpPr>
        <p:spPr/>
        <p:txBody>
          <a:bodyPr/>
          <a:lstStyle/>
          <a:p>
            <a:fld id="{D35B0E1E-D626-C044-A1BD-05474DF5975C}" type="slidenum">
              <a:rPr lang="en-US" smtClean="0"/>
              <a:t>17</a:t>
            </a:fld>
            <a:endParaRPr lang="en-US"/>
          </a:p>
        </p:txBody>
      </p:sp>
      <p:sp>
        <p:nvSpPr>
          <p:cNvPr id="7" name="Content Placeholder 2">
            <a:extLst>
              <a:ext uri="{FF2B5EF4-FFF2-40B4-BE49-F238E27FC236}">
                <a16:creationId xmlns:a16="http://schemas.microsoft.com/office/drawing/2014/main" id="{09DBDA9F-C44E-9EEB-28B7-42FCAE50872A}"/>
              </a:ext>
            </a:extLst>
          </p:cNvPr>
          <p:cNvSpPr txBox="1">
            <a:spLocks/>
          </p:cNvSpPr>
          <p:nvPr/>
        </p:nvSpPr>
        <p:spPr>
          <a:xfrm>
            <a:off x="6508376" y="653040"/>
            <a:ext cx="5196840" cy="58015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Arial" panose="020B0604020202020204" pitchFamily="34" charset="0"/>
              <a:buNone/>
            </a:pPr>
            <a:r>
              <a:rPr lang="en-US" b="1" dirty="0"/>
              <a:t>What gets more </a:t>
            </a:r>
            <a:r>
              <a:rPr lang="en-US" b="1" u="sng" dirty="0"/>
              <a:t>faculty</a:t>
            </a:r>
            <a:r>
              <a:rPr lang="en-US" b="1" dirty="0"/>
              <a:t> engaged?</a:t>
            </a:r>
          </a:p>
          <a:p>
            <a:pPr>
              <a:lnSpc>
                <a:spcPct val="100000"/>
              </a:lnSpc>
              <a:spcBef>
                <a:spcPts val="0"/>
              </a:spcBef>
              <a:spcAft>
                <a:spcPts val="1200"/>
              </a:spcAft>
            </a:pPr>
            <a:r>
              <a:rPr lang="en-US" sz="1800" dirty="0"/>
              <a:t>Faculty Entrepreneurship Fellows embedded in colleges</a:t>
            </a:r>
          </a:p>
          <a:p>
            <a:pPr>
              <a:lnSpc>
                <a:spcPct val="100000"/>
              </a:lnSpc>
              <a:spcBef>
                <a:spcPts val="0"/>
              </a:spcBef>
              <a:spcAft>
                <a:spcPts val="1200"/>
              </a:spcAft>
            </a:pPr>
            <a:r>
              <a:rPr lang="en-US" sz="1800" dirty="0"/>
              <a:t>Faculty-oriented venture discovery / commercialization sprints</a:t>
            </a:r>
          </a:p>
          <a:p>
            <a:pPr>
              <a:lnSpc>
                <a:spcPct val="100000"/>
              </a:lnSpc>
              <a:spcBef>
                <a:spcPts val="0"/>
              </a:spcBef>
              <a:spcAft>
                <a:spcPts val="1200"/>
              </a:spcAft>
            </a:pPr>
            <a:r>
              <a:rPr lang="en-US" sz="1800" dirty="0"/>
              <a:t>Earlier access to mentors, EIRs, and thematic advisory groups</a:t>
            </a:r>
          </a:p>
          <a:p>
            <a:pPr>
              <a:lnSpc>
                <a:spcPct val="100000"/>
              </a:lnSpc>
              <a:spcBef>
                <a:spcPts val="0"/>
              </a:spcBef>
              <a:spcAft>
                <a:spcPts val="1200"/>
              </a:spcAft>
            </a:pPr>
            <a:r>
              <a:rPr lang="en-US" sz="1800" dirty="0"/>
              <a:t>Cleaner handoffs to TAMU Innovation and pilot opportunities</a:t>
            </a:r>
          </a:p>
        </p:txBody>
      </p:sp>
    </p:spTree>
    <p:extLst>
      <p:ext uri="{BB962C8B-B14F-4D97-AF65-F5344CB8AC3E}">
        <p14:creationId xmlns:p14="http://schemas.microsoft.com/office/powerpoint/2010/main" val="3876001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7723FA-BBD5-5B25-E216-06765D032CF1}"/>
              </a:ext>
            </a:extLst>
          </p:cNvPr>
          <p:cNvSpPr>
            <a:spLocks noGrp="1"/>
          </p:cNvSpPr>
          <p:nvPr>
            <p:ph idx="1"/>
          </p:nvPr>
        </p:nvSpPr>
        <p:spPr>
          <a:xfrm>
            <a:off x="838200" y="3487688"/>
            <a:ext cx="10515600" cy="3250883"/>
          </a:xfrm>
        </p:spPr>
        <p:txBody>
          <a:bodyPr>
            <a:normAutofit/>
          </a:bodyPr>
          <a:lstStyle/>
          <a:p>
            <a:pPr>
              <a:lnSpc>
                <a:spcPct val="100000"/>
              </a:lnSpc>
              <a:spcBef>
                <a:spcPts val="0"/>
              </a:spcBef>
              <a:spcAft>
                <a:spcPts val="2400"/>
              </a:spcAft>
            </a:pPr>
            <a:r>
              <a:rPr lang="en-US" sz="2400" b="1" dirty="0"/>
              <a:t>Activation</a:t>
            </a:r>
            <a:r>
              <a:rPr lang="en-US" sz="2400" dirty="0"/>
              <a:t>: 30+ programs; thousands engaged</a:t>
            </a:r>
          </a:p>
          <a:p>
            <a:pPr>
              <a:lnSpc>
                <a:spcPct val="100000"/>
              </a:lnSpc>
              <a:spcBef>
                <a:spcPts val="0"/>
              </a:spcBef>
              <a:spcAft>
                <a:spcPts val="2400"/>
              </a:spcAft>
            </a:pPr>
            <a:r>
              <a:rPr lang="en-US" sz="2400" b="1" dirty="0"/>
              <a:t>Education</a:t>
            </a:r>
            <a:r>
              <a:rPr lang="en-US" sz="2400" dirty="0"/>
              <a:t>: Ideas Challenge, Weekend Startup, Startup 101 / workshops</a:t>
            </a:r>
          </a:p>
          <a:p>
            <a:pPr>
              <a:lnSpc>
                <a:spcPct val="100000"/>
              </a:lnSpc>
              <a:spcBef>
                <a:spcPts val="0"/>
              </a:spcBef>
              <a:spcAft>
                <a:spcPts val="2400"/>
              </a:spcAft>
            </a:pPr>
            <a:r>
              <a:rPr lang="en-US" sz="2400" b="1" dirty="0"/>
              <a:t>Mentoring</a:t>
            </a:r>
            <a:r>
              <a:rPr lang="en-US" sz="2400" dirty="0"/>
              <a:t>: Mentor Network of alumni, entrepreneurs, and business professionals</a:t>
            </a:r>
          </a:p>
          <a:p>
            <a:pPr>
              <a:lnSpc>
                <a:spcPct val="100000"/>
              </a:lnSpc>
              <a:spcBef>
                <a:spcPts val="0"/>
              </a:spcBef>
              <a:spcAft>
                <a:spcPts val="2400"/>
              </a:spcAft>
            </a:pPr>
            <a:r>
              <a:rPr lang="en-US" sz="2400" b="1" dirty="0"/>
              <a:t>Ecosystem</a:t>
            </a:r>
            <a:r>
              <a:rPr lang="en-US" sz="2400" dirty="0"/>
              <a:t>: Student Marketplace, Aggie 100, Advisory Council</a:t>
            </a:r>
          </a:p>
        </p:txBody>
      </p:sp>
      <p:sp>
        <p:nvSpPr>
          <p:cNvPr id="4" name="Slide Number Placeholder 3">
            <a:extLst>
              <a:ext uri="{FF2B5EF4-FFF2-40B4-BE49-F238E27FC236}">
                <a16:creationId xmlns:a16="http://schemas.microsoft.com/office/drawing/2014/main" id="{88574823-8498-2075-BC04-B150C4F02CCF}"/>
              </a:ext>
            </a:extLst>
          </p:cNvPr>
          <p:cNvSpPr>
            <a:spLocks noGrp="1"/>
          </p:cNvSpPr>
          <p:nvPr>
            <p:ph type="sldNum" sz="quarter" idx="12"/>
          </p:nvPr>
        </p:nvSpPr>
        <p:spPr/>
        <p:txBody>
          <a:bodyPr/>
          <a:lstStyle/>
          <a:p>
            <a:fld id="{D35B0E1E-D626-C044-A1BD-05474DF5975C}" type="slidenum">
              <a:rPr lang="en-US" smtClean="0"/>
              <a:t>18</a:t>
            </a:fld>
            <a:endParaRPr lang="en-US"/>
          </a:p>
        </p:txBody>
      </p:sp>
      <p:pic>
        <p:nvPicPr>
          <p:cNvPr id="1028" name="Picture 4" descr="McFerrin Center for Entrepreneurship | LinkedIn">
            <a:extLst>
              <a:ext uri="{FF2B5EF4-FFF2-40B4-BE49-F238E27FC236}">
                <a16:creationId xmlns:a16="http://schemas.microsoft.com/office/drawing/2014/main" id="{6F14D865-3971-90D2-D384-2765C88358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9819" y="157044"/>
            <a:ext cx="2674421" cy="2674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11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85497-7E5F-3F29-C06B-AB18BB523823}"/>
              </a:ext>
            </a:extLst>
          </p:cNvPr>
          <p:cNvSpPr>
            <a:spLocks noGrp="1"/>
          </p:cNvSpPr>
          <p:nvPr>
            <p:ph type="title"/>
          </p:nvPr>
        </p:nvSpPr>
        <p:spPr/>
        <p:txBody>
          <a:bodyPr/>
          <a:lstStyle/>
          <a:p>
            <a:r>
              <a:rPr lang="en-US" dirty="0"/>
              <a:t>Additional Ideas</a:t>
            </a:r>
          </a:p>
        </p:txBody>
      </p:sp>
      <p:sp>
        <p:nvSpPr>
          <p:cNvPr id="3" name="Content Placeholder 2">
            <a:extLst>
              <a:ext uri="{FF2B5EF4-FFF2-40B4-BE49-F238E27FC236}">
                <a16:creationId xmlns:a16="http://schemas.microsoft.com/office/drawing/2014/main" id="{C07E3C85-B320-60A5-ED2C-6B1E0DB13A77}"/>
              </a:ext>
            </a:extLst>
          </p:cNvPr>
          <p:cNvSpPr>
            <a:spLocks noGrp="1"/>
          </p:cNvSpPr>
          <p:nvPr>
            <p:ph idx="1"/>
          </p:nvPr>
        </p:nvSpPr>
        <p:spPr/>
        <p:txBody>
          <a:bodyPr>
            <a:normAutofit/>
          </a:bodyPr>
          <a:lstStyle/>
          <a:p>
            <a:pPr>
              <a:lnSpc>
                <a:spcPct val="100000"/>
              </a:lnSpc>
              <a:spcBef>
                <a:spcPts val="0"/>
              </a:spcBef>
              <a:spcAft>
                <a:spcPts val="900"/>
              </a:spcAft>
            </a:pPr>
            <a:r>
              <a:rPr lang="en-US" sz="1800" b="1" dirty="0"/>
              <a:t>Proactive Venture Studios (UT Austin Model).</a:t>
            </a:r>
            <a:r>
              <a:rPr lang="en-US" sz="1800" dirty="0"/>
              <a:t> Instead of waiting for faculty disclosures, </a:t>
            </a:r>
            <a:r>
              <a:rPr lang="en-US" sz="1800"/>
              <a:t>TAMU could </a:t>
            </a:r>
            <a:r>
              <a:rPr lang="en-US" sz="1800" dirty="0"/>
              <a:t>launch venture studios that identify real-world needs first and then align university researchers and commercialization resources to build companies. This "structured approach" is particularly effective in complex sectors like medical digital twins or autonomous systems.</a:t>
            </a:r>
          </a:p>
          <a:p>
            <a:pPr>
              <a:lnSpc>
                <a:spcPct val="100000"/>
              </a:lnSpc>
              <a:spcBef>
                <a:spcPts val="0"/>
              </a:spcBef>
              <a:spcAft>
                <a:spcPts val="900"/>
              </a:spcAft>
            </a:pPr>
            <a:r>
              <a:rPr lang="en-US" sz="1800" b="1" dirty="0"/>
              <a:t>Purdue utilizes the "Trask Fund" </a:t>
            </a:r>
            <a:r>
              <a:rPr lang="en-US" sz="1800" dirty="0"/>
              <a:t>to provide stage-specific grants for pitch challenges and prototyping. TAMU should expand its internal grant mechanisms to specifically fund "translational" work that bridges the gap between basic research and a Series A investment.</a:t>
            </a:r>
          </a:p>
          <a:p>
            <a:pPr>
              <a:lnSpc>
                <a:spcPct val="100000"/>
              </a:lnSpc>
              <a:spcBef>
                <a:spcPts val="0"/>
              </a:spcBef>
              <a:spcAft>
                <a:spcPts val="900"/>
              </a:spcAft>
            </a:pPr>
            <a:r>
              <a:rPr lang="en-US" sz="1800" b="1" dirty="0"/>
              <a:t>Founder-Incentivized Tenure (UC Davis Model)</a:t>
            </a:r>
            <a:r>
              <a:rPr lang="en-US" sz="1800" dirty="0"/>
              <a:t>. Align faculty promotions with "Impact Metrics." If faculty members see that startup creation is rewarded alongside citations, the volume of invention disclosures (currently ~248-335 for peers like UC Davis) will increase.</a:t>
            </a:r>
          </a:p>
          <a:p>
            <a:pPr>
              <a:lnSpc>
                <a:spcPct val="100000"/>
              </a:lnSpc>
              <a:spcBef>
                <a:spcPts val="0"/>
              </a:spcBef>
              <a:spcAft>
                <a:spcPts val="900"/>
              </a:spcAft>
            </a:pPr>
            <a:r>
              <a:rPr lang="en-US" sz="1800" b="1" dirty="0"/>
              <a:t>Corporate-Venture-in-Residence</a:t>
            </a:r>
            <a:r>
              <a:rPr lang="en-US" sz="1800" dirty="0"/>
              <a:t>. Utilize the RELLIS STEM center to host "CVC Scouts" from companies like Boeing or Chevron. By embedding these scouts within the labs, TAMU can ensure that research is commercially "aligned" from day one</a:t>
            </a:r>
          </a:p>
        </p:txBody>
      </p:sp>
      <p:sp>
        <p:nvSpPr>
          <p:cNvPr id="4" name="Slide Number Placeholder 3">
            <a:extLst>
              <a:ext uri="{FF2B5EF4-FFF2-40B4-BE49-F238E27FC236}">
                <a16:creationId xmlns:a16="http://schemas.microsoft.com/office/drawing/2014/main" id="{CD829AFD-DE17-9CDF-9FB0-114FCC10CE0F}"/>
              </a:ext>
            </a:extLst>
          </p:cNvPr>
          <p:cNvSpPr>
            <a:spLocks noGrp="1"/>
          </p:cNvSpPr>
          <p:nvPr>
            <p:ph type="sldNum" sz="quarter" idx="12"/>
          </p:nvPr>
        </p:nvSpPr>
        <p:spPr/>
        <p:txBody>
          <a:bodyPr/>
          <a:lstStyle/>
          <a:p>
            <a:fld id="{D35B0E1E-D626-C044-A1BD-05474DF5975C}" type="slidenum">
              <a:rPr lang="en-US" smtClean="0"/>
              <a:t>19</a:t>
            </a:fld>
            <a:endParaRPr lang="en-US"/>
          </a:p>
        </p:txBody>
      </p:sp>
    </p:spTree>
    <p:extLst>
      <p:ext uri="{BB962C8B-B14F-4D97-AF65-F5344CB8AC3E}">
        <p14:creationId xmlns:p14="http://schemas.microsoft.com/office/powerpoint/2010/main" val="394384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31CC5-F308-2534-7A70-2E34F56D38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0748A4-5611-90B5-C1D2-773431E9FB1A}"/>
              </a:ext>
            </a:extLst>
          </p:cNvPr>
          <p:cNvSpPr>
            <a:spLocks noGrp="1"/>
          </p:cNvSpPr>
          <p:nvPr>
            <p:ph type="title"/>
          </p:nvPr>
        </p:nvSpPr>
        <p:spPr>
          <a:xfrm>
            <a:off x="555171" y="151276"/>
            <a:ext cx="10798629" cy="1325563"/>
          </a:xfrm>
        </p:spPr>
        <p:txBody>
          <a:bodyPr>
            <a:normAutofit/>
          </a:bodyPr>
          <a:lstStyle/>
          <a:p>
            <a:r>
              <a:rPr lang="en-US" sz="4000" dirty="0"/>
              <a:t>My career has lived at the intersection of research, entrepreneurship, and capital</a:t>
            </a:r>
          </a:p>
        </p:txBody>
      </p:sp>
      <p:sp>
        <p:nvSpPr>
          <p:cNvPr id="4" name="Slide Number Placeholder 3">
            <a:extLst>
              <a:ext uri="{FF2B5EF4-FFF2-40B4-BE49-F238E27FC236}">
                <a16:creationId xmlns:a16="http://schemas.microsoft.com/office/drawing/2014/main" id="{3D287DBA-5AF7-68A6-679A-611CDCFB2471}"/>
              </a:ext>
            </a:extLst>
          </p:cNvPr>
          <p:cNvSpPr>
            <a:spLocks noGrp="1"/>
          </p:cNvSpPr>
          <p:nvPr>
            <p:ph type="sldNum" sz="quarter" idx="12"/>
          </p:nvPr>
        </p:nvSpPr>
        <p:spPr/>
        <p:txBody>
          <a:bodyPr/>
          <a:lstStyle/>
          <a:p>
            <a:fld id="{D35B0E1E-D626-C044-A1BD-05474DF5975C}" type="slidenum">
              <a:rPr lang="en-US" smtClean="0"/>
              <a:t>2</a:t>
            </a:fld>
            <a:endParaRPr lang="en-US"/>
          </a:p>
        </p:txBody>
      </p:sp>
      <p:sp>
        <p:nvSpPr>
          <p:cNvPr id="6" name="TextBox 5">
            <a:extLst>
              <a:ext uri="{FF2B5EF4-FFF2-40B4-BE49-F238E27FC236}">
                <a16:creationId xmlns:a16="http://schemas.microsoft.com/office/drawing/2014/main" id="{D8D12669-8711-261A-526B-3A282D27C423}"/>
              </a:ext>
            </a:extLst>
          </p:cNvPr>
          <p:cNvSpPr txBox="1"/>
          <p:nvPr/>
        </p:nvSpPr>
        <p:spPr>
          <a:xfrm>
            <a:off x="519005" y="1956556"/>
            <a:ext cx="4329531" cy="1508105"/>
          </a:xfrm>
          <a:prstGeom prst="rect">
            <a:avLst/>
          </a:prstGeom>
          <a:noFill/>
        </p:spPr>
        <p:txBody>
          <a:bodyPr wrap="square">
            <a:spAutoFit/>
          </a:bodyPr>
          <a:lstStyle/>
          <a:p>
            <a:pPr marL="285750" indent="-285750">
              <a:spcAft>
                <a:spcPts val="1200"/>
              </a:spcAft>
              <a:buFont typeface="Arial" panose="020B0604020202020204" pitchFamily="34" charset="0"/>
              <a:buChar char="•"/>
            </a:pPr>
            <a:r>
              <a:rPr lang="en-US" b="1" dirty="0"/>
              <a:t>Scientist</a:t>
            </a:r>
            <a:r>
              <a:rPr lang="en-US" dirty="0"/>
              <a:t> at a land-grant university</a:t>
            </a:r>
            <a:endParaRPr lang="en-US" b="1" dirty="0"/>
          </a:p>
          <a:p>
            <a:pPr marL="285750" indent="-285750">
              <a:spcAft>
                <a:spcPts val="1200"/>
              </a:spcAft>
              <a:buFont typeface="Arial" panose="020B0604020202020204" pitchFamily="34" charset="0"/>
              <a:buChar char="•"/>
            </a:pPr>
            <a:r>
              <a:rPr lang="en-US" b="1" dirty="0"/>
              <a:t>Entrepreneur</a:t>
            </a:r>
            <a:r>
              <a:rPr lang="en-US" dirty="0"/>
              <a:t>, built an </a:t>
            </a:r>
            <a:r>
              <a:rPr lang="en-US" dirty="0" err="1"/>
              <a:t>agtech</a:t>
            </a:r>
            <a:r>
              <a:rPr lang="en-US" dirty="0"/>
              <a:t> startup</a:t>
            </a:r>
            <a:endParaRPr lang="en-US" b="1" dirty="0"/>
          </a:p>
          <a:p>
            <a:pPr marL="285750" indent="-285750">
              <a:spcAft>
                <a:spcPts val="1200"/>
              </a:spcAft>
              <a:buFont typeface="Arial" panose="020B0604020202020204" pitchFamily="34" charset="0"/>
              <a:buChar char="•"/>
            </a:pPr>
            <a:r>
              <a:rPr lang="en-US" b="1" dirty="0"/>
              <a:t>Innovation / Commercialization</a:t>
            </a:r>
            <a:br>
              <a:rPr lang="en-US" b="1" dirty="0"/>
            </a:br>
            <a:r>
              <a:rPr lang="en-US" b="1" dirty="0"/>
              <a:t>leader</a:t>
            </a:r>
          </a:p>
        </p:txBody>
      </p:sp>
      <p:sp>
        <p:nvSpPr>
          <p:cNvPr id="7" name="TextBox 6">
            <a:extLst>
              <a:ext uri="{FF2B5EF4-FFF2-40B4-BE49-F238E27FC236}">
                <a16:creationId xmlns:a16="http://schemas.microsoft.com/office/drawing/2014/main" id="{26278132-B8DA-D466-3F93-54A041DBA53C}"/>
              </a:ext>
            </a:extLst>
          </p:cNvPr>
          <p:cNvSpPr txBox="1"/>
          <p:nvPr/>
        </p:nvSpPr>
        <p:spPr>
          <a:xfrm>
            <a:off x="4976353" y="1879613"/>
            <a:ext cx="6764075" cy="1661993"/>
          </a:xfrm>
          <a:prstGeom prst="rect">
            <a:avLst/>
          </a:prstGeom>
          <a:noFill/>
        </p:spPr>
        <p:txBody>
          <a:bodyPr wrap="square">
            <a:spAutoFit/>
          </a:bodyPr>
          <a:lstStyle/>
          <a:p>
            <a:pPr marL="285750" indent="-285750">
              <a:spcAft>
                <a:spcPts val="1200"/>
              </a:spcAft>
              <a:buFont typeface="Arial" panose="020B0604020202020204" pitchFamily="34" charset="0"/>
              <a:buChar char="•"/>
            </a:pPr>
            <a:r>
              <a:rPr lang="en-US" dirty="0"/>
              <a:t>Built/scaled enterprise growth platforms (Syngenta + FMC)</a:t>
            </a:r>
          </a:p>
          <a:p>
            <a:pPr marL="285750" indent="-285750">
              <a:spcAft>
                <a:spcPts val="1200"/>
              </a:spcAft>
              <a:buFont typeface="Arial" panose="020B0604020202020204" pitchFamily="34" charset="0"/>
              <a:buChar char="•"/>
            </a:pPr>
            <a:r>
              <a:rPr lang="en-US" dirty="0"/>
              <a:t>&gt;$75M capital deployed + $250M+ follow-on + 7 exits</a:t>
            </a:r>
          </a:p>
          <a:p>
            <a:pPr marL="285750" indent="-285750">
              <a:spcAft>
                <a:spcPts val="1200"/>
              </a:spcAft>
              <a:buFont typeface="Arial" panose="020B0604020202020204" pitchFamily="34" charset="0"/>
              <a:buChar char="•"/>
            </a:pPr>
            <a:r>
              <a:rPr lang="en-US" dirty="0"/>
              <a:t>Startup boards + coaching/mentoring entrepreneurs</a:t>
            </a:r>
          </a:p>
          <a:p>
            <a:pPr marL="285750" indent="-285750">
              <a:spcAft>
                <a:spcPts val="1200"/>
              </a:spcAft>
              <a:buFont typeface="Arial" panose="020B0604020202020204" pitchFamily="34" charset="0"/>
              <a:buChar char="•"/>
            </a:pPr>
            <a:r>
              <a:rPr lang="en-US" dirty="0"/>
              <a:t>Operated in North America, Latam, Europe, India, China, Africa</a:t>
            </a:r>
          </a:p>
        </p:txBody>
      </p:sp>
      <p:sp>
        <p:nvSpPr>
          <p:cNvPr id="8" name="Content Placeholder 2">
            <a:extLst>
              <a:ext uri="{FF2B5EF4-FFF2-40B4-BE49-F238E27FC236}">
                <a16:creationId xmlns:a16="http://schemas.microsoft.com/office/drawing/2014/main" id="{0C1160C6-28ED-8269-5F2E-715D1754C8E0}"/>
              </a:ext>
            </a:extLst>
          </p:cNvPr>
          <p:cNvSpPr>
            <a:spLocks noGrp="1"/>
          </p:cNvSpPr>
          <p:nvPr>
            <p:ph idx="1"/>
          </p:nvPr>
        </p:nvSpPr>
        <p:spPr>
          <a:xfrm>
            <a:off x="1217358" y="3887073"/>
            <a:ext cx="9474254" cy="2520492"/>
          </a:xfrm>
          <a:solidFill>
            <a:schemeClr val="bg1">
              <a:lumMod val="95000"/>
            </a:schemeClr>
          </a:solidFill>
          <a:ln w="19050">
            <a:solidFill>
              <a:schemeClr val="bg2">
                <a:lumMod val="50000"/>
              </a:schemeClr>
            </a:solidFill>
            <a:prstDash val="dash"/>
          </a:ln>
        </p:spPr>
        <p:txBody>
          <a:bodyPr>
            <a:noAutofit/>
          </a:bodyPr>
          <a:lstStyle/>
          <a:p>
            <a:pPr marL="0" indent="0">
              <a:lnSpc>
                <a:spcPct val="140000"/>
              </a:lnSpc>
              <a:spcBef>
                <a:spcPts val="0"/>
              </a:spcBef>
              <a:spcAft>
                <a:spcPts val="1200"/>
              </a:spcAft>
              <a:buNone/>
            </a:pPr>
            <a:r>
              <a:rPr lang="en-US" sz="1800" b="1" dirty="0"/>
              <a:t>What I’ve Learned</a:t>
            </a:r>
          </a:p>
          <a:p>
            <a:pPr>
              <a:lnSpc>
                <a:spcPct val="120000"/>
              </a:lnSpc>
              <a:spcBef>
                <a:spcPts val="0"/>
              </a:spcBef>
              <a:spcAft>
                <a:spcPts val="900"/>
              </a:spcAft>
            </a:pPr>
            <a:r>
              <a:rPr lang="en-US" sz="1800" dirty="0"/>
              <a:t>New markets are often created by </a:t>
            </a:r>
            <a:r>
              <a:rPr lang="en-US" sz="1800" b="1" dirty="0"/>
              <a:t>entrepreneurs</a:t>
            </a:r>
            <a:r>
              <a:rPr lang="en-US" sz="1800" dirty="0"/>
              <a:t> at the </a:t>
            </a:r>
            <a:r>
              <a:rPr lang="en-US" sz="1800" b="1" dirty="0"/>
              <a:t>edges</a:t>
            </a:r>
            <a:r>
              <a:rPr lang="en-US" sz="1800" dirty="0"/>
              <a:t> of established systems</a:t>
            </a:r>
          </a:p>
          <a:p>
            <a:pPr>
              <a:lnSpc>
                <a:spcPct val="120000"/>
              </a:lnSpc>
              <a:spcBef>
                <a:spcPts val="0"/>
              </a:spcBef>
              <a:spcAft>
                <a:spcPts val="900"/>
              </a:spcAft>
            </a:pPr>
            <a:r>
              <a:rPr lang="en-US" sz="1800" dirty="0"/>
              <a:t>Risk capital (like VC) matters, but </a:t>
            </a:r>
            <a:r>
              <a:rPr lang="en-US" sz="1800" b="1" dirty="0"/>
              <a:t>conversion systems </a:t>
            </a:r>
            <a:r>
              <a:rPr lang="en-US" sz="1800" dirty="0"/>
              <a:t>matter more</a:t>
            </a:r>
          </a:p>
          <a:p>
            <a:pPr>
              <a:lnSpc>
                <a:spcPct val="120000"/>
              </a:lnSpc>
              <a:spcBef>
                <a:spcPts val="0"/>
              </a:spcBef>
              <a:spcAft>
                <a:spcPts val="900"/>
              </a:spcAft>
            </a:pPr>
            <a:r>
              <a:rPr lang="en-US" sz="1800" b="1" dirty="0"/>
              <a:t>R1 universities,</a:t>
            </a:r>
            <a:r>
              <a:rPr lang="en-US" sz="1800" dirty="0"/>
              <a:t> especially land-grants, are uniquely positioned to activate talent, translate research, and create public value</a:t>
            </a:r>
          </a:p>
        </p:txBody>
      </p:sp>
      <p:cxnSp>
        <p:nvCxnSpPr>
          <p:cNvPr id="11" name="Straight Connector 10">
            <a:extLst>
              <a:ext uri="{FF2B5EF4-FFF2-40B4-BE49-F238E27FC236}">
                <a16:creationId xmlns:a16="http://schemas.microsoft.com/office/drawing/2014/main" id="{66003A49-67B8-83A5-CFFF-8E550BD35006}"/>
              </a:ext>
            </a:extLst>
          </p:cNvPr>
          <p:cNvCxnSpPr/>
          <p:nvPr/>
        </p:nvCxnSpPr>
        <p:spPr>
          <a:xfrm>
            <a:off x="555171" y="1611088"/>
            <a:ext cx="10983687" cy="0"/>
          </a:xfrm>
          <a:prstGeom prst="line">
            <a:avLst/>
          </a:prstGeom>
          <a:ln w="3175">
            <a:solidFill>
              <a:srgbClr val="45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207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F372F-0622-B8DD-5A0C-2580EF0B22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B6F272-CA96-AEF2-A4B1-B3BD631F4054}"/>
              </a:ext>
            </a:extLst>
          </p:cNvPr>
          <p:cNvSpPr>
            <a:spLocks noGrp="1"/>
          </p:cNvSpPr>
          <p:nvPr>
            <p:ph type="title"/>
          </p:nvPr>
        </p:nvSpPr>
        <p:spPr>
          <a:xfrm>
            <a:off x="270866" y="47911"/>
            <a:ext cx="11921134" cy="1325563"/>
          </a:xfrm>
        </p:spPr>
        <p:txBody>
          <a:bodyPr>
            <a:noAutofit/>
          </a:bodyPr>
          <a:lstStyle/>
          <a:p>
            <a:r>
              <a:rPr lang="en-US" sz="2600" dirty="0"/>
              <a:t>TAMU is already elite in research scale.</a:t>
            </a:r>
            <a:br>
              <a:rPr lang="en-US" sz="2600" dirty="0"/>
            </a:br>
            <a:r>
              <a:rPr lang="en-US" sz="2600" dirty="0"/>
              <a:t>Opportunity is broader participation, stronger academic integration, better faculty translation, and higher venture yield</a:t>
            </a:r>
          </a:p>
        </p:txBody>
      </p:sp>
      <p:graphicFrame>
        <p:nvGraphicFramePr>
          <p:cNvPr id="5" name="Content Placeholder 4">
            <a:extLst>
              <a:ext uri="{FF2B5EF4-FFF2-40B4-BE49-F238E27FC236}">
                <a16:creationId xmlns:a16="http://schemas.microsoft.com/office/drawing/2014/main" id="{562705E4-72D7-5408-6FE7-154D16C61E3D}"/>
              </a:ext>
            </a:extLst>
          </p:cNvPr>
          <p:cNvGraphicFramePr>
            <a:graphicFrameLocks noGrp="1"/>
          </p:cNvGraphicFramePr>
          <p:nvPr>
            <p:ph idx="1"/>
            <p:extLst>
              <p:ext uri="{D42A27DB-BD31-4B8C-83A1-F6EECF244321}">
                <p14:modId xmlns:p14="http://schemas.microsoft.com/office/powerpoint/2010/main" val="969859208"/>
              </p:ext>
            </p:extLst>
          </p:nvPr>
        </p:nvGraphicFramePr>
        <p:xfrm>
          <a:off x="291226" y="1300834"/>
          <a:ext cx="11629909" cy="5072611"/>
        </p:xfrm>
        <a:graphic>
          <a:graphicData uri="http://schemas.openxmlformats.org/drawingml/2006/table">
            <a:tbl>
              <a:tblPr firstRow="1" firstCol="1">
                <a:tableStyleId>{69012ECD-51FC-41F1-AA8D-1B2483CD663E}</a:tableStyleId>
              </a:tblPr>
              <a:tblGrid>
                <a:gridCol w="1598534">
                  <a:extLst>
                    <a:ext uri="{9D8B030D-6E8A-4147-A177-3AD203B41FA5}">
                      <a16:colId xmlns:a16="http://schemas.microsoft.com/office/drawing/2014/main" val="1264273896"/>
                    </a:ext>
                  </a:extLst>
                </a:gridCol>
                <a:gridCol w="2006275">
                  <a:extLst>
                    <a:ext uri="{9D8B030D-6E8A-4147-A177-3AD203B41FA5}">
                      <a16:colId xmlns:a16="http://schemas.microsoft.com/office/drawing/2014/main" val="2319717462"/>
                    </a:ext>
                  </a:extLst>
                </a:gridCol>
                <a:gridCol w="2006275">
                  <a:extLst>
                    <a:ext uri="{9D8B030D-6E8A-4147-A177-3AD203B41FA5}">
                      <a16:colId xmlns:a16="http://schemas.microsoft.com/office/drawing/2014/main" val="2460717486"/>
                    </a:ext>
                  </a:extLst>
                </a:gridCol>
                <a:gridCol w="2006275">
                  <a:extLst>
                    <a:ext uri="{9D8B030D-6E8A-4147-A177-3AD203B41FA5}">
                      <a16:colId xmlns:a16="http://schemas.microsoft.com/office/drawing/2014/main" val="4028962737"/>
                    </a:ext>
                  </a:extLst>
                </a:gridCol>
                <a:gridCol w="2006275">
                  <a:extLst>
                    <a:ext uri="{9D8B030D-6E8A-4147-A177-3AD203B41FA5}">
                      <a16:colId xmlns:a16="http://schemas.microsoft.com/office/drawing/2014/main" val="2832549231"/>
                    </a:ext>
                  </a:extLst>
                </a:gridCol>
                <a:gridCol w="2006275">
                  <a:extLst>
                    <a:ext uri="{9D8B030D-6E8A-4147-A177-3AD203B41FA5}">
                      <a16:colId xmlns:a16="http://schemas.microsoft.com/office/drawing/2014/main" val="3789322302"/>
                    </a:ext>
                  </a:extLst>
                </a:gridCol>
              </a:tblGrid>
              <a:tr h="1159931">
                <a:tc>
                  <a:txBody>
                    <a:bodyPr/>
                    <a:lstStyle/>
                    <a:p>
                      <a:pPr rtl="0">
                        <a:buNone/>
                      </a:pPr>
                      <a:endParaRPr lang="en-US" sz="1400" dirty="0">
                        <a:solidFill>
                          <a:schemeClr val="bg1"/>
                        </a:solidFill>
                        <a:effectLst/>
                        <a:latin typeface="+mn-lt"/>
                      </a:endParaRPr>
                    </a:p>
                  </a:txBody>
                  <a:tcPr marR="114300" marT="152400" marB="152400" anchor="ctr">
                    <a:lnL w="952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952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rtl="0">
                        <a:buNone/>
                      </a:pPr>
                      <a:endParaRPr lang="en-US" sz="1400" dirty="0">
                        <a:solidFill>
                          <a:schemeClr val="bg1"/>
                        </a:solidFill>
                        <a:effectLst/>
                        <a:latin typeface="+mn-lt"/>
                      </a:endParaRPr>
                    </a:p>
                  </a:txBody>
                  <a:tcPr marR="114300" marT="152400" marB="15240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952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rtl="0">
                        <a:buNone/>
                      </a:pPr>
                      <a:endParaRPr lang="en-US" sz="1400" dirty="0">
                        <a:solidFill>
                          <a:schemeClr val="bg1"/>
                        </a:solidFill>
                        <a:effectLst/>
                        <a:latin typeface="+mn-lt"/>
                      </a:endParaRPr>
                    </a:p>
                  </a:txBody>
                  <a:tcPr marR="114300" marT="152400" marB="15240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952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rtl="0">
                        <a:buNone/>
                      </a:pPr>
                      <a:endParaRPr lang="en-US" sz="1400" b="1" dirty="0">
                        <a:solidFill>
                          <a:schemeClr val="bg1"/>
                        </a:solidFill>
                        <a:effectLst/>
                        <a:latin typeface="+mn-lt"/>
                      </a:endParaRPr>
                    </a:p>
                  </a:txBody>
                  <a:tcPr marT="152400" marB="15240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952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rtl="0">
                        <a:buNone/>
                      </a:pPr>
                      <a:endParaRPr lang="en-US" sz="1400" b="1" dirty="0">
                        <a:solidFill>
                          <a:schemeClr val="bg1"/>
                        </a:solidFill>
                        <a:effectLst/>
                        <a:latin typeface="+mn-lt"/>
                      </a:endParaRPr>
                    </a:p>
                  </a:txBody>
                  <a:tcPr marT="152400" marB="15240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952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rtl="0">
                        <a:buNone/>
                      </a:pPr>
                      <a:endParaRPr lang="en-US" sz="1400" b="1" dirty="0">
                        <a:solidFill>
                          <a:schemeClr val="bg1"/>
                        </a:solidFill>
                        <a:effectLst/>
                        <a:latin typeface="+mn-lt"/>
                      </a:endParaRPr>
                    </a:p>
                  </a:txBody>
                  <a:tcPr marT="152400" marB="152400" anchor="ctr">
                    <a:lnL w="3175" cap="flat" cmpd="sng" algn="ctr">
                      <a:solidFill>
                        <a:schemeClr val="bg1">
                          <a:lumMod val="75000"/>
                        </a:schemeClr>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518154634"/>
                  </a:ext>
                </a:extLst>
              </a:tr>
              <a:tr h="820622">
                <a:tc>
                  <a:txBody>
                    <a:bodyPr/>
                    <a:lstStyle/>
                    <a:p>
                      <a:pPr rtl="0">
                        <a:buNone/>
                      </a:pPr>
                      <a:r>
                        <a:rPr lang="en-US" sz="1400" b="1" dirty="0">
                          <a:solidFill>
                            <a:srgbClr val="1F1F1F"/>
                          </a:solidFill>
                          <a:effectLst/>
                          <a:latin typeface="+mn-lt"/>
                        </a:rPr>
                        <a:t>Research Expenditures</a:t>
                      </a:r>
                      <a:endParaRPr lang="en-US" sz="1400" dirty="0">
                        <a:solidFill>
                          <a:srgbClr val="1F1F1F"/>
                        </a:solidFill>
                        <a:effectLst/>
                        <a:latin typeface="+mn-lt"/>
                      </a:endParaRPr>
                    </a:p>
                  </a:txBody>
                  <a:tcPr marR="114300" marT="152400" marB="152400" anchor="ctr">
                    <a:lnL w="952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rtl="0">
                        <a:buNone/>
                      </a:pPr>
                      <a:r>
                        <a:rPr lang="en-US" sz="1400" b="0" dirty="0">
                          <a:solidFill>
                            <a:srgbClr val="1F1F1F"/>
                          </a:solidFill>
                          <a:effectLst/>
                          <a:latin typeface="+mn-lt"/>
                        </a:rPr>
                        <a:t>$1.4 Billion</a:t>
                      </a:r>
                    </a:p>
                  </a:txBody>
                  <a:tcPr marR="114300" marT="152400" marB="15240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rtl="0">
                        <a:buNone/>
                      </a:pPr>
                      <a:r>
                        <a:rPr lang="en-US" sz="1400" dirty="0">
                          <a:solidFill>
                            <a:srgbClr val="1F1F1F"/>
                          </a:solidFill>
                          <a:effectLst/>
                          <a:latin typeface="+mn-lt"/>
                        </a:rPr>
                        <a:t>$1.4 Billion</a:t>
                      </a:r>
                    </a:p>
                  </a:txBody>
                  <a:tcPr marR="114300" marT="152400" marB="15240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rtl="0">
                        <a:buNone/>
                      </a:pPr>
                      <a:r>
                        <a:rPr lang="en-US" sz="1400" dirty="0">
                          <a:solidFill>
                            <a:srgbClr val="1F1F1F"/>
                          </a:solidFill>
                          <a:effectLst/>
                          <a:latin typeface="+mn-lt"/>
                        </a:rPr>
                        <a:t>$1.04 Billion</a:t>
                      </a:r>
                    </a:p>
                  </a:txBody>
                  <a:tcPr marT="152400" marB="15240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rtl="0">
                        <a:buNone/>
                      </a:pPr>
                      <a:r>
                        <a:rPr lang="en-US" sz="1400" dirty="0">
                          <a:solidFill>
                            <a:srgbClr val="1F1F1F"/>
                          </a:solidFill>
                          <a:effectLst/>
                          <a:latin typeface="+mn-lt"/>
                        </a:rPr>
                        <a:t>$1.01 Billion</a:t>
                      </a:r>
                    </a:p>
                  </a:txBody>
                  <a:tcPr marT="152400" marB="15240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rtl="0">
                        <a:buNone/>
                      </a:pPr>
                      <a:r>
                        <a:rPr lang="en-US" sz="1400" dirty="0">
                          <a:solidFill>
                            <a:srgbClr val="1F1F1F"/>
                          </a:solidFill>
                          <a:effectLst/>
                          <a:latin typeface="+mn-lt"/>
                        </a:rPr>
                        <a:t>$1.5 Billion</a:t>
                      </a:r>
                    </a:p>
                  </a:txBody>
                  <a:tcPr marT="152400" marB="152400" anchor="ctr">
                    <a:lnL w="3175" cap="flat" cmpd="sng" algn="ctr">
                      <a:solidFill>
                        <a:schemeClr val="bg1">
                          <a:lumMod val="75000"/>
                        </a:schemeClr>
                      </a:solidFill>
                      <a:prstDash val="solid"/>
                      <a:round/>
                      <a:headEnd type="none" w="med" len="med"/>
                      <a:tailEnd type="none" w="med" len="med"/>
                    </a:lnL>
                    <a:lnR w="952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19852227"/>
                  </a:ext>
                </a:extLst>
              </a:tr>
              <a:tr h="763569">
                <a:tc>
                  <a:txBody>
                    <a:bodyPr/>
                    <a:lstStyle/>
                    <a:p>
                      <a:pPr rtl="0">
                        <a:buNone/>
                      </a:pPr>
                      <a:r>
                        <a:rPr lang="en-US" sz="1400" b="1" dirty="0">
                          <a:solidFill>
                            <a:srgbClr val="1F1F1F"/>
                          </a:solidFill>
                          <a:effectLst/>
                          <a:latin typeface="+mn-lt"/>
                        </a:rPr>
                        <a:t>Participation &amp; Academic Reach</a:t>
                      </a:r>
                      <a:endParaRPr lang="en-US" sz="1400" dirty="0">
                        <a:solidFill>
                          <a:srgbClr val="1F1F1F"/>
                        </a:solidFill>
                        <a:effectLst/>
                        <a:latin typeface="+mn-lt"/>
                      </a:endParaRPr>
                    </a:p>
                  </a:txBody>
                  <a:tcPr marR="114300" marT="152400" marB="152400" anchor="ctr">
                    <a:lnL w="952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rtl="0">
                        <a:buNone/>
                      </a:pPr>
                      <a:r>
                        <a:rPr lang="en-US" sz="1400" b="0" dirty="0">
                          <a:solidFill>
                            <a:srgbClr val="1F1F1F"/>
                          </a:solidFill>
                          <a:effectLst/>
                          <a:latin typeface="+mn-lt"/>
                        </a:rPr>
                        <a:t>&lt;4% student participation</a:t>
                      </a:r>
                    </a:p>
                  </a:txBody>
                  <a:tcPr marR="114300" marT="152400" marB="15240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rtl="0">
                        <a:buNone/>
                      </a:pPr>
                      <a:r>
                        <a:rPr lang="en-US" sz="1400" dirty="0">
                          <a:solidFill>
                            <a:srgbClr val="1F1F1F"/>
                          </a:solidFill>
                          <a:effectLst/>
                          <a:latin typeface="+mn-lt"/>
                        </a:rPr>
                        <a:t>Faculty ambassadors + spaces + seed fund</a:t>
                      </a:r>
                    </a:p>
                  </a:txBody>
                  <a:tcPr marR="114300" marT="152400" marB="15240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rtl="0">
                        <a:buNone/>
                      </a:pPr>
                      <a:r>
                        <a:rPr lang="en-US" sz="1400" dirty="0">
                          <a:solidFill>
                            <a:srgbClr val="1F1F1F"/>
                          </a:solidFill>
                          <a:effectLst/>
                          <a:latin typeface="+mn-lt"/>
                        </a:rPr>
                        <a:t>Foundry as front door</a:t>
                      </a:r>
                    </a:p>
                  </a:txBody>
                  <a:tcPr marT="152400" marB="15240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rtl="0">
                        <a:buNone/>
                      </a:pPr>
                      <a:r>
                        <a:rPr lang="en-US" sz="1400" dirty="0">
                          <a:solidFill>
                            <a:srgbClr val="1F1F1F"/>
                          </a:solidFill>
                          <a:effectLst/>
                          <a:latin typeface="+mn-lt"/>
                        </a:rPr>
                        <a:t>START + STAIR + DRIVE + EIR support</a:t>
                      </a:r>
                    </a:p>
                  </a:txBody>
                  <a:tcPr marT="152400" marB="15240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rtl="0">
                        <a:buNone/>
                      </a:pPr>
                      <a:r>
                        <a:rPr lang="en-US" sz="1400" dirty="0">
                          <a:solidFill>
                            <a:srgbClr val="1F1F1F"/>
                          </a:solidFill>
                          <a:effectLst/>
                          <a:latin typeface="+mn-lt"/>
                        </a:rPr>
                        <a:t>CREATE-X</a:t>
                      </a:r>
                      <a:br>
                        <a:rPr lang="en-US" sz="1400" dirty="0">
                          <a:solidFill>
                            <a:srgbClr val="1F1F1F"/>
                          </a:solidFill>
                          <a:effectLst/>
                          <a:latin typeface="+mn-lt"/>
                        </a:rPr>
                      </a:br>
                      <a:r>
                        <a:rPr lang="en-US" sz="1400" dirty="0">
                          <a:solidFill>
                            <a:srgbClr val="1F1F1F"/>
                          </a:solidFill>
                          <a:effectLst/>
                          <a:latin typeface="+mn-lt"/>
                        </a:rPr>
                        <a:t>38 majors represented</a:t>
                      </a:r>
                    </a:p>
                  </a:txBody>
                  <a:tcPr marT="152400" marB="152400" anchor="ctr">
                    <a:lnL w="3175" cap="flat" cmpd="sng" algn="ctr">
                      <a:solidFill>
                        <a:schemeClr val="bg1">
                          <a:lumMod val="75000"/>
                        </a:schemeClr>
                      </a:solidFill>
                      <a:prstDash val="solid"/>
                      <a:round/>
                      <a:headEnd type="none" w="med" len="med"/>
                      <a:tailEnd type="none" w="med" len="med"/>
                    </a:lnL>
                    <a:lnR w="952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606221887"/>
                  </a:ext>
                </a:extLst>
              </a:tr>
              <a:tr h="1119504">
                <a:tc>
                  <a:txBody>
                    <a:bodyPr/>
                    <a:lstStyle/>
                    <a:p>
                      <a:pPr rtl="0">
                        <a:buNone/>
                      </a:pPr>
                      <a:r>
                        <a:rPr lang="en-US" sz="1400" b="1" dirty="0">
                          <a:solidFill>
                            <a:srgbClr val="1F1F1F"/>
                          </a:solidFill>
                          <a:effectLst/>
                          <a:latin typeface="+mn-lt"/>
                        </a:rPr>
                        <a:t>Translation &amp; Venture Yield</a:t>
                      </a:r>
                      <a:endParaRPr lang="en-US" sz="1400" dirty="0">
                        <a:solidFill>
                          <a:srgbClr val="1F1F1F"/>
                        </a:solidFill>
                        <a:effectLst/>
                        <a:latin typeface="+mn-lt"/>
                      </a:endParaRPr>
                    </a:p>
                  </a:txBody>
                  <a:tcPr marR="114300" marT="152400" marB="152400" anchor="ctr">
                    <a:lnL w="952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rtl="0">
                        <a:buNone/>
                      </a:pPr>
                      <a:r>
                        <a:rPr lang="en-US" sz="1400" b="0" dirty="0">
                          <a:solidFill>
                            <a:srgbClr val="1F1F1F"/>
                          </a:solidFill>
                          <a:effectLst/>
                          <a:latin typeface="+mn-lt"/>
                        </a:rPr>
                        <a:t>271 disclosures; 67 license/ options; 9 startups (FY25)</a:t>
                      </a:r>
                    </a:p>
                  </a:txBody>
                  <a:tcPr marR="114300" marT="152400" marB="15240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fontAlgn="t">
                        <a:lnSpc>
                          <a:spcPts val="1500"/>
                        </a:lnSpc>
                        <a:spcAft>
                          <a:spcPts val="750"/>
                        </a:spcAft>
                        <a:buNone/>
                      </a:pPr>
                      <a:r>
                        <a:rPr lang="en-US" sz="1400" b="0" dirty="0">
                          <a:effectLst/>
                          <a:latin typeface="+mn-lt"/>
                        </a:rPr>
                        <a:t>300 disclosures; 112 licenses; 48 startups over last 3 academic years</a:t>
                      </a:r>
                    </a:p>
                  </a:txBody>
                  <a:tcPr marR="114300" marT="152400" marB="15240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rtl="0">
                        <a:buNone/>
                      </a:pPr>
                      <a:r>
                        <a:rPr lang="en-US" sz="1400" dirty="0">
                          <a:solidFill>
                            <a:srgbClr val="1F1F1F"/>
                          </a:solidFill>
                          <a:effectLst/>
                          <a:latin typeface="+mn-lt"/>
                        </a:rPr>
                        <a:t>479 disclosures; 161 licenses/ options; 18 startups (FY25)</a:t>
                      </a:r>
                    </a:p>
                  </a:txBody>
                  <a:tcPr marT="152400" marB="15240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rtl="0">
                        <a:buNone/>
                      </a:pPr>
                      <a:r>
                        <a:rPr lang="en-US" sz="1400" dirty="0">
                          <a:solidFill>
                            <a:srgbClr val="1F1F1F"/>
                          </a:solidFill>
                          <a:effectLst/>
                          <a:latin typeface="+mn-lt"/>
                        </a:rPr>
                        <a:t>140 invention records; 30 startups accelerated</a:t>
                      </a:r>
                    </a:p>
                  </a:txBody>
                  <a:tcPr marT="152400" marB="15240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rtl="0">
                        <a:buNone/>
                      </a:pPr>
                      <a:r>
                        <a:rPr lang="en-US" sz="1400" dirty="0">
                          <a:solidFill>
                            <a:srgbClr val="1F1F1F"/>
                          </a:solidFill>
                          <a:effectLst/>
                          <a:latin typeface="+mn-lt"/>
                        </a:rPr>
                        <a:t>355 disclosures; 20 startups licensed (FY24)</a:t>
                      </a:r>
                    </a:p>
                  </a:txBody>
                  <a:tcPr marT="152400" marB="152400" anchor="ctr">
                    <a:lnL w="3175" cap="flat" cmpd="sng" algn="ctr">
                      <a:solidFill>
                        <a:schemeClr val="bg1">
                          <a:lumMod val="75000"/>
                        </a:schemeClr>
                      </a:solidFill>
                      <a:prstDash val="solid"/>
                      <a:round/>
                      <a:headEnd type="none" w="med" len="med"/>
                      <a:tailEnd type="none" w="med" len="med"/>
                    </a:lnL>
                    <a:lnR w="952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524849759"/>
                  </a:ext>
                </a:extLst>
              </a:tr>
              <a:tr h="1208985">
                <a:tc>
                  <a:txBody>
                    <a:bodyPr/>
                    <a:lstStyle/>
                    <a:p>
                      <a:pPr rtl="0">
                        <a:buNone/>
                      </a:pPr>
                      <a:r>
                        <a:rPr lang="en-US" sz="1400" dirty="0">
                          <a:solidFill>
                            <a:srgbClr val="1F1F1F"/>
                          </a:solidFill>
                          <a:effectLst/>
                          <a:latin typeface="+mn-lt"/>
                        </a:rPr>
                        <a:t>Ecosystem Pull-through</a:t>
                      </a:r>
                    </a:p>
                  </a:txBody>
                  <a:tcPr marR="114300" marT="152400" marB="152400" anchor="ctr">
                    <a:lnL w="952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rtl="0">
                        <a:buNone/>
                      </a:pPr>
                      <a:r>
                        <a:rPr lang="en-US" sz="1400" b="0" dirty="0">
                          <a:solidFill>
                            <a:srgbClr val="1F1F1F"/>
                          </a:solidFill>
                          <a:effectLst/>
                          <a:latin typeface="+mn-lt"/>
                        </a:rPr>
                        <a:t>McFerrin + TAMU Innovation + ADM grants + RELLIS/BCDC proving grounds</a:t>
                      </a:r>
                    </a:p>
                  </a:txBody>
                  <a:tcPr marR="114300" marT="152400" marB="15240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fontAlgn="t">
                        <a:lnSpc>
                          <a:spcPts val="1500"/>
                        </a:lnSpc>
                        <a:spcAft>
                          <a:spcPts val="750"/>
                        </a:spcAft>
                        <a:buNone/>
                      </a:pPr>
                      <a:r>
                        <a:rPr lang="en-US" sz="1400" b="0" dirty="0">
                          <a:effectLst/>
                          <a:latin typeface="+mn-lt"/>
                        </a:rPr>
                        <a:t>$10M UT Seed Fund + faculty ambassadors + Innovation Tower/Labs</a:t>
                      </a:r>
                    </a:p>
                  </a:txBody>
                  <a:tcPr marR="114300" marT="152400" marB="15240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rtl="0">
                        <a:buNone/>
                      </a:pPr>
                      <a:r>
                        <a:rPr lang="en-US" sz="1400" dirty="0">
                          <a:solidFill>
                            <a:srgbClr val="1F1F1F"/>
                          </a:solidFill>
                          <a:effectLst/>
                          <a:latin typeface="+mn-lt"/>
                        </a:rPr>
                        <a:t>Integrated OTC + incubator + ventures under Purdue Innovates</a:t>
                      </a:r>
                    </a:p>
                  </a:txBody>
                  <a:tcPr marT="152400" marB="15240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rtl="0">
                        <a:buNone/>
                      </a:pPr>
                      <a:r>
                        <a:rPr lang="en-US" sz="1400" dirty="0">
                          <a:solidFill>
                            <a:srgbClr val="1F1F1F"/>
                          </a:solidFill>
                          <a:effectLst/>
                          <a:latin typeface="+mn-lt"/>
                        </a:rPr>
                        <a:t>START + STAIR + DRIVE + </a:t>
                      </a:r>
                      <a:r>
                        <a:rPr lang="en-US" sz="1400" dirty="0" err="1">
                          <a:solidFill>
                            <a:srgbClr val="1F1F1F"/>
                          </a:solidFill>
                          <a:effectLst/>
                          <a:latin typeface="+mn-lt"/>
                        </a:rPr>
                        <a:t>MentorNet</a:t>
                      </a:r>
                      <a:r>
                        <a:rPr lang="en-US" sz="1400" dirty="0">
                          <a:solidFill>
                            <a:srgbClr val="1F1F1F"/>
                          </a:solidFill>
                          <a:effectLst/>
                          <a:latin typeface="+mn-lt"/>
                        </a:rPr>
                        <a:t>/EIR + Angels on Campus</a:t>
                      </a:r>
                    </a:p>
                  </a:txBody>
                  <a:tcPr marT="152400" marB="15240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rtl="0">
                        <a:buNone/>
                      </a:pPr>
                      <a:r>
                        <a:rPr lang="en-US" sz="1400" dirty="0">
                          <a:solidFill>
                            <a:srgbClr val="1F1F1F"/>
                          </a:solidFill>
                          <a:effectLst/>
                          <a:latin typeface="+mn-lt"/>
                        </a:rPr>
                        <a:t>CREATE-X pathway + workshops + launch program</a:t>
                      </a:r>
                    </a:p>
                  </a:txBody>
                  <a:tcPr marT="152400" marB="152400" anchor="ctr">
                    <a:lnL w="3175" cap="flat" cmpd="sng" algn="ctr">
                      <a:solidFill>
                        <a:schemeClr val="bg1">
                          <a:lumMod val="75000"/>
                        </a:schemeClr>
                      </a:solidFill>
                      <a:prstDash val="solid"/>
                      <a:round/>
                      <a:headEnd type="none" w="med" len="med"/>
                      <a:tailEnd type="none" w="med" len="med"/>
                    </a:lnL>
                    <a:lnR w="952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6539688"/>
                  </a:ext>
                </a:extLst>
              </a:tr>
            </a:tbl>
          </a:graphicData>
        </a:graphic>
      </p:graphicFrame>
      <p:sp>
        <p:nvSpPr>
          <p:cNvPr id="4" name="Slide Number Placeholder 3">
            <a:extLst>
              <a:ext uri="{FF2B5EF4-FFF2-40B4-BE49-F238E27FC236}">
                <a16:creationId xmlns:a16="http://schemas.microsoft.com/office/drawing/2014/main" id="{27DF3B03-F690-6B75-8398-E37144D0B71B}"/>
              </a:ext>
            </a:extLst>
          </p:cNvPr>
          <p:cNvSpPr>
            <a:spLocks noGrp="1"/>
          </p:cNvSpPr>
          <p:nvPr>
            <p:ph type="sldNum" sz="quarter" idx="12"/>
          </p:nvPr>
        </p:nvSpPr>
        <p:spPr/>
        <p:txBody>
          <a:bodyPr/>
          <a:lstStyle/>
          <a:p>
            <a:fld id="{D35B0E1E-D626-C044-A1BD-05474DF5975C}" type="slidenum">
              <a:rPr lang="en-US" smtClean="0"/>
              <a:t>3</a:t>
            </a:fld>
            <a:endParaRPr lang="en-US"/>
          </a:p>
        </p:txBody>
      </p:sp>
      <p:pic>
        <p:nvPicPr>
          <p:cNvPr id="1026" name="Picture 2" descr="Texas A&amp;M Aggies football - Wikipedia">
            <a:extLst>
              <a:ext uri="{FF2B5EF4-FFF2-40B4-BE49-F238E27FC236}">
                <a16:creationId xmlns:a16="http://schemas.microsoft.com/office/drawing/2014/main" id="{66BAFA11-2778-CD4E-DBA4-7FD9FD8A27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2681" y="1690212"/>
            <a:ext cx="578595" cy="47555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urdue University Logo and symbol, meaning, history, PNG, brand">
            <a:extLst>
              <a:ext uri="{FF2B5EF4-FFF2-40B4-BE49-F238E27FC236}">
                <a16:creationId xmlns:a16="http://schemas.microsoft.com/office/drawing/2014/main" id="{E3A421B7-4989-7034-65CF-0A83C69C24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9110" y="1547742"/>
            <a:ext cx="1361581" cy="7658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UC Davis Logo and symbol, meaning, history, PNG, brand">
            <a:extLst>
              <a:ext uri="{FF2B5EF4-FFF2-40B4-BE49-F238E27FC236}">
                <a16:creationId xmlns:a16="http://schemas.microsoft.com/office/drawing/2014/main" id="{2B96A9AE-9616-0364-E16B-3578BFB12E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8422" y="1582555"/>
            <a:ext cx="1237801" cy="69626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05E8F39C-71F2-9661-9448-725BC2707B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6094" y="1771360"/>
            <a:ext cx="1125274" cy="3208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2B90B62-D3E3-B332-B8E5-E7120DA29EA2}"/>
              </a:ext>
            </a:extLst>
          </p:cNvPr>
          <p:cNvSpPr txBox="1"/>
          <p:nvPr/>
        </p:nvSpPr>
        <p:spPr>
          <a:xfrm>
            <a:off x="382200" y="6663976"/>
            <a:ext cx="4193628" cy="230832"/>
          </a:xfrm>
          <a:prstGeom prst="rect">
            <a:avLst/>
          </a:prstGeom>
          <a:noFill/>
        </p:spPr>
        <p:txBody>
          <a:bodyPr wrap="square" rtlCol="0">
            <a:spAutoFit/>
          </a:bodyPr>
          <a:lstStyle/>
          <a:p>
            <a:r>
              <a:rPr lang="en-US" sz="900" dirty="0"/>
              <a:t>Sources:  FY 2024 HERD Survey, university data reports.</a:t>
            </a:r>
          </a:p>
        </p:txBody>
      </p:sp>
      <p:pic>
        <p:nvPicPr>
          <p:cNvPr id="2050" name="Picture 2" descr="Logos | Brand Guide">
            <a:extLst>
              <a:ext uri="{FF2B5EF4-FFF2-40B4-BE49-F238E27FC236}">
                <a16:creationId xmlns:a16="http://schemas.microsoft.com/office/drawing/2014/main" id="{C9955000-DFB3-2937-DA83-E2260B1433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12948" y="1554904"/>
            <a:ext cx="696262" cy="6962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Red Circle PNG Transparent Images">
            <a:extLst>
              <a:ext uri="{FF2B5EF4-FFF2-40B4-BE49-F238E27FC236}">
                <a16:creationId xmlns:a16="http://schemas.microsoft.com/office/drawing/2014/main" id="{256EEDED-43F9-7A35-5297-3D6246E79E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44845" y="3253786"/>
            <a:ext cx="1549618" cy="797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125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047DD70-D4A9-6106-41D0-4156DFB8E3CE}"/>
              </a:ext>
            </a:extLst>
          </p:cNvPr>
          <p:cNvPicPr>
            <a:picLocks noGrp="1" noChangeAspect="1"/>
          </p:cNvPicPr>
          <p:nvPr>
            <p:ph idx="1"/>
          </p:nvPr>
        </p:nvPicPr>
        <p:blipFill>
          <a:blip r:embed="rId3"/>
          <a:srcRect l="18655" t="29533" r="50582" b="18785"/>
          <a:stretch>
            <a:fillRect/>
          </a:stretch>
        </p:blipFill>
        <p:spPr>
          <a:xfrm rot="5400000">
            <a:off x="642892" y="-157187"/>
            <a:ext cx="3636171" cy="45815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a:extLst>
              <a:ext uri="{FF2B5EF4-FFF2-40B4-BE49-F238E27FC236}">
                <a16:creationId xmlns:a16="http://schemas.microsoft.com/office/drawing/2014/main" id="{656CFDE6-A8F0-752A-3E57-08731B3BE4E0}"/>
              </a:ext>
            </a:extLst>
          </p:cNvPr>
          <p:cNvSpPr>
            <a:spLocks noGrp="1"/>
          </p:cNvSpPr>
          <p:nvPr>
            <p:ph type="sldNum" sz="quarter" idx="12"/>
          </p:nvPr>
        </p:nvSpPr>
        <p:spPr/>
        <p:txBody>
          <a:bodyPr/>
          <a:lstStyle/>
          <a:p>
            <a:fld id="{D35B0E1E-D626-C044-A1BD-05474DF5975C}" type="slidenum">
              <a:rPr lang="en-US" smtClean="0"/>
              <a:t>4</a:t>
            </a:fld>
            <a:endParaRPr lang="en-US"/>
          </a:p>
        </p:txBody>
      </p:sp>
      <p:pic>
        <p:nvPicPr>
          <p:cNvPr id="10" name="Picture 9">
            <a:extLst>
              <a:ext uri="{FF2B5EF4-FFF2-40B4-BE49-F238E27FC236}">
                <a16:creationId xmlns:a16="http://schemas.microsoft.com/office/drawing/2014/main" id="{B22617AD-029F-0D15-5FA7-93B0EA5F745D}"/>
              </a:ext>
            </a:extLst>
          </p:cNvPr>
          <p:cNvPicPr>
            <a:picLocks noChangeAspect="1"/>
          </p:cNvPicPr>
          <p:nvPr/>
        </p:nvPicPr>
        <p:blipFill>
          <a:blip r:embed="rId4"/>
          <a:srcRect r="27152"/>
          <a:stretch>
            <a:fillRect/>
          </a:stretch>
        </p:blipFill>
        <p:spPr>
          <a:xfrm rot="3679426">
            <a:off x="5794397" y="371829"/>
            <a:ext cx="5566083" cy="5730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25535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BD8F5-E0D8-C32B-21B5-56DD603CBA11}"/>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9BE6AFB3-D6B4-84BE-3560-F0D570E3CE39}"/>
              </a:ext>
            </a:extLst>
          </p:cNvPr>
          <p:cNvSpPr/>
          <p:nvPr/>
        </p:nvSpPr>
        <p:spPr>
          <a:xfrm>
            <a:off x="358034" y="5279571"/>
            <a:ext cx="11398537" cy="143750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099EF3-C7EA-1D83-E07D-C8A4C3A70C9A}"/>
              </a:ext>
            </a:extLst>
          </p:cNvPr>
          <p:cNvSpPr>
            <a:spLocks noGrp="1"/>
          </p:cNvSpPr>
          <p:nvPr>
            <p:ph type="title"/>
          </p:nvPr>
        </p:nvSpPr>
        <p:spPr>
          <a:xfrm>
            <a:off x="122305" y="489804"/>
            <a:ext cx="11869994" cy="708327"/>
          </a:xfrm>
        </p:spPr>
        <p:txBody>
          <a:bodyPr>
            <a:noAutofit/>
          </a:bodyPr>
          <a:lstStyle/>
          <a:p>
            <a:pPr>
              <a:lnSpc>
                <a:spcPct val="105000"/>
              </a:lnSpc>
            </a:pPr>
            <a:r>
              <a:rPr lang="en-US" dirty="0"/>
              <a:t>Texas A&amp;M is at an entrepreneurship inflection point</a:t>
            </a:r>
            <a:endParaRPr lang="en-US" b="1" dirty="0"/>
          </a:p>
        </p:txBody>
      </p:sp>
      <p:sp>
        <p:nvSpPr>
          <p:cNvPr id="11" name="Rounded Rectangle 10">
            <a:extLst>
              <a:ext uri="{FF2B5EF4-FFF2-40B4-BE49-F238E27FC236}">
                <a16:creationId xmlns:a16="http://schemas.microsoft.com/office/drawing/2014/main" id="{449B99B4-E963-65A9-3B14-2F0C3C67B13E}"/>
              </a:ext>
            </a:extLst>
          </p:cNvPr>
          <p:cNvSpPr/>
          <p:nvPr/>
        </p:nvSpPr>
        <p:spPr>
          <a:xfrm>
            <a:off x="6210756" y="1713558"/>
            <a:ext cx="2475316" cy="3348796"/>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274320" rtlCol="0" anchor="t"/>
          <a:lstStyle/>
          <a:p>
            <a:pPr algn="ctr"/>
            <a:r>
              <a:rPr lang="en-US" sz="2400" b="1" dirty="0">
                <a:solidFill>
                  <a:schemeClr val="tx1"/>
                </a:solidFill>
              </a:rPr>
              <a:t>Participation Gap</a:t>
            </a:r>
          </a:p>
          <a:p>
            <a:pPr algn="ctr"/>
            <a:endParaRPr lang="en-US" sz="2000" b="1" dirty="0">
              <a:solidFill>
                <a:schemeClr val="tx1"/>
              </a:solidFill>
            </a:endParaRPr>
          </a:p>
          <a:p>
            <a:pPr marL="285750" indent="-285750">
              <a:spcAft>
                <a:spcPts val="900"/>
              </a:spcAft>
              <a:buFont typeface="Arial" panose="020B0604020202020204" pitchFamily="34" charset="0"/>
              <a:buChar char="•"/>
            </a:pPr>
            <a:r>
              <a:rPr lang="en-US" sz="1600" dirty="0">
                <a:solidFill>
                  <a:schemeClr val="tx1"/>
                </a:solidFill>
              </a:rPr>
              <a:t>4% student engagement in entrepreneurship</a:t>
            </a:r>
          </a:p>
        </p:txBody>
      </p:sp>
      <p:sp>
        <p:nvSpPr>
          <p:cNvPr id="12" name="Rounded Rectangle 11">
            <a:extLst>
              <a:ext uri="{FF2B5EF4-FFF2-40B4-BE49-F238E27FC236}">
                <a16:creationId xmlns:a16="http://schemas.microsoft.com/office/drawing/2014/main" id="{EC42D4C9-3A68-8C7D-17C1-ACD413FA7293}"/>
              </a:ext>
            </a:extLst>
          </p:cNvPr>
          <p:cNvSpPr/>
          <p:nvPr/>
        </p:nvSpPr>
        <p:spPr>
          <a:xfrm>
            <a:off x="564497" y="1713558"/>
            <a:ext cx="2475316" cy="3348796"/>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274320" rtlCol="0" anchor="t"/>
          <a:lstStyle/>
          <a:p>
            <a:pPr algn="ctr"/>
            <a:r>
              <a:rPr lang="en-US" sz="2400" b="1" dirty="0">
                <a:solidFill>
                  <a:schemeClr val="tx1"/>
                </a:solidFill>
              </a:rPr>
              <a:t>Research Scale</a:t>
            </a:r>
          </a:p>
          <a:p>
            <a:pPr algn="ctr"/>
            <a:endParaRPr lang="en-US" sz="2000" dirty="0">
              <a:solidFill>
                <a:schemeClr val="tx1"/>
              </a:solidFill>
            </a:endParaRPr>
          </a:p>
          <a:p>
            <a:pPr marL="285750" indent="-285750">
              <a:spcAft>
                <a:spcPts val="900"/>
              </a:spcAft>
              <a:buFont typeface="Arial" panose="020B0604020202020204" pitchFamily="34" charset="0"/>
              <a:buChar char="•"/>
            </a:pPr>
            <a:r>
              <a:rPr lang="en-US" sz="1600" dirty="0">
                <a:solidFill>
                  <a:schemeClr val="tx1"/>
                </a:solidFill>
              </a:rPr>
              <a:t>$1.4B R&amp;D</a:t>
            </a:r>
          </a:p>
          <a:p>
            <a:pPr marL="285750" indent="-285750">
              <a:spcAft>
                <a:spcPts val="900"/>
              </a:spcAft>
              <a:buFont typeface="Arial" panose="020B0604020202020204" pitchFamily="34" charset="0"/>
              <a:buChar char="•"/>
            </a:pPr>
            <a:r>
              <a:rPr lang="en-US" sz="1600" dirty="0">
                <a:solidFill>
                  <a:schemeClr val="tx1"/>
                </a:solidFill>
              </a:rPr>
              <a:t>No. 1 research university in Texas</a:t>
            </a:r>
          </a:p>
        </p:txBody>
      </p:sp>
      <p:sp>
        <p:nvSpPr>
          <p:cNvPr id="13" name="Rounded Rectangle 12">
            <a:extLst>
              <a:ext uri="{FF2B5EF4-FFF2-40B4-BE49-F238E27FC236}">
                <a16:creationId xmlns:a16="http://schemas.microsoft.com/office/drawing/2014/main" id="{86E4F004-07AD-82C3-E28A-56A6EF3EACC4}"/>
              </a:ext>
            </a:extLst>
          </p:cNvPr>
          <p:cNvSpPr/>
          <p:nvPr/>
        </p:nvSpPr>
        <p:spPr>
          <a:xfrm>
            <a:off x="9065796" y="1713560"/>
            <a:ext cx="2475316" cy="3348796"/>
          </a:xfrm>
          <a:prstGeom prst="round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274320" rtlCol="0" anchor="t"/>
          <a:lstStyle/>
          <a:p>
            <a:pPr algn="ctr"/>
            <a:r>
              <a:rPr lang="en-US" sz="2400" b="1" dirty="0">
                <a:solidFill>
                  <a:schemeClr val="tx1"/>
                </a:solidFill>
              </a:rPr>
              <a:t>Conversion Opportunity</a:t>
            </a:r>
            <a:endParaRPr lang="en-US" sz="3200" b="1" dirty="0">
              <a:solidFill>
                <a:schemeClr val="tx1"/>
              </a:solidFill>
            </a:endParaRPr>
          </a:p>
          <a:p>
            <a:pPr>
              <a:spcAft>
                <a:spcPts val="900"/>
              </a:spcAft>
            </a:pPr>
            <a:endParaRPr lang="en-US" sz="1600" dirty="0">
              <a:solidFill>
                <a:schemeClr val="tx1"/>
              </a:solidFill>
            </a:endParaRPr>
          </a:p>
          <a:p>
            <a:pPr marL="285750" indent="-285750">
              <a:spcAft>
                <a:spcPts val="900"/>
              </a:spcAft>
              <a:buFont typeface="Arial" panose="020B0604020202020204" pitchFamily="34" charset="0"/>
              <a:buChar char="•"/>
            </a:pPr>
            <a:r>
              <a:rPr lang="en-US" sz="1600" dirty="0">
                <a:solidFill>
                  <a:schemeClr val="tx1"/>
                </a:solidFill>
              </a:rPr>
              <a:t>More entrepreneurs</a:t>
            </a:r>
          </a:p>
          <a:p>
            <a:pPr marL="285750" indent="-285750">
              <a:spcAft>
                <a:spcPts val="900"/>
              </a:spcAft>
              <a:buFont typeface="Arial" panose="020B0604020202020204" pitchFamily="34" charset="0"/>
              <a:buChar char="•"/>
            </a:pPr>
            <a:r>
              <a:rPr lang="en-US" sz="1600" dirty="0">
                <a:solidFill>
                  <a:schemeClr val="tx1"/>
                </a:solidFill>
              </a:rPr>
              <a:t>More teams moving from interest to action</a:t>
            </a:r>
          </a:p>
        </p:txBody>
      </p:sp>
      <p:sp>
        <p:nvSpPr>
          <p:cNvPr id="5" name="Oval 4">
            <a:extLst>
              <a:ext uri="{FF2B5EF4-FFF2-40B4-BE49-F238E27FC236}">
                <a16:creationId xmlns:a16="http://schemas.microsoft.com/office/drawing/2014/main" id="{EB64ED7B-182C-CC37-D468-253B1E72886E}"/>
              </a:ext>
            </a:extLst>
          </p:cNvPr>
          <p:cNvSpPr/>
          <p:nvPr/>
        </p:nvSpPr>
        <p:spPr>
          <a:xfrm>
            <a:off x="499552" y="1660903"/>
            <a:ext cx="341285" cy="341285"/>
          </a:xfrm>
          <a:prstGeom prst="ellipse">
            <a:avLst/>
          </a:prstGeom>
          <a:solidFill>
            <a:schemeClr val="tx1">
              <a:lumMod val="50000"/>
              <a:lumOff val="50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7" name="Oval 6">
            <a:extLst>
              <a:ext uri="{FF2B5EF4-FFF2-40B4-BE49-F238E27FC236}">
                <a16:creationId xmlns:a16="http://schemas.microsoft.com/office/drawing/2014/main" id="{CA83E4A8-9D2B-C0F7-7ACE-6633FE23CAC6}"/>
              </a:ext>
            </a:extLst>
          </p:cNvPr>
          <p:cNvSpPr/>
          <p:nvPr/>
        </p:nvSpPr>
        <p:spPr>
          <a:xfrm>
            <a:off x="6178994" y="1660903"/>
            <a:ext cx="341285" cy="341285"/>
          </a:xfrm>
          <a:prstGeom prst="ellipse">
            <a:avLst/>
          </a:prstGeom>
          <a:solidFill>
            <a:schemeClr val="tx1">
              <a:lumMod val="50000"/>
              <a:lumOff val="50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8" name="Oval 7">
            <a:extLst>
              <a:ext uri="{FF2B5EF4-FFF2-40B4-BE49-F238E27FC236}">
                <a16:creationId xmlns:a16="http://schemas.microsoft.com/office/drawing/2014/main" id="{E1E5F63B-060F-C1D3-1DD5-50F2700AAD3C}"/>
              </a:ext>
            </a:extLst>
          </p:cNvPr>
          <p:cNvSpPr/>
          <p:nvPr/>
        </p:nvSpPr>
        <p:spPr>
          <a:xfrm>
            <a:off x="9013755" y="1660903"/>
            <a:ext cx="341285" cy="341285"/>
          </a:xfrm>
          <a:prstGeom prst="ellipse">
            <a:avLst/>
          </a:prstGeom>
          <a:solidFill>
            <a:schemeClr val="tx1">
              <a:lumMod val="50000"/>
              <a:lumOff val="50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15" name="Rounded Rectangle 14">
            <a:extLst>
              <a:ext uri="{FF2B5EF4-FFF2-40B4-BE49-F238E27FC236}">
                <a16:creationId xmlns:a16="http://schemas.microsoft.com/office/drawing/2014/main" id="{B3025577-A4C4-F206-B5BB-65A84D57196D}"/>
              </a:ext>
            </a:extLst>
          </p:cNvPr>
          <p:cNvSpPr/>
          <p:nvPr/>
        </p:nvSpPr>
        <p:spPr>
          <a:xfrm>
            <a:off x="3407757" y="1713559"/>
            <a:ext cx="2475316" cy="3348796"/>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274320" rtlCol="0" anchor="t"/>
          <a:lstStyle/>
          <a:p>
            <a:pPr algn="ctr"/>
            <a:r>
              <a:rPr lang="en-US" sz="2400" b="1" dirty="0">
                <a:solidFill>
                  <a:schemeClr val="tx1"/>
                </a:solidFill>
              </a:rPr>
              <a:t>Structural Shift</a:t>
            </a:r>
            <a:endParaRPr lang="en-US" sz="2000" b="1" dirty="0">
              <a:solidFill>
                <a:schemeClr val="tx1"/>
              </a:solidFill>
            </a:endParaRPr>
          </a:p>
          <a:p>
            <a:pPr algn="ctr"/>
            <a:endParaRPr lang="en-US" sz="2000" b="1" dirty="0">
              <a:solidFill>
                <a:schemeClr val="tx1"/>
              </a:solidFill>
            </a:endParaRPr>
          </a:p>
          <a:p>
            <a:pPr marL="285750" indent="-285750">
              <a:spcAft>
                <a:spcPts val="900"/>
              </a:spcAft>
              <a:buFont typeface="Arial" panose="020B0604020202020204" pitchFamily="34" charset="0"/>
              <a:buChar char="•"/>
            </a:pPr>
            <a:r>
              <a:rPr lang="en-US" sz="1600" dirty="0">
                <a:solidFill>
                  <a:schemeClr val="tx1"/>
                </a:solidFill>
              </a:rPr>
              <a:t>McFerrin elevated</a:t>
            </a:r>
          </a:p>
          <a:p>
            <a:pPr marL="285750" indent="-285750">
              <a:spcAft>
                <a:spcPts val="900"/>
              </a:spcAft>
              <a:buFont typeface="Arial" panose="020B0604020202020204" pitchFamily="34" charset="0"/>
              <a:buChar char="•"/>
            </a:pPr>
            <a:r>
              <a:rPr lang="en-US" sz="1600" dirty="0">
                <a:solidFill>
                  <a:schemeClr val="tx1"/>
                </a:solidFill>
              </a:rPr>
              <a:t>Integration, academic expansion, co-curricular </a:t>
            </a:r>
            <a:r>
              <a:rPr lang="en-US" sz="1600" dirty="0" err="1">
                <a:solidFill>
                  <a:schemeClr val="tx1"/>
                </a:solidFill>
              </a:rPr>
              <a:t>opps</a:t>
            </a:r>
            <a:r>
              <a:rPr lang="en-US" sz="1600" dirty="0">
                <a:solidFill>
                  <a:schemeClr val="tx1"/>
                </a:solidFill>
              </a:rPr>
              <a:t>, hub infrastructure</a:t>
            </a:r>
          </a:p>
        </p:txBody>
      </p:sp>
      <p:sp>
        <p:nvSpPr>
          <p:cNvPr id="6" name="Oval 5">
            <a:extLst>
              <a:ext uri="{FF2B5EF4-FFF2-40B4-BE49-F238E27FC236}">
                <a16:creationId xmlns:a16="http://schemas.microsoft.com/office/drawing/2014/main" id="{F23E4AF2-97D6-5D15-2EB9-336010787BDB}"/>
              </a:ext>
            </a:extLst>
          </p:cNvPr>
          <p:cNvSpPr/>
          <p:nvPr/>
        </p:nvSpPr>
        <p:spPr>
          <a:xfrm>
            <a:off x="3339273" y="1660903"/>
            <a:ext cx="341285" cy="341285"/>
          </a:xfrm>
          <a:prstGeom prst="ellipse">
            <a:avLst/>
          </a:prstGeom>
          <a:solidFill>
            <a:schemeClr val="tx1">
              <a:lumMod val="50000"/>
              <a:lumOff val="50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3" name="Slide Number Placeholder 2">
            <a:extLst>
              <a:ext uri="{FF2B5EF4-FFF2-40B4-BE49-F238E27FC236}">
                <a16:creationId xmlns:a16="http://schemas.microsoft.com/office/drawing/2014/main" id="{E0ECD4E1-8E83-1F14-3AD2-566EDEAC1A06}"/>
              </a:ext>
            </a:extLst>
          </p:cNvPr>
          <p:cNvSpPr>
            <a:spLocks noGrp="1"/>
          </p:cNvSpPr>
          <p:nvPr>
            <p:ph type="sldNum" sz="quarter" idx="12"/>
          </p:nvPr>
        </p:nvSpPr>
        <p:spPr/>
        <p:txBody>
          <a:bodyPr/>
          <a:lstStyle/>
          <a:p>
            <a:fld id="{D35B0E1E-D626-C044-A1BD-05474DF5975C}" type="slidenum">
              <a:rPr lang="en-US" smtClean="0"/>
              <a:t>5</a:t>
            </a:fld>
            <a:endParaRPr lang="en-US" dirty="0"/>
          </a:p>
        </p:txBody>
      </p:sp>
      <p:sp>
        <p:nvSpPr>
          <p:cNvPr id="9" name="TextBox 8">
            <a:extLst>
              <a:ext uri="{FF2B5EF4-FFF2-40B4-BE49-F238E27FC236}">
                <a16:creationId xmlns:a16="http://schemas.microsoft.com/office/drawing/2014/main" id="{79A32704-6BD9-FFDA-F7B8-9225EFBBBDAE}"/>
              </a:ext>
            </a:extLst>
          </p:cNvPr>
          <p:cNvSpPr txBox="1"/>
          <p:nvPr/>
        </p:nvSpPr>
        <p:spPr>
          <a:xfrm>
            <a:off x="5266042" y="5356413"/>
            <a:ext cx="6490529" cy="1338251"/>
          </a:xfrm>
          <a:prstGeom prst="rect">
            <a:avLst/>
          </a:prstGeom>
          <a:noFill/>
        </p:spPr>
        <p:txBody>
          <a:bodyPr wrap="square">
            <a:spAutoFit/>
          </a:bodyPr>
          <a:lstStyle/>
          <a:p>
            <a:pPr marL="285750" indent="-285750">
              <a:lnSpc>
                <a:spcPct val="120000"/>
              </a:lnSpc>
              <a:spcAft>
                <a:spcPts val="600"/>
              </a:spcAft>
              <a:buFontTx/>
              <a:buChar char="-"/>
            </a:pPr>
            <a:r>
              <a:rPr lang="en-US" sz="1500" dirty="0"/>
              <a:t>Architect and integrator of a university-wide entrepreneurship system.</a:t>
            </a:r>
          </a:p>
          <a:p>
            <a:pPr marL="285750" indent="-285750">
              <a:lnSpc>
                <a:spcPct val="120000"/>
              </a:lnSpc>
              <a:spcAft>
                <a:spcPts val="600"/>
              </a:spcAft>
              <a:buFontTx/>
              <a:buChar char="-"/>
            </a:pPr>
            <a:r>
              <a:rPr lang="en-US" sz="1500" dirty="0"/>
              <a:t>Collaborative, cross-college, built through alignment.</a:t>
            </a:r>
          </a:p>
          <a:p>
            <a:pPr marL="285750" indent="-285750">
              <a:lnSpc>
                <a:spcPct val="120000"/>
              </a:lnSpc>
              <a:spcAft>
                <a:spcPts val="600"/>
              </a:spcAft>
              <a:buFontTx/>
              <a:buChar char="-"/>
            </a:pPr>
            <a:r>
              <a:rPr lang="en-US" sz="1500" dirty="0"/>
              <a:t>Move Texas A&amp;M </a:t>
            </a:r>
            <a:r>
              <a:rPr lang="en-US" sz="1500" i="1" u="sng" dirty="0"/>
              <a:t>from</a:t>
            </a:r>
            <a:r>
              <a:rPr lang="en-US" sz="1500" dirty="0"/>
              <a:t> a collection of strong entrepreneurship assets</a:t>
            </a:r>
            <a:br>
              <a:rPr lang="en-US" sz="1500" dirty="0"/>
            </a:br>
            <a:r>
              <a:rPr lang="en-US" sz="1500" i="1" u="sng" dirty="0"/>
              <a:t>to</a:t>
            </a:r>
            <a:r>
              <a:rPr lang="en-US" sz="1500" dirty="0"/>
              <a:t> a university-wide venture translation system.</a:t>
            </a:r>
          </a:p>
        </p:txBody>
      </p:sp>
      <p:sp>
        <p:nvSpPr>
          <p:cNvPr id="10" name="TextBox 9">
            <a:extLst>
              <a:ext uri="{FF2B5EF4-FFF2-40B4-BE49-F238E27FC236}">
                <a16:creationId xmlns:a16="http://schemas.microsoft.com/office/drawing/2014/main" id="{81C25163-A631-6602-C953-AC513FCA9DB1}"/>
              </a:ext>
            </a:extLst>
          </p:cNvPr>
          <p:cNvSpPr txBox="1"/>
          <p:nvPr/>
        </p:nvSpPr>
        <p:spPr>
          <a:xfrm>
            <a:off x="605405" y="5526121"/>
            <a:ext cx="4661165" cy="834524"/>
          </a:xfrm>
          <a:prstGeom prst="rect">
            <a:avLst/>
          </a:prstGeom>
          <a:noFill/>
        </p:spPr>
        <p:txBody>
          <a:bodyPr wrap="square">
            <a:spAutoFit/>
          </a:bodyPr>
          <a:lstStyle/>
          <a:p>
            <a:pPr marL="0" indent="0">
              <a:lnSpc>
                <a:spcPct val="130000"/>
              </a:lnSpc>
              <a:buNone/>
            </a:pPr>
            <a:r>
              <a:rPr lang="en-US" sz="4000" dirty="0"/>
              <a:t>How I see the role:</a:t>
            </a:r>
          </a:p>
        </p:txBody>
      </p:sp>
    </p:spTree>
    <p:extLst>
      <p:ext uri="{BB962C8B-B14F-4D97-AF65-F5344CB8AC3E}">
        <p14:creationId xmlns:p14="http://schemas.microsoft.com/office/powerpoint/2010/main" val="1678848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AC08A-29FD-50C0-50C9-F0BBA47DD4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B47325-EDF8-5808-642B-8A9FA39635C2}"/>
              </a:ext>
            </a:extLst>
          </p:cNvPr>
          <p:cNvSpPr>
            <a:spLocks noGrp="1"/>
          </p:cNvSpPr>
          <p:nvPr>
            <p:ph type="title"/>
          </p:nvPr>
        </p:nvSpPr>
        <p:spPr>
          <a:xfrm>
            <a:off x="417084" y="-190346"/>
            <a:ext cx="10890282" cy="1325563"/>
          </a:xfrm>
        </p:spPr>
        <p:txBody>
          <a:bodyPr>
            <a:normAutofit/>
          </a:bodyPr>
          <a:lstStyle/>
          <a:p>
            <a:r>
              <a:rPr lang="en-US" sz="4800" dirty="0"/>
              <a:t>A university-wide entrepreneurship system</a:t>
            </a:r>
          </a:p>
        </p:txBody>
      </p:sp>
      <p:sp>
        <p:nvSpPr>
          <p:cNvPr id="4" name="Slide Number Placeholder 3">
            <a:extLst>
              <a:ext uri="{FF2B5EF4-FFF2-40B4-BE49-F238E27FC236}">
                <a16:creationId xmlns:a16="http://schemas.microsoft.com/office/drawing/2014/main" id="{4D89A2DE-EE1E-9DAB-11DD-BBE09DCC5029}"/>
              </a:ext>
            </a:extLst>
          </p:cNvPr>
          <p:cNvSpPr>
            <a:spLocks noGrp="1"/>
          </p:cNvSpPr>
          <p:nvPr>
            <p:ph type="sldNum" sz="quarter" idx="12"/>
          </p:nvPr>
        </p:nvSpPr>
        <p:spPr/>
        <p:txBody>
          <a:bodyPr/>
          <a:lstStyle/>
          <a:p>
            <a:fld id="{D35B0E1E-D626-C044-A1BD-05474DF5975C}" type="slidenum">
              <a:rPr lang="en-US" smtClean="0"/>
              <a:t>6</a:t>
            </a:fld>
            <a:endParaRPr lang="en-US"/>
          </a:p>
        </p:txBody>
      </p:sp>
      <p:graphicFrame>
        <p:nvGraphicFramePr>
          <p:cNvPr id="49" name="Table 48">
            <a:extLst>
              <a:ext uri="{FF2B5EF4-FFF2-40B4-BE49-F238E27FC236}">
                <a16:creationId xmlns:a16="http://schemas.microsoft.com/office/drawing/2014/main" id="{6BE46880-7359-F25C-716A-B8890DF6BF58}"/>
              </a:ext>
            </a:extLst>
          </p:cNvPr>
          <p:cNvGraphicFramePr>
            <a:graphicFrameLocks noGrp="1"/>
          </p:cNvGraphicFramePr>
          <p:nvPr>
            <p:extLst>
              <p:ext uri="{D42A27DB-BD31-4B8C-83A1-F6EECF244321}">
                <p14:modId xmlns:p14="http://schemas.microsoft.com/office/powerpoint/2010/main" val="2206303708"/>
              </p:ext>
            </p:extLst>
          </p:nvPr>
        </p:nvGraphicFramePr>
        <p:xfrm>
          <a:off x="212898" y="1281495"/>
          <a:ext cx="6256964" cy="5319540"/>
        </p:xfrm>
        <a:graphic>
          <a:graphicData uri="http://schemas.openxmlformats.org/drawingml/2006/table">
            <a:tbl>
              <a:tblPr firstRow="1">
                <a:tableStyleId>{9D7B26C5-4107-4FEC-AEDC-1716B250A1EF}</a:tableStyleId>
              </a:tblPr>
              <a:tblGrid>
                <a:gridCol w="1321988">
                  <a:extLst>
                    <a:ext uri="{9D8B030D-6E8A-4147-A177-3AD203B41FA5}">
                      <a16:colId xmlns:a16="http://schemas.microsoft.com/office/drawing/2014/main" val="200075337"/>
                    </a:ext>
                  </a:extLst>
                </a:gridCol>
                <a:gridCol w="4934976">
                  <a:extLst>
                    <a:ext uri="{9D8B030D-6E8A-4147-A177-3AD203B41FA5}">
                      <a16:colId xmlns:a16="http://schemas.microsoft.com/office/drawing/2014/main" val="3968228559"/>
                    </a:ext>
                  </a:extLst>
                </a:gridCol>
              </a:tblGrid>
              <a:tr h="1773180">
                <a:tc>
                  <a:txBody>
                    <a:bodyPr/>
                    <a:lstStyle/>
                    <a:p>
                      <a:pPr>
                        <a:spcAft>
                          <a:spcPts val="600"/>
                        </a:spcAft>
                      </a:pPr>
                      <a:r>
                        <a:rPr lang="en-US" sz="2400" b="1" dirty="0">
                          <a:solidFill>
                            <a:schemeClr val="accent6">
                              <a:lumMod val="75000"/>
                            </a:schemeClr>
                          </a:solidFill>
                        </a:rPr>
                        <a:t>Activate</a:t>
                      </a:r>
                      <a:r>
                        <a:rPr lang="en-US" sz="1600" b="1" dirty="0">
                          <a:solidFill>
                            <a:schemeClr val="accent6">
                              <a:lumMod val="75000"/>
                            </a:schemeClr>
                          </a:solidFill>
                        </a:rPr>
                        <a:t> </a:t>
                      </a:r>
                      <a:r>
                        <a:rPr lang="en-US" sz="1400" b="0" dirty="0">
                          <a:solidFill>
                            <a:schemeClr val="tx1"/>
                          </a:solidFill>
                        </a:rPr>
                        <a:t>people</a:t>
                      </a:r>
                      <a:endParaRPr lang="en-US" sz="1600" b="0" dirty="0">
                        <a:solidFill>
                          <a:schemeClr val="tx1"/>
                        </a:solidFill>
                      </a:endParaRPr>
                    </a:p>
                  </a:txBody>
                  <a:tcPr anchor="ctr">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indent="0">
                        <a:spcAft>
                          <a:spcPts val="1100"/>
                        </a:spcAft>
                        <a:buFontTx/>
                        <a:buNone/>
                      </a:pPr>
                      <a:r>
                        <a:rPr lang="en-US" sz="1600" b="1" dirty="0">
                          <a:solidFill>
                            <a:schemeClr val="accent6">
                              <a:lumMod val="75000"/>
                            </a:schemeClr>
                          </a:solidFill>
                        </a:rPr>
                        <a:t>McFerrin + colleges + student/faculty pathways</a:t>
                      </a:r>
                    </a:p>
                    <a:p>
                      <a:pPr marL="285750" indent="-285750">
                        <a:spcAft>
                          <a:spcPts val="1100"/>
                        </a:spcAft>
                        <a:buFontTx/>
                        <a:buChar char="-"/>
                      </a:pPr>
                      <a:r>
                        <a:rPr lang="en-US" sz="1600" b="0" dirty="0">
                          <a:solidFill>
                            <a:schemeClr val="accent6">
                              <a:lumMod val="75000"/>
                            </a:schemeClr>
                          </a:solidFill>
                        </a:rPr>
                        <a:t>broaden participation</a:t>
                      </a:r>
                    </a:p>
                    <a:p>
                      <a:pPr marL="285750" indent="-285750">
                        <a:spcAft>
                          <a:spcPts val="1100"/>
                        </a:spcAft>
                        <a:buFontTx/>
                        <a:buChar char="-"/>
                      </a:pPr>
                      <a:r>
                        <a:rPr lang="en-US" sz="1600" b="0" dirty="0">
                          <a:solidFill>
                            <a:schemeClr val="accent6">
                              <a:lumMod val="75000"/>
                            </a:schemeClr>
                          </a:solidFill>
                        </a:rPr>
                        <a:t>surface ideas and teams</a:t>
                      </a:r>
                    </a:p>
                    <a:p>
                      <a:pPr marL="285750" indent="-285750">
                        <a:spcAft>
                          <a:spcPts val="1100"/>
                        </a:spcAft>
                        <a:buFontTx/>
                        <a:buChar char="-"/>
                      </a:pPr>
                      <a:r>
                        <a:rPr lang="en-US" sz="1600" b="0" dirty="0">
                          <a:solidFill>
                            <a:schemeClr val="accent6">
                              <a:lumMod val="75000"/>
                            </a:schemeClr>
                          </a:solidFill>
                        </a:rPr>
                        <a:t>curricular and co-curricular pathways</a:t>
                      </a:r>
                    </a:p>
                  </a:txBody>
                  <a:tcPr anchor="ctr">
                    <a:lnL w="6350" cap="flat" cmpd="sng" algn="ctr">
                      <a:solidFill>
                        <a:schemeClr val="bg1">
                          <a:lumMod val="85000"/>
                        </a:schemeClr>
                      </a:solidFill>
                      <a:prstDash val="solid"/>
                      <a:round/>
                      <a:headEnd type="none" w="med" len="med"/>
                      <a:tailEnd type="none" w="med" len="med"/>
                    </a:lnL>
                    <a:lnT w="1270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752738272"/>
                  </a:ext>
                </a:extLst>
              </a:tr>
              <a:tr h="1773180">
                <a:tc>
                  <a:txBody>
                    <a:bodyPr/>
                    <a:lstStyle/>
                    <a:p>
                      <a:r>
                        <a:rPr lang="en-US" sz="2200" b="1" dirty="0">
                          <a:solidFill>
                            <a:srgbClr val="16406D"/>
                          </a:solidFill>
                        </a:rPr>
                        <a:t>Validate</a:t>
                      </a:r>
                      <a:r>
                        <a:rPr lang="en-US" sz="1600" b="1" dirty="0">
                          <a:solidFill>
                            <a:srgbClr val="16406D"/>
                          </a:solidFill>
                        </a:rPr>
                        <a:t> </a:t>
                      </a:r>
                      <a:r>
                        <a:rPr lang="en-US" sz="1400" b="0" dirty="0">
                          <a:solidFill>
                            <a:schemeClr val="tx1"/>
                          </a:solidFill>
                        </a:rPr>
                        <a:t>opportunities</a:t>
                      </a:r>
                      <a:br>
                        <a:rPr lang="en-US" sz="1600" b="1" dirty="0">
                          <a:solidFill>
                            <a:srgbClr val="16406D"/>
                          </a:solidFill>
                        </a:rPr>
                      </a:br>
                      <a:endParaRPr lang="en-US" sz="1600" b="0" dirty="0">
                        <a:solidFill>
                          <a:schemeClr val="tx1"/>
                        </a:solidFill>
                      </a:endParaRPr>
                    </a:p>
                  </a:txBody>
                  <a:tcPr anchor="ctr">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indent="0">
                        <a:spcAft>
                          <a:spcPts val="1100"/>
                        </a:spcAft>
                        <a:buFontTx/>
                        <a:buNone/>
                      </a:pPr>
                      <a:r>
                        <a:rPr lang="en-US" sz="1600" b="1" dirty="0">
                          <a:solidFill>
                            <a:schemeClr val="accent1"/>
                          </a:solidFill>
                        </a:rPr>
                        <a:t>TAMU Innovation + faculty + external partners + RELLIS as needed</a:t>
                      </a:r>
                    </a:p>
                    <a:p>
                      <a:pPr marL="285750" indent="-285750">
                        <a:spcAft>
                          <a:spcPts val="1100"/>
                        </a:spcAft>
                        <a:buFontTx/>
                        <a:buChar char="-"/>
                      </a:pPr>
                      <a:r>
                        <a:rPr lang="en-US" sz="1600" b="0" dirty="0">
                          <a:solidFill>
                            <a:schemeClr val="accent1"/>
                          </a:solidFill>
                        </a:rPr>
                        <a:t>technical and market derisking</a:t>
                      </a:r>
                    </a:p>
                    <a:p>
                      <a:pPr marL="285750" indent="-285750">
                        <a:spcAft>
                          <a:spcPts val="1100"/>
                        </a:spcAft>
                        <a:buFontTx/>
                        <a:buChar char="-"/>
                      </a:pPr>
                      <a:r>
                        <a:rPr lang="en-US" sz="1600" b="0" dirty="0">
                          <a:solidFill>
                            <a:schemeClr val="accent1"/>
                          </a:solidFill>
                        </a:rPr>
                        <a:t>proofs of concept, pilots</a:t>
                      </a:r>
                    </a:p>
                    <a:p>
                      <a:pPr marL="285750" indent="-285750">
                        <a:spcAft>
                          <a:spcPts val="1100"/>
                        </a:spcAft>
                        <a:buFontTx/>
                        <a:buChar char="-"/>
                      </a:pPr>
                      <a:r>
                        <a:rPr lang="en-US" sz="1600" b="0" dirty="0">
                          <a:solidFill>
                            <a:schemeClr val="accent1"/>
                          </a:solidFill>
                        </a:rPr>
                        <a:t>commercialization shaping</a:t>
                      </a:r>
                      <a:endParaRPr lang="en-US" sz="1600" b="1" dirty="0">
                        <a:solidFill>
                          <a:schemeClr val="accent1"/>
                        </a:solidFill>
                      </a:endParaRPr>
                    </a:p>
                  </a:txBody>
                  <a:tcPr anchor="ctr">
                    <a:lnL w="6350" cap="flat" cmpd="sng" algn="ctr">
                      <a:solidFill>
                        <a:schemeClr val="bg1">
                          <a:lumMod val="85000"/>
                        </a:schemeClr>
                      </a:solid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578248111"/>
                  </a:ext>
                </a:extLst>
              </a:tr>
              <a:tr h="1773180">
                <a:tc>
                  <a:txBody>
                    <a:bodyPr/>
                    <a:lstStyle/>
                    <a:p>
                      <a:r>
                        <a:rPr lang="en-US" sz="2200" b="1" dirty="0">
                          <a:solidFill>
                            <a:srgbClr val="471B69"/>
                          </a:solidFill>
                        </a:rPr>
                        <a:t>Advance</a:t>
                      </a:r>
                      <a:r>
                        <a:rPr lang="en-US" sz="1600" b="1" dirty="0">
                          <a:solidFill>
                            <a:srgbClr val="471B69"/>
                          </a:solidFill>
                        </a:rPr>
                        <a:t> </a:t>
                      </a:r>
                      <a:r>
                        <a:rPr lang="en-US" sz="1400" b="0" dirty="0">
                          <a:solidFill>
                            <a:schemeClr val="tx1"/>
                          </a:solidFill>
                        </a:rPr>
                        <a:t>impact</a:t>
                      </a:r>
                      <a:endParaRPr lang="en-US" sz="1600" b="0" dirty="0">
                        <a:solidFill>
                          <a:schemeClr val="tx1"/>
                        </a:solidFill>
                      </a:endParaRPr>
                    </a:p>
                  </a:txBody>
                  <a:tcPr anchor="ctr">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spcAft>
                          <a:spcPts val="1100"/>
                        </a:spcAft>
                        <a:buFontTx/>
                        <a:buNone/>
                      </a:pPr>
                      <a:r>
                        <a:rPr lang="en-US" sz="1600" b="1" dirty="0">
                          <a:solidFill>
                            <a:srgbClr val="7030A0"/>
                          </a:solidFill>
                        </a:rPr>
                        <a:t>Capital + adopters + alumni network + public ROI</a:t>
                      </a:r>
                    </a:p>
                    <a:p>
                      <a:pPr marL="285750" indent="-285750">
                        <a:spcAft>
                          <a:spcPts val="1100"/>
                        </a:spcAft>
                        <a:buFontTx/>
                        <a:buChar char="-"/>
                      </a:pPr>
                      <a:r>
                        <a:rPr lang="en-US" sz="1600" b="0" dirty="0">
                          <a:solidFill>
                            <a:srgbClr val="7030A0"/>
                          </a:solidFill>
                        </a:rPr>
                        <a:t>ventures and licenses</a:t>
                      </a:r>
                    </a:p>
                    <a:p>
                      <a:pPr marL="285750" indent="-285750">
                        <a:spcAft>
                          <a:spcPts val="1100"/>
                        </a:spcAft>
                        <a:buFontTx/>
                        <a:buChar char="-"/>
                      </a:pPr>
                      <a:r>
                        <a:rPr lang="en-US" sz="1600" b="0" dirty="0">
                          <a:solidFill>
                            <a:srgbClr val="7030A0"/>
                          </a:solidFill>
                        </a:rPr>
                        <a:t>capital, partner pull-through</a:t>
                      </a:r>
                    </a:p>
                    <a:p>
                      <a:pPr marL="285750" indent="-285750">
                        <a:spcAft>
                          <a:spcPts val="1100"/>
                        </a:spcAft>
                        <a:buFontTx/>
                        <a:buChar char="-"/>
                      </a:pPr>
                      <a:r>
                        <a:rPr lang="en-US" sz="1600" b="0" dirty="0">
                          <a:solidFill>
                            <a:srgbClr val="7030A0"/>
                          </a:solidFill>
                        </a:rPr>
                        <a:t>Texas-facing impact</a:t>
                      </a:r>
                    </a:p>
                  </a:txBody>
                  <a:tcPr anchor="ctr">
                    <a:lnL w="6350" cap="flat" cmpd="sng" algn="ctr">
                      <a:solidFill>
                        <a:schemeClr val="bg1">
                          <a:lumMod val="85000"/>
                        </a:schemeClr>
                      </a:solid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56808288"/>
                  </a:ext>
                </a:extLst>
              </a:tr>
            </a:tbl>
          </a:graphicData>
        </a:graphic>
      </p:graphicFrame>
      <p:grpSp>
        <p:nvGrpSpPr>
          <p:cNvPr id="60" name="Group 59">
            <a:extLst>
              <a:ext uri="{FF2B5EF4-FFF2-40B4-BE49-F238E27FC236}">
                <a16:creationId xmlns:a16="http://schemas.microsoft.com/office/drawing/2014/main" id="{4BF83229-AFBE-CC80-6322-09D2FDB45830}"/>
              </a:ext>
            </a:extLst>
          </p:cNvPr>
          <p:cNvGrpSpPr/>
          <p:nvPr/>
        </p:nvGrpSpPr>
        <p:grpSpPr>
          <a:xfrm>
            <a:off x="6172871" y="1276432"/>
            <a:ext cx="6334981" cy="5457077"/>
            <a:chOff x="6185756" y="1281494"/>
            <a:chExt cx="6334981" cy="5457077"/>
          </a:xfrm>
        </p:grpSpPr>
        <p:grpSp>
          <p:nvGrpSpPr>
            <p:cNvPr id="57" name="Group 56">
              <a:extLst>
                <a:ext uri="{FF2B5EF4-FFF2-40B4-BE49-F238E27FC236}">
                  <a16:creationId xmlns:a16="http://schemas.microsoft.com/office/drawing/2014/main" id="{399F72F7-5766-9D81-A71F-184CA97B6793}"/>
                </a:ext>
              </a:extLst>
            </p:cNvPr>
            <p:cNvGrpSpPr/>
            <p:nvPr/>
          </p:nvGrpSpPr>
          <p:grpSpPr>
            <a:xfrm>
              <a:off x="6185756" y="1281494"/>
              <a:ext cx="6334981" cy="5457077"/>
              <a:chOff x="6185756" y="1281494"/>
              <a:chExt cx="6334981" cy="5457077"/>
            </a:xfrm>
          </p:grpSpPr>
          <p:grpSp>
            <p:nvGrpSpPr>
              <p:cNvPr id="7" name="Group 6">
                <a:extLst>
                  <a:ext uri="{FF2B5EF4-FFF2-40B4-BE49-F238E27FC236}">
                    <a16:creationId xmlns:a16="http://schemas.microsoft.com/office/drawing/2014/main" id="{94E648E2-50E2-5280-3F7E-B9F4BE08D722}"/>
                  </a:ext>
                </a:extLst>
              </p:cNvPr>
              <p:cNvGrpSpPr/>
              <p:nvPr/>
            </p:nvGrpSpPr>
            <p:grpSpPr>
              <a:xfrm>
                <a:off x="7482865" y="2182371"/>
                <a:ext cx="3682192" cy="3625881"/>
                <a:chOff x="2814752" y="135566"/>
                <a:chExt cx="6408184" cy="6310186"/>
              </a:xfrm>
            </p:grpSpPr>
            <p:graphicFrame>
              <p:nvGraphicFramePr>
                <p:cNvPr id="20" name="Diagram 19">
                  <a:extLst>
                    <a:ext uri="{FF2B5EF4-FFF2-40B4-BE49-F238E27FC236}">
                      <a16:creationId xmlns:a16="http://schemas.microsoft.com/office/drawing/2014/main" id="{F652D84F-3064-86FA-702E-6E07E7F7643E}"/>
                    </a:ext>
                  </a:extLst>
                </p:cNvPr>
                <p:cNvGraphicFramePr/>
                <p:nvPr>
                  <p:extLst>
                    <p:ext uri="{D42A27DB-BD31-4B8C-83A1-F6EECF244321}">
                      <p14:modId xmlns:p14="http://schemas.microsoft.com/office/powerpoint/2010/main" val="1759154276"/>
                    </p:ext>
                  </p:extLst>
                </p:nvPr>
              </p:nvGraphicFramePr>
              <p:xfrm>
                <a:off x="3349647" y="976610"/>
                <a:ext cx="5337153" cy="47608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Circular Arrow 20">
                  <a:extLst>
                    <a:ext uri="{FF2B5EF4-FFF2-40B4-BE49-F238E27FC236}">
                      <a16:creationId xmlns:a16="http://schemas.microsoft.com/office/drawing/2014/main" id="{85D27597-CE8B-8DCE-A79F-1C788A70C5B5}"/>
                    </a:ext>
                  </a:extLst>
                </p:cNvPr>
                <p:cNvSpPr/>
                <p:nvPr/>
              </p:nvSpPr>
              <p:spPr>
                <a:xfrm rot="2611981">
                  <a:off x="2814752" y="193306"/>
                  <a:ext cx="6253872" cy="6177484"/>
                </a:xfrm>
                <a:prstGeom prst="circularArrow">
                  <a:avLst>
                    <a:gd name="adj1" fmla="val 18234"/>
                    <a:gd name="adj2" fmla="val 823123"/>
                    <a:gd name="adj3" fmla="val 16316548"/>
                    <a:gd name="adj4" fmla="val 10800000"/>
                    <a:gd name="adj5" fmla="val 13156"/>
                  </a:avLst>
                </a:prstGeom>
                <a:solidFill>
                  <a:srgbClr val="10CF9B">
                    <a:lumMod val="50000"/>
                  </a:srgbClr>
                </a:solidFill>
                <a:ln w="19050">
                  <a:solidFill>
                    <a:schemeClr val="tx1"/>
                  </a:solidFill>
                </a:ln>
                <a:effectLst/>
              </p:spPr>
            </p:sp>
            <p:sp>
              <p:nvSpPr>
                <p:cNvPr id="22" name="Rectangle 21">
                  <a:extLst>
                    <a:ext uri="{FF2B5EF4-FFF2-40B4-BE49-F238E27FC236}">
                      <a16:creationId xmlns:a16="http://schemas.microsoft.com/office/drawing/2014/main" id="{3C2ED7FC-6480-342F-DC43-98D81ECB30F0}"/>
                    </a:ext>
                  </a:extLst>
                </p:cNvPr>
                <p:cNvSpPr/>
                <p:nvPr/>
              </p:nvSpPr>
              <p:spPr>
                <a:xfrm>
                  <a:off x="4417790" y="1141228"/>
                  <a:ext cx="3141030" cy="1610381"/>
                </a:xfrm>
                <a:prstGeom prst="rect">
                  <a:avLst/>
                </a:prstGeom>
                <a:noFill/>
                <a:ln>
                  <a:noFill/>
                </a:ln>
              </p:spPr>
              <p:txBody>
                <a:bodyPr wrap="none" lIns="91440" tIns="45720" rIns="91440" bIns="45720" anchor="ctr">
                  <a:prstTxWarp prst="textArchUp">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w="0"/>
                      <a:solidFill>
                        <a:prstClr val="white"/>
                      </a:solidFill>
                      <a:effectLst>
                        <a:outerShdw blurRad="38100" dist="19050" dir="2700000" algn="tl" rotWithShape="0">
                          <a:prstClr val="black">
                            <a:alpha val="40000"/>
                          </a:prstClr>
                        </a:outerShdw>
                      </a:effectLst>
                      <a:uLnTx/>
                      <a:uFillTx/>
                      <a:latin typeface="Aptos" panose="02110004020202020204"/>
                    </a:rPr>
                    <a:t>ACTIVATE</a:t>
                  </a:r>
                  <a:endParaRPr kumimoji="0" lang="en-US" sz="2800" b="0" i="0" u="none" strike="noStrike" kern="0" cap="none" spc="0" normalizeH="0" baseline="0" noProof="0" dirty="0">
                    <a:ln w="0"/>
                    <a:solidFill>
                      <a:prstClr val="white"/>
                    </a:solidFill>
                    <a:effectLst>
                      <a:outerShdw blurRad="38100" dist="19050" dir="2700000" algn="tl" rotWithShape="0">
                        <a:prstClr val="black">
                          <a:alpha val="40000"/>
                        </a:prstClr>
                      </a:outerShdw>
                    </a:effectLst>
                    <a:uLnTx/>
                    <a:uFillTx/>
                    <a:latin typeface="Aptos" panose="02110004020202020204"/>
                  </a:endParaRPr>
                </a:p>
              </p:txBody>
            </p:sp>
            <p:sp>
              <p:nvSpPr>
                <p:cNvPr id="23" name="Circular Arrow 22">
                  <a:extLst>
                    <a:ext uri="{FF2B5EF4-FFF2-40B4-BE49-F238E27FC236}">
                      <a16:creationId xmlns:a16="http://schemas.microsoft.com/office/drawing/2014/main" id="{964B5054-F1F9-3E5F-760F-958B02C14C13}"/>
                    </a:ext>
                  </a:extLst>
                </p:cNvPr>
                <p:cNvSpPr/>
                <p:nvPr/>
              </p:nvSpPr>
              <p:spPr>
                <a:xfrm rot="16755166">
                  <a:off x="2814751" y="173760"/>
                  <a:ext cx="6253872" cy="6177484"/>
                </a:xfrm>
                <a:prstGeom prst="circularArrow">
                  <a:avLst>
                    <a:gd name="adj1" fmla="val 18234"/>
                    <a:gd name="adj2" fmla="val 823123"/>
                    <a:gd name="adj3" fmla="val 16316548"/>
                    <a:gd name="adj4" fmla="val 10800000"/>
                    <a:gd name="adj5" fmla="val 13156"/>
                  </a:avLst>
                </a:prstGeom>
                <a:solidFill>
                  <a:srgbClr val="471B69"/>
                </a:solidFill>
                <a:ln w="12700">
                  <a:solidFill>
                    <a:schemeClr val="tx1"/>
                  </a:solidFill>
                </a:ln>
                <a:effectLst/>
              </p:spPr>
            </p:sp>
            <p:sp>
              <p:nvSpPr>
                <p:cNvPr id="24" name="Circular Arrow 23">
                  <a:extLst>
                    <a:ext uri="{FF2B5EF4-FFF2-40B4-BE49-F238E27FC236}">
                      <a16:creationId xmlns:a16="http://schemas.microsoft.com/office/drawing/2014/main" id="{C7332E0E-48FF-A0A2-8912-20F085159DD2}"/>
                    </a:ext>
                  </a:extLst>
                </p:cNvPr>
                <p:cNvSpPr/>
                <p:nvPr/>
              </p:nvSpPr>
              <p:spPr>
                <a:xfrm rot="9807020">
                  <a:off x="2969064" y="268268"/>
                  <a:ext cx="6253872" cy="6177484"/>
                </a:xfrm>
                <a:prstGeom prst="circularArrow">
                  <a:avLst>
                    <a:gd name="adj1" fmla="val 18234"/>
                    <a:gd name="adj2" fmla="val 823123"/>
                    <a:gd name="adj3" fmla="val 16316548"/>
                    <a:gd name="adj4" fmla="val 10800000"/>
                    <a:gd name="adj5" fmla="val 13156"/>
                  </a:avLst>
                </a:prstGeom>
                <a:solidFill>
                  <a:srgbClr val="16406D"/>
                </a:solidFill>
                <a:ln w="12700">
                  <a:solidFill>
                    <a:schemeClr val="tx1"/>
                  </a:solidFill>
                </a:ln>
                <a:effectLst/>
              </p:spPr>
            </p:sp>
            <p:sp>
              <p:nvSpPr>
                <p:cNvPr id="25" name="Rectangle 24">
                  <a:extLst>
                    <a:ext uri="{FF2B5EF4-FFF2-40B4-BE49-F238E27FC236}">
                      <a16:creationId xmlns:a16="http://schemas.microsoft.com/office/drawing/2014/main" id="{D213DDB3-0462-76E2-3AB5-6BDCE9C1618A}"/>
                    </a:ext>
                  </a:extLst>
                </p:cNvPr>
                <p:cNvSpPr/>
                <p:nvPr/>
              </p:nvSpPr>
              <p:spPr>
                <a:xfrm rot="3378869">
                  <a:off x="3149737" y="2787976"/>
                  <a:ext cx="3493758" cy="2391597"/>
                </a:xfrm>
                <a:prstGeom prst="rect">
                  <a:avLst/>
                </a:prstGeom>
                <a:noFill/>
              </p:spPr>
              <p:txBody>
                <a:bodyPr wrap="none" lIns="91440" tIns="45720" rIns="91440" bIns="45720">
                  <a:prstTxWarp prst="textArchDown">
                    <a:avLst>
                      <a:gd name="adj" fmla="val 28813"/>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w="0"/>
                      <a:solidFill>
                        <a:prstClr val="white"/>
                      </a:solidFill>
                      <a:effectLst>
                        <a:outerShdw blurRad="38100" dist="19050" dir="2700000" algn="tl" rotWithShape="0">
                          <a:prstClr val="black">
                            <a:alpha val="40000"/>
                          </a:prstClr>
                        </a:outerShdw>
                      </a:effectLst>
                      <a:uLnTx/>
                      <a:uFillTx/>
                      <a:latin typeface="Aptos" panose="02110004020202020204"/>
                    </a:rPr>
                    <a:t>ADVANCE</a:t>
                  </a:r>
                </a:p>
              </p:txBody>
            </p:sp>
            <p:sp>
              <p:nvSpPr>
                <p:cNvPr id="26" name="Rectangle 25">
                  <a:extLst>
                    <a:ext uri="{FF2B5EF4-FFF2-40B4-BE49-F238E27FC236}">
                      <a16:creationId xmlns:a16="http://schemas.microsoft.com/office/drawing/2014/main" id="{B3B67C91-372D-434B-0D73-73E77398A7B8}"/>
                    </a:ext>
                  </a:extLst>
                </p:cNvPr>
                <p:cNvSpPr/>
                <p:nvPr/>
              </p:nvSpPr>
              <p:spPr>
                <a:xfrm rot="18406045">
                  <a:off x="5892246" y="3526668"/>
                  <a:ext cx="3169161" cy="1513580"/>
                </a:xfrm>
                <a:prstGeom prst="rect">
                  <a:avLst/>
                </a:prstGeom>
                <a:noFill/>
              </p:spPr>
              <p:txBody>
                <a:bodyPr wrap="none" lIns="91440" tIns="45720" rIns="91440" bIns="45720">
                  <a:prstTxWarp prst="textArchDown">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a:ln w="0"/>
                      <a:solidFill>
                        <a:prstClr val="white"/>
                      </a:solidFill>
                      <a:effectLst>
                        <a:outerShdw blurRad="38100" dist="19050" dir="2700000" algn="tl" rotWithShape="0">
                          <a:prstClr val="black">
                            <a:alpha val="40000"/>
                          </a:prstClr>
                        </a:outerShdw>
                      </a:effectLst>
                      <a:latin typeface="Aptos" panose="02110004020202020204"/>
                    </a:rPr>
                    <a:t>VALIDATE</a:t>
                  </a:r>
                  <a:endParaRPr kumimoji="0" lang="en-US" sz="2800" b="1" i="0" u="none" strike="noStrike" kern="0" cap="none" spc="0" normalizeH="0" baseline="0" noProof="0" dirty="0">
                    <a:ln w="0"/>
                    <a:solidFill>
                      <a:prstClr val="white"/>
                    </a:solidFill>
                    <a:effectLst>
                      <a:outerShdw blurRad="38100" dist="19050" dir="2700000" algn="tl" rotWithShape="0">
                        <a:prstClr val="black">
                          <a:alpha val="40000"/>
                        </a:prstClr>
                      </a:outerShdw>
                    </a:effectLst>
                    <a:uLnTx/>
                    <a:uFillTx/>
                    <a:latin typeface="Aptos" panose="02110004020202020204"/>
                  </a:endParaRPr>
                </a:p>
              </p:txBody>
            </p:sp>
          </p:grpSp>
          <p:sp>
            <p:nvSpPr>
              <p:cNvPr id="8" name="Donut 7">
                <a:extLst>
                  <a:ext uri="{FF2B5EF4-FFF2-40B4-BE49-F238E27FC236}">
                    <a16:creationId xmlns:a16="http://schemas.microsoft.com/office/drawing/2014/main" id="{A2F01098-AFD8-0781-9C33-294F2B05A131}"/>
                  </a:ext>
                </a:extLst>
              </p:cNvPr>
              <p:cNvSpPr/>
              <p:nvPr/>
            </p:nvSpPr>
            <p:spPr>
              <a:xfrm>
                <a:off x="6650198" y="1281494"/>
                <a:ext cx="5327147" cy="5457077"/>
              </a:xfrm>
              <a:prstGeom prst="donut">
                <a:avLst>
                  <a:gd name="adj" fmla="val 10049"/>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AEAC1D30-E9BB-56EE-5613-C5A810BA4795}"/>
                  </a:ext>
                </a:extLst>
              </p:cNvPr>
              <p:cNvSpPr txBox="1"/>
              <p:nvPr/>
            </p:nvSpPr>
            <p:spPr>
              <a:xfrm>
                <a:off x="10763967" y="3100827"/>
                <a:ext cx="1720646" cy="430887"/>
              </a:xfrm>
              <a:prstGeom prst="rect">
                <a:avLst/>
              </a:prstGeom>
              <a:noFill/>
            </p:spPr>
            <p:txBody>
              <a:bodyPr wrap="square" rtlCol="0">
                <a:spAutoFit/>
              </a:bodyPr>
              <a:lstStyle/>
              <a:p>
                <a:pPr algn="ctr"/>
                <a:r>
                  <a:rPr lang="en-US" sz="1100" dirty="0"/>
                  <a:t>Startups</a:t>
                </a:r>
                <a:br>
                  <a:rPr lang="en-US" sz="1100" dirty="0"/>
                </a:br>
                <a:r>
                  <a:rPr lang="en-US" sz="1100" dirty="0"/>
                  <a:t>Launched</a:t>
                </a:r>
              </a:p>
            </p:txBody>
          </p:sp>
          <p:sp>
            <p:nvSpPr>
              <p:cNvPr id="11" name="TextBox 10">
                <a:extLst>
                  <a:ext uri="{FF2B5EF4-FFF2-40B4-BE49-F238E27FC236}">
                    <a16:creationId xmlns:a16="http://schemas.microsoft.com/office/drawing/2014/main" id="{0849006D-D19D-4EEA-A31A-651C3D83B8CC}"/>
                  </a:ext>
                </a:extLst>
              </p:cNvPr>
              <p:cNvSpPr txBox="1"/>
              <p:nvPr/>
            </p:nvSpPr>
            <p:spPr>
              <a:xfrm>
                <a:off x="6298218" y="4897209"/>
                <a:ext cx="1720646" cy="430887"/>
              </a:xfrm>
              <a:prstGeom prst="rect">
                <a:avLst/>
              </a:prstGeom>
              <a:noFill/>
            </p:spPr>
            <p:txBody>
              <a:bodyPr wrap="square" rtlCol="0">
                <a:spAutoFit/>
              </a:bodyPr>
              <a:lstStyle/>
              <a:p>
                <a:pPr algn="ctr"/>
                <a:r>
                  <a:rPr lang="en-US" sz="1100" dirty="0"/>
                  <a:t>Cluster</a:t>
                </a:r>
                <a:br>
                  <a:rPr lang="en-US" sz="1100" dirty="0"/>
                </a:br>
                <a:r>
                  <a:rPr lang="en-US" sz="1100" dirty="0"/>
                  <a:t>growth</a:t>
                </a:r>
              </a:p>
            </p:txBody>
          </p:sp>
          <p:sp>
            <p:nvSpPr>
              <p:cNvPr id="12" name="TextBox 11">
                <a:extLst>
                  <a:ext uri="{FF2B5EF4-FFF2-40B4-BE49-F238E27FC236}">
                    <a16:creationId xmlns:a16="http://schemas.microsoft.com/office/drawing/2014/main" id="{1F7AAB5F-3AFB-211F-8E2E-EA3927823F8D}"/>
                  </a:ext>
                </a:extLst>
              </p:cNvPr>
              <p:cNvSpPr txBox="1"/>
              <p:nvPr/>
            </p:nvSpPr>
            <p:spPr>
              <a:xfrm>
                <a:off x="10144709" y="5596191"/>
                <a:ext cx="1720646" cy="430887"/>
              </a:xfrm>
              <a:prstGeom prst="rect">
                <a:avLst/>
              </a:prstGeom>
              <a:noFill/>
            </p:spPr>
            <p:txBody>
              <a:bodyPr wrap="square" rtlCol="0">
                <a:spAutoFit/>
              </a:bodyPr>
              <a:lstStyle/>
              <a:p>
                <a:pPr algn="ctr"/>
                <a:r>
                  <a:rPr lang="en-US" sz="1100" dirty="0"/>
                  <a:t>Follow-on</a:t>
                </a:r>
                <a:br>
                  <a:rPr lang="en-US" sz="1100" dirty="0"/>
                </a:br>
                <a:r>
                  <a:rPr lang="en-US" sz="1100" dirty="0"/>
                  <a:t>capital</a:t>
                </a:r>
              </a:p>
            </p:txBody>
          </p:sp>
          <p:sp>
            <p:nvSpPr>
              <p:cNvPr id="13" name="TextBox 12">
                <a:extLst>
                  <a:ext uri="{FF2B5EF4-FFF2-40B4-BE49-F238E27FC236}">
                    <a16:creationId xmlns:a16="http://schemas.microsoft.com/office/drawing/2014/main" id="{F66A874F-AAF8-5ECB-61CA-F4383603A83E}"/>
                  </a:ext>
                </a:extLst>
              </p:cNvPr>
              <p:cNvSpPr txBox="1"/>
              <p:nvPr/>
            </p:nvSpPr>
            <p:spPr>
              <a:xfrm>
                <a:off x="10208843" y="2079714"/>
                <a:ext cx="1720646" cy="430887"/>
              </a:xfrm>
              <a:prstGeom prst="rect">
                <a:avLst/>
              </a:prstGeom>
              <a:noFill/>
            </p:spPr>
            <p:txBody>
              <a:bodyPr wrap="square" rtlCol="0">
                <a:spAutoFit/>
              </a:bodyPr>
              <a:lstStyle/>
              <a:p>
                <a:pPr algn="ctr"/>
                <a:r>
                  <a:rPr lang="en-US" sz="1100" dirty="0"/>
                  <a:t>Students</a:t>
                </a:r>
                <a:br>
                  <a:rPr lang="en-US" sz="1100" dirty="0"/>
                </a:br>
                <a:r>
                  <a:rPr lang="en-US" sz="1100" dirty="0"/>
                  <a:t>Engaged</a:t>
                </a:r>
              </a:p>
            </p:txBody>
          </p:sp>
          <p:sp>
            <p:nvSpPr>
              <p:cNvPr id="14" name="TextBox 13">
                <a:extLst>
                  <a:ext uri="{FF2B5EF4-FFF2-40B4-BE49-F238E27FC236}">
                    <a16:creationId xmlns:a16="http://schemas.microsoft.com/office/drawing/2014/main" id="{17F47A21-4D8F-735B-EB20-7072AFD0BE66}"/>
                  </a:ext>
                </a:extLst>
              </p:cNvPr>
              <p:cNvSpPr txBox="1"/>
              <p:nvPr/>
            </p:nvSpPr>
            <p:spPr>
              <a:xfrm>
                <a:off x="6385272" y="3917622"/>
                <a:ext cx="1059161" cy="430887"/>
              </a:xfrm>
              <a:prstGeom prst="rect">
                <a:avLst/>
              </a:prstGeom>
              <a:noFill/>
            </p:spPr>
            <p:txBody>
              <a:bodyPr wrap="square" rtlCol="0">
                <a:spAutoFit/>
              </a:bodyPr>
              <a:lstStyle/>
              <a:p>
                <a:pPr algn="ctr"/>
                <a:r>
                  <a:rPr lang="en-US" sz="1100" dirty="0"/>
                  <a:t>Public</a:t>
                </a:r>
                <a:br>
                  <a:rPr lang="en-US" sz="1100" dirty="0"/>
                </a:br>
                <a:r>
                  <a:rPr lang="en-US" sz="1100" dirty="0"/>
                  <a:t>ROI</a:t>
                </a:r>
              </a:p>
            </p:txBody>
          </p:sp>
          <p:sp>
            <p:nvSpPr>
              <p:cNvPr id="15" name="TextBox 14">
                <a:extLst>
                  <a:ext uri="{FF2B5EF4-FFF2-40B4-BE49-F238E27FC236}">
                    <a16:creationId xmlns:a16="http://schemas.microsoft.com/office/drawing/2014/main" id="{0A532B4B-7303-0F23-B583-D3FF7FCDE28B}"/>
                  </a:ext>
                </a:extLst>
              </p:cNvPr>
              <p:cNvSpPr txBox="1"/>
              <p:nvPr/>
            </p:nvSpPr>
            <p:spPr>
              <a:xfrm>
                <a:off x="7112301" y="5804867"/>
                <a:ext cx="1720646" cy="430887"/>
              </a:xfrm>
              <a:prstGeom prst="rect">
                <a:avLst/>
              </a:prstGeom>
              <a:noFill/>
            </p:spPr>
            <p:txBody>
              <a:bodyPr wrap="square" rtlCol="0">
                <a:spAutoFit/>
              </a:bodyPr>
              <a:lstStyle/>
              <a:p>
                <a:pPr algn="ctr"/>
                <a:r>
                  <a:rPr lang="en-US" sz="1100" dirty="0"/>
                  <a:t>Legislative</a:t>
                </a:r>
                <a:br>
                  <a:rPr lang="en-US" sz="1100" dirty="0"/>
                </a:br>
                <a:r>
                  <a:rPr lang="en-US" sz="1100" dirty="0"/>
                  <a:t>confidence</a:t>
                </a:r>
              </a:p>
            </p:txBody>
          </p:sp>
          <p:sp>
            <p:nvSpPr>
              <p:cNvPr id="16" name="TextBox 15">
                <a:extLst>
                  <a:ext uri="{FF2B5EF4-FFF2-40B4-BE49-F238E27FC236}">
                    <a16:creationId xmlns:a16="http://schemas.microsoft.com/office/drawing/2014/main" id="{F546E6D3-9D89-CA5C-DCD7-0EB553CF5285}"/>
                  </a:ext>
                </a:extLst>
              </p:cNvPr>
              <p:cNvSpPr txBox="1"/>
              <p:nvPr/>
            </p:nvSpPr>
            <p:spPr>
              <a:xfrm>
                <a:off x="8679120" y="6232846"/>
                <a:ext cx="1720646" cy="430887"/>
              </a:xfrm>
              <a:prstGeom prst="rect">
                <a:avLst/>
              </a:prstGeom>
              <a:noFill/>
            </p:spPr>
            <p:txBody>
              <a:bodyPr wrap="square" rtlCol="0">
                <a:spAutoFit/>
              </a:bodyPr>
              <a:lstStyle/>
              <a:p>
                <a:pPr algn="ctr"/>
                <a:r>
                  <a:rPr lang="en-US" sz="1100" dirty="0"/>
                  <a:t>Philanthropic</a:t>
                </a:r>
                <a:br>
                  <a:rPr lang="en-US" sz="1100" dirty="0"/>
                </a:br>
                <a:r>
                  <a:rPr lang="en-US" sz="1100" dirty="0"/>
                  <a:t>Support</a:t>
                </a:r>
              </a:p>
            </p:txBody>
          </p:sp>
          <p:sp>
            <p:nvSpPr>
              <p:cNvPr id="17" name="TextBox 16">
                <a:extLst>
                  <a:ext uri="{FF2B5EF4-FFF2-40B4-BE49-F238E27FC236}">
                    <a16:creationId xmlns:a16="http://schemas.microsoft.com/office/drawing/2014/main" id="{6E96D066-C69D-F1BB-A413-DCB67CE805DC}"/>
                  </a:ext>
                </a:extLst>
              </p:cNvPr>
              <p:cNvSpPr txBox="1"/>
              <p:nvPr/>
            </p:nvSpPr>
            <p:spPr>
              <a:xfrm>
                <a:off x="10800091" y="4348509"/>
                <a:ext cx="1720646" cy="430887"/>
              </a:xfrm>
              <a:prstGeom prst="rect">
                <a:avLst/>
              </a:prstGeom>
              <a:noFill/>
            </p:spPr>
            <p:txBody>
              <a:bodyPr wrap="square" rtlCol="0">
                <a:spAutoFit/>
              </a:bodyPr>
              <a:lstStyle/>
              <a:p>
                <a:pPr algn="ctr"/>
                <a:r>
                  <a:rPr lang="en-US" sz="1100" dirty="0"/>
                  <a:t>Strategic</a:t>
                </a:r>
                <a:br>
                  <a:rPr lang="en-US" sz="1100" dirty="0"/>
                </a:br>
                <a:r>
                  <a:rPr lang="en-US" sz="1100" dirty="0"/>
                  <a:t>Partners</a:t>
                </a:r>
              </a:p>
            </p:txBody>
          </p:sp>
          <p:sp>
            <p:nvSpPr>
              <p:cNvPr id="18" name="TextBox 17">
                <a:extLst>
                  <a:ext uri="{FF2B5EF4-FFF2-40B4-BE49-F238E27FC236}">
                    <a16:creationId xmlns:a16="http://schemas.microsoft.com/office/drawing/2014/main" id="{BF2FBEEA-B6DE-C361-3734-F6E80EC9CD14}"/>
                  </a:ext>
                </a:extLst>
              </p:cNvPr>
              <p:cNvSpPr txBox="1"/>
              <p:nvPr/>
            </p:nvSpPr>
            <p:spPr>
              <a:xfrm>
                <a:off x="6185756" y="2905002"/>
                <a:ext cx="1720646" cy="430887"/>
              </a:xfrm>
              <a:prstGeom prst="rect">
                <a:avLst/>
              </a:prstGeom>
              <a:noFill/>
            </p:spPr>
            <p:txBody>
              <a:bodyPr wrap="square" rtlCol="0">
                <a:spAutoFit/>
              </a:bodyPr>
              <a:lstStyle/>
              <a:p>
                <a:pPr algn="ctr"/>
                <a:r>
                  <a:rPr lang="en-US" sz="1100" dirty="0"/>
                  <a:t>Investor</a:t>
                </a:r>
                <a:br>
                  <a:rPr lang="en-US" sz="1100" dirty="0"/>
                </a:br>
                <a:r>
                  <a:rPr lang="en-US" sz="1100" dirty="0"/>
                  <a:t>Interest</a:t>
                </a:r>
              </a:p>
            </p:txBody>
          </p:sp>
          <p:sp>
            <p:nvSpPr>
              <p:cNvPr id="19" name="TextBox 18">
                <a:extLst>
                  <a:ext uri="{FF2B5EF4-FFF2-40B4-BE49-F238E27FC236}">
                    <a16:creationId xmlns:a16="http://schemas.microsoft.com/office/drawing/2014/main" id="{27C81C31-D8F3-947D-E893-AB807AA02AC5}"/>
                  </a:ext>
                </a:extLst>
              </p:cNvPr>
              <p:cNvSpPr txBox="1"/>
              <p:nvPr/>
            </p:nvSpPr>
            <p:spPr>
              <a:xfrm>
                <a:off x="6683337" y="2087208"/>
                <a:ext cx="1720646" cy="430887"/>
              </a:xfrm>
              <a:prstGeom prst="rect">
                <a:avLst/>
              </a:prstGeom>
              <a:noFill/>
            </p:spPr>
            <p:txBody>
              <a:bodyPr wrap="square" rtlCol="0">
                <a:spAutoFit/>
              </a:bodyPr>
              <a:lstStyle/>
              <a:p>
                <a:pPr algn="ctr"/>
                <a:r>
                  <a:rPr lang="en-US" sz="1100" dirty="0"/>
                  <a:t>Texas</a:t>
                </a:r>
                <a:br>
                  <a:rPr lang="en-US" sz="1100" dirty="0"/>
                </a:br>
                <a:r>
                  <a:rPr lang="en-US" sz="1100" dirty="0"/>
                  <a:t>Jobs</a:t>
                </a:r>
              </a:p>
            </p:txBody>
          </p:sp>
          <p:pic>
            <p:nvPicPr>
              <p:cNvPr id="4098" name="Picture 2" descr="Texas A&amp;M University Flag - Maroon w/ White Logo - Eagle Mountain Flag">
                <a:extLst>
                  <a:ext uri="{FF2B5EF4-FFF2-40B4-BE49-F238E27FC236}">
                    <a16:creationId xmlns:a16="http://schemas.microsoft.com/office/drawing/2014/main" id="{047BC109-F426-F1EC-0D63-866B9FEADE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94564" y="3652583"/>
                <a:ext cx="858079" cy="516563"/>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B3209318-5E74-9817-455C-35BECB1B7074}"/>
                  </a:ext>
                </a:extLst>
              </p:cNvPr>
              <p:cNvSpPr txBox="1"/>
              <p:nvPr/>
            </p:nvSpPr>
            <p:spPr>
              <a:xfrm>
                <a:off x="8453448" y="1302541"/>
                <a:ext cx="1720646" cy="523220"/>
              </a:xfrm>
              <a:prstGeom prst="rect">
                <a:avLst/>
              </a:prstGeom>
              <a:noFill/>
            </p:spPr>
            <p:txBody>
              <a:bodyPr wrap="square" rtlCol="0">
                <a:spAutoFit/>
              </a:bodyPr>
              <a:lstStyle/>
              <a:p>
                <a:pPr algn="ctr"/>
                <a:r>
                  <a:rPr lang="en-US" sz="1400" b="1" dirty="0"/>
                  <a:t>Ecosystem</a:t>
                </a:r>
                <a:br>
                  <a:rPr lang="en-US" sz="1400" b="1" dirty="0"/>
                </a:br>
                <a:r>
                  <a:rPr lang="en-US" sz="1400" b="1" dirty="0"/>
                  <a:t>Outcomes</a:t>
                </a:r>
              </a:p>
            </p:txBody>
          </p:sp>
        </p:grpSp>
        <p:sp>
          <p:nvSpPr>
            <p:cNvPr id="59" name="TextBox 58">
              <a:extLst>
                <a:ext uri="{FF2B5EF4-FFF2-40B4-BE49-F238E27FC236}">
                  <a16:creationId xmlns:a16="http://schemas.microsoft.com/office/drawing/2014/main" id="{43E4C833-D589-359A-4E3F-496A31747257}"/>
                </a:ext>
              </a:extLst>
            </p:cNvPr>
            <p:cNvSpPr txBox="1"/>
            <p:nvPr/>
          </p:nvSpPr>
          <p:spPr>
            <a:xfrm>
              <a:off x="8623970" y="4098158"/>
              <a:ext cx="1432783" cy="261610"/>
            </a:xfrm>
            <a:prstGeom prst="rect">
              <a:avLst/>
            </a:prstGeom>
            <a:noFill/>
          </p:spPr>
          <p:txBody>
            <a:bodyPr wrap="square">
              <a:spAutoFit/>
            </a:bodyPr>
            <a:lstStyle/>
            <a:p>
              <a:pPr algn="ctr"/>
              <a:r>
                <a:rPr lang="en-US" sz="1100" dirty="0">
                  <a:solidFill>
                    <a:schemeClr val="bg1"/>
                  </a:solidFill>
                </a:rPr>
                <a:t>Entrepreneurship</a:t>
              </a:r>
            </a:p>
          </p:txBody>
        </p:sp>
      </p:grpSp>
      <p:sp>
        <p:nvSpPr>
          <p:cNvPr id="5" name="TextBox 4">
            <a:extLst>
              <a:ext uri="{FF2B5EF4-FFF2-40B4-BE49-F238E27FC236}">
                <a16:creationId xmlns:a16="http://schemas.microsoft.com/office/drawing/2014/main" id="{A6174210-9BFB-97FA-C6A7-C5F49A3D8BB0}"/>
              </a:ext>
            </a:extLst>
          </p:cNvPr>
          <p:cNvSpPr txBox="1"/>
          <p:nvPr/>
        </p:nvSpPr>
        <p:spPr>
          <a:xfrm>
            <a:off x="377113" y="718398"/>
            <a:ext cx="11414684" cy="400110"/>
          </a:xfrm>
          <a:prstGeom prst="rect">
            <a:avLst/>
          </a:prstGeom>
          <a:noFill/>
        </p:spPr>
        <p:txBody>
          <a:bodyPr wrap="square">
            <a:spAutoFit/>
          </a:bodyPr>
          <a:lstStyle/>
          <a:p>
            <a:pPr>
              <a:buNone/>
            </a:pPr>
            <a:r>
              <a:rPr lang="en-US" sz="2000" dirty="0"/>
              <a:t>Provost priorities: </a:t>
            </a:r>
            <a:r>
              <a:rPr lang="en-US" sz="2000" b="1" dirty="0"/>
              <a:t>Integration</a:t>
            </a:r>
            <a:r>
              <a:rPr lang="en-US" sz="2000" dirty="0"/>
              <a:t> | </a:t>
            </a:r>
            <a:r>
              <a:rPr lang="en-US" sz="2000" b="1" dirty="0"/>
              <a:t>Academic expansion </a:t>
            </a:r>
            <a:r>
              <a:rPr lang="en-US" sz="2000" dirty="0"/>
              <a:t>| </a:t>
            </a:r>
            <a:r>
              <a:rPr lang="en-US" sz="2000" b="1" dirty="0"/>
              <a:t>Co-curricular opportunity </a:t>
            </a:r>
            <a:r>
              <a:rPr lang="en-US" sz="2000" dirty="0"/>
              <a:t>| </a:t>
            </a:r>
            <a:r>
              <a:rPr lang="en-US" sz="2000" b="1" dirty="0"/>
              <a:t>Hub facilities</a:t>
            </a:r>
          </a:p>
        </p:txBody>
      </p:sp>
    </p:spTree>
    <p:extLst>
      <p:ext uri="{BB962C8B-B14F-4D97-AF65-F5344CB8AC3E}">
        <p14:creationId xmlns:p14="http://schemas.microsoft.com/office/powerpoint/2010/main" val="641411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ACD26-45F7-8450-D762-1416A9AEC529}"/>
            </a:ext>
          </a:extLst>
        </p:cNvPr>
        <p:cNvGrpSpPr/>
        <p:nvPr/>
      </p:nvGrpSpPr>
      <p:grpSpPr>
        <a:xfrm>
          <a:off x="0" y="0"/>
          <a:ext cx="0" cy="0"/>
          <a:chOff x="0" y="0"/>
          <a:chExt cx="0" cy="0"/>
        </a:xfrm>
      </p:grpSpPr>
      <p:graphicFrame>
        <p:nvGraphicFramePr>
          <p:cNvPr id="27" name="Google Shape;292;p28">
            <a:extLst>
              <a:ext uri="{FF2B5EF4-FFF2-40B4-BE49-F238E27FC236}">
                <a16:creationId xmlns:a16="http://schemas.microsoft.com/office/drawing/2014/main" id="{D7E6606C-5684-0A12-F279-72EFEB189594}"/>
              </a:ext>
            </a:extLst>
          </p:cNvPr>
          <p:cNvGraphicFramePr/>
          <p:nvPr>
            <p:extLst>
              <p:ext uri="{D42A27DB-BD31-4B8C-83A1-F6EECF244321}">
                <p14:modId xmlns:p14="http://schemas.microsoft.com/office/powerpoint/2010/main" val="851056406"/>
              </p:ext>
            </p:extLst>
          </p:nvPr>
        </p:nvGraphicFramePr>
        <p:xfrm>
          <a:off x="3774160" y="1439524"/>
          <a:ext cx="8027388" cy="5192107"/>
        </p:xfrm>
        <a:graphic>
          <a:graphicData uri="http://schemas.openxmlformats.org/drawingml/2006/table">
            <a:tbl>
              <a:tblPr firstRow="1" bandRow="1">
                <a:noFill/>
              </a:tblPr>
              <a:tblGrid>
                <a:gridCol w="2006847">
                  <a:extLst>
                    <a:ext uri="{9D8B030D-6E8A-4147-A177-3AD203B41FA5}">
                      <a16:colId xmlns:a16="http://schemas.microsoft.com/office/drawing/2014/main" val="20000"/>
                    </a:ext>
                  </a:extLst>
                </a:gridCol>
                <a:gridCol w="2006847">
                  <a:extLst>
                    <a:ext uri="{9D8B030D-6E8A-4147-A177-3AD203B41FA5}">
                      <a16:colId xmlns:a16="http://schemas.microsoft.com/office/drawing/2014/main" val="20001"/>
                    </a:ext>
                  </a:extLst>
                </a:gridCol>
                <a:gridCol w="2006847">
                  <a:extLst>
                    <a:ext uri="{9D8B030D-6E8A-4147-A177-3AD203B41FA5}">
                      <a16:colId xmlns:a16="http://schemas.microsoft.com/office/drawing/2014/main" val="20002"/>
                    </a:ext>
                  </a:extLst>
                </a:gridCol>
                <a:gridCol w="2006847">
                  <a:extLst>
                    <a:ext uri="{9D8B030D-6E8A-4147-A177-3AD203B41FA5}">
                      <a16:colId xmlns:a16="http://schemas.microsoft.com/office/drawing/2014/main" val="20003"/>
                    </a:ext>
                  </a:extLst>
                </a:gridCol>
              </a:tblGrid>
              <a:tr h="5192107">
                <a:tc>
                  <a:txBody>
                    <a:bodyPr/>
                    <a:lstStyle/>
                    <a:p>
                      <a:pPr marL="0" marR="0" lvl="0" indent="0" algn="ctr" rtl="0">
                        <a:lnSpc>
                          <a:spcPct val="100000"/>
                        </a:lnSpc>
                        <a:spcBef>
                          <a:spcPts val="0"/>
                        </a:spcBef>
                        <a:spcAft>
                          <a:spcPts val="0"/>
                        </a:spcAft>
                        <a:buNone/>
                      </a:pPr>
                      <a:r>
                        <a:rPr lang="en-US" sz="1400" b="1" u="none" strike="noStrike" cap="none" dirty="0">
                          <a:solidFill>
                            <a:schemeClr val="dk1"/>
                          </a:solidFill>
                        </a:rPr>
                        <a:t>Food, Ag</a:t>
                      </a:r>
                      <a:br>
                        <a:rPr lang="en-US" sz="1400" b="1" u="none" strike="noStrike" cap="none" dirty="0">
                          <a:solidFill>
                            <a:schemeClr val="dk1"/>
                          </a:solidFill>
                        </a:rPr>
                      </a:br>
                      <a:r>
                        <a:rPr lang="en-US" sz="1400" b="1" u="none" strike="noStrike" cap="none" dirty="0">
                          <a:solidFill>
                            <a:schemeClr val="dk1"/>
                          </a:solidFill>
                        </a:rPr>
                        <a:t>&amp; Biosecurity</a:t>
                      </a:r>
                    </a:p>
                    <a:p>
                      <a:pPr marL="0" marR="0" lvl="0" indent="0" algn="ctr" rtl="0">
                        <a:lnSpc>
                          <a:spcPct val="100000"/>
                        </a:lnSpc>
                        <a:spcBef>
                          <a:spcPts val="0"/>
                        </a:spcBef>
                        <a:spcAft>
                          <a:spcPts val="0"/>
                        </a:spcAft>
                        <a:buNone/>
                      </a:pPr>
                      <a:endParaRPr lang="en-US" sz="1100" i="1" dirty="0"/>
                    </a:p>
                    <a:p>
                      <a:pPr marL="0" marR="0" lvl="0" indent="0" algn="ctr" rtl="0">
                        <a:lnSpc>
                          <a:spcPct val="100000"/>
                        </a:lnSpc>
                        <a:spcBef>
                          <a:spcPts val="0"/>
                        </a:spcBef>
                        <a:spcAft>
                          <a:spcPts val="0"/>
                        </a:spcAft>
                        <a:buNone/>
                      </a:pPr>
                      <a:r>
                        <a:rPr lang="en-US" sz="1100" i="1" dirty="0"/>
                        <a:t>TAMU edge:</a:t>
                      </a:r>
                      <a:br>
                        <a:rPr lang="en-US" sz="1100" i="1" dirty="0"/>
                      </a:br>
                      <a:r>
                        <a:rPr lang="en-US" sz="1100" i="1" dirty="0"/>
                        <a:t>AgriLife + engineering + field deployment</a:t>
                      </a:r>
                      <a:endParaRPr lang="en-US" sz="1100" dirty="0"/>
                    </a:p>
                  </a:txBody>
                  <a:tcPr marL="51621" marR="51621" marT="182880" marB="28392">
                    <a:lnL w="9525" cap="flat" cmpd="sng">
                      <a:solidFill>
                        <a:srgbClr val="9E9E9E"/>
                      </a:solidFill>
                      <a:prstDash val="solid"/>
                      <a:round/>
                      <a:headEnd type="none" w="sm" len="sm"/>
                      <a:tailEnd type="none" w="sm" len="sm"/>
                    </a:lnL>
                    <a:lnR w="76200" cap="flat" cmpd="sng">
                      <a:solidFill>
                        <a:schemeClr val="lt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5DFEC"/>
                    </a:solidFill>
                  </a:tcPr>
                </a:tc>
                <a:tc>
                  <a:txBody>
                    <a:bodyPr/>
                    <a:lstStyle/>
                    <a:p>
                      <a:pPr marL="0" marR="0" lvl="0" indent="0" algn="ctr" rtl="0">
                        <a:lnSpc>
                          <a:spcPct val="100000"/>
                        </a:lnSpc>
                        <a:spcBef>
                          <a:spcPts val="0"/>
                        </a:spcBef>
                        <a:spcAft>
                          <a:spcPts val="0"/>
                        </a:spcAft>
                        <a:buNone/>
                      </a:pPr>
                      <a:r>
                        <a:rPr lang="en-US" sz="1400" b="1" u="none" strike="noStrike" cap="none" dirty="0">
                          <a:solidFill>
                            <a:schemeClr val="dk1"/>
                          </a:solidFill>
                        </a:rPr>
                        <a:t>Health Engineering &amp; Diagnostics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i="1"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i="1" dirty="0"/>
                        <a:t>TAMU edge:</a:t>
                      </a:r>
                      <a:br>
                        <a:rPr lang="en-US" sz="1100" i="1" dirty="0"/>
                      </a:br>
                      <a:r>
                        <a:rPr lang="en-US" sz="1100" i="1" dirty="0"/>
                        <a:t>Engineering + HSC + translational pathways</a:t>
                      </a:r>
                      <a:endParaRPr lang="en-US" sz="1100" dirty="0"/>
                    </a:p>
                  </a:txBody>
                  <a:tcPr marL="51621" marR="51621" marT="182880" marB="28392">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AF1DD"/>
                    </a:solidFill>
                  </a:tcPr>
                </a:tc>
                <a:tc>
                  <a:txBody>
                    <a:bodyPr/>
                    <a:lstStyle/>
                    <a:p>
                      <a:pPr marL="0" marR="0" lvl="0" indent="0" algn="ctr" rtl="0">
                        <a:lnSpc>
                          <a:spcPct val="100000"/>
                        </a:lnSpc>
                        <a:spcBef>
                          <a:spcPts val="0"/>
                        </a:spcBef>
                        <a:spcAft>
                          <a:spcPts val="0"/>
                        </a:spcAft>
                        <a:buNone/>
                      </a:pPr>
                      <a:r>
                        <a:rPr lang="en-US" sz="1400" b="1" u="none" strike="noStrike" cap="none" dirty="0">
                          <a:solidFill>
                            <a:schemeClr val="dk1"/>
                          </a:solidFill>
                        </a:rPr>
                        <a:t>Autonomy, Robotics &amp; Dual-Use Systems</a:t>
                      </a:r>
                    </a:p>
                    <a:p>
                      <a:pPr marL="0" marR="0" lvl="0" indent="0" algn="ctr" rtl="0">
                        <a:lnSpc>
                          <a:spcPct val="100000"/>
                        </a:lnSpc>
                        <a:spcBef>
                          <a:spcPts val="0"/>
                        </a:spcBef>
                        <a:spcAft>
                          <a:spcPts val="0"/>
                        </a:spcAft>
                        <a:buNone/>
                      </a:pPr>
                      <a:endParaRPr lang="en-US" sz="1100" i="1" dirty="0"/>
                    </a:p>
                    <a:p>
                      <a:pPr marL="0" marR="0" lvl="0" indent="0" algn="ctr" rtl="0">
                        <a:lnSpc>
                          <a:spcPct val="100000"/>
                        </a:lnSpc>
                        <a:spcBef>
                          <a:spcPts val="0"/>
                        </a:spcBef>
                        <a:spcAft>
                          <a:spcPts val="0"/>
                        </a:spcAft>
                        <a:buNone/>
                      </a:pPr>
                      <a:r>
                        <a:rPr lang="en-US" sz="1100" i="1" dirty="0"/>
                        <a:t>TAMU edge:</a:t>
                      </a:r>
                      <a:br>
                        <a:rPr lang="en-US" sz="1100" i="1" dirty="0"/>
                      </a:br>
                      <a:r>
                        <a:rPr lang="en-US" sz="1100" i="1" dirty="0"/>
                        <a:t>Engineering + RELLIS + BCDC</a:t>
                      </a:r>
                      <a:endParaRPr lang="en-US" sz="1100" dirty="0"/>
                    </a:p>
                  </a:txBody>
                  <a:tcPr marL="51621" marR="51621" marT="182880" marB="28392">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AE5F1"/>
                    </a:solidFill>
                  </a:tcPr>
                </a:tc>
                <a:tc>
                  <a:txBody>
                    <a:bodyPr/>
                    <a:lstStyle/>
                    <a:p>
                      <a:pPr marL="0" marR="0" lvl="0" indent="0" algn="ctr" rtl="0">
                        <a:lnSpc>
                          <a:spcPct val="100000"/>
                        </a:lnSpc>
                        <a:spcBef>
                          <a:spcPts val="0"/>
                        </a:spcBef>
                        <a:spcAft>
                          <a:spcPts val="0"/>
                        </a:spcAft>
                        <a:buNone/>
                      </a:pPr>
                      <a:r>
                        <a:rPr lang="en-US" sz="1400" b="1" dirty="0">
                          <a:solidFill>
                            <a:schemeClr val="dk1"/>
                          </a:solidFill>
                        </a:rPr>
                        <a:t>Energy, Resilience &amp; Infrastructure</a:t>
                      </a:r>
                    </a:p>
                    <a:p>
                      <a:pPr marL="0" marR="0" lvl="0" indent="0" algn="ctr" rtl="0">
                        <a:lnSpc>
                          <a:spcPct val="100000"/>
                        </a:lnSpc>
                        <a:spcBef>
                          <a:spcPts val="0"/>
                        </a:spcBef>
                        <a:spcAft>
                          <a:spcPts val="0"/>
                        </a:spcAft>
                        <a:buNone/>
                      </a:pPr>
                      <a:endParaRPr lang="en-US" sz="1100" i="1" dirty="0"/>
                    </a:p>
                    <a:p>
                      <a:pPr marL="0" marR="0" lvl="0" indent="0" algn="ctr" rtl="0">
                        <a:lnSpc>
                          <a:spcPct val="100000"/>
                        </a:lnSpc>
                        <a:spcBef>
                          <a:spcPts val="0"/>
                        </a:spcBef>
                        <a:spcAft>
                          <a:spcPts val="0"/>
                        </a:spcAft>
                        <a:buNone/>
                      </a:pPr>
                      <a:r>
                        <a:rPr lang="en-US" sz="1100" i="1" dirty="0"/>
                        <a:t>TAMU edge:</a:t>
                      </a:r>
                      <a:br>
                        <a:rPr lang="en-US" sz="1100" i="1" dirty="0"/>
                      </a:br>
                      <a:r>
                        <a:rPr lang="en-US" sz="1100" i="1" dirty="0"/>
                        <a:t>Engineering + RELLIS + applied energy systems</a:t>
                      </a:r>
                      <a:endParaRPr lang="en-US" sz="1100" dirty="0"/>
                    </a:p>
                  </a:txBody>
                  <a:tcPr marL="51621" marR="51621" marT="182880" marB="28392">
                    <a:lnL w="76200" cap="flat" cmpd="sng">
                      <a:solidFill>
                        <a:schemeClr val="lt1"/>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DE9D8"/>
                    </a:solidFill>
                  </a:tcPr>
                </a:tc>
                <a:extLst>
                  <a:ext uri="{0D108BD9-81ED-4DB2-BD59-A6C34878D82A}">
                    <a16:rowId xmlns:a16="http://schemas.microsoft.com/office/drawing/2014/main" val="10000"/>
                  </a:ext>
                </a:extLst>
              </a:tr>
            </a:tbl>
          </a:graphicData>
        </a:graphic>
      </p:graphicFrame>
      <p:sp>
        <p:nvSpPr>
          <p:cNvPr id="33" name="Google Shape;299;p28">
            <a:extLst>
              <a:ext uri="{FF2B5EF4-FFF2-40B4-BE49-F238E27FC236}">
                <a16:creationId xmlns:a16="http://schemas.microsoft.com/office/drawing/2014/main" id="{C33D5A3F-1D8B-C000-92CC-5E25B96BC7A0}"/>
              </a:ext>
            </a:extLst>
          </p:cNvPr>
          <p:cNvSpPr txBox="1"/>
          <p:nvPr/>
        </p:nvSpPr>
        <p:spPr>
          <a:xfrm>
            <a:off x="254096" y="2905820"/>
            <a:ext cx="11699090" cy="523180"/>
          </a:xfrm>
          <a:prstGeom prst="rect">
            <a:avLst/>
          </a:prstGeom>
          <a:solidFill>
            <a:schemeClr val="lt1">
              <a:alpha val="54509"/>
            </a:schemeClr>
          </a:solidFill>
          <a:ln w="12700"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469900" marR="0" lvl="1" indent="0" algn="l" rtl="0">
              <a:lnSpc>
                <a:spcPct val="100000"/>
              </a:lnSpc>
              <a:spcBef>
                <a:spcPts val="0"/>
              </a:spcBef>
              <a:spcAft>
                <a:spcPts val="0"/>
              </a:spcAft>
              <a:buNone/>
            </a:pPr>
            <a:r>
              <a:rPr lang="en-US" sz="1400" b="1" i="0" u="none" strike="noStrike" cap="none" dirty="0">
                <a:solidFill>
                  <a:schemeClr val="dk1"/>
                </a:solidFill>
                <a:ea typeface="Arial"/>
                <a:cs typeface="Arial"/>
                <a:sym typeface="Arial"/>
              </a:rPr>
              <a:t>	A.I., Data</a:t>
            </a:r>
            <a:endParaRPr sz="1400" dirty="0"/>
          </a:p>
          <a:p>
            <a:pPr marL="469900" marR="0" lvl="0" indent="0" algn="l" rtl="0">
              <a:lnSpc>
                <a:spcPct val="100000"/>
              </a:lnSpc>
              <a:spcBef>
                <a:spcPts val="0"/>
              </a:spcBef>
              <a:spcAft>
                <a:spcPts val="0"/>
              </a:spcAft>
              <a:buClr>
                <a:srgbClr val="000000"/>
              </a:buClr>
              <a:buSzPts val="2400"/>
              <a:buFont typeface="Arial"/>
              <a:buNone/>
            </a:pPr>
            <a:r>
              <a:rPr lang="en-US" sz="1400" b="1" i="0" u="none" strike="noStrike" cap="none" dirty="0">
                <a:solidFill>
                  <a:schemeClr val="dk1"/>
                </a:solidFill>
                <a:ea typeface="Arial"/>
                <a:cs typeface="Arial"/>
                <a:sym typeface="Arial"/>
              </a:rPr>
              <a:t>	&amp; Compute</a:t>
            </a:r>
            <a:endParaRPr sz="1400" b="0" i="0" u="none" strike="noStrike" cap="none" dirty="0">
              <a:solidFill>
                <a:schemeClr val="dk1"/>
              </a:solidFill>
              <a:ea typeface="Arial"/>
              <a:cs typeface="Arial"/>
              <a:sym typeface="Arial"/>
            </a:endParaRPr>
          </a:p>
        </p:txBody>
      </p:sp>
      <p:sp>
        <p:nvSpPr>
          <p:cNvPr id="2" name="Title 1">
            <a:extLst>
              <a:ext uri="{FF2B5EF4-FFF2-40B4-BE49-F238E27FC236}">
                <a16:creationId xmlns:a16="http://schemas.microsoft.com/office/drawing/2014/main" id="{0B726D90-DBE9-49C4-A421-D0F9E6F075A6}"/>
              </a:ext>
            </a:extLst>
          </p:cNvPr>
          <p:cNvSpPr>
            <a:spLocks noGrp="1"/>
          </p:cNvSpPr>
          <p:nvPr>
            <p:ph type="title"/>
          </p:nvPr>
        </p:nvSpPr>
        <p:spPr>
          <a:xfrm>
            <a:off x="236734" y="31364"/>
            <a:ext cx="11630801" cy="1325563"/>
          </a:xfrm>
        </p:spPr>
        <p:txBody>
          <a:bodyPr>
            <a:noAutofit/>
          </a:bodyPr>
          <a:lstStyle/>
          <a:p>
            <a:r>
              <a:rPr lang="en-US" sz="4000" dirty="0"/>
              <a:t>Market shaping opportunities sit at the seams</a:t>
            </a:r>
          </a:p>
        </p:txBody>
      </p:sp>
      <p:sp>
        <p:nvSpPr>
          <p:cNvPr id="4" name="Google Shape;299;p28">
            <a:extLst>
              <a:ext uri="{FF2B5EF4-FFF2-40B4-BE49-F238E27FC236}">
                <a16:creationId xmlns:a16="http://schemas.microsoft.com/office/drawing/2014/main" id="{63E969EB-F316-FC69-F68B-3063E2FE356A}"/>
              </a:ext>
            </a:extLst>
          </p:cNvPr>
          <p:cNvSpPr txBox="1"/>
          <p:nvPr/>
        </p:nvSpPr>
        <p:spPr>
          <a:xfrm>
            <a:off x="254096" y="3638907"/>
            <a:ext cx="11699090" cy="523180"/>
          </a:xfrm>
          <a:prstGeom prst="rect">
            <a:avLst/>
          </a:prstGeom>
          <a:solidFill>
            <a:schemeClr val="lt1">
              <a:alpha val="54509"/>
            </a:schemeClr>
          </a:solidFill>
          <a:ln w="12700"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469900" marR="0" lvl="1" indent="0" algn="l" rtl="0">
              <a:lnSpc>
                <a:spcPct val="100000"/>
              </a:lnSpc>
              <a:spcBef>
                <a:spcPts val="0"/>
              </a:spcBef>
              <a:spcAft>
                <a:spcPts val="0"/>
              </a:spcAft>
              <a:buNone/>
            </a:pPr>
            <a:r>
              <a:rPr lang="en-US" sz="1400" b="1" i="0" u="none" strike="noStrike" cap="none" dirty="0">
                <a:solidFill>
                  <a:schemeClr val="dk1"/>
                </a:solidFill>
                <a:ea typeface="Arial"/>
                <a:cs typeface="Arial"/>
                <a:sym typeface="Arial"/>
              </a:rPr>
              <a:t>	Novel Biology</a:t>
            </a:r>
            <a:br>
              <a:rPr lang="en-US" sz="1400" b="1" i="0" u="none" strike="noStrike" cap="none" dirty="0">
                <a:solidFill>
                  <a:schemeClr val="dk1"/>
                </a:solidFill>
                <a:ea typeface="Arial"/>
                <a:cs typeface="Arial"/>
                <a:sym typeface="Arial"/>
              </a:rPr>
            </a:br>
            <a:r>
              <a:rPr lang="en-US" sz="1400" b="1" i="0" u="none" strike="noStrike" cap="none" dirty="0">
                <a:solidFill>
                  <a:schemeClr val="dk1"/>
                </a:solidFill>
                <a:ea typeface="Arial"/>
                <a:cs typeface="Arial"/>
                <a:sym typeface="Arial"/>
              </a:rPr>
              <a:t>            &amp; Biomanufacturing</a:t>
            </a:r>
            <a:endParaRPr sz="1400" b="0" i="0" u="none" strike="noStrike" cap="none" dirty="0">
              <a:solidFill>
                <a:schemeClr val="dk1"/>
              </a:solidFill>
              <a:ea typeface="Arial"/>
              <a:cs typeface="Arial"/>
              <a:sym typeface="Arial"/>
            </a:endParaRPr>
          </a:p>
        </p:txBody>
      </p:sp>
      <p:sp>
        <p:nvSpPr>
          <p:cNvPr id="5" name="Google Shape;299;p28">
            <a:extLst>
              <a:ext uri="{FF2B5EF4-FFF2-40B4-BE49-F238E27FC236}">
                <a16:creationId xmlns:a16="http://schemas.microsoft.com/office/drawing/2014/main" id="{23C528D2-66ED-84CD-061E-DED236110E86}"/>
              </a:ext>
            </a:extLst>
          </p:cNvPr>
          <p:cNvSpPr txBox="1"/>
          <p:nvPr/>
        </p:nvSpPr>
        <p:spPr>
          <a:xfrm>
            <a:off x="254096" y="4371994"/>
            <a:ext cx="11699090" cy="523180"/>
          </a:xfrm>
          <a:prstGeom prst="rect">
            <a:avLst/>
          </a:prstGeom>
          <a:solidFill>
            <a:schemeClr val="lt1">
              <a:alpha val="54509"/>
            </a:schemeClr>
          </a:solidFill>
          <a:ln w="12700"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469900" marR="0" lvl="1" indent="0" algn="l" rtl="0">
              <a:lnSpc>
                <a:spcPct val="100000"/>
              </a:lnSpc>
              <a:spcBef>
                <a:spcPts val="0"/>
              </a:spcBef>
              <a:spcAft>
                <a:spcPts val="0"/>
              </a:spcAft>
              <a:buNone/>
            </a:pPr>
            <a:r>
              <a:rPr lang="en-US" sz="1400" b="1" i="0" u="none" strike="noStrike" cap="none" dirty="0">
                <a:solidFill>
                  <a:schemeClr val="dk1"/>
                </a:solidFill>
                <a:ea typeface="Arial"/>
                <a:cs typeface="Arial"/>
                <a:sym typeface="Arial"/>
              </a:rPr>
              <a:t>	Automation, Robotics</a:t>
            </a:r>
            <a:br>
              <a:rPr lang="en-US" sz="1400" b="1" i="0" u="none" strike="noStrike" cap="none" dirty="0">
                <a:solidFill>
                  <a:schemeClr val="dk1"/>
                </a:solidFill>
                <a:ea typeface="Arial"/>
                <a:cs typeface="Arial"/>
                <a:sym typeface="Arial"/>
              </a:rPr>
            </a:br>
            <a:r>
              <a:rPr lang="en-US" sz="1400" b="1" i="0" u="none" strike="noStrike" cap="none" dirty="0">
                <a:solidFill>
                  <a:schemeClr val="dk1"/>
                </a:solidFill>
                <a:ea typeface="Arial"/>
                <a:cs typeface="Arial"/>
                <a:sym typeface="Arial"/>
              </a:rPr>
              <a:t>            &amp; Sensing</a:t>
            </a:r>
            <a:endParaRPr sz="1400" b="0" i="0" u="none" strike="noStrike" cap="none" dirty="0">
              <a:solidFill>
                <a:schemeClr val="dk1"/>
              </a:solidFill>
              <a:ea typeface="Arial"/>
              <a:cs typeface="Arial"/>
              <a:sym typeface="Arial"/>
            </a:endParaRPr>
          </a:p>
        </p:txBody>
      </p:sp>
      <p:sp>
        <p:nvSpPr>
          <p:cNvPr id="6" name="Google Shape;299;p28">
            <a:extLst>
              <a:ext uri="{FF2B5EF4-FFF2-40B4-BE49-F238E27FC236}">
                <a16:creationId xmlns:a16="http://schemas.microsoft.com/office/drawing/2014/main" id="{8CEEF8B3-776E-5605-0086-FEAD8CCCC991}"/>
              </a:ext>
            </a:extLst>
          </p:cNvPr>
          <p:cNvSpPr txBox="1"/>
          <p:nvPr/>
        </p:nvSpPr>
        <p:spPr>
          <a:xfrm>
            <a:off x="254096" y="5105081"/>
            <a:ext cx="11699090" cy="523180"/>
          </a:xfrm>
          <a:prstGeom prst="rect">
            <a:avLst/>
          </a:prstGeom>
          <a:solidFill>
            <a:schemeClr val="lt1">
              <a:alpha val="54509"/>
            </a:schemeClr>
          </a:solidFill>
          <a:ln w="12700"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469900" marR="0" lvl="1" indent="0" algn="l" rtl="0">
              <a:lnSpc>
                <a:spcPct val="100000"/>
              </a:lnSpc>
              <a:spcBef>
                <a:spcPts val="0"/>
              </a:spcBef>
              <a:spcAft>
                <a:spcPts val="0"/>
              </a:spcAft>
              <a:buNone/>
            </a:pPr>
            <a:r>
              <a:rPr lang="en-US" sz="1400" b="1" i="0" u="none" strike="noStrike" cap="none" dirty="0">
                <a:solidFill>
                  <a:schemeClr val="dk1"/>
                </a:solidFill>
                <a:ea typeface="Arial"/>
                <a:cs typeface="Arial"/>
                <a:sym typeface="Arial"/>
              </a:rPr>
              <a:t>	Process, Manufacturing</a:t>
            </a:r>
            <a:br>
              <a:rPr lang="en-US" sz="1400" b="1" i="0" u="none" strike="noStrike" cap="none" dirty="0">
                <a:solidFill>
                  <a:schemeClr val="dk1"/>
                </a:solidFill>
                <a:ea typeface="Arial"/>
                <a:cs typeface="Arial"/>
                <a:sym typeface="Arial"/>
              </a:rPr>
            </a:br>
            <a:r>
              <a:rPr lang="en-US" sz="1400" b="1" i="0" u="none" strike="noStrike" cap="none" dirty="0">
                <a:solidFill>
                  <a:schemeClr val="dk1"/>
                </a:solidFill>
                <a:ea typeface="Arial"/>
                <a:cs typeface="Arial"/>
                <a:sym typeface="Arial"/>
              </a:rPr>
              <a:t>            &amp; </a:t>
            </a:r>
            <a:r>
              <a:rPr lang="en-US" sz="1400" b="1" dirty="0">
                <a:solidFill>
                  <a:schemeClr val="dk1"/>
                </a:solidFill>
                <a:ea typeface="Arial"/>
                <a:cs typeface="Arial"/>
                <a:sym typeface="Arial"/>
              </a:rPr>
              <a:t>Scale-up</a:t>
            </a:r>
            <a:endParaRPr sz="1400" b="0" i="0" u="none" strike="noStrike" cap="none" dirty="0">
              <a:solidFill>
                <a:schemeClr val="dk1"/>
              </a:solidFill>
              <a:ea typeface="Arial"/>
              <a:cs typeface="Arial"/>
              <a:sym typeface="Arial"/>
            </a:endParaRPr>
          </a:p>
        </p:txBody>
      </p:sp>
      <p:sp>
        <p:nvSpPr>
          <p:cNvPr id="7" name="Google Shape;299;p28">
            <a:extLst>
              <a:ext uri="{FF2B5EF4-FFF2-40B4-BE49-F238E27FC236}">
                <a16:creationId xmlns:a16="http://schemas.microsoft.com/office/drawing/2014/main" id="{48E1A8CA-8AED-80C5-B6BF-F5EA48BFD161}"/>
              </a:ext>
            </a:extLst>
          </p:cNvPr>
          <p:cNvSpPr txBox="1"/>
          <p:nvPr/>
        </p:nvSpPr>
        <p:spPr>
          <a:xfrm>
            <a:off x="254096" y="5838291"/>
            <a:ext cx="11699090" cy="523180"/>
          </a:xfrm>
          <a:prstGeom prst="rect">
            <a:avLst/>
          </a:prstGeom>
          <a:solidFill>
            <a:schemeClr val="lt1">
              <a:alpha val="54509"/>
            </a:schemeClr>
          </a:solidFill>
          <a:ln w="12700"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469900" marR="0" lvl="1" indent="0" algn="l" rtl="0">
              <a:lnSpc>
                <a:spcPct val="100000"/>
              </a:lnSpc>
              <a:spcBef>
                <a:spcPts val="0"/>
              </a:spcBef>
              <a:spcAft>
                <a:spcPts val="0"/>
              </a:spcAft>
              <a:buNone/>
            </a:pPr>
            <a:r>
              <a:rPr lang="en-US" sz="1400" b="1" i="0" u="none" strike="noStrike" cap="none" dirty="0">
                <a:solidFill>
                  <a:schemeClr val="dk1"/>
                </a:solidFill>
                <a:ea typeface="Arial"/>
                <a:cs typeface="Arial"/>
                <a:sym typeface="Arial"/>
              </a:rPr>
              <a:t>	Validation, Testbeds</a:t>
            </a:r>
            <a:br>
              <a:rPr lang="en-US" sz="1400" b="1" i="0" u="none" strike="noStrike" cap="none" dirty="0">
                <a:solidFill>
                  <a:schemeClr val="dk1"/>
                </a:solidFill>
                <a:ea typeface="Arial"/>
                <a:cs typeface="Arial"/>
                <a:sym typeface="Arial"/>
              </a:rPr>
            </a:br>
            <a:r>
              <a:rPr lang="en-US" sz="1400" b="1" i="0" u="none" strike="noStrike" cap="none" dirty="0">
                <a:solidFill>
                  <a:schemeClr val="dk1"/>
                </a:solidFill>
                <a:ea typeface="Arial"/>
                <a:cs typeface="Arial"/>
                <a:sym typeface="Arial"/>
              </a:rPr>
              <a:t>            &amp; Field Deployment</a:t>
            </a:r>
            <a:endParaRPr sz="1400" b="0" i="0" u="none" strike="noStrike" cap="none" dirty="0">
              <a:solidFill>
                <a:schemeClr val="dk1"/>
              </a:solidFill>
              <a:ea typeface="Arial"/>
              <a:cs typeface="Arial"/>
              <a:sym typeface="Arial"/>
            </a:endParaRPr>
          </a:p>
        </p:txBody>
      </p:sp>
      <p:pic>
        <p:nvPicPr>
          <p:cNvPr id="11" name="Picture 10" descr="A screenshot of a cell phone&#10;&#10;AI-generated content may be incorrect.">
            <a:extLst>
              <a:ext uri="{FF2B5EF4-FFF2-40B4-BE49-F238E27FC236}">
                <a16:creationId xmlns:a16="http://schemas.microsoft.com/office/drawing/2014/main" id="{3D7CC24F-B90E-2582-FD94-56945532D71E}"/>
              </a:ext>
            </a:extLst>
          </p:cNvPr>
          <p:cNvPicPr>
            <a:picLocks noChangeAspect="1"/>
          </p:cNvPicPr>
          <p:nvPr/>
        </p:nvPicPr>
        <p:blipFill>
          <a:blip r:embed="rId3"/>
          <a:srcRect b="76267"/>
          <a:stretch>
            <a:fillRect/>
          </a:stretch>
        </p:blipFill>
        <p:spPr>
          <a:xfrm>
            <a:off x="-107688" y="2884196"/>
            <a:ext cx="1456781" cy="518604"/>
          </a:xfrm>
          <a:prstGeom prst="rect">
            <a:avLst/>
          </a:prstGeom>
        </p:spPr>
      </p:pic>
      <p:pic>
        <p:nvPicPr>
          <p:cNvPr id="12" name="Picture 11" descr="A screenshot of a cell phone&#10;&#10;AI-generated content may be incorrect.">
            <a:extLst>
              <a:ext uri="{FF2B5EF4-FFF2-40B4-BE49-F238E27FC236}">
                <a16:creationId xmlns:a16="http://schemas.microsoft.com/office/drawing/2014/main" id="{171A3CA3-F2EC-2A2B-3FD7-9A9F27FA0849}"/>
              </a:ext>
            </a:extLst>
          </p:cNvPr>
          <p:cNvPicPr>
            <a:picLocks noChangeAspect="1"/>
          </p:cNvPicPr>
          <p:nvPr/>
        </p:nvPicPr>
        <p:blipFill>
          <a:blip r:embed="rId3"/>
          <a:srcRect t="23777" b="55456"/>
          <a:stretch>
            <a:fillRect/>
          </a:stretch>
        </p:blipFill>
        <p:spPr>
          <a:xfrm>
            <a:off x="-107688" y="3686554"/>
            <a:ext cx="1456781" cy="453777"/>
          </a:xfrm>
          <a:prstGeom prst="rect">
            <a:avLst/>
          </a:prstGeom>
        </p:spPr>
      </p:pic>
      <p:pic>
        <p:nvPicPr>
          <p:cNvPr id="13" name="Picture 12" descr="A screenshot of a cell phone&#10;&#10;AI-generated content may be incorrect.">
            <a:extLst>
              <a:ext uri="{FF2B5EF4-FFF2-40B4-BE49-F238E27FC236}">
                <a16:creationId xmlns:a16="http://schemas.microsoft.com/office/drawing/2014/main" id="{23C368FF-C653-A14D-6CAA-DFE601C50630}"/>
              </a:ext>
            </a:extLst>
          </p:cNvPr>
          <p:cNvPicPr>
            <a:picLocks noChangeAspect="1"/>
          </p:cNvPicPr>
          <p:nvPr/>
        </p:nvPicPr>
        <p:blipFill>
          <a:blip r:embed="rId3"/>
          <a:srcRect t="43290" b="35366"/>
          <a:stretch>
            <a:fillRect/>
          </a:stretch>
        </p:blipFill>
        <p:spPr>
          <a:xfrm>
            <a:off x="-107686" y="4413388"/>
            <a:ext cx="1456781" cy="466403"/>
          </a:xfrm>
          <a:prstGeom prst="rect">
            <a:avLst/>
          </a:prstGeom>
        </p:spPr>
      </p:pic>
      <p:pic>
        <p:nvPicPr>
          <p:cNvPr id="14" name="Picture 13" descr="A screenshot of a cell phone&#10;&#10;AI-generated content may be incorrect.">
            <a:extLst>
              <a:ext uri="{FF2B5EF4-FFF2-40B4-BE49-F238E27FC236}">
                <a16:creationId xmlns:a16="http://schemas.microsoft.com/office/drawing/2014/main" id="{0AF2148B-8CAA-51E3-0109-8ECCA1A61D20}"/>
              </a:ext>
            </a:extLst>
          </p:cNvPr>
          <p:cNvPicPr>
            <a:picLocks noChangeAspect="1"/>
          </p:cNvPicPr>
          <p:nvPr/>
        </p:nvPicPr>
        <p:blipFill>
          <a:blip r:embed="rId3"/>
          <a:srcRect t="63004" b="17209"/>
          <a:stretch>
            <a:fillRect/>
          </a:stretch>
        </p:blipFill>
        <p:spPr>
          <a:xfrm>
            <a:off x="-107686" y="5148211"/>
            <a:ext cx="1456781" cy="432381"/>
          </a:xfrm>
          <a:prstGeom prst="rect">
            <a:avLst/>
          </a:prstGeom>
        </p:spPr>
      </p:pic>
      <p:pic>
        <p:nvPicPr>
          <p:cNvPr id="15" name="Picture 14" descr="A screenshot of a cell phone&#10;&#10;AI-generated content may be incorrect.">
            <a:extLst>
              <a:ext uri="{FF2B5EF4-FFF2-40B4-BE49-F238E27FC236}">
                <a16:creationId xmlns:a16="http://schemas.microsoft.com/office/drawing/2014/main" id="{D43276B0-0083-B8FD-6771-8D984F59F62C}"/>
              </a:ext>
            </a:extLst>
          </p:cNvPr>
          <p:cNvPicPr>
            <a:picLocks noChangeAspect="1"/>
          </p:cNvPicPr>
          <p:nvPr/>
        </p:nvPicPr>
        <p:blipFill>
          <a:blip r:embed="rId3"/>
          <a:srcRect t="82354"/>
          <a:stretch>
            <a:fillRect/>
          </a:stretch>
        </p:blipFill>
        <p:spPr>
          <a:xfrm>
            <a:off x="-107686" y="5956893"/>
            <a:ext cx="1456781" cy="385605"/>
          </a:xfrm>
          <a:prstGeom prst="rect">
            <a:avLst/>
          </a:prstGeom>
        </p:spPr>
      </p:pic>
      <p:sp>
        <p:nvSpPr>
          <p:cNvPr id="9" name="Slide Number Placeholder 8">
            <a:extLst>
              <a:ext uri="{FF2B5EF4-FFF2-40B4-BE49-F238E27FC236}">
                <a16:creationId xmlns:a16="http://schemas.microsoft.com/office/drawing/2014/main" id="{0640ABFA-B337-746F-4FFC-D0C4537674E3}"/>
              </a:ext>
            </a:extLst>
          </p:cNvPr>
          <p:cNvSpPr>
            <a:spLocks noGrp="1"/>
          </p:cNvSpPr>
          <p:nvPr>
            <p:ph type="sldNum" sz="quarter" idx="12"/>
          </p:nvPr>
        </p:nvSpPr>
        <p:spPr/>
        <p:txBody>
          <a:bodyPr/>
          <a:lstStyle/>
          <a:p>
            <a:fld id="{D35B0E1E-D626-C044-A1BD-05474DF5975C}" type="slidenum">
              <a:rPr lang="en-US" smtClean="0"/>
              <a:t>7</a:t>
            </a:fld>
            <a:endParaRPr lang="en-US"/>
          </a:p>
        </p:txBody>
      </p:sp>
    </p:spTree>
    <p:extLst>
      <p:ext uri="{BB962C8B-B14F-4D97-AF65-F5344CB8AC3E}">
        <p14:creationId xmlns:p14="http://schemas.microsoft.com/office/powerpoint/2010/main" val="3273928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0781C-BFA3-104E-1E15-B522EA6D4ECC}"/>
            </a:ext>
          </a:extLst>
        </p:cNvPr>
        <p:cNvGrpSpPr/>
        <p:nvPr/>
      </p:nvGrpSpPr>
      <p:grpSpPr>
        <a:xfrm>
          <a:off x="0" y="0"/>
          <a:ext cx="0" cy="0"/>
          <a:chOff x="0" y="0"/>
          <a:chExt cx="0" cy="0"/>
        </a:xfrm>
      </p:grpSpPr>
      <p:graphicFrame>
        <p:nvGraphicFramePr>
          <p:cNvPr id="27" name="Google Shape;292;p28">
            <a:extLst>
              <a:ext uri="{FF2B5EF4-FFF2-40B4-BE49-F238E27FC236}">
                <a16:creationId xmlns:a16="http://schemas.microsoft.com/office/drawing/2014/main" id="{85C4FB1A-33F0-A000-B5E2-72BADA214E77}"/>
              </a:ext>
            </a:extLst>
          </p:cNvPr>
          <p:cNvGraphicFramePr/>
          <p:nvPr/>
        </p:nvGraphicFramePr>
        <p:xfrm>
          <a:off x="3774160" y="1439524"/>
          <a:ext cx="8027388" cy="5192107"/>
        </p:xfrm>
        <a:graphic>
          <a:graphicData uri="http://schemas.openxmlformats.org/drawingml/2006/table">
            <a:tbl>
              <a:tblPr firstRow="1" bandRow="1">
                <a:noFill/>
              </a:tblPr>
              <a:tblGrid>
                <a:gridCol w="2006847">
                  <a:extLst>
                    <a:ext uri="{9D8B030D-6E8A-4147-A177-3AD203B41FA5}">
                      <a16:colId xmlns:a16="http://schemas.microsoft.com/office/drawing/2014/main" val="20000"/>
                    </a:ext>
                  </a:extLst>
                </a:gridCol>
                <a:gridCol w="2006847">
                  <a:extLst>
                    <a:ext uri="{9D8B030D-6E8A-4147-A177-3AD203B41FA5}">
                      <a16:colId xmlns:a16="http://schemas.microsoft.com/office/drawing/2014/main" val="20001"/>
                    </a:ext>
                  </a:extLst>
                </a:gridCol>
                <a:gridCol w="2006847">
                  <a:extLst>
                    <a:ext uri="{9D8B030D-6E8A-4147-A177-3AD203B41FA5}">
                      <a16:colId xmlns:a16="http://schemas.microsoft.com/office/drawing/2014/main" val="20002"/>
                    </a:ext>
                  </a:extLst>
                </a:gridCol>
                <a:gridCol w="2006847">
                  <a:extLst>
                    <a:ext uri="{9D8B030D-6E8A-4147-A177-3AD203B41FA5}">
                      <a16:colId xmlns:a16="http://schemas.microsoft.com/office/drawing/2014/main" val="20003"/>
                    </a:ext>
                  </a:extLst>
                </a:gridCol>
              </a:tblGrid>
              <a:tr h="5192107">
                <a:tc>
                  <a:txBody>
                    <a:bodyPr/>
                    <a:lstStyle/>
                    <a:p>
                      <a:pPr marL="0" marR="0" lvl="0" indent="0" algn="ctr" rtl="0">
                        <a:lnSpc>
                          <a:spcPct val="100000"/>
                        </a:lnSpc>
                        <a:spcBef>
                          <a:spcPts val="0"/>
                        </a:spcBef>
                        <a:spcAft>
                          <a:spcPts val="0"/>
                        </a:spcAft>
                        <a:buNone/>
                      </a:pPr>
                      <a:r>
                        <a:rPr lang="en-US" sz="1400" b="1" u="none" strike="noStrike" cap="none" dirty="0">
                          <a:solidFill>
                            <a:schemeClr val="dk1"/>
                          </a:solidFill>
                        </a:rPr>
                        <a:t>Food, Ag</a:t>
                      </a:r>
                      <a:br>
                        <a:rPr lang="en-US" sz="1400" b="1" u="none" strike="noStrike" cap="none" dirty="0">
                          <a:solidFill>
                            <a:schemeClr val="dk1"/>
                          </a:solidFill>
                        </a:rPr>
                      </a:br>
                      <a:r>
                        <a:rPr lang="en-US" sz="1400" b="1" u="none" strike="noStrike" cap="none" dirty="0">
                          <a:solidFill>
                            <a:schemeClr val="dk1"/>
                          </a:solidFill>
                        </a:rPr>
                        <a:t>&amp; Biosecurity</a:t>
                      </a:r>
                    </a:p>
                    <a:p>
                      <a:pPr marL="0" marR="0" lvl="0" indent="0" algn="ctr" rtl="0">
                        <a:lnSpc>
                          <a:spcPct val="100000"/>
                        </a:lnSpc>
                        <a:spcBef>
                          <a:spcPts val="0"/>
                        </a:spcBef>
                        <a:spcAft>
                          <a:spcPts val="0"/>
                        </a:spcAft>
                        <a:buNone/>
                      </a:pPr>
                      <a:endParaRPr lang="en-US" sz="1100" i="1" dirty="0"/>
                    </a:p>
                    <a:p>
                      <a:pPr marL="0" marR="0" lvl="0" indent="0" algn="ctr" rtl="0">
                        <a:lnSpc>
                          <a:spcPct val="100000"/>
                        </a:lnSpc>
                        <a:spcBef>
                          <a:spcPts val="0"/>
                        </a:spcBef>
                        <a:spcAft>
                          <a:spcPts val="0"/>
                        </a:spcAft>
                        <a:buNone/>
                      </a:pPr>
                      <a:r>
                        <a:rPr lang="en-US" sz="1100" i="1" dirty="0"/>
                        <a:t>TAMU edge:</a:t>
                      </a:r>
                      <a:br>
                        <a:rPr lang="en-US" sz="1100" i="1" dirty="0"/>
                      </a:br>
                      <a:r>
                        <a:rPr lang="en-US" sz="1100" i="1" dirty="0"/>
                        <a:t>AgriLife + engineering + field deployment</a:t>
                      </a:r>
                      <a:endParaRPr lang="en-US" sz="1100" dirty="0"/>
                    </a:p>
                  </a:txBody>
                  <a:tcPr marL="51621" marR="51621" marT="182880" marB="28392">
                    <a:lnL w="9525" cap="flat" cmpd="sng">
                      <a:solidFill>
                        <a:srgbClr val="9E9E9E"/>
                      </a:solidFill>
                      <a:prstDash val="solid"/>
                      <a:round/>
                      <a:headEnd type="none" w="sm" len="sm"/>
                      <a:tailEnd type="none" w="sm" len="sm"/>
                    </a:lnL>
                    <a:lnR w="76200" cap="flat" cmpd="sng">
                      <a:solidFill>
                        <a:schemeClr val="lt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5DFEC"/>
                    </a:solidFill>
                  </a:tcPr>
                </a:tc>
                <a:tc>
                  <a:txBody>
                    <a:bodyPr/>
                    <a:lstStyle/>
                    <a:p>
                      <a:pPr marL="0" marR="0" lvl="0" indent="0" algn="ctr" rtl="0">
                        <a:lnSpc>
                          <a:spcPct val="100000"/>
                        </a:lnSpc>
                        <a:spcBef>
                          <a:spcPts val="0"/>
                        </a:spcBef>
                        <a:spcAft>
                          <a:spcPts val="0"/>
                        </a:spcAft>
                        <a:buNone/>
                      </a:pPr>
                      <a:r>
                        <a:rPr lang="en-US" sz="1400" b="1" u="none" strike="noStrike" cap="none" dirty="0">
                          <a:solidFill>
                            <a:schemeClr val="dk1"/>
                          </a:solidFill>
                        </a:rPr>
                        <a:t>Health Engineering &amp; Diagnostics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i="1"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i="1" dirty="0"/>
                        <a:t>TAMU edge:</a:t>
                      </a:r>
                      <a:br>
                        <a:rPr lang="en-US" sz="1100" i="1" dirty="0"/>
                      </a:br>
                      <a:r>
                        <a:rPr lang="en-US" sz="1100" i="1" dirty="0"/>
                        <a:t>Engineering + HSC + translational pathways</a:t>
                      </a:r>
                      <a:endParaRPr lang="en-US" sz="1100" dirty="0"/>
                    </a:p>
                  </a:txBody>
                  <a:tcPr marL="51621" marR="51621" marT="182880" marB="28392">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AF1DD"/>
                    </a:solidFill>
                  </a:tcPr>
                </a:tc>
                <a:tc>
                  <a:txBody>
                    <a:bodyPr/>
                    <a:lstStyle/>
                    <a:p>
                      <a:pPr marL="0" marR="0" lvl="0" indent="0" algn="ctr" rtl="0">
                        <a:lnSpc>
                          <a:spcPct val="100000"/>
                        </a:lnSpc>
                        <a:spcBef>
                          <a:spcPts val="0"/>
                        </a:spcBef>
                        <a:spcAft>
                          <a:spcPts val="0"/>
                        </a:spcAft>
                        <a:buNone/>
                      </a:pPr>
                      <a:r>
                        <a:rPr lang="en-US" sz="1400" b="1" u="none" strike="noStrike" cap="none" dirty="0">
                          <a:solidFill>
                            <a:schemeClr val="dk1"/>
                          </a:solidFill>
                        </a:rPr>
                        <a:t>Autonomy, Robotics &amp; Dual-Use Systems</a:t>
                      </a:r>
                    </a:p>
                    <a:p>
                      <a:pPr marL="0" marR="0" lvl="0" indent="0" algn="ctr" rtl="0">
                        <a:lnSpc>
                          <a:spcPct val="100000"/>
                        </a:lnSpc>
                        <a:spcBef>
                          <a:spcPts val="0"/>
                        </a:spcBef>
                        <a:spcAft>
                          <a:spcPts val="0"/>
                        </a:spcAft>
                        <a:buNone/>
                      </a:pPr>
                      <a:endParaRPr lang="en-US" sz="1100" i="1" dirty="0"/>
                    </a:p>
                    <a:p>
                      <a:pPr marL="0" marR="0" lvl="0" indent="0" algn="ctr" rtl="0">
                        <a:lnSpc>
                          <a:spcPct val="100000"/>
                        </a:lnSpc>
                        <a:spcBef>
                          <a:spcPts val="0"/>
                        </a:spcBef>
                        <a:spcAft>
                          <a:spcPts val="0"/>
                        </a:spcAft>
                        <a:buNone/>
                      </a:pPr>
                      <a:r>
                        <a:rPr lang="en-US" sz="1100" i="1" dirty="0"/>
                        <a:t>TAMU edge:</a:t>
                      </a:r>
                      <a:br>
                        <a:rPr lang="en-US" sz="1100" i="1" dirty="0"/>
                      </a:br>
                      <a:r>
                        <a:rPr lang="en-US" sz="1100" i="1" dirty="0"/>
                        <a:t>Engineering + RELLIS + BCDC</a:t>
                      </a:r>
                      <a:endParaRPr lang="en-US" sz="1100" dirty="0"/>
                    </a:p>
                  </a:txBody>
                  <a:tcPr marL="51621" marR="51621" marT="182880" marB="28392">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AE5F1"/>
                    </a:solidFill>
                  </a:tcPr>
                </a:tc>
                <a:tc>
                  <a:txBody>
                    <a:bodyPr/>
                    <a:lstStyle/>
                    <a:p>
                      <a:pPr marL="0" marR="0" lvl="0" indent="0" algn="ctr" rtl="0">
                        <a:lnSpc>
                          <a:spcPct val="100000"/>
                        </a:lnSpc>
                        <a:spcBef>
                          <a:spcPts val="0"/>
                        </a:spcBef>
                        <a:spcAft>
                          <a:spcPts val="0"/>
                        </a:spcAft>
                        <a:buNone/>
                      </a:pPr>
                      <a:r>
                        <a:rPr lang="en-US" sz="1400" b="1" dirty="0">
                          <a:solidFill>
                            <a:schemeClr val="dk1"/>
                          </a:solidFill>
                        </a:rPr>
                        <a:t>Energy, Resilience &amp; Infrastructure</a:t>
                      </a:r>
                    </a:p>
                    <a:p>
                      <a:pPr marL="0" marR="0" lvl="0" indent="0" algn="ctr" rtl="0">
                        <a:lnSpc>
                          <a:spcPct val="100000"/>
                        </a:lnSpc>
                        <a:spcBef>
                          <a:spcPts val="0"/>
                        </a:spcBef>
                        <a:spcAft>
                          <a:spcPts val="0"/>
                        </a:spcAft>
                        <a:buNone/>
                      </a:pPr>
                      <a:endParaRPr lang="en-US" sz="1100" i="1" dirty="0"/>
                    </a:p>
                    <a:p>
                      <a:pPr marL="0" marR="0" lvl="0" indent="0" algn="ctr" rtl="0">
                        <a:lnSpc>
                          <a:spcPct val="100000"/>
                        </a:lnSpc>
                        <a:spcBef>
                          <a:spcPts val="0"/>
                        </a:spcBef>
                        <a:spcAft>
                          <a:spcPts val="0"/>
                        </a:spcAft>
                        <a:buNone/>
                      </a:pPr>
                      <a:r>
                        <a:rPr lang="en-US" sz="1100" i="1" dirty="0"/>
                        <a:t>TAMU edge:</a:t>
                      </a:r>
                      <a:br>
                        <a:rPr lang="en-US" sz="1100" i="1" dirty="0"/>
                      </a:br>
                      <a:r>
                        <a:rPr lang="en-US" sz="1100" i="1" dirty="0"/>
                        <a:t>Engineering + RELLIS + applied energy systems</a:t>
                      </a:r>
                      <a:endParaRPr lang="en-US" sz="1100" dirty="0"/>
                    </a:p>
                  </a:txBody>
                  <a:tcPr marL="51621" marR="51621" marT="182880" marB="28392">
                    <a:lnL w="76200" cap="flat" cmpd="sng">
                      <a:solidFill>
                        <a:schemeClr val="lt1"/>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DE9D8"/>
                    </a:solidFill>
                  </a:tcPr>
                </a:tc>
                <a:extLst>
                  <a:ext uri="{0D108BD9-81ED-4DB2-BD59-A6C34878D82A}">
                    <a16:rowId xmlns:a16="http://schemas.microsoft.com/office/drawing/2014/main" val="10000"/>
                  </a:ext>
                </a:extLst>
              </a:tr>
            </a:tbl>
          </a:graphicData>
        </a:graphic>
      </p:graphicFrame>
      <p:sp>
        <p:nvSpPr>
          <p:cNvPr id="33" name="Google Shape;299;p28">
            <a:extLst>
              <a:ext uri="{FF2B5EF4-FFF2-40B4-BE49-F238E27FC236}">
                <a16:creationId xmlns:a16="http://schemas.microsoft.com/office/drawing/2014/main" id="{B2C90C3E-016C-0434-251A-AC0DC732720C}"/>
              </a:ext>
            </a:extLst>
          </p:cNvPr>
          <p:cNvSpPr txBox="1"/>
          <p:nvPr/>
        </p:nvSpPr>
        <p:spPr>
          <a:xfrm>
            <a:off x="254096" y="2905820"/>
            <a:ext cx="11699090" cy="523180"/>
          </a:xfrm>
          <a:prstGeom prst="rect">
            <a:avLst/>
          </a:prstGeom>
          <a:solidFill>
            <a:schemeClr val="lt1">
              <a:alpha val="54509"/>
            </a:schemeClr>
          </a:solidFill>
          <a:ln w="12700"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469900" marR="0" lvl="1" indent="0" algn="l" rtl="0">
              <a:lnSpc>
                <a:spcPct val="100000"/>
              </a:lnSpc>
              <a:spcBef>
                <a:spcPts val="0"/>
              </a:spcBef>
              <a:spcAft>
                <a:spcPts val="0"/>
              </a:spcAft>
              <a:buNone/>
            </a:pPr>
            <a:r>
              <a:rPr lang="en-US" sz="1400" b="1" i="0" u="none" strike="noStrike" cap="none" dirty="0">
                <a:solidFill>
                  <a:schemeClr val="dk1"/>
                </a:solidFill>
                <a:ea typeface="Arial"/>
                <a:cs typeface="Arial"/>
                <a:sym typeface="Arial"/>
              </a:rPr>
              <a:t>	A.I., Data</a:t>
            </a:r>
            <a:endParaRPr sz="1400" dirty="0"/>
          </a:p>
          <a:p>
            <a:pPr marL="469900" marR="0" lvl="0" indent="0" algn="l" rtl="0">
              <a:lnSpc>
                <a:spcPct val="100000"/>
              </a:lnSpc>
              <a:spcBef>
                <a:spcPts val="0"/>
              </a:spcBef>
              <a:spcAft>
                <a:spcPts val="0"/>
              </a:spcAft>
              <a:buClr>
                <a:srgbClr val="000000"/>
              </a:buClr>
              <a:buSzPts val="2400"/>
              <a:buFont typeface="Arial"/>
              <a:buNone/>
            </a:pPr>
            <a:r>
              <a:rPr lang="en-US" sz="1400" b="1" i="0" u="none" strike="noStrike" cap="none" dirty="0">
                <a:solidFill>
                  <a:schemeClr val="dk1"/>
                </a:solidFill>
                <a:ea typeface="Arial"/>
                <a:cs typeface="Arial"/>
                <a:sym typeface="Arial"/>
              </a:rPr>
              <a:t>	&amp; Compute</a:t>
            </a:r>
            <a:endParaRPr sz="1400" b="0" i="0" u="none" strike="noStrike" cap="none" dirty="0">
              <a:solidFill>
                <a:schemeClr val="dk1"/>
              </a:solidFill>
              <a:ea typeface="Arial"/>
              <a:cs typeface="Arial"/>
              <a:sym typeface="Arial"/>
            </a:endParaRPr>
          </a:p>
        </p:txBody>
      </p:sp>
      <p:sp>
        <p:nvSpPr>
          <p:cNvPr id="2" name="Title 1">
            <a:extLst>
              <a:ext uri="{FF2B5EF4-FFF2-40B4-BE49-F238E27FC236}">
                <a16:creationId xmlns:a16="http://schemas.microsoft.com/office/drawing/2014/main" id="{DF83F1B5-E617-F2B9-D605-CCFB8FF81EF8}"/>
              </a:ext>
            </a:extLst>
          </p:cNvPr>
          <p:cNvSpPr>
            <a:spLocks noGrp="1"/>
          </p:cNvSpPr>
          <p:nvPr>
            <p:ph type="title"/>
          </p:nvPr>
        </p:nvSpPr>
        <p:spPr>
          <a:xfrm>
            <a:off x="236734" y="31364"/>
            <a:ext cx="11955266" cy="1325563"/>
          </a:xfrm>
        </p:spPr>
        <p:txBody>
          <a:bodyPr>
            <a:noAutofit/>
          </a:bodyPr>
          <a:lstStyle/>
          <a:p>
            <a:r>
              <a:rPr lang="en-US" sz="4000" dirty="0"/>
              <a:t>Institutional strengths collide here:</a:t>
            </a:r>
            <a:br>
              <a:rPr lang="en-US" sz="4000" dirty="0"/>
            </a:br>
            <a:r>
              <a:rPr lang="en-US" sz="2800" dirty="0"/>
              <a:t>AgriLife × Engineering … Engineering × HSC … AgriLife × HSC × Engineering</a:t>
            </a:r>
          </a:p>
        </p:txBody>
      </p:sp>
      <p:sp>
        <p:nvSpPr>
          <p:cNvPr id="4" name="Google Shape;299;p28">
            <a:extLst>
              <a:ext uri="{FF2B5EF4-FFF2-40B4-BE49-F238E27FC236}">
                <a16:creationId xmlns:a16="http://schemas.microsoft.com/office/drawing/2014/main" id="{64CCB4A1-A7CE-2879-AEA6-22E0599820BA}"/>
              </a:ext>
            </a:extLst>
          </p:cNvPr>
          <p:cNvSpPr txBox="1"/>
          <p:nvPr/>
        </p:nvSpPr>
        <p:spPr>
          <a:xfrm>
            <a:off x="254096" y="3638907"/>
            <a:ext cx="11699090" cy="523180"/>
          </a:xfrm>
          <a:prstGeom prst="rect">
            <a:avLst/>
          </a:prstGeom>
          <a:solidFill>
            <a:schemeClr val="lt1">
              <a:alpha val="54509"/>
            </a:schemeClr>
          </a:solidFill>
          <a:ln w="12700"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469900" marR="0" lvl="1" indent="0" algn="l" rtl="0">
              <a:lnSpc>
                <a:spcPct val="100000"/>
              </a:lnSpc>
              <a:spcBef>
                <a:spcPts val="0"/>
              </a:spcBef>
              <a:spcAft>
                <a:spcPts val="0"/>
              </a:spcAft>
              <a:buNone/>
            </a:pPr>
            <a:r>
              <a:rPr lang="en-US" sz="1400" b="1" i="0" u="none" strike="noStrike" cap="none" dirty="0">
                <a:solidFill>
                  <a:schemeClr val="dk1"/>
                </a:solidFill>
                <a:ea typeface="Arial"/>
                <a:cs typeface="Arial"/>
                <a:sym typeface="Arial"/>
              </a:rPr>
              <a:t>	Novel Biology</a:t>
            </a:r>
            <a:br>
              <a:rPr lang="en-US" sz="1400" b="1" i="0" u="none" strike="noStrike" cap="none" dirty="0">
                <a:solidFill>
                  <a:schemeClr val="dk1"/>
                </a:solidFill>
                <a:ea typeface="Arial"/>
                <a:cs typeface="Arial"/>
                <a:sym typeface="Arial"/>
              </a:rPr>
            </a:br>
            <a:r>
              <a:rPr lang="en-US" sz="1400" b="1" i="0" u="none" strike="noStrike" cap="none" dirty="0">
                <a:solidFill>
                  <a:schemeClr val="dk1"/>
                </a:solidFill>
                <a:ea typeface="Arial"/>
                <a:cs typeface="Arial"/>
                <a:sym typeface="Arial"/>
              </a:rPr>
              <a:t>            &amp; Biomanufacturing</a:t>
            </a:r>
            <a:endParaRPr sz="1400" b="0" i="0" u="none" strike="noStrike" cap="none" dirty="0">
              <a:solidFill>
                <a:schemeClr val="dk1"/>
              </a:solidFill>
              <a:ea typeface="Arial"/>
              <a:cs typeface="Arial"/>
              <a:sym typeface="Arial"/>
            </a:endParaRPr>
          </a:p>
        </p:txBody>
      </p:sp>
      <p:sp>
        <p:nvSpPr>
          <p:cNvPr id="5" name="Google Shape;299;p28">
            <a:extLst>
              <a:ext uri="{FF2B5EF4-FFF2-40B4-BE49-F238E27FC236}">
                <a16:creationId xmlns:a16="http://schemas.microsoft.com/office/drawing/2014/main" id="{63E7DE0E-60F3-B43D-D2D2-500AF5C1ECD2}"/>
              </a:ext>
            </a:extLst>
          </p:cNvPr>
          <p:cNvSpPr txBox="1"/>
          <p:nvPr/>
        </p:nvSpPr>
        <p:spPr>
          <a:xfrm>
            <a:off x="254096" y="4371994"/>
            <a:ext cx="11699090" cy="523180"/>
          </a:xfrm>
          <a:prstGeom prst="rect">
            <a:avLst/>
          </a:prstGeom>
          <a:solidFill>
            <a:schemeClr val="lt1">
              <a:alpha val="54509"/>
            </a:schemeClr>
          </a:solidFill>
          <a:ln w="12700"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469900" marR="0" lvl="1" indent="0" algn="l" rtl="0">
              <a:lnSpc>
                <a:spcPct val="100000"/>
              </a:lnSpc>
              <a:spcBef>
                <a:spcPts val="0"/>
              </a:spcBef>
              <a:spcAft>
                <a:spcPts val="0"/>
              </a:spcAft>
              <a:buNone/>
            </a:pPr>
            <a:r>
              <a:rPr lang="en-US" sz="1400" b="1" i="0" u="none" strike="noStrike" cap="none" dirty="0">
                <a:solidFill>
                  <a:schemeClr val="dk1"/>
                </a:solidFill>
                <a:ea typeface="Arial"/>
                <a:cs typeface="Arial"/>
                <a:sym typeface="Arial"/>
              </a:rPr>
              <a:t>	Automation, Robotics</a:t>
            </a:r>
            <a:br>
              <a:rPr lang="en-US" sz="1400" b="1" i="0" u="none" strike="noStrike" cap="none" dirty="0">
                <a:solidFill>
                  <a:schemeClr val="dk1"/>
                </a:solidFill>
                <a:ea typeface="Arial"/>
                <a:cs typeface="Arial"/>
                <a:sym typeface="Arial"/>
              </a:rPr>
            </a:br>
            <a:r>
              <a:rPr lang="en-US" sz="1400" b="1" i="0" u="none" strike="noStrike" cap="none" dirty="0">
                <a:solidFill>
                  <a:schemeClr val="dk1"/>
                </a:solidFill>
                <a:ea typeface="Arial"/>
                <a:cs typeface="Arial"/>
                <a:sym typeface="Arial"/>
              </a:rPr>
              <a:t>            &amp; Sensing</a:t>
            </a:r>
            <a:endParaRPr sz="1400" b="0" i="0" u="none" strike="noStrike" cap="none" dirty="0">
              <a:solidFill>
                <a:schemeClr val="dk1"/>
              </a:solidFill>
              <a:ea typeface="Arial"/>
              <a:cs typeface="Arial"/>
              <a:sym typeface="Arial"/>
            </a:endParaRPr>
          </a:p>
        </p:txBody>
      </p:sp>
      <p:sp>
        <p:nvSpPr>
          <p:cNvPr id="6" name="Google Shape;299;p28">
            <a:extLst>
              <a:ext uri="{FF2B5EF4-FFF2-40B4-BE49-F238E27FC236}">
                <a16:creationId xmlns:a16="http://schemas.microsoft.com/office/drawing/2014/main" id="{0453A552-1050-4DF6-B059-559D4559DC71}"/>
              </a:ext>
            </a:extLst>
          </p:cNvPr>
          <p:cNvSpPr txBox="1"/>
          <p:nvPr/>
        </p:nvSpPr>
        <p:spPr>
          <a:xfrm>
            <a:off x="254096" y="5105081"/>
            <a:ext cx="11699090" cy="523180"/>
          </a:xfrm>
          <a:prstGeom prst="rect">
            <a:avLst/>
          </a:prstGeom>
          <a:solidFill>
            <a:schemeClr val="lt1">
              <a:alpha val="54509"/>
            </a:schemeClr>
          </a:solidFill>
          <a:ln w="12700"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469900" marR="0" lvl="1" indent="0" algn="l" rtl="0">
              <a:lnSpc>
                <a:spcPct val="100000"/>
              </a:lnSpc>
              <a:spcBef>
                <a:spcPts val="0"/>
              </a:spcBef>
              <a:spcAft>
                <a:spcPts val="0"/>
              </a:spcAft>
              <a:buNone/>
            </a:pPr>
            <a:r>
              <a:rPr lang="en-US" sz="1400" b="1" i="0" u="none" strike="noStrike" cap="none" dirty="0">
                <a:solidFill>
                  <a:schemeClr val="dk1"/>
                </a:solidFill>
                <a:ea typeface="Arial"/>
                <a:cs typeface="Arial"/>
                <a:sym typeface="Arial"/>
              </a:rPr>
              <a:t>	Process, Manufacturing</a:t>
            </a:r>
            <a:br>
              <a:rPr lang="en-US" sz="1400" b="1" i="0" u="none" strike="noStrike" cap="none" dirty="0">
                <a:solidFill>
                  <a:schemeClr val="dk1"/>
                </a:solidFill>
                <a:ea typeface="Arial"/>
                <a:cs typeface="Arial"/>
                <a:sym typeface="Arial"/>
              </a:rPr>
            </a:br>
            <a:r>
              <a:rPr lang="en-US" sz="1400" b="1" i="0" u="none" strike="noStrike" cap="none" dirty="0">
                <a:solidFill>
                  <a:schemeClr val="dk1"/>
                </a:solidFill>
                <a:ea typeface="Arial"/>
                <a:cs typeface="Arial"/>
                <a:sym typeface="Arial"/>
              </a:rPr>
              <a:t>            &amp; </a:t>
            </a:r>
            <a:r>
              <a:rPr lang="en-US" sz="1400" b="1" dirty="0">
                <a:solidFill>
                  <a:schemeClr val="dk1"/>
                </a:solidFill>
                <a:ea typeface="Arial"/>
                <a:cs typeface="Arial"/>
                <a:sym typeface="Arial"/>
              </a:rPr>
              <a:t>Scale-up</a:t>
            </a:r>
            <a:endParaRPr sz="1400" b="0" i="0" u="none" strike="noStrike" cap="none" dirty="0">
              <a:solidFill>
                <a:schemeClr val="dk1"/>
              </a:solidFill>
              <a:ea typeface="Arial"/>
              <a:cs typeface="Arial"/>
              <a:sym typeface="Arial"/>
            </a:endParaRPr>
          </a:p>
        </p:txBody>
      </p:sp>
      <p:sp>
        <p:nvSpPr>
          <p:cNvPr id="7" name="Google Shape;299;p28">
            <a:extLst>
              <a:ext uri="{FF2B5EF4-FFF2-40B4-BE49-F238E27FC236}">
                <a16:creationId xmlns:a16="http://schemas.microsoft.com/office/drawing/2014/main" id="{4D007138-E96B-7B18-33F7-E93D75424C4D}"/>
              </a:ext>
            </a:extLst>
          </p:cNvPr>
          <p:cNvSpPr txBox="1"/>
          <p:nvPr/>
        </p:nvSpPr>
        <p:spPr>
          <a:xfrm>
            <a:off x="254096" y="5838291"/>
            <a:ext cx="11699090" cy="523180"/>
          </a:xfrm>
          <a:prstGeom prst="rect">
            <a:avLst/>
          </a:prstGeom>
          <a:solidFill>
            <a:schemeClr val="lt1">
              <a:alpha val="54509"/>
            </a:schemeClr>
          </a:solidFill>
          <a:ln w="12700"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469900" marR="0" lvl="1" indent="0" algn="l" rtl="0">
              <a:lnSpc>
                <a:spcPct val="100000"/>
              </a:lnSpc>
              <a:spcBef>
                <a:spcPts val="0"/>
              </a:spcBef>
              <a:spcAft>
                <a:spcPts val="0"/>
              </a:spcAft>
              <a:buNone/>
            </a:pPr>
            <a:r>
              <a:rPr lang="en-US" sz="1400" b="1" i="0" u="none" strike="noStrike" cap="none" dirty="0">
                <a:solidFill>
                  <a:schemeClr val="dk1"/>
                </a:solidFill>
                <a:ea typeface="Arial"/>
                <a:cs typeface="Arial"/>
                <a:sym typeface="Arial"/>
              </a:rPr>
              <a:t>	Validation, Testbeds</a:t>
            </a:r>
            <a:br>
              <a:rPr lang="en-US" sz="1400" b="1" i="0" u="none" strike="noStrike" cap="none" dirty="0">
                <a:solidFill>
                  <a:schemeClr val="dk1"/>
                </a:solidFill>
                <a:ea typeface="Arial"/>
                <a:cs typeface="Arial"/>
                <a:sym typeface="Arial"/>
              </a:rPr>
            </a:br>
            <a:r>
              <a:rPr lang="en-US" sz="1400" b="1" i="0" u="none" strike="noStrike" cap="none" dirty="0">
                <a:solidFill>
                  <a:schemeClr val="dk1"/>
                </a:solidFill>
                <a:ea typeface="Arial"/>
                <a:cs typeface="Arial"/>
                <a:sym typeface="Arial"/>
              </a:rPr>
              <a:t>            &amp; Field Deployment</a:t>
            </a:r>
            <a:endParaRPr sz="1400" b="0" i="0" u="none" strike="noStrike" cap="none" dirty="0">
              <a:solidFill>
                <a:schemeClr val="dk1"/>
              </a:solidFill>
              <a:ea typeface="Arial"/>
              <a:cs typeface="Arial"/>
              <a:sym typeface="Arial"/>
            </a:endParaRPr>
          </a:p>
        </p:txBody>
      </p:sp>
      <p:pic>
        <p:nvPicPr>
          <p:cNvPr id="11" name="Picture 10" descr="A screenshot of a cell phone&#10;&#10;AI-generated content may be incorrect.">
            <a:extLst>
              <a:ext uri="{FF2B5EF4-FFF2-40B4-BE49-F238E27FC236}">
                <a16:creationId xmlns:a16="http://schemas.microsoft.com/office/drawing/2014/main" id="{AD169F36-09F5-D353-231C-BFFDEF348941}"/>
              </a:ext>
            </a:extLst>
          </p:cNvPr>
          <p:cNvPicPr>
            <a:picLocks noChangeAspect="1"/>
          </p:cNvPicPr>
          <p:nvPr/>
        </p:nvPicPr>
        <p:blipFill>
          <a:blip r:embed="rId3"/>
          <a:srcRect b="76267"/>
          <a:stretch>
            <a:fillRect/>
          </a:stretch>
        </p:blipFill>
        <p:spPr>
          <a:xfrm>
            <a:off x="-107688" y="2884196"/>
            <a:ext cx="1456781" cy="518604"/>
          </a:xfrm>
          <a:prstGeom prst="rect">
            <a:avLst/>
          </a:prstGeom>
        </p:spPr>
      </p:pic>
      <p:pic>
        <p:nvPicPr>
          <p:cNvPr id="12" name="Picture 11" descr="A screenshot of a cell phone&#10;&#10;AI-generated content may be incorrect.">
            <a:extLst>
              <a:ext uri="{FF2B5EF4-FFF2-40B4-BE49-F238E27FC236}">
                <a16:creationId xmlns:a16="http://schemas.microsoft.com/office/drawing/2014/main" id="{AB563AEB-F7A9-9A0C-3A82-A0E3F380CEA5}"/>
              </a:ext>
            </a:extLst>
          </p:cNvPr>
          <p:cNvPicPr>
            <a:picLocks noChangeAspect="1"/>
          </p:cNvPicPr>
          <p:nvPr/>
        </p:nvPicPr>
        <p:blipFill>
          <a:blip r:embed="rId3"/>
          <a:srcRect t="23777" b="55456"/>
          <a:stretch>
            <a:fillRect/>
          </a:stretch>
        </p:blipFill>
        <p:spPr>
          <a:xfrm>
            <a:off x="-107688" y="3686554"/>
            <a:ext cx="1456781" cy="453777"/>
          </a:xfrm>
          <a:prstGeom prst="rect">
            <a:avLst/>
          </a:prstGeom>
        </p:spPr>
      </p:pic>
      <p:pic>
        <p:nvPicPr>
          <p:cNvPr id="13" name="Picture 12" descr="A screenshot of a cell phone&#10;&#10;AI-generated content may be incorrect.">
            <a:extLst>
              <a:ext uri="{FF2B5EF4-FFF2-40B4-BE49-F238E27FC236}">
                <a16:creationId xmlns:a16="http://schemas.microsoft.com/office/drawing/2014/main" id="{E8D73836-D18E-C370-DC49-8067F2FDB27C}"/>
              </a:ext>
            </a:extLst>
          </p:cNvPr>
          <p:cNvPicPr>
            <a:picLocks noChangeAspect="1"/>
          </p:cNvPicPr>
          <p:nvPr/>
        </p:nvPicPr>
        <p:blipFill>
          <a:blip r:embed="rId3"/>
          <a:srcRect t="43290" b="35366"/>
          <a:stretch>
            <a:fillRect/>
          </a:stretch>
        </p:blipFill>
        <p:spPr>
          <a:xfrm>
            <a:off x="-107686" y="4413388"/>
            <a:ext cx="1456781" cy="466403"/>
          </a:xfrm>
          <a:prstGeom prst="rect">
            <a:avLst/>
          </a:prstGeom>
        </p:spPr>
      </p:pic>
      <p:pic>
        <p:nvPicPr>
          <p:cNvPr id="14" name="Picture 13" descr="A screenshot of a cell phone&#10;&#10;AI-generated content may be incorrect.">
            <a:extLst>
              <a:ext uri="{FF2B5EF4-FFF2-40B4-BE49-F238E27FC236}">
                <a16:creationId xmlns:a16="http://schemas.microsoft.com/office/drawing/2014/main" id="{3B04BEE0-AC7A-46EA-2469-A74C19203606}"/>
              </a:ext>
            </a:extLst>
          </p:cNvPr>
          <p:cNvPicPr>
            <a:picLocks noChangeAspect="1"/>
          </p:cNvPicPr>
          <p:nvPr/>
        </p:nvPicPr>
        <p:blipFill>
          <a:blip r:embed="rId3"/>
          <a:srcRect t="63004" b="17209"/>
          <a:stretch>
            <a:fillRect/>
          </a:stretch>
        </p:blipFill>
        <p:spPr>
          <a:xfrm>
            <a:off x="-107686" y="5148211"/>
            <a:ext cx="1456781" cy="432381"/>
          </a:xfrm>
          <a:prstGeom prst="rect">
            <a:avLst/>
          </a:prstGeom>
        </p:spPr>
      </p:pic>
      <p:pic>
        <p:nvPicPr>
          <p:cNvPr id="15" name="Picture 14" descr="A screenshot of a cell phone&#10;&#10;AI-generated content may be incorrect.">
            <a:extLst>
              <a:ext uri="{FF2B5EF4-FFF2-40B4-BE49-F238E27FC236}">
                <a16:creationId xmlns:a16="http://schemas.microsoft.com/office/drawing/2014/main" id="{8511FC02-D404-B391-7EF8-0DE71CEEC8DA}"/>
              </a:ext>
            </a:extLst>
          </p:cNvPr>
          <p:cNvPicPr>
            <a:picLocks noChangeAspect="1"/>
          </p:cNvPicPr>
          <p:nvPr/>
        </p:nvPicPr>
        <p:blipFill>
          <a:blip r:embed="rId3"/>
          <a:srcRect t="82354"/>
          <a:stretch>
            <a:fillRect/>
          </a:stretch>
        </p:blipFill>
        <p:spPr>
          <a:xfrm>
            <a:off x="-107686" y="5956893"/>
            <a:ext cx="1456781" cy="385605"/>
          </a:xfrm>
          <a:prstGeom prst="rect">
            <a:avLst/>
          </a:prstGeom>
        </p:spPr>
      </p:pic>
      <p:sp>
        <p:nvSpPr>
          <p:cNvPr id="9" name="Slide Number Placeholder 8">
            <a:extLst>
              <a:ext uri="{FF2B5EF4-FFF2-40B4-BE49-F238E27FC236}">
                <a16:creationId xmlns:a16="http://schemas.microsoft.com/office/drawing/2014/main" id="{B727A12B-A476-0AF0-8FAF-C1A3BCC7584D}"/>
              </a:ext>
            </a:extLst>
          </p:cNvPr>
          <p:cNvSpPr>
            <a:spLocks noGrp="1"/>
          </p:cNvSpPr>
          <p:nvPr>
            <p:ph type="sldNum" sz="quarter" idx="12"/>
          </p:nvPr>
        </p:nvSpPr>
        <p:spPr/>
        <p:txBody>
          <a:bodyPr/>
          <a:lstStyle/>
          <a:p>
            <a:fld id="{D35B0E1E-D626-C044-A1BD-05474DF5975C}" type="slidenum">
              <a:rPr lang="en-US" smtClean="0"/>
              <a:t>8</a:t>
            </a:fld>
            <a:endParaRPr lang="en-US"/>
          </a:p>
        </p:txBody>
      </p:sp>
      <p:sp>
        <p:nvSpPr>
          <p:cNvPr id="3" name="Rectangle 2">
            <a:extLst>
              <a:ext uri="{FF2B5EF4-FFF2-40B4-BE49-F238E27FC236}">
                <a16:creationId xmlns:a16="http://schemas.microsoft.com/office/drawing/2014/main" id="{968A01D4-3E10-B3D2-AE66-846612577C4D}"/>
              </a:ext>
            </a:extLst>
          </p:cNvPr>
          <p:cNvSpPr/>
          <p:nvPr/>
        </p:nvSpPr>
        <p:spPr>
          <a:xfrm>
            <a:off x="3863369" y="3062895"/>
            <a:ext cx="1784192" cy="3141501"/>
          </a:xfrm>
          <a:prstGeom prst="rect">
            <a:avLst/>
          </a:prstGeom>
          <a:solidFill>
            <a:srgbClr val="651B2D">
              <a:alpha val="57278"/>
            </a:srgb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0" name="TextBox 9">
            <a:extLst>
              <a:ext uri="{FF2B5EF4-FFF2-40B4-BE49-F238E27FC236}">
                <a16:creationId xmlns:a16="http://schemas.microsoft.com/office/drawing/2014/main" id="{F59D94DF-C4F2-95B0-39EE-322C18E5E89E}"/>
              </a:ext>
            </a:extLst>
          </p:cNvPr>
          <p:cNvSpPr txBox="1"/>
          <p:nvPr/>
        </p:nvSpPr>
        <p:spPr>
          <a:xfrm rot="20503143">
            <a:off x="3760039" y="4063733"/>
            <a:ext cx="1909056" cy="738664"/>
          </a:xfrm>
          <a:prstGeom prst="rect">
            <a:avLst/>
          </a:prstGeom>
          <a:noFill/>
        </p:spPr>
        <p:txBody>
          <a:bodyPr wrap="square">
            <a:spAutoFit/>
          </a:bodyPr>
          <a:lstStyle/>
          <a:p>
            <a:pPr algn="ctr"/>
            <a:r>
              <a:rPr lang="en-US" sz="1400" dirty="0">
                <a:solidFill>
                  <a:schemeClr val="bg1"/>
                </a:solidFill>
              </a:rPr>
              <a:t>Precision ag, biologics, resilient supply chains</a:t>
            </a:r>
          </a:p>
        </p:txBody>
      </p:sp>
      <p:sp>
        <p:nvSpPr>
          <p:cNvPr id="16" name="Rectangle 15">
            <a:extLst>
              <a:ext uri="{FF2B5EF4-FFF2-40B4-BE49-F238E27FC236}">
                <a16:creationId xmlns:a16="http://schemas.microsoft.com/office/drawing/2014/main" id="{F1646D8F-0777-6FA6-3B62-48F278EB3945}"/>
              </a:ext>
            </a:extLst>
          </p:cNvPr>
          <p:cNvSpPr/>
          <p:nvPr/>
        </p:nvSpPr>
        <p:spPr>
          <a:xfrm>
            <a:off x="5906241" y="3070258"/>
            <a:ext cx="1753474" cy="3141501"/>
          </a:xfrm>
          <a:prstGeom prst="rect">
            <a:avLst/>
          </a:prstGeom>
          <a:solidFill>
            <a:srgbClr val="651B2D">
              <a:alpha val="57278"/>
            </a:srgb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7" name="TextBox 16">
            <a:extLst>
              <a:ext uri="{FF2B5EF4-FFF2-40B4-BE49-F238E27FC236}">
                <a16:creationId xmlns:a16="http://schemas.microsoft.com/office/drawing/2014/main" id="{F3784400-D73D-D0EF-B9FA-C42FC8EAE51F}"/>
              </a:ext>
            </a:extLst>
          </p:cNvPr>
          <p:cNvSpPr txBox="1"/>
          <p:nvPr/>
        </p:nvSpPr>
        <p:spPr>
          <a:xfrm rot="20503143">
            <a:off x="5804447" y="4183111"/>
            <a:ext cx="1909056" cy="523220"/>
          </a:xfrm>
          <a:prstGeom prst="rect">
            <a:avLst/>
          </a:prstGeom>
          <a:noFill/>
        </p:spPr>
        <p:txBody>
          <a:bodyPr wrap="square">
            <a:spAutoFit/>
          </a:bodyPr>
          <a:lstStyle/>
          <a:p>
            <a:pPr algn="ctr"/>
            <a:r>
              <a:rPr lang="en-US" sz="1400" dirty="0">
                <a:solidFill>
                  <a:schemeClr val="bg1"/>
                </a:solidFill>
              </a:rPr>
              <a:t>Devices, diagnostics, bio-manufacturing </a:t>
            </a:r>
          </a:p>
        </p:txBody>
      </p:sp>
      <p:sp>
        <p:nvSpPr>
          <p:cNvPr id="18" name="Rectangle 17">
            <a:extLst>
              <a:ext uri="{FF2B5EF4-FFF2-40B4-BE49-F238E27FC236}">
                <a16:creationId xmlns:a16="http://schemas.microsoft.com/office/drawing/2014/main" id="{76F93D54-767A-44A3-FE26-87E5ACCACF48}"/>
              </a:ext>
            </a:extLst>
          </p:cNvPr>
          <p:cNvSpPr/>
          <p:nvPr/>
        </p:nvSpPr>
        <p:spPr>
          <a:xfrm>
            <a:off x="7916822" y="3062895"/>
            <a:ext cx="1752685" cy="3141501"/>
          </a:xfrm>
          <a:prstGeom prst="rect">
            <a:avLst/>
          </a:prstGeom>
          <a:solidFill>
            <a:srgbClr val="651B2D">
              <a:alpha val="57278"/>
            </a:srgb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9" name="TextBox 18">
            <a:extLst>
              <a:ext uri="{FF2B5EF4-FFF2-40B4-BE49-F238E27FC236}">
                <a16:creationId xmlns:a16="http://schemas.microsoft.com/office/drawing/2014/main" id="{7A11A64F-2B6F-E5F8-B81C-D806ACF9EEBA}"/>
              </a:ext>
            </a:extLst>
          </p:cNvPr>
          <p:cNvSpPr txBox="1"/>
          <p:nvPr/>
        </p:nvSpPr>
        <p:spPr>
          <a:xfrm rot="20503143">
            <a:off x="7815065" y="3956012"/>
            <a:ext cx="1909056" cy="954107"/>
          </a:xfrm>
          <a:prstGeom prst="rect">
            <a:avLst/>
          </a:prstGeom>
          <a:noFill/>
        </p:spPr>
        <p:txBody>
          <a:bodyPr wrap="square">
            <a:spAutoFit/>
          </a:bodyPr>
          <a:lstStyle/>
          <a:p>
            <a:pPr algn="ctr"/>
            <a:r>
              <a:rPr lang="en-US" sz="1400" dirty="0">
                <a:solidFill>
                  <a:schemeClr val="bg1"/>
                </a:solidFill>
              </a:rPr>
              <a:t>Unmanned systems, wildfire response, defense-adjacent autonomy </a:t>
            </a:r>
          </a:p>
        </p:txBody>
      </p:sp>
      <p:sp>
        <p:nvSpPr>
          <p:cNvPr id="20" name="Rectangle 19">
            <a:extLst>
              <a:ext uri="{FF2B5EF4-FFF2-40B4-BE49-F238E27FC236}">
                <a16:creationId xmlns:a16="http://schemas.microsoft.com/office/drawing/2014/main" id="{FAC63B41-A461-0E62-7B93-9C4CC5454FE8}"/>
              </a:ext>
            </a:extLst>
          </p:cNvPr>
          <p:cNvSpPr/>
          <p:nvPr/>
        </p:nvSpPr>
        <p:spPr>
          <a:xfrm>
            <a:off x="9928146" y="3070257"/>
            <a:ext cx="1784192" cy="3141501"/>
          </a:xfrm>
          <a:prstGeom prst="rect">
            <a:avLst/>
          </a:prstGeom>
          <a:solidFill>
            <a:srgbClr val="651B2D">
              <a:alpha val="57278"/>
            </a:srgb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1" name="TextBox 20">
            <a:extLst>
              <a:ext uri="{FF2B5EF4-FFF2-40B4-BE49-F238E27FC236}">
                <a16:creationId xmlns:a16="http://schemas.microsoft.com/office/drawing/2014/main" id="{149D9679-9834-94BF-8740-F2DCAAA57A3A}"/>
              </a:ext>
            </a:extLst>
          </p:cNvPr>
          <p:cNvSpPr txBox="1"/>
          <p:nvPr/>
        </p:nvSpPr>
        <p:spPr>
          <a:xfrm rot="20503143">
            <a:off x="9831924" y="4063734"/>
            <a:ext cx="1909056" cy="738664"/>
          </a:xfrm>
          <a:prstGeom prst="rect">
            <a:avLst/>
          </a:prstGeom>
          <a:noFill/>
        </p:spPr>
        <p:txBody>
          <a:bodyPr wrap="square">
            <a:spAutoFit/>
          </a:bodyPr>
          <a:lstStyle/>
          <a:p>
            <a:pPr algn="ctr"/>
            <a:r>
              <a:rPr lang="en-US" sz="1400" dirty="0">
                <a:solidFill>
                  <a:schemeClr val="bg1"/>
                </a:solidFill>
              </a:rPr>
              <a:t>Microreactors, grid resilience, industrial systems</a:t>
            </a:r>
          </a:p>
        </p:txBody>
      </p:sp>
    </p:spTree>
    <p:extLst>
      <p:ext uri="{BB962C8B-B14F-4D97-AF65-F5344CB8AC3E}">
        <p14:creationId xmlns:p14="http://schemas.microsoft.com/office/powerpoint/2010/main" val="1001255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094C9-D185-4DA2-71D6-C109F29AB2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A52A38-3ACF-A341-7450-9A0A99A866C5}"/>
              </a:ext>
            </a:extLst>
          </p:cNvPr>
          <p:cNvSpPr>
            <a:spLocks noGrp="1"/>
          </p:cNvSpPr>
          <p:nvPr>
            <p:ph type="title"/>
          </p:nvPr>
        </p:nvSpPr>
        <p:spPr>
          <a:xfrm>
            <a:off x="217714" y="290929"/>
            <a:ext cx="11974286" cy="1325563"/>
          </a:xfrm>
        </p:spPr>
        <p:txBody>
          <a:bodyPr>
            <a:noAutofit/>
          </a:bodyPr>
          <a:lstStyle/>
          <a:p>
            <a:r>
              <a:rPr lang="en-US" dirty="0"/>
              <a:t>McFerrin as the university-wide activation engine</a:t>
            </a:r>
            <a:br>
              <a:rPr lang="en-US" dirty="0"/>
            </a:br>
            <a:r>
              <a:rPr lang="en-US" sz="2000" dirty="0"/>
              <a:t>Its elevation under the Provost creates the platform to broaden participation, surface ideas earlier, and create stronger cross-college pathways.</a:t>
            </a:r>
            <a:endParaRPr lang="en-US" dirty="0"/>
          </a:p>
        </p:txBody>
      </p:sp>
      <p:sp>
        <p:nvSpPr>
          <p:cNvPr id="4" name="Slide Number Placeholder 3">
            <a:extLst>
              <a:ext uri="{FF2B5EF4-FFF2-40B4-BE49-F238E27FC236}">
                <a16:creationId xmlns:a16="http://schemas.microsoft.com/office/drawing/2014/main" id="{B2879AE3-72DB-04A3-C17F-414B92A80453}"/>
              </a:ext>
            </a:extLst>
          </p:cNvPr>
          <p:cNvSpPr>
            <a:spLocks noGrp="1"/>
          </p:cNvSpPr>
          <p:nvPr>
            <p:ph type="sldNum" sz="quarter" idx="12"/>
          </p:nvPr>
        </p:nvSpPr>
        <p:spPr/>
        <p:txBody>
          <a:bodyPr/>
          <a:lstStyle/>
          <a:p>
            <a:fld id="{D35B0E1E-D626-C044-A1BD-05474DF5975C}" type="slidenum">
              <a:rPr lang="en-US" smtClean="0"/>
              <a:t>9</a:t>
            </a:fld>
            <a:endParaRPr lang="en-US"/>
          </a:p>
        </p:txBody>
      </p:sp>
      <p:graphicFrame>
        <p:nvGraphicFramePr>
          <p:cNvPr id="8" name="Table 7">
            <a:extLst>
              <a:ext uri="{FF2B5EF4-FFF2-40B4-BE49-F238E27FC236}">
                <a16:creationId xmlns:a16="http://schemas.microsoft.com/office/drawing/2014/main" id="{AF6787E5-A231-9038-F3C7-A7DD56A7C2DD}"/>
              </a:ext>
            </a:extLst>
          </p:cNvPr>
          <p:cNvGraphicFramePr>
            <a:graphicFrameLocks noGrp="1"/>
          </p:cNvGraphicFramePr>
          <p:nvPr>
            <p:extLst>
              <p:ext uri="{D42A27DB-BD31-4B8C-83A1-F6EECF244321}">
                <p14:modId xmlns:p14="http://schemas.microsoft.com/office/powerpoint/2010/main" val="2458021220"/>
              </p:ext>
            </p:extLst>
          </p:nvPr>
        </p:nvGraphicFramePr>
        <p:xfrm>
          <a:off x="287607" y="1914427"/>
          <a:ext cx="11201400" cy="3980764"/>
        </p:xfrm>
        <a:graphic>
          <a:graphicData uri="http://schemas.openxmlformats.org/drawingml/2006/table">
            <a:tbl>
              <a:tblPr>
                <a:tableStyleId>{5C22544A-7EE6-4342-B048-85BDC9FD1C3A}</a:tableStyleId>
              </a:tblPr>
              <a:tblGrid>
                <a:gridCol w="3733800">
                  <a:extLst>
                    <a:ext uri="{9D8B030D-6E8A-4147-A177-3AD203B41FA5}">
                      <a16:colId xmlns:a16="http://schemas.microsoft.com/office/drawing/2014/main" val="1432595369"/>
                    </a:ext>
                  </a:extLst>
                </a:gridCol>
                <a:gridCol w="3733800">
                  <a:extLst>
                    <a:ext uri="{9D8B030D-6E8A-4147-A177-3AD203B41FA5}">
                      <a16:colId xmlns:a16="http://schemas.microsoft.com/office/drawing/2014/main" val="1528155754"/>
                    </a:ext>
                  </a:extLst>
                </a:gridCol>
                <a:gridCol w="3733800">
                  <a:extLst>
                    <a:ext uri="{9D8B030D-6E8A-4147-A177-3AD203B41FA5}">
                      <a16:colId xmlns:a16="http://schemas.microsoft.com/office/drawing/2014/main" val="3741348486"/>
                    </a:ext>
                  </a:extLst>
                </a:gridCol>
              </a:tblGrid>
              <a:tr h="1152603">
                <a:tc>
                  <a:txBody>
                    <a:bodyPr/>
                    <a:lstStyle/>
                    <a:p>
                      <a:pPr algn="ctr"/>
                      <a:r>
                        <a:rPr lang="en-US" sz="1800" b="1" dirty="0">
                          <a:solidFill>
                            <a:schemeClr val="bg1"/>
                          </a:solidFill>
                        </a:rPr>
                        <a:t>Expand Access</a:t>
                      </a:r>
                    </a:p>
                  </a:txBody>
                  <a:tcPr>
                    <a:solidFill>
                      <a:srgbClr val="651B2D"/>
                    </a:solidFill>
                  </a:tcPr>
                </a:tc>
                <a:tc>
                  <a:txBody>
                    <a:bodyPr/>
                    <a:lstStyle/>
                    <a:p>
                      <a:pPr algn="ctr"/>
                      <a:r>
                        <a:rPr lang="en-US" sz="1800" b="1" dirty="0">
                          <a:solidFill>
                            <a:schemeClr val="bg1"/>
                          </a:solidFill>
                        </a:rPr>
                        <a:t>Spark Collisions</a:t>
                      </a:r>
                    </a:p>
                  </a:txBody>
                  <a:tcPr>
                    <a:solidFill>
                      <a:srgbClr val="651B2D"/>
                    </a:solidFill>
                  </a:tcPr>
                </a:tc>
                <a:tc>
                  <a:txBody>
                    <a:bodyPr/>
                    <a:lstStyle/>
                    <a:p>
                      <a:pPr algn="ctr"/>
                      <a:r>
                        <a:rPr lang="en-US" sz="1800" b="1" dirty="0">
                          <a:solidFill>
                            <a:schemeClr val="bg1"/>
                          </a:solidFill>
                        </a:rPr>
                        <a:t>Readiness Support</a:t>
                      </a:r>
                    </a:p>
                  </a:txBody>
                  <a:tcPr>
                    <a:solidFill>
                      <a:srgbClr val="651B2D"/>
                    </a:solidFill>
                  </a:tcPr>
                </a:tc>
                <a:extLst>
                  <a:ext uri="{0D108BD9-81ED-4DB2-BD59-A6C34878D82A}">
                    <a16:rowId xmlns:a16="http://schemas.microsoft.com/office/drawing/2014/main" val="1719418881"/>
                  </a:ext>
                </a:extLst>
              </a:tr>
              <a:tr h="2828161">
                <a:tc>
                  <a:txBody>
                    <a:bodyPr/>
                    <a:lstStyle/>
                    <a:p>
                      <a:pPr marL="285750" indent="-285750">
                        <a:spcAft>
                          <a:spcPts val="1200"/>
                        </a:spcAft>
                        <a:buFontTx/>
                        <a:buChar char="-"/>
                      </a:pPr>
                      <a:r>
                        <a:rPr lang="en-US" sz="1400" b="1" dirty="0"/>
                        <a:t>One front door </a:t>
                      </a:r>
                      <a:r>
                        <a:rPr lang="en-US" sz="1400" dirty="0"/>
                        <a:t>– single intake for students, faculty, researchers</a:t>
                      </a:r>
                    </a:p>
                    <a:p>
                      <a:pPr marL="285750" indent="-285750">
                        <a:spcAft>
                          <a:spcPts val="1200"/>
                        </a:spcAft>
                        <a:buFontTx/>
                        <a:buChar char="-"/>
                      </a:pPr>
                      <a:r>
                        <a:rPr lang="en-US" sz="1400" b="1" dirty="0"/>
                        <a:t>College-embedded connectors </a:t>
                      </a:r>
                      <a:r>
                        <a:rPr lang="en-US" sz="1400" b="0" dirty="0"/>
                        <a:t>–</a:t>
                      </a:r>
                      <a:r>
                        <a:rPr lang="en-US" sz="1400" dirty="0"/>
                        <a:t>surface people and ideas sooner (e.g., Faculty Entrepreneurship Fellows) </a:t>
                      </a:r>
                    </a:p>
                    <a:p>
                      <a:pPr marL="285750" indent="-285750">
                        <a:spcAft>
                          <a:spcPts val="1200"/>
                        </a:spcAft>
                        <a:buFontTx/>
                        <a:buChar char="-"/>
                      </a:pPr>
                      <a:r>
                        <a:rPr lang="en-US" sz="1400" b="1" dirty="0"/>
                        <a:t>Visibility </a:t>
                      </a:r>
                      <a:r>
                        <a:rPr lang="en-US" sz="1400" dirty="0"/>
                        <a:t>– low barrier formats like workshops, problem sessions, curriculum integration, events</a:t>
                      </a:r>
                    </a:p>
                  </a:txBody>
                  <a:tcPr anchor="ctr"/>
                </a:tc>
                <a:tc>
                  <a:txBody>
                    <a:bodyPr/>
                    <a:lstStyle/>
                    <a:p>
                      <a:pPr marL="285750" marR="0" lvl="0" indent="-285750" algn="l" defTabSz="914400" rtl="0" eaLnBrk="1" fontAlgn="auto" latinLnBrk="0" hangingPunct="1">
                        <a:lnSpc>
                          <a:spcPct val="100000"/>
                        </a:lnSpc>
                        <a:spcBef>
                          <a:spcPts val="0"/>
                        </a:spcBef>
                        <a:spcAft>
                          <a:spcPts val="1200"/>
                        </a:spcAft>
                        <a:buClrTx/>
                        <a:buSzTx/>
                        <a:buFontTx/>
                        <a:buChar char="-"/>
                        <a:tabLst/>
                        <a:defRPr/>
                      </a:pPr>
                      <a:r>
                        <a:rPr lang="en-US" sz="1400" b="1" kern="1200" dirty="0">
                          <a:solidFill>
                            <a:schemeClr val="dk1"/>
                          </a:solidFill>
                          <a:latin typeface="+mn-lt"/>
                          <a:ea typeface="+mn-ea"/>
                          <a:cs typeface="+mn-cs"/>
                        </a:rPr>
                        <a:t>Interdisciplinary curricula </a:t>
                      </a:r>
                      <a:r>
                        <a:rPr lang="en-US" sz="1400" kern="1200" dirty="0">
                          <a:solidFill>
                            <a:schemeClr val="dk1"/>
                          </a:solidFill>
                          <a:latin typeface="+mn-lt"/>
                          <a:ea typeface="+mn-ea"/>
                          <a:cs typeface="+mn-cs"/>
                        </a:rPr>
                        <a:t>– make cross-listed courses easier to create across colleges</a:t>
                      </a:r>
                    </a:p>
                    <a:p>
                      <a:pPr marL="285750" indent="-285750" algn="l" defTabSz="914400" rtl="0" eaLnBrk="1" latinLnBrk="0" hangingPunct="1">
                        <a:spcAft>
                          <a:spcPts val="1200"/>
                        </a:spcAft>
                        <a:buFontTx/>
                        <a:buChar char="-"/>
                      </a:pPr>
                      <a:r>
                        <a:rPr lang="en-US" sz="1400" b="1" kern="1200" dirty="0">
                          <a:solidFill>
                            <a:schemeClr val="dk1"/>
                          </a:solidFill>
                          <a:latin typeface="+mn-lt"/>
                          <a:ea typeface="+mn-ea"/>
                          <a:cs typeface="+mn-cs"/>
                        </a:rPr>
                        <a:t>Thesis-led challenges </a:t>
                      </a:r>
                      <a:r>
                        <a:rPr lang="en-US" sz="1400" kern="1200" dirty="0">
                          <a:solidFill>
                            <a:schemeClr val="dk1"/>
                          </a:solidFill>
                          <a:latin typeface="+mn-lt"/>
                          <a:ea typeface="+mn-ea"/>
                          <a:cs typeface="+mn-cs"/>
                        </a:rPr>
                        <a:t>– specific to inter-disciplinary themes</a:t>
                      </a:r>
                    </a:p>
                    <a:p>
                      <a:pPr marL="285750" indent="-285750" algn="l" defTabSz="914400" rtl="0" eaLnBrk="1" latinLnBrk="0" hangingPunct="1">
                        <a:spcAft>
                          <a:spcPts val="1200"/>
                        </a:spcAft>
                        <a:buFontTx/>
                        <a:buChar char="-"/>
                      </a:pPr>
                      <a:r>
                        <a:rPr lang="en-US" sz="1400" b="1" kern="1200" dirty="0">
                          <a:solidFill>
                            <a:schemeClr val="dk1"/>
                          </a:solidFill>
                          <a:latin typeface="+mn-lt"/>
                          <a:ea typeface="+mn-ea"/>
                          <a:cs typeface="+mn-cs"/>
                        </a:rPr>
                        <a:t>Cross-college team formations </a:t>
                      </a:r>
                      <a:r>
                        <a:rPr lang="en-US" sz="1400" kern="1200" dirty="0">
                          <a:solidFill>
                            <a:schemeClr val="dk1"/>
                          </a:solidFill>
                          <a:latin typeface="+mn-lt"/>
                          <a:ea typeface="+mn-ea"/>
                          <a:cs typeface="+mn-cs"/>
                        </a:rPr>
                        <a:t>– matchmaking for students, faculty</a:t>
                      </a:r>
                    </a:p>
                    <a:p>
                      <a:pPr marL="285750" marR="0" lvl="0" indent="-285750" algn="l" defTabSz="914400" rtl="0" eaLnBrk="1" fontAlgn="auto" latinLnBrk="0" hangingPunct="1">
                        <a:lnSpc>
                          <a:spcPct val="100000"/>
                        </a:lnSpc>
                        <a:spcBef>
                          <a:spcPts val="0"/>
                        </a:spcBef>
                        <a:spcAft>
                          <a:spcPts val="1200"/>
                        </a:spcAft>
                        <a:buClrTx/>
                        <a:buSzTx/>
                        <a:buFontTx/>
                        <a:buChar char="-"/>
                        <a:tabLst/>
                        <a:defRPr/>
                      </a:pPr>
                      <a:r>
                        <a:rPr lang="en-US" sz="1400" b="1" dirty="0"/>
                        <a:t>Research-to-venture sprints</a:t>
                      </a:r>
                      <a:r>
                        <a:rPr lang="en-US" sz="1400" dirty="0"/>
                        <a:t> </a:t>
                      </a:r>
                      <a:r>
                        <a:rPr lang="en-US" sz="1400" b="1" kern="1200" dirty="0">
                          <a:solidFill>
                            <a:schemeClr val="dk1"/>
                          </a:solidFill>
                          <a:latin typeface="+mn-lt"/>
                          <a:ea typeface="+mn-ea"/>
                          <a:cs typeface="+mn-cs"/>
                        </a:rPr>
                        <a:t> </a:t>
                      </a:r>
                      <a:r>
                        <a:rPr lang="en-US" sz="1400" kern="1200" dirty="0">
                          <a:solidFill>
                            <a:schemeClr val="dk1"/>
                          </a:solidFill>
                          <a:latin typeface="+mn-lt"/>
                          <a:ea typeface="+mn-ea"/>
                          <a:cs typeface="+mn-cs"/>
                        </a:rPr>
                        <a:t>– </a:t>
                      </a:r>
                      <a:r>
                        <a:rPr lang="en-US" sz="1400" dirty="0"/>
                        <a:t> short cohort programs to test use cases and prepare for next-step handoff</a:t>
                      </a:r>
                    </a:p>
                  </a:txBody>
                  <a:tcPr anchor="ctr"/>
                </a:tc>
                <a:tc>
                  <a:txBody>
                    <a:bodyPr/>
                    <a:lstStyle/>
                    <a:p>
                      <a:pPr marL="285750" indent="-285750" algn="l" defTabSz="914400" rtl="0" eaLnBrk="1" latinLnBrk="0" hangingPunct="1">
                        <a:spcAft>
                          <a:spcPts val="1200"/>
                        </a:spcAft>
                        <a:buFontTx/>
                        <a:buChar char="-"/>
                      </a:pPr>
                      <a:r>
                        <a:rPr lang="en-US" sz="1400" b="1" kern="1200" dirty="0">
                          <a:solidFill>
                            <a:schemeClr val="dk1"/>
                          </a:solidFill>
                          <a:latin typeface="+mn-lt"/>
                          <a:ea typeface="+mn-ea"/>
                          <a:cs typeface="+mn-cs"/>
                        </a:rPr>
                        <a:t>EIRs and mentors </a:t>
                      </a:r>
                      <a:r>
                        <a:rPr lang="en-US" sz="1400" kern="1200" dirty="0">
                          <a:solidFill>
                            <a:schemeClr val="dk1"/>
                          </a:solidFill>
                          <a:latin typeface="+mn-lt"/>
                          <a:ea typeface="+mn-ea"/>
                          <a:cs typeface="+mn-cs"/>
                        </a:rPr>
                        <a:t>– curated bench of experts to help teams, matched to thesis area</a:t>
                      </a:r>
                    </a:p>
                    <a:p>
                      <a:pPr marL="285750" indent="-285750" algn="l" defTabSz="914400" rtl="0" eaLnBrk="1" latinLnBrk="0" hangingPunct="1">
                        <a:spcAft>
                          <a:spcPts val="1200"/>
                        </a:spcAft>
                        <a:buFontTx/>
                        <a:buChar char="-"/>
                      </a:pPr>
                      <a:r>
                        <a:rPr lang="en-US" sz="1400" b="1" kern="1200" dirty="0">
                          <a:solidFill>
                            <a:schemeClr val="dk1"/>
                          </a:solidFill>
                          <a:latin typeface="+mn-lt"/>
                          <a:ea typeface="+mn-ea"/>
                          <a:cs typeface="+mn-cs"/>
                        </a:rPr>
                        <a:t>Stage-gated readiness </a:t>
                      </a:r>
                      <a:r>
                        <a:rPr lang="en-US" sz="1400" kern="1200" dirty="0">
                          <a:solidFill>
                            <a:schemeClr val="dk1"/>
                          </a:solidFill>
                          <a:latin typeface="+mn-lt"/>
                          <a:ea typeface="+mn-ea"/>
                          <a:cs typeface="+mn-cs"/>
                        </a:rPr>
                        <a:t>– customer discovery, pitch feedback, next step support</a:t>
                      </a:r>
                    </a:p>
                    <a:p>
                      <a:pPr marL="285750" indent="-285750" algn="l" defTabSz="914400" rtl="0" eaLnBrk="1" latinLnBrk="0" hangingPunct="1">
                        <a:spcAft>
                          <a:spcPts val="1200"/>
                        </a:spcAft>
                        <a:buFontTx/>
                        <a:buChar char="-"/>
                      </a:pPr>
                      <a:r>
                        <a:rPr lang="en-US" sz="1400" b="1" kern="1200" dirty="0">
                          <a:solidFill>
                            <a:schemeClr val="dk1"/>
                          </a:solidFill>
                          <a:latin typeface="+mn-lt"/>
                          <a:ea typeface="+mn-ea"/>
                          <a:cs typeface="+mn-cs"/>
                        </a:rPr>
                        <a:t>Handoff protocols </a:t>
                      </a:r>
                      <a:r>
                        <a:rPr lang="en-US" sz="1400" kern="1200" dirty="0">
                          <a:solidFill>
                            <a:schemeClr val="dk1"/>
                          </a:solidFill>
                          <a:latin typeface="+mn-lt"/>
                          <a:ea typeface="+mn-ea"/>
                          <a:cs typeface="+mn-cs"/>
                        </a:rPr>
                        <a:t>– routing paths for TAMU Innovation, RELLIS, external partners</a:t>
                      </a:r>
                    </a:p>
                  </a:txBody>
                  <a:tcPr anchor="ctr"/>
                </a:tc>
                <a:extLst>
                  <a:ext uri="{0D108BD9-81ED-4DB2-BD59-A6C34878D82A}">
                    <a16:rowId xmlns:a16="http://schemas.microsoft.com/office/drawing/2014/main" val="4014623271"/>
                  </a:ext>
                </a:extLst>
              </a:tr>
            </a:tbl>
          </a:graphicData>
        </a:graphic>
      </p:graphicFrame>
      <p:sp>
        <p:nvSpPr>
          <p:cNvPr id="10" name="TextBox 9">
            <a:extLst>
              <a:ext uri="{FF2B5EF4-FFF2-40B4-BE49-F238E27FC236}">
                <a16:creationId xmlns:a16="http://schemas.microsoft.com/office/drawing/2014/main" id="{9F2A27E3-754A-EC0C-C325-E241FA7C72BC}"/>
              </a:ext>
            </a:extLst>
          </p:cNvPr>
          <p:cNvSpPr txBox="1"/>
          <p:nvPr/>
        </p:nvSpPr>
        <p:spPr>
          <a:xfrm>
            <a:off x="196362" y="6164008"/>
            <a:ext cx="10999847" cy="661720"/>
          </a:xfrm>
          <a:prstGeom prst="rect">
            <a:avLst/>
          </a:prstGeom>
          <a:noFill/>
        </p:spPr>
        <p:txBody>
          <a:bodyPr wrap="square">
            <a:spAutoFit/>
          </a:bodyPr>
          <a:lstStyle/>
          <a:p>
            <a:pPr>
              <a:spcAft>
                <a:spcPts val="600"/>
              </a:spcAft>
              <a:buNone/>
            </a:pPr>
            <a:r>
              <a:rPr lang="en-US" sz="1600" dirty="0"/>
              <a:t>Not every student should start a company.</a:t>
            </a:r>
          </a:p>
          <a:p>
            <a:pPr>
              <a:spcAft>
                <a:spcPts val="600"/>
              </a:spcAft>
              <a:buNone/>
            </a:pPr>
            <a:r>
              <a:rPr lang="en-US" sz="1600" dirty="0"/>
              <a:t>But more should experience entrepreneurship as a way to apply knowledge, solve problems, and create value.</a:t>
            </a:r>
          </a:p>
        </p:txBody>
      </p:sp>
      <p:grpSp>
        <p:nvGrpSpPr>
          <p:cNvPr id="25" name="Group 24">
            <a:extLst>
              <a:ext uri="{FF2B5EF4-FFF2-40B4-BE49-F238E27FC236}">
                <a16:creationId xmlns:a16="http://schemas.microsoft.com/office/drawing/2014/main" id="{DFEF36D9-AC56-A184-3938-5CDF3EA5B4D7}"/>
              </a:ext>
            </a:extLst>
          </p:cNvPr>
          <p:cNvGrpSpPr/>
          <p:nvPr/>
        </p:nvGrpSpPr>
        <p:grpSpPr>
          <a:xfrm>
            <a:off x="11254589" y="12319"/>
            <a:ext cx="905385" cy="866238"/>
            <a:chOff x="8849496" y="3549002"/>
            <a:chExt cx="905385" cy="866238"/>
          </a:xfrm>
        </p:grpSpPr>
        <p:sp>
          <p:nvSpPr>
            <p:cNvPr id="26" name="Circular Arrow 25">
              <a:extLst>
                <a:ext uri="{FF2B5EF4-FFF2-40B4-BE49-F238E27FC236}">
                  <a16:creationId xmlns:a16="http://schemas.microsoft.com/office/drawing/2014/main" id="{A740E691-1F90-FCF5-CF62-1E1AF8B97634}"/>
                </a:ext>
              </a:extLst>
            </p:cNvPr>
            <p:cNvSpPr/>
            <p:nvPr/>
          </p:nvSpPr>
          <p:spPr>
            <a:xfrm rot="2611981">
              <a:off x="8849496" y="3565487"/>
              <a:ext cx="860260" cy="849753"/>
            </a:xfrm>
            <a:prstGeom prst="circularArrow">
              <a:avLst>
                <a:gd name="adj1" fmla="val 18234"/>
                <a:gd name="adj2" fmla="val 823123"/>
                <a:gd name="adj3" fmla="val 16316548"/>
                <a:gd name="adj4" fmla="val 10800000"/>
                <a:gd name="adj5" fmla="val 13156"/>
              </a:avLst>
            </a:prstGeom>
            <a:solidFill>
              <a:srgbClr val="10CF9B">
                <a:lumMod val="50000"/>
              </a:srgbClr>
            </a:solidFill>
            <a:ln w="19050">
              <a:solidFill>
                <a:schemeClr val="tx1"/>
              </a:solidFill>
            </a:ln>
            <a:effectLst/>
          </p:spPr>
        </p:sp>
        <p:sp>
          <p:nvSpPr>
            <p:cNvPr id="27" name="Rectangle 26">
              <a:extLst>
                <a:ext uri="{FF2B5EF4-FFF2-40B4-BE49-F238E27FC236}">
                  <a16:creationId xmlns:a16="http://schemas.microsoft.com/office/drawing/2014/main" id="{3E149A1E-6E10-67A3-E698-92854702255F}"/>
                </a:ext>
              </a:extLst>
            </p:cNvPr>
            <p:cNvSpPr/>
            <p:nvPr/>
          </p:nvSpPr>
          <p:spPr>
            <a:xfrm>
              <a:off x="9074477" y="3699260"/>
              <a:ext cx="432069" cy="221518"/>
            </a:xfrm>
            <a:prstGeom prst="rect">
              <a:avLst/>
            </a:prstGeom>
            <a:noFill/>
            <a:ln>
              <a:noFill/>
            </a:ln>
          </p:spPr>
          <p:txBody>
            <a:bodyPr wrap="none" lIns="91440" tIns="45720" rIns="91440" bIns="45720" anchor="ctr">
              <a:prstTxWarp prst="textArchUp">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i="0" u="none" strike="noStrike" kern="0" cap="none" spc="0" normalizeH="0" baseline="0" noProof="0" dirty="0">
                  <a:ln w="0"/>
                  <a:solidFill>
                    <a:prstClr val="white"/>
                  </a:solidFill>
                  <a:effectLst>
                    <a:outerShdw blurRad="38100" dist="19050" dir="2700000" algn="tl" rotWithShape="0">
                      <a:prstClr val="black">
                        <a:alpha val="40000"/>
                      </a:prstClr>
                    </a:outerShdw>
                  </a:effectLst>
                  <a:uLnTx/>
                  <a:uFillTx/>
                  <a:latin typeface="Aptos" panose="02110004020202020204"/>
                </a:rPr>
                <a:t>ACTIVATE</a:t>
              </a:r>
            </a:p>
          </p:txBody>
        </p:sp>
        <p:sp>
          <p:nvSpPr>
            <p:cNvPr id="28" name="Circular Arrow 27">
              <a:extLst>
                <a:ext uri="{FF2B5EF4-FFF2-40B4-BE49-F238E27FC236}">
                  <a16:creationId xmlns:a16="http://schemas.microsoft.com/office/drawing/2014/main" id="{B1FEAAD2-6CE9-B11E-01D7-F5176A9512CF}"/>
                </a:ext>
              </a:extLst>
            </p:cNvPr>
            <p:cNvSpPr/>
            <p:nvPr/>
          </p:nvSpPr>
          <p:spPr>
            <a:xfrm rot="16755166">
              <a:off x="8849496" y="3554255"/>
              <a:ext cx="860260" cy="849754"/>
            </a:xfrm>
            <a:prstGeom prst="circularArrow">
              <a:avLst>
                <a:gd name="adj1" fmla="val 18234"/>
                <a:gd name="adj2" fmla="val 823123"/>
                <a:gd name="adj3" fmla="val 16316548"/>
                <a:gd name="adj4" fmla="val 10800000"/>
                <a:gd name="adj5" fmla="val 13156"/>
              </a:avLst>
            </a:prstGeom>
            <a:solidFill>
              <a:schemeClr val="bg1">
                <a:lumMod val="75000"/>
              </a:schemeClr>
            </a:solidFill>
            <a:ln w="12700">
              <a:solidFill>
                <a:schemeClr val="bg2"/>
              </a:solidFill>
            </a:ln>
            <a:effectLst/>
          </p:spPr>
        </p:sp>
        <p:sp>
          <p:nvSpPr>
            <p:cNvPr id="29" name="Circular Arrow 28">
              <a:extLst>
                <a:ext uri="{FF2B5EF4-FFF2-40B4-BE49-F238E27FC236}">
                  <a16:creationId xmlns:a16="http://schemas.microsoft.com/office/drawing/2014/main" id="{5AFB180C-C00A-15CC-225B-AFDEAE78F6FC}"/>
                </a:ext>
              </a:extLst>
            </p:cNvPr>
            <p:cNvSpPr/>
            <p:nvPr/>
          </p:nvSpPr>
          <p:spPr>
            <a:xfrm rot="9807020">
              <a:off x="8894621" y="3554131"/>
              <a:ext cx="860260" cy="849753"/>
            </a:xfrm>
            <a:prstGeom prst="circularArrow">
              <a:avLst>
                <a:gd name="adj1" fmla="val 18234"/>
                <a:gd name="adj2" fmla="val 823123"/>
                <a:gd name="adj3" fmla="val 16316548"/>
                <a:gd name="adj4" fmla="val 10800000"/>
                <a:gd name="adj5" fmla="val 13156"/>
              </a:avLst>
            </a:prstGeom>
            <a:solidFill>
              <a:schemeClr val="bg1">
                <a:lumMod val="75000"/>
              </a:schemeClr>
            </a:solidFill>
            <a:ln w="12700">
              <a:solidFill>
                <a:schemeClr val="bg2"/>
              </a:solidFill>
            </a:ln>
            <a:effectLst/>
          </p:spPr>
        </p:sp>
        <p:sp>
          <p:nvSpPr>
            <p:cNvPr id="30" name="Rectangle 29">
              <a:extLst>
                <a:ext uri="{FF2B5EF4-FFF2-40B4-BE49-F238E27FC236}">
                  <a16:creationId xmlns:a16="http://schemas.microsoft.com/office/drawing/2014/main" id="{6F072A13-C631-BF11-32F5-6D59FEA45B1D}"/>
                </a:ext>
              </a:extLst>
            </p:cNvPr>
            <p:cNvSpPr/>
            <p:nvPr/>
          </p:nvSpPr>
          <p:spPr>
            <a:xfrm rot="3378869">
              <a:off x="8887002" y="3911769"/>
              <a:ext cx="480590" cy="328979"/>
            </a:xfrm>
            <a:prstGeom prst="rect">
              <a:avLst/>
            </a:prstGeom>
            <a:noFill/>
          </p:spPr>
          <p:txBody>
            <a:bodyPr wrap="none" lIns="91440" tIns="45720" rIns="91440" bIns="45720">
              <a:prstTxWarp prst="textArchDown">
                <a:avLst>
                  <a:gd name="adj" fmla="val 28813"/>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800" kern="0" dirty="0">
                  <a:ln w="0"/>
                  <a:solidFill>
                    <a:schemeClr val="bg1">
                      <a:lumMod val="65000"/>
                    </a:schemeClr>
                  </a:solidFill>
                  <a:latin typeface="Aptos" panose="02110004020202020204"/>
                </a:rPr>
                <a:t>ADVANCE</a:t>
              </a:r>
              <a:endParaRPr kumimoji="0" lang="en-US" sz="800" i="0" u="none" strike="noStrike" kern="0" cap="none" spc="0" normalizeH="0" baseline="0" noProof="0" dirty="0">
                <a:ln w="0"/>
                <a:solidFill>
                  <a:schemeClr val="bg1">
                    <a:lumMod val="65000"/>
                  </a:schemeClr>
                </a:solidFill>
                <a:uLnTx/>
                <a:uFillTx/>
                <a:latin typeface="Aptos" panose="02110004020202020204"/>
              </a:endParaRPr>
            </a:p>
          </p:txBody>
        </p:sp>
        <p:sp>
          <p:nvSpPr>
            <p:cNvPr id="31" name="Rectangle 30">
              <a:extLst>
                <a:ext uri="{FF2B5EF4-FFF2-40B4-BE49-F238E27FC236}">
                  <a16:creationId xmlns:a16="http://schemas.microsoft.com/office/drawing/2014/main" id="{EEDC2ADD-1C11-90C1-7623-C768E16EE0A2}"/>
                </a:ext>
              </a:extLst>
            </p:cNvPr>
            <p:cNvSpPr/>
            <p:nvPr/>
          </p:nvSpPr>
          <p:spPr>
            <a:xfrm rot="18406045">
              <a:off x="9215087" y="3917180"/>
              <a:ext cx="522026" cy="318155"/>
            </a:xfrm>
            <a:prstGeom prst="rect">
              <a:avLst/>
            </a:prstGeom>
            <a:noFill/>
          </p:spPr>
          <p:txBody>
            <a:bodyPr wrap="none" lIns="91440" tIns="45720" rIns="91440" bIns="45720">
              <a:prstTxWarp prst="textArchDown">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800" kern="0" dirty="0">
                  <a:ln w="0"/>
                  <a:solidFill>
                    <a:schemeClr val="bg1">
                      <a:lumMod val="65000"/>
                    </a:schemeClr>
                  </a:solidFill>
                  <a:latin typeface="Aptos" panose="02110004020202020204"/>
                </a:rPr>
                <a:t>VALIDATE</a:t>
              </a:r>
              <a:endParaRPr kumimoji="0" lang="en-US" sz="800" i="0" u="none" strike="noStrike" kern="0" cap="none" spc="0" normalizeH="0" baseline="0" noProof="0" dirty="0">
                <a:ln w="0"/>
                <a:solidFill>
                  <a:schemeClr val="bg1">
                    <a:lumMod val="65000"/>
                  </a:schemeClr>
                </a:solidFill>
                <a:uLnTx/>
                <a:uFillTx/>
                <a:latin typeface="Aptos" panose="02110004020202020204"/>
              </a:endParaRPr>
            </a:p>
          </p:txBody>
        </p:sp>
      </p:grpSp>
      <p:pic>
        <p:nvPicPr>
          <p:cNvPr id="1028" name="Picture 4" descr="Collision Icons - Free SVG &amp; PNG Collision Images - Noun Project">
            <a:extLst>
              <a:ext uri="{FF2B5EF4-FFF2-40B4-BE49-F238E27FC236}">
                <a16:creationId xmlns:a16="http://schemas.microsoft.com/office/drawing/2014/main" id="{DCAB81D9-8B9A-58C6-DFDC-C133996EBC7B}"/>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5480666" y="2276648"/>
            <a:ext cx="809323" cy="8093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uperhero Icon Images – Browse 106,872 Stock Photos, Vectors, and Video |  Adobe Stock">
            <a:extLst>
              <a:ext uri="{FF2B5EF4-FFF2-40B4-BE49-F238E27FC236}">
                <a16:creationId xmlns:a16="http://schemas.microsoft.com/office/drawing/2014/main" id="{4F030668-584E-0A2A-1A6C-35F3D735FC5E}"/>
              </a:ext>
            </a:extLst>
          </p:cNvPr>
          <p:cNvPicPr>
            <a:picLocks noChangeAspect="1" noChangeArrowheads="1"/>
          </p:cNvPicPr>
          <p:nvPr/>
        </p:nvPicPr>
        <p:blipFill>
          <a:blip r:embed="rId4">
            <a:lum bright="70000" contrast="-70000"/>
            <a:extLst>
              <a:ext uri="{BEBA8EAE-BF5A-486C-A8C5-ECC9F3942E4B}">
                <a14:imgProps xmlns:a14="http://schemas.microsoft.com/office/drawing/2010/main">
                  <a14:imgLayer r:embed="rId5">
                    <a14:imgEffect>
                      <a14:backgroundRemoval t="10000" b="90000" l="10000" r="90000">
                        <a14:foregroundMark x1="40741" y1="55556" x2="40741" y2="55556"/>
                        <a14:foregroundMark x1="41111" y1="22778" x2="41111" y2="22778"/>
                        <a14:foregroundMark x1="69815" y1="57222" x2="69815" y2="57222"/>
                      </a14:backgroundRemoval>
                    </a14:imgEffect>
                  </a14:imgLayer>
                </a14:imgProps>
              </a:ext>
              <a:ext uri="{28A0092B-C50C-407E-A947-70E740481C1C}">
                <a14:useLocalDpi xmlns:a14="http://schemas.microsoft.com/office/drawing/2010/main" val="0"/>
              </a:ext>
            </a:extLst>
          </a:blip>
          <a:srcRect/>
          <a:stretch>
            <a:fillRect/>
          </a:stretch>
        </p:blipFill>
        <p:spPr bwMode="auto">
          <a:xfrm>
            <a:off x="9144691" y="2264783"/>
            <a:ext cx="1233471" cy="8223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ignpost - Free signaling icons">
            <a:extLst>
              <a:ext uri="{FF2B5EF4-FFF2-40B4-BE49-F238E27FC236}">
                <a16:creationId xmlns:a16="http://schemas.microsoft.com/office/drawing/2014/main" id="{AF6B2F2E-C602-91AD-00AF-1AD8C5313555}"/>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1547992" y="2149712"/>
            <a:ext cx="1063195" cy="1063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0268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11624</TotalTime>
  <Words>2955</Words>
  <Application>Microsoft Macintosh PowerPoint</Application>
  <PresentationFormat>Widescreen</PresentationFormat>
  <Paragraphs>434</Paragraphs>
  <Slides>19</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Aptos</vt:lpstr>
      <vt:lpstr>Aptos Display</vt:lpstr>
      <vt:lpstr>Arial</vt:lpstr>
      <vt:lpstr>Office Theme</vt:lpstr>
      <vt:lpstr>Associate Vice President for Entrepreneurship at Texas A&amp;M University</vt:lpstr>
      <vt:lpstr>My career has lived at the intersection of research, entrepreneurship, and capital</vt:lpstr>
      <vt:lpstr>TAMU is already elite in research scale. Opportunity is broader participation, stronger academic integration, better faculty translation, and higher venture yield</vt:lpstr>
      <vt:lpstr>PowerPoint Presentation</vt:lpstr>
      <vt:lpstr>Texas A&amp;M is at an entrepreneurship inflection point</vt:lpstr>
      <vt:lpstr>A university-wide entrepreneurship system</vt:lpstr>
      <vt:lpstr>Market shaping opportunities sit at the seams</vt:lpstr>
      <vt:lpstr>Institutional strengths collide here: AgriLife × Engineering … Engineering × HSC … AgriLife × HSC × Engineering</vt:lpstr>
      <vt:lpstr>McFerrin as the university-wide activation engine Its elevation under the Provost creates the platform to broaden participation, surface ideas earlier, and create stronger cross-college pathways.</vt:lpstr>
      <vt:lpstr>Entrepreneurial qualities worth building</vt:lpstr>
      <vt:lpstr>Validating entrepreneurial output</vt:lpstr>
      <vt:lpstr>Advancing strong opportunities</vt:lpstr>
      <vt:lpstr>How this federated system would be governed</vt:lpstr>
      <vt:lpstr>PowerPoint Presentation</vt:lpstr>
      <vt:lpstr>Roadmap for the first 24 months</vt:lpstr>
      <vt:lpstr>Appendix</vt:lpstr>
      <vt:lpstr>PowerPoint Presentation</vt:lpstr>
      <vt:lpstr>PowerPoint Presentation</vt:lpstr>
      <vt:lpstr>Additional Ideas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Mark S. Brooks</dc:creator>
  <cp:lastModifiedBy>Mark S. Brooks</cp:lastModifiedBy>
  <cp:revision>413</cp:revision>
  <dcterms:created xsi:type="dcterms:W3CDTF">2026-03-05T00:28:28Z</dcterms:created>
  <dcterms:modified xsi:type="dcterms:W3CDTF">2026-04-09T11:58:31Z</dcterms:modified>
</cp:coreProperties>
</file>