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379" r:id="rId3"/>
    <p:sldId id="372" r:id="rId4"/>
    <p:sldId id="366" r:id="rId5"/>
    <p:sldId id="368" r:id="rId6"/>
    <p:sldId id="369" r:id="rId7"/>
    <p:sldId id="370" r:id="rId8"/>
    <p:sldId id="374" r:id="rId9"/>
    <p:sldId id="381" r:id="rId10"/>
    <p:sldId id="375" r:id="rId11"/>
    <p:sldId id="382" r:id="rId12"/>
    <p:sldId id="384" r:id="rId13"/>
    <p:sldId id="389" r:id="rId14"/>
    <p:sldId id="362" r:id="rId15"/>
    <p:sldId id="390" r:id="rId16"/>
    <p:sldId id="386" r:id="rId17"/>
    <p:sldId id="3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CC0000"/>
    <a:srgbClr val="242424"/>
    <a:srgbClr val="4E79A7"/>
    <a:srgbClr val="6C5B7B"/>
    <a:srgbClr val="78A22E"/>
    <a:srgbClr val="B9842C"/>
    <a:srgbClr val="2C8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4"/>
    <p:restoredTop sz="76140"/>
  </p:normalViewPr>
  <p:slideViewPr>
    <p:cSldViewPr snapToGrid="0">
      <p:cViewPr varScale="1">
        <p:scale>
          <a:sx n="113" d="100"/>
          <a:sy n="113" d="100"/>
        </p:scale>
        <p:origin x="8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0" i="0" u="none" strike="noStrike">
                <a:solidFill>
                  <a:srgbClr val="000000"/>
                </a:solidFill>
                <a:latin typeface="Aptos"/>
              </a:defRPr>
            </a:pPr>
            <a:r>
              <a:rPr lang="en-US" sz="2000" b="0" i="0" u="none" strike="noStrike" dirty="0">
                <a:solidFill>
                  <a:srgbClr val="000000"/>
                </a:solidFill>
                <a:latin typeface="Aptos"/>
              </a:rPr>
              <a:t>Specialty crops punch</a:t>
            </a:r>
            <a:br>
              <a:rPr lang="en-US" sz="2000" b="0" i="0" u="none" strike="noStrike" dirty="0">
                <a:solidFill>
                  <a:srgbClr val="000000"/>
                </a:solidFill>
                <a:latin typeface="Aptos"/>
              </a:rPr>
            </a:br>
            <a:r>
              <a:rPr lang="en-US" sz="2000" b="0" i="0" u="none" strike="noStrike" dirty="0">
                <a:solidFill>
                  <a:srgbClr val="000000"/>
                </a:solidFill>
                <a:latin typeface="Aptos"/>
              </a:rPr>
              <a:t>above their weight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Share of U.S. total</c:v>
                </c:pt>
              </c:strCache>
            </c:strRef>
          </c:tx>
          <c:spPr>
            <a:solidFill>
              <a:srgbClr val="78A22F"/>
            </a:solidFill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Farm operations</c:v>
                </c:pt>
                <c:pt idx="1">
                  <c:v>Cash receipts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A1-5F48-863E-0399D7083D6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400" b="0" i="0" u="none" strike="noStrike">
                <a:solidFill>
                  <a:srgbClr val="000000"/>
                </a:solidFill>
                <a:latin typeface="Aptos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20"/>
        </c:scaling>
        <c:delete val="0"/>
        <c:axPos val="l"/>
        <c:majorGridlines>
          <c:spPr>
            <a:ln w="12700" cap="flat">
              <a:solidFill>
                <a:srgbClr val="E6EBEF"/>
              </a:solidFill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400" b="0" i="0" u="none" strike="noStrike">
                <a:solidFill>
                  <a:srgbClr val="000000"/>
                </a:solidFill>
                <a:latin typeface="Aptos"/>
              </a:defRPr>
            </a:pPr>
            <a:endParaRPr lang="en-US"/>
          </a:p>
        </c:txPr>
        <c:crossAx val="209473455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6BB79-D1A6-3642-9CA0-DF6D063075AF}" type="datetimeFigureOut">
              <a:rPr lang="en-US" smtClean="0"/>
              <a:t>5/19/26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8F5E1-0E4F-7B42-964A-4E4DF5EC0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3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struck me in your responses is how much alignment there already is in your survey responses.</a:t>
            </a:r>
          </a:p>
          <a:p>
            <a:endParaRPr lang="en-US" dirty="0"/>
          </a:p>
          <a:p>
            <a:r>
              <a:rPr lang="en-US" dirty="0"/>
              <a:t>Let me start with the lens I bring to this conversation.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75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3A87C-A200-1EC1-4261-D312449D4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249EBC-5E9A-9694-C067-E1ED697D9A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9D9D6-226F-3C5A-3C45-2EC77C469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synthetics versus biologicals. </a:t>
            </a:r>
          </a:p>
          <a:p>
            <a:endParaRPr lang="en-US" dirty="0"/>
          </a:p>
          <a:p>
            <a:r>
              <a:rPr lang="en-US" dirty="0"/>
              <a:t>It’s about integrated crop health.</a:t>
            </a:r>
          </a:p>
          <a:p>
            <a:endParaRPr lang="en-US" dirty="0"/>
          </a:p>
          <a:p>
            <a:r>
              <a:rPr lang="en-US" dirty="0"/>
              <a:t>the funding environment around these innovations is changing.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3BDE1-11D3-AA7F-6418-FC4BD614D0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79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84E96-9104-D303-8884-E8C71733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7B007-7025-4EBF-D7AB-8D1F0CA305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4E417-6096-126A-4E4C-35CA20FE2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$40b burned</a:t>
            </a:r>
          </a:p>
          <a:p>
            <a:endParaRPr lang="en-US" dirty="0"/>
          </a:p>
          <a:p>
            <a:r>
              <a:rPr lang="en-US" dirty="0"/>
              <a:t>Timelines do not align.</a:t>
            </a:r>
          </a:p>
          <a:p>
            <a:endParaRPr lang="en-US" dirty="0"/>
          </a:p>
          <a:p>
            <a:r>
              <a:rPr lang="en-US" dirty="0"/>
              <a:t>Many ag focused VCs are leaving the space.</a:t>
            </a:r>
          </a:p>
          <a:p>
            <a:endParaRPr lang="en-US" dirty="0"/>
          </a:p>
          <a:p>
            <a:r>
              <a:rPr lang="en-US" dirty="0"/>
              <a:t>This connects to a broader issue: the replacement rate of innovation.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DF198-F58A-0C90-FB8E-FFB23A28A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88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 deeper issue is not corporate structure. It is the speed of the innovation cycle.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09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186F5-76CB-F059-2C02-24A0EF43F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2642F8-7FFB-3ADA-B775-72E4E9EE2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7F3068-8468-E3AC-8212-01E887CA5C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dirty="0"/>
              <a:t>Biology and evolution are moving faster than industry innovation.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dirty="0"/>
              <a:t>Resistance, regulation, climate volatility, grower economics, patent cliffs are shortening the useful life of existing tools.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dirty="0"/>
              <a:t>The challenge is no longer just discovery. It is faster validation, adoption, and replacement.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dirty="0"/>
              <a:t>This is where horticulture research, extension, and industry partnership become strategically important.</a:t>
            </a:r>
          </a:p>
          <a:p>
            <a:endParaRPr lang="en-US" dirty="0"/>
          </a:p>
          <a:p>
            <a:r>
              <a:rPr lang="en-US" dirty="0"/>
              <a:t>The answer is not one technology.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94F01-BCF8-9325-D494-11C96379B6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23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is that the future is at the intersections… collisions between domains and disciplines.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29AD0-E4AB-0A48-9E4A-CC02632D15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1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EDABD-97E8-C097-5D17-3486C9E4B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49061B-CEC2-5F32-7284-49C2EC24D6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601247-5135-AF3D-1DD7-F854D7EFF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main synthesis… horticulture cannot be thought about in a silo.</a:t>
            </a:r>
          </a:p>
          <a:p>
            <a:r>
              <a:rPr lang="en-US" dirty="0"/>
              <a:t>Science alone doesn’t deliver the impact.  Capital alone doesn’t deliver adoption.  Extension alone cannot compensate for system-level dynamics.</a:t>
            </a:r>
          </a:p>
          <a:p>
            <a:endParaRPr lang="en-US" dirty="0"/>
          </a:p>
          <a:p>
            <a:r>
              <a:rPr lang="en-US" dirty="0"/>
              <a:t>The interesting spaces are the overlaps.  Health plus plant science…. Resilience plus genetics… labor plus automation…. Post harvest plus supply chains…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2FCF3-324A-A748-5FFD-102383DA9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08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startups in the RTP area that are relevant … pairwise, </a:t>
            </a:r>
            <a:r>
              <a:rPr lang="en-US" dirty="0" err="1"/>
              <a:t>brightseed</a:t>
            </a:r>
            <a:r>
              <a:rPr lang="en-US" dirty="0"/>
              <a:t> bio, others that are working on biologicals (</a:t>
            </a:r>
            <a:r>
              <a:rPr lang="en-US" dirty="0" err="1"/>
              <a:t>solasta</a:t>
            </a:r>
            <a:r>
              <a:rPr lang="en-US" dirty="0"/>
              <a:t> bio, </a:t>
            </a:r>
            <a:r>
              <a:rPr lang="en-US" dirty="0" err="1"/>
              <a:t>micropep</a:t>
            </a:r>
            <a:r>
              <a:rPr lang="en-US" dirty="0"/>
              <a:t>, </a:t>
            </a:r>
            <a:r>
              <a:rPr lang="en-US" dirty="0" err="1"/>
              <a:t>innatrix</a:t>
            </a:r>
            <a:r>
              <a:rPr lang="en-US" dirty="0"/>
              <a:t>, among others)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68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C3B0C-C452-0A28-FB31-B2A95C579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DD2CAC-CA97-7E71-78CA-C170305F8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578B4-14D4-9213-669B-BDD51A905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My background is not purely academic and not purely financial. It sits in the translation layer between science, markets, capital, and corporate adoption.
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FMC and Syngenta, I saw how hard it is to turn promising science into something growers actually use and companies can actually scale.
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also want to say this clearly: NC State has a global reputation. I have heard that in rooms far outside North Carolina.
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that lens, I see a big shift…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B4972-EF40-612E-D365-4F773DECC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36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009AF-9111-BB57-127C-D3110009A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7F704-C3CD-AF9A-3291-12C5321069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F8EBAD-5479-483B-50C0-CC2EE4B0D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My main observation is that agriculture is no longer just about production.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
• It now sits at the intersection of health, climate resilience, labor, technology, supply chains, and human well-being.
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• Horticulture sits at the most exposed intersection: high-value, labor-intensive, perishable, health-relevant, and climate-exposed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B073C-461A-B301-3F8C-BF593E857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B3A0B-DD0A-8D4E-AE77-F1E65562B8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31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Food system was built on caloric volume</a:t>
            </a:r>
          </a:p>
          <a:p>
            <a:r>
              <a:rPr lang="en-US" dirty="0"/>
              <a:t>That is now shifting.</a:t>
            </a:r>
          </a:p>
          <a:p>
            <a:r>
              <a:rPr lang="en-US" dirty="0"/>
              <a:t>More attention to fiber, protein, micronutrients, fresh produce, and healthy outcomes.</a:t>
            </a:r>
          </a:p>
          <a:p>
            <a:endParaRPr lang="en-US" dirty="0"/>
          </a:p>
          <a:p>
            <a:r>
              <a:rPr lang="en-US" dirty="0"/>
              <a:t>But demand-side only works if growers can make the economics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23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F4C5-6018-68C0-BB13-968915DD9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69BE18-91E0-678C-1ADB-DD7E2CA44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8656C3-03BD-DE7F-FEAD-E0EF5A13B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risk stack for growers has changed… labor, inputs, interest rates, energy, logistics….</a:t>
            </a:r>
          </a:p>
          <a:p>
            <a:endParaRPr lang="en-US" dirty="0"/>
          </a:p>
          <a:p>
            <a:r>
              <a:rPr lang="en-US" dirty="0"/>
              <a:t>Students need to understand labor productivity, margin, capital intensity, </a:t>
            </a:r>
            <a:r>
              <a:rPr lang="en-US" dirty="0" err="1"/>
              <a:t>etc</a:t>
            </a:r>
            <a:r>
              <a:rPr lang="en-US" dirty="0"/>
              <a:t>….</a:t>
            </a:r>
          </a:p>
          <a:p>
            <a:endParaRPr lang="en-US" dirty="0"/>
          </a:p>
          <a:p>
            <a:r>
              <a:rPr lang="en-US" dirty="0"/>
              <a:t>The economics are becoming harder because the environment itself is getting more volatile.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EB70C-70FA-A72E-6A10-67F265E2D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91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6B024-E2E5-0577-B0B0-A3DE645BF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E96B0-ED36-39C6-A717-F067AEF496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2E991E-DFB9-177E-8AD8-FD5F1BEF7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my climate background shows up.  Volatility is increasing around production windows.</a:t>
            </a:r>
          </a:p>
          <a:p>
            <a:endParaRPr lang="en-US" dirty="0"/>
          </a:p>
          <a:p>
            <a:r>
              <a:rPr lang="en-US" dirty="0"/>
              <a:t>Not every disaster is related to agriculture.  But the point is, volatility is increasing and part of the operating realities of ag.</a:t>
            </a:r>
          </a:p>
          <a:p>
            <a:endParaRPr lang="en-US" dirty="0"/>
          </a:p>
          <a:p>
            <a:r>
              <a:rPr lang="en-US" dirty="0"/>
              <a:t>While the production environment is local, the market is global.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C04C1-06C6-9EF8-A645-3072B7B14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CBFDE-DB57-F4E1-C416-26B0ADE68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70556-4538-F2B1-52DC-230B664CF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3D8F4F-3FD7-1696-0CD1-94DB19963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Domestic horticulture competes in a global fresh-market system. The advantage cannot only be production; it has to include timing, quality, shelf life, logistics, traceability, and differentiation</a:t>
            </a:r>
          </a:p>
          <a:p>
            <a:endParaRPr lang="en-US" dirty="0"/>
          </a:p>
          <a:p>
            <a:r>
              <a:rPr lang="en-US" dirty="0"/>
              <a:t>USDA reports that imports supply about 60% of fresh fruit and 35% of fresh vegetables to the US market.</a:t>
            </a:r>
          </a:p>
          <a:p>
            <a:endParaRPr lang="en-US" dirty="0"/>
          </a:p>
          <a:p>
            <a:r>
              <a:rPr lang="en-US" dirty="0"/>
              <a:t>So, domestic horticulture needs sharp advantages – economics of course.  Plus freshness, reliability, traceability, good varieties.</a:t>
            </a:r>
          </a:p>
          <a:p>
            <a:endParaRPr lang="en-US" dirty="0"/>
          </a:p>
          <a:p>
            <a:r>
              <a:rPr lang="en-US" dirty="0"/>
              <a:t>That puts more pressure on what we ask plants themselves to do…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D397B-95AF-767D-7F90-1A8703BCE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0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68FDF-4BAB-D907-E472-ABAD6B884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B4774-9103-6A18-65D6-6E4E62D6A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1DA2D3-8305-BAB4-AC9C-9B6CFBAD9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Yield still matters.  But it’s too narrow of a goal.</a:t>
            </a:r>
          </a:p>
          <a:p>
            <a:endParaRPr lang="en-US" dirty="0"/>
          </a:p>
          <a:p>
            <a:r>
              <a:rPr lang="en-US" dirty="0"/>
              <a:t>Trait stacks need to include heat tolerance, disease resistance, shelf life, flavor, nutritional quality, and automation-ready</a:t>
            </a:r>
          </a:p>
          <a:p>
            <a:endParaRPr lang="en-US" dirty="0"/>
          </a:p>
          <a:p>
            <a:r>
              <a:rPr lang="en-US" dirty="0"/>
              <a:t>Specialty crops are about 10% of U.S. farm operations but 15% of cash receipts, so they punch above their weight economically. </a:t>
            </a:r>
          </a:p>
          <a:p>
            <a:endParaRPr lang="en-US" dirty="0"/>
          </a:p>
          <a:p>
            <a:r>
              <a:rPr lang="en-US" dirty="0"/>
              <a:t>Genetics alone don’t solve productivity… we also need better systems around the plant.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DD5CC-1004-3CDF-3D98-9648C2FE4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15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DC5B8-CBA9-F739-6144-3C582D0A8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EC718F-17C9-1DB4-A96B-0D5C53B1A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FF7F1-BF89-262F-91EC-B0A05929E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future is not simply robots replacing people.</a:t>
            </a:r>
          </a:p>
          <a:p>
            <a:r>
              <a:rPr lang="en-US" dirty="0"/>
              <a:t>It is workflow redesign: crops, production systems, sensing, labor, and decision support all changing together.</a:t>
            </a:r>
          </a:p>
          <a:p>
            <a:endParaRPr lang="en-US" dirty="0"/>
          </a:p>
          <a:p>
            <a:r>
              <a:rPr lang="en-US" dirty="0"/>
              <a:t>USDA reports that US CEA increased from 1500 in 2009 to &gt;3000</a:t>
            </a:r>
          </a:p>
          <a:p>
            <a:endParaRPr lang="en-US" dirty="0"/>
          </a:p>
          <a:p>
            <a:r>
              <a:rPr lang="en-US" dirty="0"/>
              <a:t>The same integration logic applies to crop health.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AF053-BA57-C27F-13AF-0D2EEA455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8F5E1-0E4F-7B42-964A-4E4DF5EC06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1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B10A9-696C-7497-76D5-C7487B41F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9BABC-CF83-8573-927A-DB26D10F3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8A767-2DCA-5501-B683-02EE2522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FC5B-0CA8-3446-BBBF-ADAB384E9E32}" type="datetime1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352B3-108F-2AE7-0061-5634D3DB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4D00-4B60-3069-D20E-61D8FCF0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0B415-7F80-E9AC-3F06-074A9605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41A1F-2372-B458-6ECA-4B41F07F4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20193-7DBB-7C8A-F3CE-18528EF8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F0B9-842C-8F43-8F9E-A6007155C8CA}" type="datetime1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D9A69-3338-704C-2916-CE1DC013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CCB6C-D5FF-A560-A417-9FA708B5B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5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B92C2-68E6-A2EF-976A-0728435E8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FB22F-75B0-C973-9771-B17DC7C61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61BF2-7216-2952-E7FF-25A5C1F0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E8BB-39B9-CC4A-9FEA-BA571C7120AD}" type="datetime1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998F7-EFAF-E197-D113-91B1FF9C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2ADC-6119-6827-65AB-DB40F075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24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20BC-6AE4-F5E4-CA08-532718CED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B1630-525E-7DED-C357-DDE40EC9E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57A9D-63CC-8A8B-29F4-8B250BD4D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2A0E-8740-0E41-9A4C-3E2EB62440BC}" type="datetime1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AA08-4712-E649-B5A6-B4F901BF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93649-2316-2286-4E26-B2C7F85CC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4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053D-E726-36D8-54EF-23714566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22530-2998-92BE-6871-385D9989A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C0405-7C8E-78E3-0810-93C9CCF8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AB67-1029-814C-A46B-155F8B1270A1}" type="datetime1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E2101-A5CA-192E-5BD7-63ADBD6AE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3FA9B-9F3A-E8E9-D22E-FE16EF14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9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808F6-A415-E936-0307-2C0DBA2E3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E4AF0-A824-6187-AEC2-5240E88BC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A503A-277C-9BCC-4F6A-7DCC1894E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F466E-71A2-452A-9CE8-14F308A6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940C-0C90-BD4F-B221-5C23285CFDB4}" type="datetime1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BFBF4-CD4B-DCAD-57AF-8A928B5AE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9D874-023B-9550-F6D9-150C79CC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5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FB663-1192-87BB-7005-5CD6344F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05552-AA16-5E38-AC5A-39D530272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C47B-255B-108D-9809-BE1EC8522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3EB88-0A33-B794-2177-B07557421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8082DD-E8BA-FFEF-B236-65E70B94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27EC2-DD86-7E89-F503-C1D08F20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7D6EC-2B03-7341-A58C-82667998BF74}" type="datetime1">
              <a:rPr lang="en-US" smtClean="0"/>
              <a:t>5/20/26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BBF8B8-27ED-5A5E-7AE7-015448CB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81195E-4BC5-2D7D-414E-AA1F33C8E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67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3D66-D767-BEA8-39B0-E9C9BA6B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C08D3-FB25-4CD1-2615-AC4DC1936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E89-C1AC-8A4E-ABFD-1E099C11C8FB}" type="datetime1">
              <a:rPr lang="en-US" smtClean="0"/>
              <a:t>5/20/26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1583-320E-126E-CA86-D87EAE34B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AB75F-B860-BD03-125D-923559F2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7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7D175-8B04-0A91-3F4E-9A98E1BD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1A38E-E113-5244-9F98-4FA144519C36}" type="datetime1">
              <a:rPr lang="en-US" smtClean="0"/>
              <a:t>5/20/26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36845-0B09-C737-3320-403163425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E465B-58FF-4678-7114-AF1F1297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7A5BE-CEF2-4C9A-9A71-0A1FD9A0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4CEA4-02AC-86B5-26FA-9FF5982CB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A68F9-532B-8313-22BF-D714DC4B4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AD3D6-A02A-824B-3C5D-09A9DDCB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4A9C-EEFB-7C46-8F58-1F697F07524D}" type="datetime1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603B9-15C0-095A-0BFD-EDE65C3D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D692F-FCBC-8307-6E46-ACA40AD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3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DE910-9EAB-2B85-A205-13EBFD1E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42F819-5B7F-E6EB-A364-01017967BC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4016C-5931-D7B5-5486-64CBBC585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40FB9-7705-3905-7749-6980033EB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7F0DB-F1EE-CB4C-9409-DD8FD9FA9AF7}" type="datetime1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5A721-B5B9-E73C-9FCA-531D20D4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F5441-DA92-0390-F200-C99770207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48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717BE3-E9DE-701F-FB89-07CF6BBB2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B5C7B-E243-E218-1E1A-8EFEE94D2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CFE01-E300-249D-168F-EAB79D2A6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3CB110-119F-254D-9947-BB0496DB0B0B}" type="datetime1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8DD37-7D69-8D1B-D8DD-6DB88B64C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751A12-4E67-C214-46B0-0BCCE3AD337F}"/>
              </a:ext>
            </a:extLst>
          </p:cNvPr>
          <p:cNvSpPr/>
          <p:nvPr userDrawn="1"/>
        </p:nvSpPr>
        <p:spPr>
          <a:xfrm>
            <a:off x="0" y="6639339"/>
            <a:ext cx="12192000" cy="218661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679E2-15AA-9A44-4E19-4D771D71B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798" y="65687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7689EC6-1EC9-8747-919D-47D93B1E7C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DB40FF-762F-F190-CF73-C1709F658510}"/>
              </a:ext>
            </a:extLst>
          </p:cNvPr>
          <p:cNvSpPr/>
          <p:nvPr userDrawn="1"/>
        </p:nvSpPr>
        <p:spPr>
          <a:xfrm>
            <a:off x="0" y="-518"/>
            <a:ext cx="12192000" cy="6531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14648905-C8F3-7CC2-59FD-4A1D42BF9931}"/>
              </a:ext>
            </a:extLst>
          </p:cNvPr>
          <p:cNvSpPr/>
          <p:nvPr userDrawn="1"/>
        </p:nvSpPr>
        <p:spPr>
          <a:xfrm rot="5400000">
            <a:off x="0" y="0"/>
            <a:ext cx="238539" cy="238539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B61B62B-E6B4-50CB-58D2-DA59A2EF6589}"/>
              </a:ext>
            </a:extLst>
          </p:cNvPr>
          <p:cNvSpPr/>
          <p:nvPr userDrawn="1"/>
        </p:nvSpPr>
        <p:spPr>
          <a:xfrm rot="16200000" flipH="1">
            <a:off x="11953461" y="0"/>
            <a:ext cx="238539" cy="238539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5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ricultural Subsidies | Cato Institute">
            <a:extLst>
              <a:ext uri="{FF2B5EF4-FFF2-40B4-BE49-F238E27FC236}">
                <a16:creationId xmlns:a16="http://schemas.microsoft.com/office/drawing/2014/main" id="{B0682175-6374-7B6C-EB12-6B32774A43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49987B-F919-73DC-0864-1C24A235B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9468"/>
            <a:ext cx="12180849" cy="381289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6600" b="1" dirty="0">
                <a:solidFill>
                  <a:schemeClr val="bg1"/>
                </a:solidFill>
              </a:rPr>
              <a:t>External Forces</a:t>
            </a:r>
            <a:br>
              <a:rPr lang="en-US" sz="6600" b="1" dirty="0">
                <a:solidFill>
                  <a:schemeClr val="bg1"/>
                </a:solidFill>
              </a:rPr>
            </a:br>
            <a:r>
              <a:rPr lang="en-US" sz="6600" b="1" dirty="0">
                <a:solidFill>
                  <a:schemeClr val="bg1"/>
                </a:solidFill>
              </a:rPr>
              <a:t>that are</a:t>
            </a:r>
            <a:br>
              <a:rPr lang="en-US" sz="6600" b="1" dirty="0">
                <a:solidFill>
                  <a:schemeClr val="bg1"/>
                </a:solidFill>
              </a:rPr>
            </a:br>
            <a:r>
              <a:rPr lang="en-US" sz="6600" b="1" dirty="0">
                <a:solidFill>
                  <a:schemeClr val="bg1"/>
                </a:solidFill>
              </a:rPr>
              <a:t>Shaping Agriculture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04631-0AD0-BBA8-5C07-DABCCDFD7096}"/>
              </a:ext>
            </a:extLst>
          </p:cNvPr>
          <p:cNvSpPr txBox="1"/>
          <p:nvPr/>
        </p:nvSpPr>
        <p:spPr>
          <a:xfrm>
            <a:off x="3037778" y="5633629"/>
            <a:ext cx="6105292" cy="81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May 21, 2026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Mark S. Brooks</a:t>
            </a:r>
          </a:p>
        </p:txBody>
      </p:sp>
    </p:spTree>
    <p:extLst>
      <p:ext uri="{BB962C8B-B14F-4D97-AF65-F5344CB8AC3E}">
        <p14:creationId xmlns:p14="http://schemas.microsoft.com/office/powerpoint/2010/main" val="817385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3BC41-7228-A367-FF3C-295AA1231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AE3C2-1A73-C8E3-4FFB-79BC20D18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21" y="458258"/>
            <a:ext cx="10187763" cy="1325563"/>
          </a:xfrm>
        </p:spPr>
        <p:txBody>
          <a:bodyPr/>
          <a:lstStyle/>
          <a:p>
            <a:r>
              <a:rPr lang="en-US" dirty="0"/>
              <a:t>Biologicals are growing, but still emergent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F3E1-E566-22A9-5E2A-C62939F0C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21" y="2053004"/>
            <a:ext cx="5118670" cy="4240741"/>
          </a:xfrm>
        </p:spPr>
        <p:txBody>
          <a:bodyPr>
            <a:normAutofit/>
          </a:bodyPr>
          <a:lstStyle/>
          <a:p>
            <a:pPr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Biologicals are gaining momentum, especially in high-value crops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Synthetics:  $300m +/-, 10-12+ years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Biologicals:  less $$, faster reg pathways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Discovery + Formulation</a:t>
            </a:r>
            <a:br>
              <a:rPr lang="en-US" sz="1600" dirty="0"/>
            </a:br>
            <a:r>
              <a:rPr lang="en-US" sz="1600" dirty="0"/>
              <a:t>+ Delivery + Manufacturing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RNAi, peptides, encapsulation, manufacturing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C00000"/>
                </a:solidFill>
              </a:rPr>
              <a:t>trait stack </a:t>
            </a:r>
            <a:r>
              <a:rPr lang="en-US" sz="2000" dirty="0"/>
              <a:t>is </a:t>
            </a:r>
            <a:r>
              <a:rPr lang="en-US" sz="2000" i="1" dirty="0"/>
              <a:t>very</a:t>
            </a:r>
            <a:r>
              <a:rPr lang="en-US" sz="2000" dirty="0"/>
              <a:t> complementary with </a:t>
            </a:r>
            <a:r>
              <a:rPr lang="en-US" sz="2000" dirty="0">
                <a:solidFill>
                  <a:srgbClr val="C00000"/>
                </a:solidFill>
              </a:rPr>
              <a:t>biologicals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80F2E2-1F1D-E57C-6340-D1CB3516A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092" y="2053004"/>
            <a:ext cx="6423471" cy="364100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56CB2D-7AA1-4D3F-8202-B6718787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37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4AA5-B64E-457A-0173-7C8967F15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6148C-4AAA-FC31-2E1D-4F7E6B9C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258"/>
            <a:ext cx="9733384" cy="1325563"/>
          </a:xfrm>
        </p:spPr>
        <p:txBody>
          <a:bodyPr/>
          <a:lstStyle/>
          <a:p>
            <a:r>
              <a:rPr lang="en-US" dirty="0"/>
              <a:t>The profile of risk capital is changing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33BAD-5E42-F34C-09E4-3CA4B5F6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9001"/>
            <a:ext cx="4789603" cy="43266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</a:pPr>
            <a:r>
              <a:rPr lang="en-US" sz="2000" dirty="0"/>
              <a:t>$40B risk capital incinerated since 2010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</a:pPr>
            <a:r>
              <a:rPr lang="en-US" sz="2000" dirty="0"/>
              <a:t>VC has become more selective;</a:t>
            </a:r>
            <a:br>
              <a:rPr lang="en-US" sz="2000" dirty="0"/>
            </a:br>
            <a:r>
              <a:rPr lang="en-US" sz="2000" dirty="0"/>
              <a:t>timelines are misaligned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</a:pPr>
            <a:r>
              <a:rPr lang="en-US" sz="2000" dirty="0"/>
              <a:t>Strategics are key for validation, development, regulatory approvals, and commercialization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</a:pPr>
            <a:r>
              <a:rPr lang="en-US" sz="2000" dirty="0"/>
              <a:t>Universities are trusted translation platforms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EC69F-E35D-D973-917B-27419F921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435" y="1923215"/>
            <a:ext cx="5889805" cy="42537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EB9DE-D061-D149-75F3-24CEDE993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7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2468-E88F-C3D2-4806-E9D984E69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strategics are restructuring around focus and capital discipline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E29CC-7F4A-BD33-CE6D-5A866E8F5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3967" y="1814697"/>
            <a:ext cx="8578392" cy="4678178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000" dirty="0">
                <a:sym typeface="Wingdings" pitchFamily="2" charset="2"/>
              </a:rPr>
              <a:t>⟶ </a:t>
            </a:r>
            <a:r>
              <a:rPr lang="en-US" sz="2000" dirty="0"/>
              <a:t>divesting crop solutions in ~2027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000" dirty="0">
                <a:sym typeface="Wingdings" pitchFamily="2" charset="2"/>
              </a:rPr>
              <a:t>⟶ in Q4 2026, </a:t>
            </a:r>
            <a:r>
              <a:rPr lang="en-US" sz="2000" dirty="0"/>
              <a:t>splitting into </a:t>
            </a:r>
            <a:r>
              <a:rPr lang="en-US" sz="2000" dirty="0" err="1"/>
              <a:t>Vylor</a:t>
            </a:r>
            <a:r>
              <a:rPr lang="en-US" sz="2000" dirty="0"/>
              <a:t> (seeds), </a:t>
            </a:r>
            <a:r>
              <a:rPr lang="en-US" sz="2000" dirty="0" err="1"/>
              <a:t>NewCorteva</a:t>
            </a:r>
            <a:r>
              <a:rPr lang="en-US" sz="2000" dirty="0"/>
              <a:t> (crop protection)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000" dirty="0">
                <a:sym typeface="Wingdings" pitchFamily="2" charset="2"/>
              </a:rPr>
              <a:t>⟶ </a:t>
            </a:r>
            <a:r>
              <a:rPr lang="en-US" sz="2000" dirty="0"/>
              <a:t>diamides patent cliff, &gt;80% market cap loss, seeking buyers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000" dirty="0">
                <a:sym typeface="Wingdings" pitchFamily="2" charset="2"/>
              </a:rPr>
              <a:t>⟶ </a:t>
            </a:r>
            <a:r>
              <a:rPr lang="en-US" sz="2000" dirty="0"/>
              <a:t>moving towards divesting ag solutions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000" dirty="0">
                <a:sym typeface="Wingdings" pitchFamily="2" charset="2"/>
              </a:rPr>
              <a:t>⟶ </a:t>
            </a:r>
            <a:r>
              <a:rPr lang="en-US" sz="2000" dirty="0"/>
              <a:t>separating crop protection from rest of the business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000" dirty="0">
                <a:sym typeface="Wingdings" pitchFamily="2" charset="2"/>
              </a:rPr>
              <a:t>⟶ </a:t>
            </a:r>
            <a:r>
              <a:rPr lang="en-US" sz="2000" dirty="0"/>
              <a:t>Chinese owned, more opaque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000" dirty="0">
                <a:sym typeface="Wingdings" pitchFamily="2" charset="2"/>
              </a:rPr>
              <a:t>⟶ </a:t>
            </a:r>
            <a:r>
              <a:rPr lang="en-US" sz="2000" dirty="0"/>
              <a:t>losing billions per month right now</a:t>
            </a:r>
          </a:p>
        </p:txBody>
      </p:sp>
      <p:pic>
        <p:nvPicPr>
          <p:cNvPr id="4" name="Picture 3" descr="BASF Agricultural Solutions">
            <a:extLst>
              <a:ext uri="{FF2B5EF4-FFF2-40B4-BE49-F238E27FC236}">
                <a16:creationId xmlns:a16="http://schemas.microsoft.com/office/drawing/2014/main" id="{7808014E-DA07-6BB8-ACA6-D2E162C01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671" y="1914773"/>
            <a:ext cx="711075" cy="354281"/>
          </a:xfrm>
          <a:prstGeom prst="rect">
            <a:avLst/>
          </a:prstGeom>
        </p:spPr>
      </p:pic>
      <p:pic>
        <p:nvPicPr>
          <p:cNvPr id="7" name="Picture 6" descr="File:Corteva logo.svg - Wikimedia Commons">
            <a:extLst>
              <a:ext uri="{FF2B5EF4-FFF2-40B4-BE49-F238E27FC236}">
                <a16:creationId xmlns:a16="http://schemas.microsoft.com/office/drawing/2014/main" id="{F02789CA-11ED-0609-657D-032882986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860" y="2644943"/>
            <a:ext cx="1537727" cy="317157"/>
          </a:xfrm>
          <a:prstGeom prst="rect">
            <a:avLst/>
          </a:prstGeom>
        </p:spPr>
      </p:pic>
      <p:pic>
        <p:nvPicPr>
          <p:cNvPr id="11" name="Picture 10" descr="Bayer to Acquire Perfuse Therapeutics to Complement Ophthalmology Pipeline">
            <a:extLst>
              <a:ext uri="{FF2B5EF4-FFF2-40B4-BE49-F238E27FC236}">
                <a16:creationId xmlns:a16="http://schemas.microsoft.com/office/drawing/2014/main" id="{64DA5376-F17D-122E-673B-EE03C9C323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338" r="27703"/>
          <a:stretch>
            <a:fillRect/>
          </a:stretch>
        </p:blipFill>
        <p:spPr>
          <a:xfrm>
            <a:off x="2444428" y="3871358"/>
            <a:ext cx="496318" cy="577659"/>
          </a:xfrm>
          <a:prstGeom prst="rect">
            <a:avLst/>
          </a:prstGeom>
        </p:spPr>
      </p:pic>
      <p:pic>
        <p:nvPicPr>
          <p:cNvPr id="12" name="Picture 11" descr="File:Syngenta Group Logo.png - Wikimedia Commons">
            <a:extLst>
              <a:ext uri="{FF2B5EF4-FFF2-40B4-BE49-F238E27FC236}">
                <a16:creationId xmlns:a16="http://schemas.microsoft.com/office/drawing/2014/main" id="{DE922B7D-A360-B230-43E1-ACB98CE65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031" y="5350295"/>
            <a:ext cx="954807" cy="297159"/>
          </a:xfrm>
          <a:prstGeom prst="rect">
            <a:avLst/>
          </a:prstGeom>
        </p:spPr>
      </p:pic>
      <p:pic>
        <p:nvPicPr>
          <p:cNvPr id="13" name="Picture 12" descr="Latest Press Release Center of Sustainable Agriculture | UPL">
            <a:extLst>
              <a:ext uri="{FF2B5EF4-FFF2-40B4-BE49-F238E27FC236}">
                <a16:creationId xmlns:a16="http://schemas.microsoft.com/office/drawing/2014/main" id="{24C3941F-DC8B-B647-E8D4-2E7A82F3C1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616" t="18910" r="12884" b="18667"/>
          <a:stretch>
            <a:fillRect/>
          </a:stretch>
        </p:blipFill>
        <p:spPr>
          <a:xfrm>
            <a:off x="2189631" y="4656325"/>
            <a:ext cx="771956" cy="371519"/>
          </a:xfrm>
          <a:prstGeom prst="rect">
            <a:avLst/>
          </a:prstGeom>
        </p:spPr>
      </p:pic>
      <p:pic>
        <p:nvPicPr>
          <p:cNvPr id="14" name="Picture 13" descr="European Sustainable Phosphorus Platform - OCP Group">
            <a:extLst>
              <a:ext uri="{FF2B5EF4-FFF2-40B4-BE49-F238E27FC236}">
                <a16:creationId xmlns:a16="http://schemas.microsoft.com/office/drawing/2014/main" id="{D54C3BC9-37D8-EB23-CF94-8908F3171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5362" y="5969905"/>
            <a:ext cx="1206476" cy="373779"/>
          </a:xfrm>
          <a:prstGeom prst="rect">
            <a:avLst/>
          </a:prstGeom>
        </p:spPr>
      </p:pic>
      <p:pic>
        <p:nvPicPr>
          <p:cNvPr id="15" name="Picture 14" descr="FMC - Kahntact">
            <a:extLst>
              <a:ext uri="{FF2B5EF4-FFF2-40B4-BE49-F238E27FC236}">
                <a16:creationId xmlns:a16="http://schemas.microsoft.com/office/drawing/2014/main" id="{B0A728E4-01BA-F68F-9258-EDB3D9A24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965" y="3294077"/>
            <a:ext cx="1949747" cy="31239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D637914-3022-A3D8-C7BE-7C9872B8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64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C0C1C-1CA0-02D3-D814-869AF0DFC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llate 13">
            <a:extLst>
              <a:ext uri="{FF2B5EF4-FFF2-40B4-BE49-F238E27FC236}">
                <a16:creationId xmlns:a16="http://schemas.microsoft.com/office/drawing/2014/main" id="{8508B6D2-5FD6-EC9F-E99A-FEEE2F0FAD17}"/>
              </a:ext>
            </a:extLst>
          </p:cNvPr>
          <p:cNvSpPr/>
          <p:nvPr/>
        </p:nvSpPr>
        <p:spPr>
          <a:xfrm rot="16200000">
            <a:off x="3558281" y="-676464"/>
            <a:ext cx="4474602" cy="9631957"/>
          </a:xfrm>
          <a:prstGeom prst="flowChartCollate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9AE36-B221-0422-0D88-3C50CC6BA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0222"/>
            <a:ext cx="10515600" cy="1325563"/>
          </a:xfrm>
        </p:spPr>
        <p:txBody>
          <a:bodyPr/>
          <a:lstStyle/>
          <a:p>
            <a:r>
              <a:rPr lang="en-US" dirty="0"/>
              <a:t>Biology is moving faster than the current innovation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CBD13-A370-1D4B-561F-2296EF2A2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317" y="3229146"/>
            <a:ext cx="2563806" cy="1737707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>
                <a:solidFill>
                  <a:srgbClr val="CC0000"/>
                </a:solidFill>
              </a:rPr>
              <a:t>Innovation pace is becoming a</a:t>
            </a:r>
            <a:br>
              <a:rPr lang="en-US" sz="1800" b="1" dirty="0">
                <a:solidFill>
                  <a:srgbClr val="CC0000"/>
                </a:solidFill>
              </a:rPr>
            </a:br>
            <a:r>
              <a:rPr lang="en-US" sz="1800" b="1" dirty="0">
                <a:solidFill>
                  <a:srgbClr val="CC0000"/>
                </a:solidFill>
              </a:rPr>
              <a:t> strategic bottleneck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E83AF-09BE-543E-CB38-8062245AFB60}"/>
              </a:ext>
            </a:extLst>
          </p:cNvPr>
          <p:cNvSpPr txBox="1"/>
          <p:nvPr/>
        </p:nvSpPr>
        <p:spPr>
          <a:xfrm>
            <a:off x="979602" y="3143894"/>
            <a:ext cx="2997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Biology + field pressure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EB7BF8-30F9-9E31-1627-D5B087BAAA4F}"/>
              </a:ext>
            </a:extLst>
          </p:cNvPr>
          <p:cNvSpPr txBox="1"/>
          <p:nvPr/>
        </p:nvSpPr>
        <p:spPr>
          <a:xfrm>
            <a:off x="7884737" y="3143893"/>
            <a:ext cx="2997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Innovation system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958247-1392-99BF-3ADD-F7E2ACD6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13</a:t>
            </a:fld>
            <a:endParaRPr lang="en-US"/>
          </a:p>
        </p:txBody>
      </p:sp>
      <p:pic>
        <p:nvPicPr>
          <p:cNvPr id="20" name="Graphic 19" descr="Gauge with solid fill">
            <a:extLst>
              <a:ext uri="{FF2B5EF4-FFF2-40B4-BE49-F238E27FC236}">
                <a16:creationId xmlns:a16="http://schemas.microsoft.com/office/drawing/2014/main" id="{0135A220-E07A-F81C-91A8-EEEAE287C2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719447" y="3892454"/>
            <a:ext cx="1328302" cy="1328302"/>
          </a:xfrm>
          <a:prstGeom prst="rect">
            <a:avLst/>
          </a:prstGeom>
        </p:spPr>
      </p:pic>
      <p:pic>
        <p:nvPicPr>
          <p:cNvPr id="21" name="Graphic 20" descr="Gauge with solid fill">
            <a:extLst>
              <a:ext uri="{FF2B5EF4-FFF2-40B4-BE49-F238E27FC236}">
                <a16:creationId xmlns:a16="http://schemas.microsoft.com/office/drawing/2014/main" id="{25DFD56F-C6A9-C684-9747-9B93C155DE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0409" y="3890527"/>
            <a:ext cx="1328302" cy="132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18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F8B2A-A6D8-1815-F3BA-ACA6D40E4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aerial shot of a lush forest">
            <a:extLst>
              <a:ext uri="{FF2B5EF4-FFF2-40B4-BE49-F238E27FC236}">
                <a16:creationId xmlns:a16="http://schemas.microsoft.com/office/drawing/2014/main" id="{9F24D781-92D7-00EA-4D56-E3F9CDBDB5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11907"/>
            <a:ext cx="12192000" cy="6846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B60587-0617-C3C8-C444-2D89E831C6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71" t="13768" r="13946" b="13913"/>
          <a:stretch>
            <a:fillRect/>
          </a:stretch>
        </p:blipFill>
        <p:spPr>
          <a:xfrm>
            <a:off x="4418822" y="-871711"/>
            <a:ext cx="7773178" cy="78359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0CECF-14DB-C236-9660-636BAF1FD253}"/>
              </a:ext>
            </a:extLst>
          </p:cNvPr>
          <p:cNvSpPr txBox="1"/>
          <p:nvPr/>
        </p:nvSpPr>
        <p:spPr>
          <a:xfrm>
            <a:off x="136437" y="1595190"/>
            <a:ext cx="4145948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The future of ag is not one technology.</a:t>
            </a:r>
          </a:p>
          <a:p>
            <a:pPr>
              <a:spcAft>
                <a:spcPts val="800"/>
              </a:spcAft>
            </a:pPr>
            <a:endParaRPr lang="en-US" sz="3200" b="1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The future is at the intersections.</a:t>
            </a:r>
            <a:endParaRPr lang="en-US" sz="12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0116BBF-1B8B-5497-A25E-DA991A7069D7}"/>
              </a:ext>
            </a:extLst>
          </p:cNvPr>
          <p:cNvSpPr/>
          <p:nvPr/>
        </p:nvSpPr>
        <p:spPr>
          <a:xfrm>
            <a:off x="4418822" y="5750696"/>
            <a:ext cx="3197320" cy="121358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F31B6A-4A6E-C926-B2C0-F5450081F9AC}"/>
              </a:ext>
            </a:extLst>
          </p:cNvPr>
          <p:cNvSpPr txBox="1"/>
          <p:nvPr/>
        </p:nvSpPr>
        <p:spPr>
          <a:xfrm>
            <a:off x="4418822" y="6410603"/>
            <a:ext cx="3012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trend is a pressure point.</a:t>
            </a:r>
          </a:p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system lives at the intersections.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B43B10F-A1C9-44D0-A5AD-302809CC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10" y="5871194"/>
            <a:ext cx="575423" cy="57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226254-011C-BE85-1B93-2DAD0EFDE24A}"/>
              </a:ext>
            </a:extLst>
          </p:cNvPr>
          <p:cNvSpPr txBox="1"/>
          <p:nvPr/>
        </p:nvSpPr>
        <p:spPr>
          <a:xfrm>
            <a:off x="10306816" y="6173172"/>
            <a:ext cx="1902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Mark S. Brooks</a:t>
            </a:r>
          </a:p>
          <a:p>
            <a:pPr algn="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Published in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AgFunder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in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28833-25D6-C6DD-DF13-2B4D3EDDA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87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7F40F-A473-701F-9875-E5DA089B2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C6FD7A-B543-A19E-D62A-005A12370457}"/>
              </a:ext>
            </a:extLst>
          </p:cNvPr>
          <p:cNvSpPr txBox="1">
            <a:spLocks/>
          </p:cNvSpPr>
          <p:nvPr/>
        </p:nvSpPr>
        <p:spPr>
          <a:xfrm>
            <a:off x="383823" y="335448"/>
            <a:ext cx="65383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200" b="1" dirty="0"/>
              <a:t>What this all means for NC State horticulture science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DAF859-F784-9DB7-779A-673A8CB7F249}"/>
              </a:ext>
            </a:extLst>
          </p:cNvPr>
          <p:cNvSpPr txBox="1">
            <a:spLocks/>
          </p:cNvSpPr>
          <p:nvPr/>
        </p:nvSpPr>
        <p:spPr>
          <a:xfrm>
            <a:off x="383822" y="1967430"/>
            <a:ext cx="7202285" cy="4555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Produce graduates with</a:t>
            </a:r>
          </a:p>
          <a:p>
            <a:pPr lvl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b="1" dirty="0">
                <a:solidFill>
                  <a:srgbClr val="CC0000"/>
                </a:solidFill>
              </a:rPr>
              <a:t>Plant fluency</a:t>
            </a:r>
            <a:r>
              <a:rPr lang="en-US" sz="2000" dirty="0"/>
              <a:t>: production, genome, pest/disease, greenhouse/nursery/field fundamentals</a:t>
            </a:r>
          </a:p>
          <a:p>
            <a:pPr lvl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b="1" dirty="0">
                <a:solidFill>
                  <a:srgbClr val="CC0000"/>
                </a:solidFill>
              </a:rPr>
              <a:t>Technology fluency</a:t>
            </a:r>
            <a:r>
              <a:rPr lang="en-US" sz="2000" dirty="0"/>
              <a:t>: data, AI, sensors, robotics, precision systems</a:t>
            </a:r>
          </a:p>
          <a:p>
            <a:pPr lvl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b="1" dirty="0">
                <a:solidFill>
                  <a:srgbClr val="CC0000"/>
                </a:solidFill>
              </a:rPr>
              <a:t>Commercial fluency</a:t>
            </a:r>
            <a:r>
              <a:rPr lang="en-US" sz="2000" dirty="0"/>
              <a:t>: margins, labor, customer requirements, communication, leadership</a:t>
            </a:r>
          </a:p>
          <a:p>
            <a:pPr lvl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b="1" dirty="0">
                <a:solidFill>
                  <a:srgbClr val="CC0000"/>
                </a:solidFill>
              </a:rPr>
              <a:t>Systems-level</a:t>
            </a:r>
            <a:r>
              <a:rPr lang="en-US" sz="2000" dirty="0"/>
              <a:t>: integrative thinking</a:t>
            </a: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Prioritize grower problems, industry opportunity</a:t>
            </a:r>
            <a:br>
              <a:rPr lang="en-US" sz="2000" dirty="0"/>
            </a:br>
            <a:r>
              <a:rPr lang="en-US" sz="2000" dirty="0"/>
              <a:t>over academic silos</a:t>
            </a: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Choose a distinctive right-to-win over the next 10-20 years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137BC6-314A-B8BF-3C54-955739971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3642" y="6568729"/>
            <a:ext cx="2743200" cy="365125"/>
          </a:xfrm>
        </p:spPr>
        <p:txBody>
          <a:bodyPr/>
          <a:lstStyle/>
          <a:p>
            <a:fld id="{47689EC6-1EC9-8747-919D-47D93B1E7CAC}" type="slidenum">
              <a:rPr lang="en-US" smtClean="0"/>
              <a:t>15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54E86-132D-DD7D-E420-AF4F82141633}"/>
              </a:ext>
            </a:extLst>
          </p:cNvPr>
          <p:cNvSpPr/>
          <p:nvPr/>
        </p:nvSpPr>
        <p:spPr>
          <a:xfrm>
            <a:off x="7790723" y="0"/>
            <a:ext cx="4401277" cy="66372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6A3DEA-40E0-8E13-5D8E-45E9F71B045A}"/>
              </a:ext>
            </a:extLst>
          </p:cNvPr>
          <p:cNvSpPr txBox="1"/>
          <p:nvPr/>
        </p:nvSpPr>
        <p:spPr>
          <a:xfrm>
            <a:off x="7953715" y="2056123"/>
            <a:ext cx="4075291" cy="3750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1600" b="0" i="1" dirty="0">
                <a:solidFill>
                  <a:schemeClr val="bg1">
                    <a:lumMod val="95000"/>
                  </a:schemeClr>
                </a:solidFill>
                <a:effectLst/>
              </a:rPr>
              <a:t>“We always </a:t>
            </a:r>
            <a:r>
              <a:rPr lang="en-US" sz="1600" b="1" i="1" dirty="0">
                <a:solidFill>
                  <a:schemeClr val="bg1">
                    <a:lumMod val="95000"/>
                  </a:schemeClr>
                </a:solidFill>
                <a:effectLst/>
              </a:rPr>
              <a:t>overestimate</a:t>
            </a:r>
            <a:r>
              <a:rPr lang="en-US" sz="1600" b="0" i="1" dirty="0">
                <a:solidFill>
                  <a:schemeClr val="bg1">
                    <a:lumMod val="95000"/>
                  </a:schemeClr>
                </a:solidFill>
                <a:effectLst/>
              </a:rPr>
              <a:t> the change that will occur in the </a:t>
            </a:r>
            <a:r>
              <a:rPr lang="en-US" sz="1600" b="1" i="1" dirty="0">
                <a:solidFill>
                  <a:schemeClr val="bg1">
                    <a:lumMod val="95000"/>
                  </a:schemeClr>
                </a:solidFill>
                <a:effectLst/>
              </a:rPr>
              <a:t>next two years </a:t>
            </a:r>
            <a:r>
              <a:rPr lang="en-US" sz="1600" b="0" i="1" dirty="0">
                <a:solidFill>
                  <a:schemeClr val="bg1">
                    <a:lumMod val="95000"/>
                  </a:schemeClr>
                </a:solidFill>
                <a:effectLst/>
              </a:rPr>
              <a:t>and </a:t>
            </a:r>
            <a:r>
              <a:rPr lang="en-US" sz="1600" b="1" i="1" dirty="0">
                <a:solidFill>
                  <a:schemeClr val="bg1">
                    <a:lumMod val="95000"/>
                  </a:schemeClr>
                </a:solidFill>
                <a:effectLst/>
              </a:rPr>
              <a:t>underestimate</a:t>
            </a:r>
            <a:r>
              <a:rPr lang="en-US" sz="1600" b="0" i="1" dirty="0">
                <a:solidFill>
                  <a:schemeClr val="bg1">
                    <a:lumMod val="95000"/>
                  </a:schemeClr>
                </a:solidFill>
                <a:effectLst/>
              </a:rPr>
              <a:t> the change that will occur in the </a:t>
            </a:r>
            <a:r>
              <a:rPr lang="en-US" sz="1600" b="1" i="1" dirty="0">
                <a:solidFill>
                  <a:schemeClr val="bg1">
                    <a:lumMod val="95000"/>
                  </a:schemeClr>
                </a:solidFill>
                <a:effectLst/>
              </a:rPr>
              <a:t>next ten</a:t>
            </a:r>
            <a:r>
              <a:rPr lang="en-US" sz="1600" b="0" i="1" dirty="0">
                <a:solidFill>
                  <a:schemeClr val="bg1">
                    <a:lumMod val="95000"/>
                  </a:schemeClr>
                </a:solidFill>
                <a:effectLst/>
              </a:rPr>
              <a:t>.”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-- Bill Gates</a:t>
            </a:r>
          </a:p>
          <a:p>
            <a:pPr lvl="1">
              <a:lnSpc>
                <a:spcPct val="150000"/>
              </a:lnSpc>
            </a:pP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The question is not what horticulture looks like in 2028.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The question is what NC State needs to build by 2036.</a:t>
            </a:r>
          </a:p>
        </p:txBody>
      </p:sp>
    </p:spTree>
    <p:extLst>
      <p:ext uri="{BB962C8B-B14F-4D97-AF65-F5344CB8AC3E}">
        <p14:creationId xmlns:p14="http://schemas.microsoft.com/office/powerpoint/2010/main" val="2895337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0E3B3C-8486-DB36-9B54-373359771D5E}"/>
              </a:ext>
            </a:extLst>
          </p:cNvPr>
          <p:cNvSpPr txBox="1"/>
          <p:nvPr/>
        </p:nvSpPr>
        <p:spPr>
          <a:xfrm>
            <a:off x="1536569" y="2844225"/>
            <a:ext cx="3026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38125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DD47E7-EC2D-8C86-3301-DBE5D5107D26}"/>
              </a:ext>
            </a:extLst>
          </p:cNvPr>
          <p:cNvCxnSpPr>
            <a:cxnSpLocks/>
          </p:cNvCxnSpPr>
          <p:nvPr/>
        </p:nvCxnSpPr>
        <p:spPr>
          <a:xfrm flipV="1">
            <a:off x="-1" y="0"/>
            <a:ext cx="12192001" cy="6876301"/>
          </a:xfrm>
          <a:prstGeom prst="line">
            <a:avLst/>
          </a:prstGeom>
          <a:ln w="38100">
            <a:solidFill>
              <a:srgbClr val="2424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62B71-020C-0358-18AB-674825FA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7958" y="7394639"/>
            <a:ext cx="2743200" cy="365125"/>
          </a:xfrm>
          <a:ln w="12700">
            <a:solidFill>
              <a:schemeClr val="tx1"/>
            </a:solidFill>
          </a:ln>
        </p:spPr>
        <p:txBody>
          <a:bodyPr/>
          <a:lstStyle/>
          <a:p>
            <a:fld id="{47689EC6-1EC9-8747-919D-47D93B1E7CAC}" type="slidenum">
              <a:rPr lang="en-US" smtClean="0"/>
              <a:t>17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0287E9-1864-7680-3F75-C1A15611512A}"/>
              </a:ext>
            </a:extLst>
          </p:cNvPr>
          <p:cNvSpPr/>
          <p:nvPr/>
        </p:nvSpPr>
        <p:spPr>
          <a:xfrm>
            <a:off x="-743167" y="5825562"/>
            <a:ext cx="1486333" cy="148633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8E3DA3-73B3-46BA-3258-5E4544723E54}"/>
              </a:ext>
            </a:extLst>
          </p:cNvPr>
          <p:cNvSpPr/>
          <p:nvPr/>
        </p:nvSpPr>
        <p:spPr>
          <a:xfrm>
            <a:off x="-19611" y="4087201"/>
            <a:ext cx="3423920" cy="342392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F4A660-E83F-CD46-1A21-ADE2611FA428}"/>
              </a:ext>
            </a:extLst>
          </p:cNvPr>
          <p:cNvSpPr/>
          <p:nvPr/>
        </p:nvSpPr>
        <p:spPr>
          <a:xfrm rot="999353">
            <a:off x="386113" y="4026204"/>
            <a:ext cx="3423920" cy="3423920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C14360-009D-152F-5276-A7B7A33A69D2}"/>
              </a:ext>
            </a:extLst>
          </p:cNvPr>
          <p:cNvSpPr/>
          <p:nvPr/>
        </p:nvSpPr>
        <p:spPr>
          <a:xfrm rot="1844124">
            <a:off x="943670" y="3625519"/>
            <a:ext cx="3423920" cy="342392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393058-2D6B-7748-05ED-8C02D395674D}"/>
              </a:ext>
            </a:extLst>
          </p:cNvPr>
          <p:cNvSpPr/>
          <p:nvPr/>
        </p:nvSpPr>
        <p:spPr>
          <a:xfrm rot="2696432">
            <a:off x="1592962" y="3065523"/>
            <a:ext cx="3423920" cy="3423920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938A0B-D213-3C6D-F223-031634FE2333}"/>
              </a:ext>
            </a:extLst>
          </p:cNvPr>
          <p:cNvSpPr/>
          <p:nvPr/>
        </p:nvSpPr>
        <p:spPr>
          <a:xfrm rot="3765194">
            <a:off x="2104640" y="2356940"/>
            <a:ext cx="3423920" cy="3423920"/>
          </a:xfrm>
          <a:prstGeom prst="rect">
            <a:avLst/>
          </a:prstGeom>
          <a:noFill/>
          <a:ln w="127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94A6A7-DBA4-4B01-AAA9-B62AB1741A9A}"/>
              </a:ext>
            </a:extLst>
          </p:cNvPr>
          <p:cNvSpPr/>
          <p:nvPr/>
        </p:nvSpPr>
        <p:spPr>
          <a:xfrm rot="4607845">
            <a:off x="4132041" y="1549165"/>
            <a:ext cx="3423920" cy="3423920"/>
          </a:xfrm>
          <a:prstGeom prst="rect">
            <a:avLst/>
          </a:prstGeom>
          <a:noFill/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FDBD4C-AA15-D081-C103-694DA4CC84E3}"/>
              </a:ext>
            </a:extLst>
          </p:cNvPr>
          <p:cNvSpPr/>
          <p:nvPr/>
        </p:nvSpPr>
        <p:spPr>
          <a:xfrm rot="5400000">
            <a:off x="4890153" y="1402585"/>
            <a:ext cx="3423920" cy="3423920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6F26A0-C68F-2D0E-9A65-1C75518DE54B}"/>
              </a:ext>
            </a:extLst>
          </p:cNvPr>
          <p:cNvSpPr/>
          <p:nvPr/>
        </p:nvSpPr>
        <p:spPr>
          <a:xfrm rot="6391413">
            <a:off x="5274274" y="1313668"/>
            <a:ext cx="3423920" cy="342392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802A60-C475-5DE2-0174-B9C414326799}"/>
              </a:ext>
            </a:extLst>
          </p:cNvPr>
          <p:cNvSpPr/>
          <p:nvPr/>
        </p:nvSpPr>
        <p:spPr>
          <a:xfrm rot="7410825">
            <a:off x="5550782" y="1065542"/>
            <a:ext cx="3423920" cy="3423920"/>
          </a:xfrm>
          <a:prstGeom prst="rect">
            <a:avLst/>
          </a:prstGeom>
          <a:noFill/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AED33D-0658-E085-E545-8C54F63B9664}"/>
              </a:ext>
            </a:extLst>
          </p:cNvPr>
          <p:cNvSpPr/>
          <p:nvPr/>
        </p:nvSpPr>
        <p:spPr>
          <a:xfrm rot="8251022">
            <a:off x="5680277" y="732504"/>
            <a:ext cx="3423920" cy="3423920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22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E5633-C982-896F-76DA-AE0FF2A8A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250C-3E32-137A-8519-652C00A1A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55192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My Lens:</a:t>
            </a:r>
            <a:br>
              <a:rPr lang="en-US" dirty="0"/>
            </a:br>
            <a:r>
              <a:rPr lang="en-US" b="1" dirty="0"/>
              <a:t>academic, industry, innovation, commercialization</a:t>
            </a:r>
          </a:p>
        </p:txBody>
      </p:sp>
      <p:pic>
        <p:nvPicPr>
          <p:cNvPr id="5" name="Picture 4" descr="Syngenta Group Ventures investment portfolio | PitchBook">
            <a:extLst>
              <a:ext uri="{FF2B5EF4-FFF2-40B4-BE49-F238E27FC236}">
                <a16:creationId xmlns:a16="http://schemas.microsoft.com/office/drawing/2014/main" id="{81CD5DDC-2E43-70DF-06F1-8A4E056AAB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512" b="29908"/>
          <a:stretch>
            <a:fillRect/>
          </a:stretch>
        </p:blipFill>
        <p:spPr>
          <a:xfrm>
            <a:off x="8488009" y="4668354"/>
            <a:ext cx="2794000" cy="994099"/>
          </a:xfrm>
          <a:prstGeom prst="rect">
            <a:avLst/>
          </a:prstGeom>
        </p:spPr>
      </p:pic>
      <p:pic>
        <p:nvPicPr>
          <p:cNvPr id="8" name="Picture 7" descr="FMC Ventures investment portfolio | PitchBook">
            <a:extLst>
              <a:ext uri="{FF2B5EF4-FFF2-40B4-BE49-F238E27FC236}">
                <a16:creationId xmlns:a16="http://schemas.microsoft.com/office/drawing/2014/main" id="{7D8E6A1D-7CA1-58ED-F8EE-65D2BD854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347" b="40636"/>
          <a:stretch>
            <a:fillRect/>
          </a:stretch>
        </p:blipFill>
        <p:spPr>
          <a:xfrm>
            <a:off x="4478049" y="4701349"/>
            <a:ext cx="3073400" cy="58446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0F14E4-EE8D-94E7-F60F-939758214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839738"/>
              </p:ext>
            </p:extLst>
          </p:nvPr>
        </p:nvGraphicFramePr>
        <p:xfrm>
          <a:off x="906625" y="2677914"/>
          <a:ext cx="10717815" cy="1310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6078">
                  <a:extLst>
                    <a:ext uri="{9D8B030D-6E8A-4147-A177-3AD203B41FA5}">
                      <a16:colId xmlns:a16="http://schemas.microsoft.com/office/drawing/2014/main" val="3698573738"/>
                    </a:ext>
                  </a:extLst>
                </a:gridCol>
                <a:gridCol w="2396359">
                  <a:extLst>
                    <a:ext uri="{9D8B030D-6E8A-4147-A177-3AD203B41FA5}">
                      <a16:colId xmlns:a16="http://schemas.microsoft.com/office/drawing/2014/main" val="2103884781"/>
                    </a:ext>
                  </a:extLst>
                </a:gridCol>
                <a:gridCol w="2228193">
                  <a:extLst>
                    <a:ext uri="{9D8B030D-6E8A-4147-A177-3AD203B41FA5}">
                      <a16:colId xmlns:a16="http://schemas.microsoft.com/office/drawing/2014/main" val="3666500274"/>
                    </a:ext>
                  </a:extLst>
                </a:gridCol>
                <a:gridCol w="1387366">
                  <a:extLst>
                    <a:ext uri="{9D8B030D-6E8A-4147-A177-3AD203B41FA5}">
                      <a16:colId xmlns:a16="http://schemas.microsoft.com/office/drawing/2014/main" val="228751712"/>
                    </a:ext>
                  </a:extLst>
                </a:gridCol>
                <a:gridCol w="1849819">
                  <a:extLst>
                    <a:ext uri="{9D8B030D-6E8A-4147-A177-3AD203B41FA5}">
                      <a16:colId xmlns:a16="http://schemas.microsoft.com/office/drawing/2014/main" val="31487975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00"/>
                          </a:solidFill>
                        </a:rPr>
                        <a:t>$80m+</a:t>
                      </a:r>
                      <a:br>
                        <a:rPr lang="en-US" sz="2800" b="1" dirty="0">
                          <a:solidFill>
                            <a:srgbClr val="CC0000"/>
                          </a:solidFill>
                        </a:rPr>
                      </a:br>
                      <a:r>
                        <a:rPr lang="en-US" sz="2400" b="0" dirty="0"/>
                        <a:t>deployed capital</a:t>
                      </a:r>
                    </a:p>
                    <a:p>
                      <a:endParaRPr lang="en-US" sz="2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CC0000"/>
                          </a:solidFill>
                        </a:rPr>
                        <a:t>50+</a:t>
                      </a:r>
                      <a:br>
                        <a:rPr lang="en-US" sz="2400" b="1" dirty="0">
                          <a:solidFill>
                            <a:srgbClr val="CC0000"/>
                          </a:solidFill>
                        </a:rPr>
                      </a:br>
                      <a:r>
                        <a:rPr lang="en-US" sz="2400" b="0" dirty="0"/>
                        <a:t>transactions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rgbClr val="CC0000"/>
                          </a:solidFill>
                          <a:latin typeface="+mn-lt"/>
                          <a:ea typeface="+mn-ea"/>
                          <a:cs typeface="+mn-cs"/>
                        </a:rPr>
                        <a:t>12+</a:t>
                      </a:r>
                    </a:p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board roles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00"/>
                          </a:solidFill>
                        </a:rPr>
                        <a:t>7</a:t>
                      </a:r>
                      <a:br>
                        <a:rPr lang="en-US" sz="2400" b="1" dirty="0"/>
                      </a:br>
                      <a:r>
                        <a:rPr lang="en-US" sz="2400" b="0" dirty="0"/>
                        <a:t>exits</a:t>
                      </a:r>
                    </a:p>
                    <a:p>
                      <a:endParaRPr lang="en-US" sz="24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00"/>
                          </a:solidFill>
                        </a:rPr>
                        <a:t>5</a:t>
                      </a:r>
                      <a:br>
                        <a:rPr lang="en-US" sz="2400" b="1" dirty="0"/>
                      </a:br>
                      <a:r>
                        <a:rPr lang="en-US" sz="2400" b="0" dirty="0"/>
                        <a:t>continents</a:t>
                      </a:r>
                    </a:p>
                    <a:p>
                      <a:endParaRPr lang="en-US" sz="24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561113"/>
                  </a:ext>
                </a:extLst>
              </a:tr>
            </a:tbl>
          </a:graphicData>
        </a:graphic>
      </p:graphicFrame>
      <p:pic>
        <p:nvPicPr>
          <p:cNvPr id="4" name="Picture 3" descr="NC State University Logo PNG Transparent (1) – Brands Logos">
            <a:extLst>
              <a:ext uri="{FF2B5EF4-FFF2-40B4-BE49-F238E27FC236}">
                <a16:creationId xmlns:a16="http://schemas.microsoft.com/office/drawing/2014/main" id="{7F3B2F27-CFC6-1C75-0395-C3EF42B13B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546" b="38461"/>
          <a:stretch>
            <a:fillRect/>
          </a:stretch>
        </p:blipFill>
        <p:spPr>
          <a:xfrm>
            <a:off x="838200" y="4731719"/>
            <a:ext cx="2182846" cy="5237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94561-0DB2-6583-DB7C-764C7CA5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38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43356-D98E-8205-9ED2-286B7A651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6B7EFC-F5C0-D91E-ABFD-71B7E6B9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50B3-5050-0044-B875-7352028B3830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B9F4F-88F2-B6A8-006A-CF0A8BF129FC}"/>
              </a:ext>
            </a:extLst>
          </p:cNvPr>
          <p:cNvSpPr txBox="1"/>
          <p:nvPr/>
        </p:nvSpPr>
        <p:spPr>
          <a:xfrm>
            <a:off x="643054" y="381049"/>
            <a:ext cx="10905892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200" dirty="0"/>
              <a:t>Agriculture now sits at the intersection of…</a:t>
            </a: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6A3AEBFA-2153-CDBD-0892-1CFF14CDBC6E}"/>
              </a:ext>
            </a:extLst>
          </p:cNvPr>
          <p:cNvSpPr/>
          <p:nvPr/>
        </p:nvSpPr>
        <p:spPr>
          <a:xfrm>
            <a:off x="1208045" y="2416562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C8C99"/>
                </a:solidFill>
              </a:rPr>
              <a:t>health</a:t>
            </a:r>
            <a:endParaRPr lang="en-US" sz="2400" dirty="0"/>
          </a:p>
        </p:txBody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26C758DA-2E04-3454-40B3-5E9695444C2C}"/>
              </a:ext>
            </a:extLst>
          </p:cNvPr>
          <p:cNvSpPr/>
          <p:nvPr/>
        </p:nvSpPr>
        <p:spPr>
          <a:xfrm>
            <a:off x="1208045" y="3010922"/>
            <a:ext cx="2194560" cy="0"/>
          </a:xfrm>
          <a:prstGeom prst="line">
            <a:avLst/>
          </a:prstGeom>
          <a:noFill/>
          <a:ln w="25400">
            <a:solidFill>
              <a:srgbClr val="2C8C99"/>
            </a:solidFill>
            <a:prstDash val="solid"/>
          </a:ln>
        </p:spPr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53086F9A-B77C-37ED-7214-2CEDEE5C7889}"/>
              </a:ext>
            </a:extLst>
          </p:cNvPr>
          <p:cNvSpPr/>
          <p:nvPr/>
        </p:nvSpPr>
        <p:spPr>
          <a:xfrm>
            <a:off x="5273040" y="2395848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78A22E"/>
                </a:solidFill>
              </a:rPr>
              <a:t>labor</a:t>
            </a: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1F6BA80D-680B-61B6-CCD0-35888A6A2AA8}"/>
              </a:ext>
            </a:extLst>
          </p:cNvPr>
          <p:cNvSpPr/>
          <p:nvPr/>
        </p:nvSpPr>
        <p:spPr>
          <a:xfrm>
            <a:off x="5273040" y="2990208"/>
            <a:ext cx="2194560" cy="0"/>
          </a:xfrm>
          <a:prstGeom prst="line">
            <a:avLst/>
          </a:prstGeom>
          <a:noFill/>
          <a:ln w="25400">
            <a:solidFill>
              <a:srgbClr val="78A22E"/>
            </a:solidFill>
            <a:prstDash val="solid"/>
          </a:ln>
        </p:spPr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BD2AF542-3CBC-124F-B4EB-AF513ECCF8C8}"/>
              </a:ext>
            </a:extLst>
          </p:cNvPr>
          <p:cNvSpPr/>
          <p:nvPr/>
        </p:nvSpPr>
        <p:spPr>
          <a:xfrm>
            <a:off x="3032760" y="4223261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4E79A7"/>
                </a:solidFill>
              </a:rPr>
              <a:t>technology</a:t>
            </a:r>
            <a:endParaRPr lang="en-US" sz="2400" dirty="0"/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664A976D-D71A-9362-85AC-FFE2DBD25A54}"/>
              </a:ext>
            </a:extLst>
          </p:cNvPr>
          <p:cNvSpPr/>
          <p:nvPr/>
        </p:nvSpPr>
        <p:spPr>
          <a:xfrm>
            <a:off x="3032760" y="4817621"/>
            <a:ext cx="2194560" cy="0"/>
          </a:xfrm>
          <a:prstGeom prst="line">
            <a:avLst/>
          </a:prstGeom>
          <a:noFill/>
          <a:ln w="25400">
            <a:solidFill>
              <a:srgbClr val="4E79A7"/>
            </a:solidFill>
            <a:prstDash val="solid"/>
          </a:ln>
        </p:spPr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2C06C738-4005-1DBF-A291-E738B94D509B}"/>
              </a:ext>
            </a:extLst>
          </p:cNvPr>
          <p:cNvSpPr/>
          <p:nvPr/>
        </p:nvSpPr>
        <p:spPr>
          <a:xfrm>
            <a:off x="7433349" y="4223261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6C5B7B"/>
                </a:solidFill>
              </a:rPr>
              <a:t>supply chains</a:t>
            </a:r>
            <a:endParaRPr lang="en-US" sz="2400" dirty="0"/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C0CFC036-81E6-6255-B28B-F1A54758BF62}"/>
              </a:ext>
            </a:extLst>
          </p:cNvPr>
          <p:cNvSpPr/>
          <p:nvPr/>
        </p:nvSpPr>
        <p:spPr>
          <a:xfrm>
            <a:off x="7433349" y="4817621"/>
            <a:ext cx="2194560" cy="0"/>
          </a:xfrm>
          <a:prstGeom prst="line">
            <a:avLst/>
          </a:prstGeom>
          <a:noFill/>
          <a:ln w="25400">
            <a:solidFill>
              <a:srgbClr val="6C5B7B"/>
            </a:solidFill>
            <a:prstDash val="solid"/>
          </a:ln>
        </p:spPr>
      </p:sp>
      <p:pic>
        <p:nvPicPr>
          <p:cNvPr id="17" name="Graphic 16" descr="Heart with pulse with solid fill">
            <a:extLst>
              <a:ext uri="{FF2B5EF4-FFF2-40B4-BE49-F238E27FC236}">
                <a16:creationId xmlns:a16="http://schemas.microsoft.com/office/drawing/2014/main" id="{09B8AD04-C623-D121-3DEA-1D53A84000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205" y="2302420"/>
            <a:ext cx="914400" cy="914400"/>
          </a:xfrm>
          <a:prstGeom prst="rect">
            <a:avLst/>
          </a:prstGeom>
        </p:spPr>
      </p:pic>
      <p:pic>
        <p:nvPicPr>
          <p:cNvPr id="21" name="Graphic 20" descr="Robot with solid fill">
            <a:extLst>
              <a:ext uri="{FF2B5EF4-FFF2-40B4-BE49-F238E27FC236}">
                <a16:creationId xmlns:a16="http://schemas.microsoft.com/office/drawing/2014/main" id="{1107F79C-A1B4-D4DA-3EDB-79B3D381A3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5910" y="4099297"/>
            <a:ext cx="914400" cy="914400"/>
          </a:xfrm>
          <a:prstGeom prst="rect">
            <a:avLst/>
          </a:prstGeom>
        </p:spPr>
      </p:pic>
      <p:pic>
        <p:nvPicPr>
          <p:cNvPr id="23" name="Graphic 22" descr="Connections with solid fill">
            <a:extLst>
              <a:ext uri="{FF2B5EF4-FFF2-40B4-BE49-F238E27FC236}">
                <a16:creationId xmlns:a16="http://schemas.microsoft.com/office/drawing/2014/main" id="{1025F157-6820-F4CE-9AAD-55456A20A7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6042" y="4099297"/>
            <a:ext cx="914400" cy="914400"/>
          </a:xfrm>
          <a:prstGeom prst="rect">
            <a:avLst/>
          </a:prstGeom>
        </p:spPr>
      </p:pic>
      <p:pic>
        <p:nvPicPr>
          <p:cNvPr id="25" name="Graphic 24" descr="Gears with solid fill">
            <a:extLst>
              <a:ext uri="{FF2B5EF4-FFF2-40B4-BE49-F238E27FC236}">
                <a16:creationId xmlns:a16="http://schemas.microsoft.com/office/drawing/2014/main" id="{E7ACCFA3-332C-8250-FE16-7EA310F0DE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7005" y="2260207"/>
            <a:ext cx="914400" cy="914400"/>
          </a:xfrm>
          <a:prstGeom prst="rect">
            <a:avLst/>
          </a:prstGeom>
        </p:spPr>
      </p:pic>
      <p:sp>
        <p:nvSpPr>
          <p:cNvPr id="26" name="Text 5">
            <a:extLst>
              <a:ext uri="{FF2B5EF4-FFF2-40B4-BE49-F238E27FC236}">
                <a16:creationId xmlns:a16="http://schemas.microsoft.com/office/drawing/2014/main" id="{C5E3F32B-9A6E-C5F3-9CB0-1E1E3F6C9CC7}"/>
              </a:ext>
            </a:extLst>
          </p:cNvPr>
          <p:cNvSpPr/>
          <p:nvPr/>
        </p:nvSpPr>
        <p:spPr>
          <a:xfrm>
            <a:off x="8979344" y="2394918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B9842C"/>
                </a:solidFill>
              </a:rPr>
              <a:t>climate resilience</a:t>
            </a:r>
          </a:p>
        </p:txBody>
      </p:sp>
      <p:sp>
        <p:nvSpPr>
          <p:cNvPr id="27" name="Shape 6">
            <a:extLst>
              <a:ext uri="{FF2B5EF4-FFF2-40B4-BE49-F238E27FC236}">
                <a16:creationId xmlns:a16="http://schemas.microsoft.com/office/drawing/2014/main" id="{A8AB486D-9AC6-7B64-E249-2D1B426E9B0A}"/>
              </a:ext>
            </a:extLst>
          </p:cNvPr>
          <p:cNvSpPr/>
          <p:nvPr/>
        </p:nvSpPr>
        <p:spPr>
          <a:xfrm>
            <a:off x="8979344" y="2989278"/>
            <a:ext cx="2194560" cy="0"/>
          </a:xfrm>
          <a:prstGeom prst="line">
            <a:avLst/>
          </a:prstGeom>
          <a:noFill/>
          <a:ln w="25400">
            <a:solidFill>
              <a:srgbClr val="B9842C"/>
            </a:solidFill>
            <a:prstDash val="solid"/>
          </a:ln>
        </p:spPr>
      </p:sp>
      <p:pic>
        <p:nvPicPr>
          <p:cNvPr id="28" name="Graphic 27" descr="Thermometer with solid fill">
            <a:extLst>
              <a:ext uri="{FF2B5EF4-FFF2-40B4-BE49-F238E27FC236}">
                <a16:creationId xmlns:a16="http://schemas.microsoft.com/office/drawing/2014/main" id="{65FC6DFA-6755-4322-9ACF-56C5518951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4944" y="22483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54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83C1-C8C5-5A39-385A-EA13F8B1B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58"/>
            <a:ext cx="10515600" cy="1325563"/>
          </a:xfrm>
        </p:spPr>
        <p:txBody>
          <a:bodyPr/>
          <a:lstStyle/>
          <a:p>
            <a:r>
              <a:rPr lang="en-US" dirty="0"/>
              <a:t>Health is becoming a demand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57CAC-0DE5-9079-E7FB-8B3FC050C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9001"/>
            <a:ext cx="4627179" cy="4333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Food system was optimized post WW2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GLP-1s are changing appetite, portions, preferences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Demand shift towards fiber, nutrition density, health outcomes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strike="sngStrike" dirty="0"/>
              <a:t>Food as calories &amp; commodity</a:t>
            </a:r>
            <a:br>
              <a:rPr lang="en-US" sz="2000" dirty="0"/>
            </a:br>
            <a:r>
              <a:rPr lang="en-US" sz="2000" dirty="0"/>
              <a:t>Food as medicine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Opportunity to connect plant traits to measurable human health value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F6088-3757-A9CE-E977-8F6110765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2" y="1616075"/>
            <a:ext cx="6286500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2E09E-5C58-549A-5A6F-EEB1FD6AA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63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5C50D-60C8-42E5-9339-D9CE96837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ECC09-39B8-B50F-5FAE-3818A7E9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258"/>
            <a:ext cx="6939844" cy="1325563"/>
          </a:xfrm>
        </p:spPr>
        <p:txBody>
          <a:bodyPr/>
          <a:lstStyle/>
          <a:p>
            <a:r>
              <a:rPr lang="en-US" dirty="0"/>
              <a:t>Farm economics</a:t>
            </a:r>
            <a:br>
              <a:rPr lang="en-US" dirty="0"/>
            </a:br>
            <a:r>
              <a:rPr lang="en-US" dirty="0"/>
              <a:t>and labor are straining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20186-14FD-3217-6233-E55537DDA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9001"/>
            <a:ext cx="5109134" cy="4017962"/>
          </a:xfrm>
        </p:spPr>
        <p:txBody>
          <a:bodyPr>
            <a:normAutofit/>
          </a:bodyPr>
          <a:lstStyle/>
          <a:p>
            <a:pPr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Margin pressure:  labor, inputs, rates, energy, packaging, logistics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Fertilizers up 31%... urea up 60%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Chapter 12 farm bankruptcies up 46% since 2024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USDA projects 2026 $29B ag trade deficit</a:t>
            </a:r>
          </a:p>
        </p:txBody>
      </p:sp>
      <p:pic>
        <p:nvPicPr>
          <p:cNvPr id="4" name="Picture 3" descr="A stacked bar chart shows direct Government payments to U.S. farm producers, for the years 2022 through the forecast for 2026F.">
            <a:extLst>
              <a:ext uri="{FF2B5EF4-FFF2-40B4-BE49-F238E27FC236}">
                <a16:creationId xmlns:a16="http://schemas.microsoft.com/office/drawing/2014/main" id="{C5F3815F-209A-1672-F50C-2606AC443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920" y="1375955"/>
            <a:ext cx="5109134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84F14-FCCC-9BBB-EE12-1803E7A7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5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CB522-2BB4-54AE-C0EC-817A061C7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2AFEF-EF79-92B7-D74D-B081A40B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74" y="458258"/>
            <a:ext cx="11428519" cy="1325563"/>
          </a:xfrm>
        </p:spPr>
        <p:txBody>
          <a:bodyPr/>
          <a:lstStyle/>
          <a:p>
            <a:r>
              <a:rPr lang="en-US" dirty="0"/>
              <a:t>Climate volatility is increasing in ag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FCDA1-E118-DE1D-B05C-E4438606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74" y="2159000"/>
            <a:ext cx="2934967" cy="40179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2000" dirty="0"/>
              <a:t>Heat, water stress, storms, freeze events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2000" dirty="0"/>
              <a:t>Shifting pest pressure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2000" dirty="0"/>
              <a:t>Resilience is key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</a:pPr>
            <a:r>
              <a:rPr lang="en-US" sz="2000" dirty="0"/>
              <a:t>Extension can become a rapid-response system, not just information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AE492-26DA-8166-0F35-AF23B6503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299" y="1966699"/>
            <a:ext cx="8460538" cy="461277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401BC-3427-DE34-16ED-BB8F0CDA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7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9922C-D0FC-57E3-DD36-982B50271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3A6AD-A550-C3EE-B522-C935C141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258"/>
            <a:ext cx="8600090" cy="1325563"/>
          </a:xfrm>
        </p:spPr>
        <p:txBody>
          <a:bodyPr/>
          <a:lstStyle/>
          <a:p>
            <a:r>
              <a:rPr lang="en-US" dirty="0"/>
              <a:t>Trade, supply chain, post-harvest</a:t>
            </a:r>
          </a:p>
        </p:txBody>
      </p:sp>
      <p:pic>
        <p:nvPicPr>
          <p:cNvPr id="4" name="Picture 3" descr="1,125,300+ Global Vector Stock Illustrations, Royalty-Free Vector Graphics  &amp; Clip Art - iStock | Global vector icon">
            <a:extLst>
              <a:ext uri="{FF2B5EF4-FFF2-40B4-BE49-F238E27FC236}">
                <a16:creationId xmlns:a16="http://schemas.microsoft.com/office/drawing/2014/main" id="{36263965-A867-28BB-0F05-636A888EB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570" y="1657927"/>
            <a:ext cx="8519998" cy="48435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4B1FF-9A35-2469-9701-3F1E5FF04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9001"/>
            <a:ext cx="4026032" cy="432664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Policy changes, tariffs, border friction, exchange rates, logistics all shape grower economics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Year-round availability of some crops increases competition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rgbClr val="CC0000"/>
                </a:solidFill>
              </a:rPr>
              <a:t>Supply-chain visibility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CC0000"/>
                </a:solidFill>
              </a:rPr>
              <a:t>traceability</a:t>
            </a:r>
            <a:r>
              <a:rPr lang="en-US" sz="2000" dirty="0"/>
              <a:t> are becoming competitive capabilities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71DA-E022-E990-95B2-520E04D7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6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B3CE8-0E7B-C8A9-C1B3-C13ED81B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3276-7067-D3D8-22EF-C257A0EDB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258"/>
            <a:ext cx="7459133" cy="1325563"/>
          </a:xfrm>
        </p:spPr>
        <p:txBody>
          <a:bodyPr/>
          <a:lstStyle/>
          <a:p>
            <a:r>
              <a:rPr lang="en-US" dirty="0"/>
              <a:t>Traits must move beyond yield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A6CA7-DA37-93B5-7960-D55D434A3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9001"/>
            <a:ext cx="3960044" cy="40179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Resilience:  heat, drought, disease, abiotic stresses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Market quality:  flavor, nutrition, shelf life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Operations:  market timing, automation-ready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Post harvest performance: shelf life, pathogen resistant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308937-2763-BC9F-33E9-A957AE8C1235}"/>
              </a:ext>
            </a:extLst>
          </p:cNvPr>
          <p:cNvGrpSpPr/>
          <p:nvPr/>
        </p:nvGrpSpPr>
        <p:grpSpPr>
          <a:xfrm>
            <a:off x="5948478" y="1632395"/>
            <a:ext cx="5759612" cy="4544568"/>
            <a:chOff x="5788222" y="1325880"/>
            <a:chExt cx="5759612" cy="4544568"/>
          </a:xfrm>
        </p:grpSpPr>
        <p:sp>
          <p:nvSpPr>
            <p:cNvPr id="5" name="Text 4">
              <a:extLst>
                <a:ext uri="{FF2B5EF4-FFF2-40B4-BE49-F238E27FC236}">
                  <a16:creationId xmlns:a16="http://schemas.microsoft.com/office/drawing/2014/main" id="{0362001B-4B42-0077-5AD9-F67F4A92F6B0}"/>
                </a:ext>
              </a:extLst>
            </p:cNvPr>
            <p:cNvSpPr/>
            <p:nvPr/>
          </p:nvSpPr>
          <p:spPr>
            <a:xfrm>
              <a:off x="6537960" y="5687568"/>
              <a:ext cx="489204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00" i="1" dirty="0">
                  <a:solidFill>
                    <a:srgbClr val="8A9299"/>
                  </a:solidFill>
                </a:rPr>
                <a:t>Source: USDA ERS / 2022 Census of Agriculture</a:t>
              </a:r>
              <a:endParaRPr lang="en-US" sz="10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1BDF0E-5471-5592-46F7-C97B07461D14}"/>
                </a:ext>
              </a:extLst>
            </p:cNvPr>
            <p:cNvGrpSpPr/>
            <p:nvPr/>
          </p:nvGrpSpPr>
          <p:grpSpPr>
            <a:xfrm>
              <a:off x="5788222" y="1325880"/>
              <a:ext cx="5759612" cy="4113386"/>
              <a:chOff x="5788222" y="1325880"/>
              <a:chExt cx="5759612" cy="4113386"/>
            </a:xfrm>
          </p:grpSpPr>
          <p:graphicFrame>
            <p:nvGraphicFramePr>
              <p:cNvPr id="4" name="Chart 0">
                <a:extLst>
                  <a:ext uri="{FF2B5EF4-FFF2-40B4-BE49-F238E27FC236}">
                    <a16:creationId xmlns:a16="http://schemas.microsoft.com/office/drawing/2014/main" id="{1BDBDDCC-57BF-9C2B-F93F-2F780D5A038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36833950"/>
                  </p:ext>
                </p:extLst>
              </p:nvPr>
            </p:nvGraphicFramePr>
            <p:xfrm>
              <a:off x="6095999" y="1325880"/>
              <a:ext cx="5451835" cy="411338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AAD20C-CEDD-668B-77A8-67C401A6EBD1}"/>
                  </a:ext>
                </a:extLst>
              </p:cNvPr>
              <p:cNvSpPr txBox="1"/>
              <p:nvPr/>
            </p:nvSpPr>
            <p:spPr>
              <a:xfrm rot="16200000">
                <a:off x="4636498" y="3457655"/>
                <a:ext cx="26112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Percent (%)</a:t>
                </a: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5E2B5D-7D18-A36F-285E-E32E583B1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7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97F30-5D84-CF69-6296-20E5C43FA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240C4-2A12-B743-1D12-2C155463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258"/>
            <a:ext cx="7459133" cy="1325563"/>
          </a:xfrm>
        </p:spPr>
        <p:txBody>
          <a:bodyPr/>
          <a:lstStyle/>
          <a:p>
            <a:r>
              <a:rPr lang="en-US" dirty="0"/>
              <a:t>Automation and precision 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D65DA-6099-305D-2624-A3DA698A4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9001"/>
            <a:ext cx="3988325" cy="40179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Sensors, imaging, AI, disease prediction are moving closer to the plant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Labor scarcity pushes workflow design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Controlled Environment Agriculture (CEA) is still a thing, but unit economics are mostly unproven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DBEE3-3332-035E-B2C4-E699C441916E}"/>
              </a:ext>
            </a:extLst>
          </p:cNvPr>
          <p:cNvSpPr txBox="1"/>
          <p:nvPr/>
        </p:nvSpPr>
        <p:spPr>
          <a:xfrm>
            <a:off x="6602691" y="2677850"/>
            <a:ext cx="44400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E79A7"/>
                </a:solidFill>
              </a:rPr>
              <a:t>$1.011B</a:t>
            </a:r>
            <a:br>
              <a:rPr lang="en-US" sz="2800" b="1" dirty="0">
                <a:solidFill>
                  <a:srgbClr val="4E79A7"/>
                </a:solidFill>
              </a:rPr>
            </a:br>
            <a:r>
              <a:rPr lang="en-US" dirty="0"/>
              <a:t>food crops grown under protection in 2024</a:t>
            </a:r>
          </a:p>
          <a:p>
            <a:endParaRPr lang="en-US" dirty="0"/>
          </a:p>
          <a:p>
            <a:r>
              <a:rPr lang="en-US" sz="2800" b="1" dirty="0">
                <a:solidFill>
                  <a:srgbClr val="4E79A7"/>
                </a:solidFill>
              </a:rPr>
              <a:t>↑ 44%</a:t>
            </a:r>
            <a:br>
              <a:rPr lang="en-US" dirty="0"/>
            </a:br>
            <a:r>
              <a:rPr lang="en-US" dirty="0"/>
              <a:t>since 2019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73B686-29B0-F950-4F9D-C4BF3066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89EC6-1EC9-8747-919D-47D93B1E7C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66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3784</TotalTime>
  <Words>1526</Words>
  <Application>Microsoft Macintosh PowerPoint</Application>
  <PresentationFormat>Widescreen</PresentationFormat>
  <Paragraphs>197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Wingdings</vt:lpstr>
      <vt:lpstr>Office Theme</vt:lpstr>
      <vt:lpstr>External Forces that are Shaping Agriculture</vt:lpstr>
      <vt:lpstr>My Lens: academic, industry, innovation, commercialization</vt:lpstr>
      <vt:lpstr>PowerPoint Presentation</vt:lpstr>
      <vt:lpstr>Health is becoming a demand signal</vt:lpstr>
      <vt:lpstr>Farm economics and labor are straining</vt:lpstr>
      <vt:lpstr>Climate volatility is increasing in ag production</vt:lpstr>
      <vt:lpstr>Trade, supply chain, post-harvest</vt:lpstr>
      <vt:lpstr>Traits must move beyond yield</vt:lpstr>
      <vt:lpstr>Automation and precision ag</vt:lpstr>
      <vt:lpstr>Biologicals are growing, but still emergent</vt:lpstr>
      <vt:lpstr>The profile of risk capital is changing</vt:lpstr>
      <vt:lpstr>Industry strategics are restructuring around focus and capital discipline</vt:lpstr>
      <vt:lpstr>Biology is moving faster than the current innovation model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S. Brooks</dc:creator>
  <cp:lastModifiedBy>Mark S. Brooks</cp:lastModifiedBy>
  <cp:revision>65</cp:revision>
  <dcterms:created xsi:type="dcterms:W3CDTF">2026-05-07T14:00:01Z</dcterms:created>
  <dcterms:modified xsi:type="dcterms:W3CDTF">2026-05-20T17:32:50Z</dcterms:modified>
</cp:coreProperties>
</file>