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8229600" cx="14630400"/>
  <p:notesSz cx="8229600" cy="14630400"/>
  <p:embeddedFontLst>
    <p:embeddedFont>
      <p:font typeface="Martel Sans"/>
      <p:regular r:id="rId12"/>
      <p:bold r:id="rId13"/>
    </p:embeddedFont>
    <p:embeddedFont>
      <p:font typeface="Kani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XtDtAL+XYIfgwSFYLejgoqO+Z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artelSans-bold.fntdata"/><Relationship Id="rId12" Type="http://schemas.openxmlformats.org/officeDocument/2006/relationships/font" Target="fonts/Martel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Kanit-bold.fntdata"/><Relationship Id="rId14" Type="http://schemas.openxmlformats.org/officeDocument/2006/relationships/font" Target="fonts/Kanit-regular.fntdata"/><Relationship Id="rId17" Type="http://schemas.openxmlformats.org/officeDocument/2006/relationships/font" Target="fonts/Kanit-boldItalic.fntdata"/><Relationship Id="rId16" Type="http://schemas.openxmlformats.org/officeDocument/2006/relationships/font" Target="fonts/Kani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6319599" y="1371536"/>
            <a:ext cx="62331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5249"/>
              <a:buFont typeface="Kanit"/>
              <a:buNone/>
            </a:pPr>
            <a:r>
              <a:rPr b="0" i="0" lang="en-US" sz="5249" u="none" cap="none" strike="noStrike">
                <a:solidFill>
                  <a:srgbClr val="272D45"/>
                </a:solidFill>
                <a:latin typeface="Kanit"/>
                <a:ea typeface="Kanit"/>
                <a:cs typeface="Kanit"/>
                <a:sym typeface="Kanit"/>
              </a:rPr>
              <a:t>WHAT IS COWORKING</a:t>
            </a:r>
            <a:endParaRPr b="0" i="0" sz="524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6319599" y="4023241"/>
            <a:ext cx="7477601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b="0" i="0" lang="en-US" sz="1750" u="none" cap="none" strike="noStrike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Discover the transformative power of coworking, a flexible workspace model that promotes collaboration, productivity, and community.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6440091" y="4995505"/>
            <a:ext cx="1143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3C3838"/>
              </a:buClr>
              <a:buSzPts val="1152"/>
              <a:buFont typeface="Martel Sans"/>
              <a:buNone/>
            </a:pPr>
            <a:r>
              <a:rPr b="0" i="0" lang="en-US" sz="1152" u="none" cap="none" strike="noStrike">
                <a:solidFill>
                  <a:srgbClr val="3C3838"/>
                </a:solidFill>
                <a:latin typeface="Martel Sans"/>
                <a:ea typeface="Martel Sans"/>
                <a:cs typeface="Martel Sans"/>
                <a:sym typeface="Martel Sans"/>
              </a:rPr>
              <a:t>n</a:t>
            </a:r>
            <a:endParaRPr b="0" i="0" sz="115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6786086" y="4983956"/>
            <a:ext cx="2552700" cy="388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7"/>
              <a:buFont typeface="Calibri"/>
              <a:buNone/>
            </a:pPr>
            <a:r>
              <a:t/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8" name="Google Shape;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15800" y="7003473"/>
            <a:ext cx="1787236" cy="88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319599" y="464623"/>
            <a:ext cx="59970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374"/>
              <a:buFont typeface="Kanit"/>
              <a:buNone/>
            </a:pPr>
            <a:r>
              <a:rPr lang="en-US" sz="4374">
                <a:solidFill>
                  <a:srgbClr val="272D45"/>
                </a:solidFill>
                <a:latin typeface="Kanit"/>
                <a:ea typeface="Kanit"/>
                <a:cs typeface="Kanit"/>
                <a:sym typeface="Kanit"/>
              </a:rPr>
              <a:t>Why Choose Coworking?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6319599" y="2276594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519982" y="2318266"/>
            <a:ext cx="9906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624"/>
              <a:buFont typeface="Kanit"/>
              <a:buNone/>
            </a:pPr>
            <a:r>
              <a:rPr lang="en-US" sz="2624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7041713" y="2352913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Flexibility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7041713" y="2922270"/>
            <a:ext cx="2905601" cy="213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Escape the traditional office and enjoy the freedom to work on your terms, whether it's part-time, full-time, or on a project basis.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169485" y="2276594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0335578" y="2318266"/>
            <a:ext cx="16764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624"/>
              <a:buFont typeface="Kanit"/>
              <a:buNone/>
            </a:pPr>
            <a:r>
              <a:rPr lang="en-US" sz="2624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2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891599" y="2352913"/>
            <a:ext cx="2905601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Networking Opportunities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0891599" y="3269456"/>
            <a:ext cx="2905601" cy="213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Connect with like-minded professionals from various industries, opening doors to collaborations, partnerships, and valuable mentorship.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319599" y="5797629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481882" y="5839301"/>
            <a:ext cx="17526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624"/>
              <a:buFont typeface="Kanit"/>
              <a:buNone/>
            </a:pPr>
            <a:r>
              <a:rPr lang="en-US" sz="2624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3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7041713" y="5873948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Cost-Effective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7041713" y="6443305"/>
            <a:ext cx="6755487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Save on overhead costs, as coworking spaces provide everything you need, from high-speed internet to stylish furnishings.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0" name="Google Shape;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21522" y="7249855"/>
            <a:ext cx="1786283" cy="88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037993" y="821293"/>
            <a:ext cx="6751320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374"/>
              <a:buFont typeface="Kanit"/>
              <a:buNone/>
            </a:pPr>
            <a:r>
              <a:rPr lang="en-US" sz="4374">
                <a:solidFill>
                  <a:srgbClr val="272D45"/>
                </a:solidFill>
                <a:latin typeface="Kanit"/>
                <a:ea typeface="Kanit"/>
                <a:cs typeface="Kanit"/>
                <a:sym typeface="Kanit"/>
              </a:rPr>
              <a:t>How Does Coworking Work?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7293054" y="1960007"/>
            <a:ext cx="44410" cy="5448181"/>
          </a:xfrm>
          <a:prstGeom prst="rect">
            <a:avLst/>
          </a:prstGeom>
          <a:solidFill>
            <a:srgbClr val="BFD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7565172" y="2361307"/>
            <a:ext cx="777597" cy="44410"/>
          </a:xfrm>
          <a:prstGeom prst="rect">
            <a:avLst/>
          </a:prstGeom>
          <a:solidFill>
            <a:srgbClr val="BFD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7065228" y="2133600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7265610" y="2175272"/>
            <a:ext cx="9906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624"/>
              <a:buFont typeface="Kanit"/>
              <a:buNone/>
            </a:pPr>
            <a:r>
              <a:rPr lang="en-US" sz="2624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8537258" y="2182177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Choose a Space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8537258" y="2751534"/>
            <a:ext cx="4055150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Explore diverse coworking environments, from shared offices to creative hubs, and select one that aligns with your needs and interests.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6287631" y="3472160"/>
            <a:ext cx="777597" cy="44410"/>
          </a:xfrm>
          <a:prstGeom prst="rect">
            <a:avLst/>
          </a:prstGeom>
          <a:solidFill>
            <a:srgbClr val="BFD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7065228" y="3244453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7231320" y="3286125"/>
            <a:ext cx="16764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624"/>
              <a:buFont typeface="Kanit"/>
              <a:buNone/>
            </a:pPr>
            <a:r>
              <a:rPr lang="en-US" sz="2624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2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3751698" y="3169381"/>
            <a:ext cx="23697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Access Membership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2037993" y="3862388"/>
            <a:ext cx="4055150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Sign up for a membership plan tailored to your work style, granting you access to your chosen coworking space during your preferred hours.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7565172" y="5018782"/>
            <a:ext cx="777597" cy="44410"/>
          </a:xfrm>
          <a:prstGeom prst="rect">
            <a:avLst/>
          </a:prstGeom>
          <a:solidFill>
            <a:srgbClr val="BFD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7065228" y="4791075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7227510" y="4832747"/>
            <a:ext cx="17526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624"/>
              <a:buFont typeface="Kanit"/>
              <a:buNone/>
            </a:pPr>
            <a:r>
              <a:rPr lang="en-US" sz="2624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3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8537258" y="4839653"/>
            <a:ext cx="258318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Engage &amp; Collaborate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8537258" y="5409009"/>
            <a:ext cx="4055150" cy="177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Immerse yourself in the vibrant coworking community, attend events and workshops, and forge meaningful connections with fellow professionals.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8394" y="7186017"/>
            <a:ext cx="1786283" cy="88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2037993" y="388281"/>
            <a:ext cx="62409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374"/>
              <a:buFont typeface="Kanit"/>
              <a:buNone/>
            </a:pPr>
            <a:r>
              <a:rPr lang="en-US" sz="4374">
                <a:solidFill>
                  <a:srgbClr val="272D45"/>
                </a:solidFill>
                <a:latin typeface="Kanit"/>
                <a:ea typeface="Kanit"/>
                <a:cs typeface="Kanit"/>
                <a:sym typeface="Kanit"/>
              </a:rPr>
              <a:t>Advantages of Coworking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2037993" y="2110145"/>
            <a:ext cx="5166122" cy="2462927"/>
          </a:xfrm>
          <a:prstGeom prst="roundRect">
            <a:avLst>
              <a:gd fmla="val 406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2273975" y="2179552"/>
            <a:ext cx="27357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Enhanced Productivity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2273975" y="2915483"/>
            <a:ext cx="4694158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Ambitious and energetic surroundings foster focus, motivation, and productivity, enabling you to achieve your professional goals.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7426285" y="2110145"/>
            <a:ext cx="5166122" cy="2462927"/>
          </a:xfrm>
          <a:prstGeom prst="roundRect">
            <a:avLst>
              <a:gd fmla="val 406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7662267" y="2179502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Creative Synergy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7662267" y="2915483"/>
            <a:ext cx="4694158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Surround yourself with diverse talents and multidisciplinary minds, unlocking collaborative opportunities and sparking innovative ideas.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037993" y="4795242"/>
            <a:ext cx="5166122" cy="2462927"/>
          </a:xfrm>
          <a:prstGeom prst="roundRect">
            <a:avLst>
              <a:gd fmla="val 406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2273975" y="4913237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Work-Life Balance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273975" y="5600581"/>
            <a:ext cx="4694158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Escape the isolation of home offices and enjoy the benefits of separation between work and personal life, leading to enhanced well-being.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7426285" y="4795242"/>
            <a:ext cx="5166122" cy="2462927"/>
          </a:xfrm>
          <a:prstGeom prst="roundRect">
            <a:avLst>
              <a:gd fmla="val 406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7662267" y="4913237"/>
            <a:ext cx="31395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Professional Development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7662267" y="5600581"/>
            <a:ext cx="4694158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Access exclusive workshops, networking events, and skill-building resources, empowering continuous learning and growth.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69567" y="7258169"/>
            <a:ext cx="1786283" cy="88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0" y="-83300"/>
            <a:ext cx="14630400" cy="8229600"/>
          </a:xfrm>
          <a:prstGeom prst="rect">
            <a:avLst/>
          </a:prstGeom>
          <a:solidFill>
            <a:srgbClr val="FFFFFF"/>
          </a:solidFill>
          <a:ln cap="flat" cmpd="sng" w="10825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655796" y="830530"/>
            <a:ext cx="53874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7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3443"/>
              <a:buFont typeface="Kanit"/>
              <a:buNone/>
            </a:pPr>
            <a:r>
              <a:rPr lang="en-US" sz="3443">
                <a:solidFill>
                  <a:srgbClr val="272D45"/>
                </a:solidFill>
                <a:latin typeface="Kanit"/>
                <a:ea typeface="Kanit"/>
                <a:cs typeface="Kanit"/>
                <a:sym typeface="Kanit"/>
              </a:rPr>
              <a:t>Disadvantages of Coworking</a:t>
            </a:r>
            <a:endParaRPr sz="344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655796" y="2664381"/>
            <a:ext cx="393502" cy="393502"/>
          </a:xfrm>
          <a:prstGeom prst="roundRect">
            <a:avLst>
              <a:gd fmla="val 20002" name="adj"/>
            </a:avLst>
          </a:prstGeom>
          <a:solidFill>
            <a:srgbClr val="DFECE9"/>
          </a:solidFill>
          <a:ln cap="flat" cmpd="sng" w="10825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814388" y="2697123"/>
            <a:ext cx="76200" cy="328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5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66"/>
              <a:buFont typeface="Kanit"/>
              <a:buNone/>
            </a:pPr>
            <a:r>
              <a:rPr lang="en-US" sz="2066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20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1201476" y="2527757"/>
            <a:ext cx="18594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43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21"/>
              <a:buFont typeface="Kanit"/>
              <a:buNone/>
            </a:pPr>
            <a:r>
              <a:rPr lang="en-US" sz="1721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Noisy Environment</a:t>
            </a:r>
            <a:endParaRPr sz="172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1224201" y="3172658"/>
            <a:ext cx="3260408" cy="111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5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377"/>
              <a:buFont typeface="Martel Sans"/>
              <a:buNone/>
            </a:pPr>
            <a:r>
              <a:rPr lang="en-US" sz="1377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Shared workspaces can sometimes be bustling with activity, which may impact concentration for those who prefer a quieter setting.</a:t>
            </a:r>
            <a:endParaRPr sz="137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4659511" y="2664381"/>
            <a:ext cx="393502" cy="393502"/>
          </a:xfrm>
          <a:prstGeom prst="roundRect">
            <a:avLst>
              <a:gd fmla="val 20002" name="adj"/>
            </a:avLst>
          </a:prstGeom>
          <a:solidFill>
            <a:srgbClr val="DFECE9"/>
          </a:solidFill>
          <a:ln cap="flat" cmpd="sng" w="10825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4791432" y="2697123"/>
            <a:ext cx="129540" cy="328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5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66"/>
              <a:buFont typeface="Kanit"/>
              <a:buNone/>
            </a:pPr>
            <a:r>
              <a:rPr lang="en-US" sz="2066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2</a:t>
            </a:r>
            <a:endParaRPr sz="20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5227915" y="2724507"/>
            <a:ext cx="1749028" cy="27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43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21"/>
              <a:buFont typeface="Kanit"/>
              <a:buNone/>
            </a:pPr>
            <a:r>
              <a:rPr lang="en-US" sz="1721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Distractions</a:t>
            </a:r>
            <a:endParaRPr sz="172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5227915" y="3057883"/>
            <a:ext cx="32604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5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377"/>
              <a:buFont typeface="Martel Sans"/>
              <a:buNone/>
            </a:pPr>
            <a:r>
              <a:rPr lang="en-US" sz="1377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Collaborative environments can be stimulating, but they may also introduce distractions that can hinder focus and productivity at times.</a:t>
            </a:r>
            <a:endParaRPr sz="137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655796" y="4603313"/>
            <a:ext cx="393502" cy="393502"/>
          </a:xfrm>
          <a:prstGeom prst="roundRect">
            <a:avLst>
              <a:gd fmla="val 20002" name="adj"/>
            </a:avLst>
          </a:prstGeom>
          <a:solidFill>
            <a:srgbClr val="DFECE9"/>
          </a:solidFill>
          <a:ln cap="flat" cmpd="sng" w="10825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787718" y="4636056"/>
            <a:ext cx="129540" cy="328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5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66"/>
              <a:buFont typeface="Kanit"/>
              <a:buNone/>
            </a:pPr>
            <a:r>
              <a:rPr lang="en-US" sz="2066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3</a:t>
            </a:r>
            <a:endParaRPr sz="20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1270176" y="4496865"/>
            <a:ext cx="17907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43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21"/>
              <a:buFont typeface="Kanit"/>
              <a:buNone/>
            </a:pPr>
            <a:r>
              <a:rPr lang="en-US" sz="1721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Membership Costs</a:t>
            </a:r>
            <a:endParaRPr sz="172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1224201" y="5111591"/>
            <a:ext cx="3260408" cy="139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5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377"/>
              <a:buFont typeface="Martel Sans"/>
              <a:buNone/>
            </a:pPr>
            <a:r>
              <a:rPr lang="en-US" sz="1377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While cost-effective compared to traditional offices, coworking memberships still come with a financial commitment that needs to be considered.</a:t>
            </a:r>
            <a:endParaRPr sz="137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4659511" y="4603313"/>
            <a:ext cx="393502" cy="393502"/>
          </a:xfrm>
          <a:prstGeom prst="roundRect">
            <a:avLst>
              <a:gd fmla="val 20002" name="adj"/>
            </a:avLst>
          </a:prstGeom>
          <a:solidFill>
            <a:srgbClr val="DFECE9"/>
          </a:solidFill>
          <a:ln cap="flat" cmpd="sng" w="10825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4787622" y="4636056"/>
            <a:ext cx="137160" cy="328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5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066"/>
              <a:buFont typeface="Kanit"/>
              <a:buNone/>
            </a:pPr>
            <a:r>
              <a:rPr lang="en-US" sz="2066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4</a:t>
            </a:r>
            <a:endParaRPr sz="20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5227915" y="4663440"/>
            <a:ext cx="1749028" cy="27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43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21"/>
              <a:buFont typeface="Kanit"/>
              <a:buNone/>
            </a:pPr>
            <a:r>
              <a:rPr lang="en-US" sz="1721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Shared Resources</a:t>
            </a:r>
            <a:endParaRPr sz="172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5184090" y="5308291"/>
            <a:ext cx="32604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5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377"/>
              <a:buFont typeface="Martel Sans"/>
              <a:buNone/>
            </a:pPr>
            <a:r>
              <a:rPr lang="en-US" sz="1377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As resources like meeting rooms and equipment are shared, availability may vary, requiring coordination and potential limitations.</a:t>
            </a:r>
            <a:endParaRPr sz="137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-20782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60412" y="7081019"/>
            <a:ext cx="1786283" cy="88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2037993" y="999053"/>
            <a:ext cx="8968740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374"/>
              <a:buFont typeface="Kanit"/>
              <a:buNone/>
            </a:pPr>
            <a:r>
              <a:rPr lang="en-US" sz="4374">
                <a:solidFill>
                  <a:srgbClr val="272D45"/>
                </a:solidFill>
                <a:latin typeface="Kanit"/>
                <a:ea typeface="Kanit"/>
                <a:cs typeface="Kanit"/>
                <a:sym typeface="Kanit"/>
              </a:rPr>
              <a:t>Choosing the Right Coworking Space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7293054" y="2137767"/>
            <a:ext cx="44410" cy="5092779"/>
          </a:xfrm>
          <a:prstGeom prst="rect">
            <a:avLst/>
          </a:prstGeom>
          <a:solidFill>
            <a:srgbClr val="BFD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7565172" y="2539067"/>
            <a:ext cx="777597" cy="44410"/>
          </a:xfrm>
          <a:prstGeom prst="rect">
            <a:avLst/>
          </a:prstGeom>
          <a:solidFill>
            <a:srgbClr val="BFD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7065228" y="2311360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"/>
          <p:cNvSpPr/>
          <p:nvPr/>
        </p:nvSpPr>
        <p:spPr>
          <a:xfrm>
            <a:off x="7265610" y="2353032"/>
            <a:ext cx="9906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624"/>
              <a:buFont typeface="Kanit"/>
              <a:buNone/>
            </a:pPr>
            <a:r>
              <a:rPr lang="en-US" sz="2624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8537258" y="2137763"/>
            <a:ext cx="23775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Identify Your Needs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8537258" y="2929295"/>
            <a:ext cx="4055150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Consider your work requirements, desired amenities, location, and community vibe to find a space that complements your goals.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6287631" y="3649920"/>
            <a:ext cx="777597" cy="44410"/>
          </a:xfrm>
          <a:prstGeom prst="rect">
            <a:avLst/>
          </a:prstGeom>
          <a:solidFill>
            <a:srgbClr val="BFD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7065228" y="3422213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7231320" y="3463885"/>
            <a:ext cx="16764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624"/>
              <a:buFont typeface="Kanit"/>
              <a:buNone/>
            </a:pPr>
            <a:r>
              <a:rPr lang="en-US" sz="2624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2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3871348" y="3233341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Visit and Evaluate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2037993" y="4040148"/>
            <a:ext cx="4055150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Tour potential coworking spaces, analyzing the atmosphere, comfort, infrastructure, and potential for professional connections.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7565172" y="5196542"/>
            <a:ext cx="777597" cy="44410"/>
          </a:xfrm>
          <a:prstGeom prst="rect">
            <a:avLst/>
          </a:prstGeom>
          <a:solidFill>
            <a:srgbClr val="BFD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065228" y="4968835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7227510" y="5010507"/>
            <a:ext cx="17526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624"/>
              <a:buFont typeface="Kanit"/>
              <a:buNone/>
            </a:pPr>
            <a:r>
              <a:rPr lang="en-US" sz="2624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3</a:t>
            </a:r>
            <a:endParaRPr sz="26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8505183" y="4849363"/>
            <a:ext cx="3909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Research Reviews &amp; Testimonials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8537258" y="5586770"/>
            <a:ext cx="4055150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Read online reviews and testimonials from current and former members to gather insights into the coworking experience.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0577" y="7033556"/>
            <a:ext cx="1786283" cy="88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2107393" y="1023080"/>
            <a:ext cx="85038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D45"/>
              </a:buClr>
              <a:buSzPts val="4374"/>
              <a:buFont typeface="Kanit"/>
              <a:buNone/>
            </a:pPr>
            <a:r>
              <a:rPr lang="en-US" sz="4374">
                <a:solidFill>
                  <a:srgbClr val="272D45"/>
                </a:solidFill>
                <a:latin typeface="Kanit"/>
                <a:ea typeface="Kanit"/>
                <a:cs typeface="Kanit"/>
                <a:sym typeface="Kanit"/>
              </a:rPr>
              <a:t>Conclusion and Recommendations</a:t>
            </a:r>
            <a:endParaRPr sz="437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2037993" y="3452693"/>
            <a:ext cx="5166122" cy="2462927"/>
          </a:xfrm>
          <a:prstGeom prst="roundRect">
            <a:avLst>
              <a:gd fmla="val 406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2273975" y="3577625"/>
            <a:ext cx="41835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Embrace the Coworking Revolution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2273975" y="4258032"/>
            <a:ext cx="4694158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Coworking offers a dynamic and flexible alternative to traditional office spaces, empowering professionals to thrive in a collaborative and inspiring environment.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7426285" y="3452693"/>
            <a:ext cx="5166122" cy="2462927"/>
          </a:xfrm>
          <a:prstGeom prst="roundRect">
            <a:avLst>
              <a:gd fmla="val 4060" name="adj"/>
            </a:avLst>
          </a:prstGeom>
          <a:solidFill>
            <a:srgbClr val="DFECE9"/>
          </a:solidFill>
          <a:ln cap="flat" cmpd="sng" w="13800">
            <a:solidFill>
              <a:srgbClr val="BFD9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7662267" y="3508225"/>
            <a:ext cx="2628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2187"/>
              <a:buFont typeface="Kanit"/>
              <a:buNone/>
            </a:pPr>
            <a:r>
              <a:rPr lang="en-US" sz="2187">
                <a:solidFill>
                  <a:srgbClr val="2C3249"/>
                </a:solidFill>
                <a:latin typeface="Kanit"/>
                <a:ea typeface="Kanit"/>
                <a:cs typeface="Kanit"/>
                <a:sym typeface="Kanit"/>
              </a:rPr>
              <a:t>Explore Local Options</a:t>
            </a:r>
            <a:endParaRPr sz="21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7662267" y="4258032"/>
            <a:ext cx="4694158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C3249"/>
              </a:buClr>
              <a:buSzPts val="1750"/>
              <a:buFont typeface="Martel Sans"/>
              <a:buNone/>
            </a:pPr>
            <a:r>
              <a:rPr lang="en-US" sz="1750">
                <a:solidFill>
                  <a:srgbClr val="2C3249"/>
                </a:solidFill>
                <a:latin typeface="Martel Sans"/>
                <a:ea typeface="Martel Sans"/>
                <a:cs typeface="Martel Sans"/>
                <a:sym typeface="Martel Sans"/>
              </a:rPr>
              <a:t>Research local coworking spaces within your area to unlock the immense benefits of working within a diverse and vibrant community.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6276" y="7021596"/>
            <a:ext cx="1786283" cy="88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2023-10-15T06:15:04Z</dcterms:created>
  <dc:creator>PptxGenJS</dc:creator>
</cp:coreProperties>
</file>