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100"/>
    <a:srgbClr val="885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>
        <p:scale>
          <a:sx n="19" d="100"/>
          <a:sy n="19" d="100"/>
        </p:scale>
        <p:origin x="28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9E1EA53-2D33-FDB5-FB03-A311151692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89E3EA-58BB-533F-AEA4-FEDA7FBD2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D1965-E5E6-451A-8010-F0362C4E2DC6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152BBA-00E4-C224-0CC5-671A38E33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22B456-D9D2-FC73-5299-F6BE8E2EDB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53BA-4C75-4FE2-9BCF-33B6D13C9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5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51B3-8144-4DB9-9D30-2037854A44B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5295-A762-4CDF-9F89-D4B8BF83E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1pPr>
    <a:lvl2pPr marL="2062063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2pPr>
    <a:lvl3pPr marL="4124127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3pPr>
    <a:lvl4pPr marL="6186190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4pPr>
    <a:lvl5pPr marL="8248254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5pPr>
    <a:lvl6pPr marL="10310317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6pPr>
    <a:lvl7pPr marL="12372381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7pPr>
    <a:lvl8pPr marL="14434444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8pPr>
    <a:lvl9pPr marL="16496508" algn="l" defTabSz="4124127" rtl="0" eaLnBrk="1" latinLnBrk="0" hangingPunct="1">
      <a:defRPr sz="5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5295-A762-4CDF-9F89-D4B8BF83EA5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69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7070887"/>
            <a:ext cx="27543443" cy="15041880"/>
          </a:xfrm>
        </p:spPr>
        <p:txBody>
          <a:bodyPr anchor="b"/>
          <a:lstStyle>
            <a:lvl1pPr algn="ctr">
              <a:defRPr sz="212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2692839"/>
            <a:ext cx="24303038" cy="1043130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20225" indent="0" algn="ctr">
              <a:buNone/>
              <a:defRPr sz="7088"/>
            </a:lvl2pPr>
            <a:lvl3pPr marL="3240451" indent="0" algn="ctr">
              <a:buNone/>
              <a:defRPr sz="6379"/>
            </a:lvl3pPr>
            <a:lvl4pPr marL="4860676" indent="0" algn="ctr">
              <a:buNone/>
              <a:defRPr sz="5670"/>
            </a:lvl4pPr>
            <a:lvl5pPr marL="6480901" indent="0" algn="ctr">
              <a:buNone/>
              <a:defRPr sz="5670"/>
            </a:lvl5pPr>
            <a:lvl6pPr marL="8101127" indent="0" algn="ctr">
              <a:buNone/>
              <a:defRPr sz="5670"/>
            </a:lvl6pPr>
            <a:lvl7pPr marL="9721352" indent="0" algn="ctr">
              <a:buNone/>
              <a:defRPr sz="5670"/>
            </a:lvl7pPr>
            <a:lvl8pPr marL="11341578" indent="0" algn="ctr">
              <a:buNone/>
              <a:defRPr sz="5670"/>
            </a:lvl8pPr>
            <a:lvl9pPr marL="12961803" indent="0" algn="ctr">
              <a:buNone/>
              <a:defRPr sz="567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290-9453-4E76-93B2-45E97FA0BFDF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C658-37E0-4391-8DEB-3FDF3E32E27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57FF542-8775-061C-074E-06DFE5494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32404050" cy="43205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F3C815-A802-4487-BA56-2D7634E0B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389" y="-1149712"/>
            <a:ext cx="7778820" cy="9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69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8"/>
            <a:ext cx="6987123" cy="366145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8"/>
            <a:ext cx="20556319" cy="366145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46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290-9453-4E76-93B2-45E97FA0BFDF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C658-37E0-4391-8DEB-3FDF3E32E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3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27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9"/>
            <a:ext cx="27948493" cy="17972243"/>
          </a:xfrm>
        </p:spPr>
        <p:txBody>
          <a:bodyPr anchor="b"/>
          <a:lstStyle>
            <a:lvl1pPr>
              <a:defRPr sz="212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6"/>
            <a:ext cx="27948493" cy="9451178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290-9453-4E76-93B2-45E97FA0BFDF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C658-37E0-4391-8DEB-3FDF3E32E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37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8"/>
            <a:ext cx="13771721" cy="274134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0" y="11501438"/>
            <a:ext cx="13771721" cy="274134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84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7"/>
            <a:ext cx="27948493" cy="835104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327"/>
            <a:ext cx="13708430" cy="5190646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1973"/>
            <a:ext cx="13708430" cy="232129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0591327"/>
            <a:ext cx="13775942" cy="5190646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5781973"/>
            <a:ext cx="13775942" cy="232129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290-9453-4E76-93B2-45E97FA0BFDF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C658-37E0-4391-8DEB-3FDF3E32E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45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9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03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6220787"/>
            <a:ext cx="16404550" cy="30703838"/>
          </a:xfr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0"/>
            <a:ext cx="10451150" cy="24013004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17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6220787"/>
            <a:ext cx="16404550" cy="30703838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0"/>
            <a:ext cx="10451150" cy="24013004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4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7"/>
            <a:ext cx="27948493" cy="835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309F-ACE0-402A-840E-8B8845644C52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3835-ADF8-4252-86FD-2A3D3D939BE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C593A4-51F0-05B1-7E71-9F815CFE7B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32404050" cy="432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09" r:id="rId12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A9CE8751-F541-A61E-9EB7-F5931B97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11848471"/>
            <a:ext cx="14492287" cy="13776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altLang="pt-BR" sz="3600" dirty="0">
                <a:latin typeface="+mn-lt"/>
                <a:cs typeface="Arial" panose="020B0604020202020204" pitchFamily="34" charset="0"/>
              </a:rPr>
              <a:t>Explique por que seu estudo é importante de maneira mais simples possível e objetiva (sinta-se à vontade para adicionar gráficos)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 Box 317">
            <a:extLst>
              <a:ext uri="{FF2B5EF4-FFF2-40B4-BE49-F238E27FC236}">
                <a16:creationId xmlns:a16="http://schemas.microsoft.com/office/drawing/2014/main" id="{BE6B7F0C-0B1D-B2EB-808C-0CEA0E201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1260138"/>
            <a:ext cx="51133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672100"/>
                </a:solidFill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F6D13C8-DDCE-D834-6815-39F45D35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7937163"/>
            <a:ext cx="14463713" cy="2690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71500" indent="-5715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pt-BR" sz="3600" dirty="0">
                <a:latin typeface="+mn-lt"/>
                <a:cs typeface="Arial" panose="020B0604020202020204" pitchFamily="34" charset="0"/>
              </a:rPr>
              <a:t>Dados / </a:t>
            </a:r>
            <a:r>
              <a:rPr lang="pt-BR" altLang="pt-BR" sz="3600" dirty="0">
                <a:latin typeface="+mn-lt"/>
                <a:cs typeface="Arial" panose="020B0604020202020204" pitchFamily="34" charset="0"/>
              </a:rPr>
              <a:t>Coletou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 (o que); 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3600" dirty="0">
                <a:latin typeface="+mn-lt"/>
                <a:cs typeface="Arial" panose="020B0604020202020204" pitchFamily="34" charset="0"/>
              </a:rPr>
              <a:t>Testou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 com o </a:t>
            </a:r>
            <a:r>
              <a:rPr lang="pt-BR" altLang="pt-BR" sz="3600" dirty="0">
                <a:latin typeface="+mn-lt"/>
                <a:cs typeface="Arial" panose="020B0604020202020204" pitchFamily="34" charset="0"/>
              </a:rPr>
              <a:t>processo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 X;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pt-BR" sz="3600" dirty="0">
                <a:latin typeface="+mn-lt"/>
                <a:cs typeface="Arial" panose="020B0604020202020204" pitchFamily="34" charset="0"/>
              </a:rPr>
              <a:t>Se </a:t>
            </a:r>
            <a:r>
              <a:rPr lang="en-US" altLang="pt-BR" sz="3600" dirty="0" err="1">
                <a:latin typeface="+mn-lt"/>
                <a:cs typeface="Arial" panose="020B0604020202020204" pitchFamily="34" charset="0"/>
              </a:rPr>
              <a:t>puder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, Ilustre o </a:t>
            </a:r>
            <a:r>
              <a:rPr lang="en-US" altLang="pt-BR" sz="3600" dirty="0" err="1">
                <a:latin typeface="+mn-lt"/>
                <a:cs typeface="Arial" panose="020B0604020202020204" pitchFamily="34" charset="0"/>
              </a:rPr>
              <a:t>seu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pt-BR" sz="3600" dirty="0" err="1">
                <a:latin typeface="+mn-lt"/>
                <a:cs typeface="Arial" panose="020B0604020202020204" pitchFamily="34" charset="0"/>
              </a:rPr>
              <a:t>método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pt-BR" sz="3600" dirty="0" err="1">
                <a:latin typeface="+mn-lt"/>
                <a:cs typeface="Arial" panose="020B0604020202020204" pitchFamily="34" charset="0"/>
              </a:rPr>
              <a:t>Experimente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 um </a:t>
            </a:r>
            <a:r>
              <a:rPr lang="en-US" altLang="pt-BR" sz="3600" dirty="0" err="1">
                <a:latin typeface="+mn-lt"/>
                <a:cs typeface="Arial" panose="020B0604020202020204" pitchFamily="34" charset="0"/>
              </a:rPr>
              <a:t>fluxograma</a:t>
            </a:r>
            <a:r>
              <a:rPr lang="en-US" altLang="pt-BR" sz="36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CB9B92D-5215-4B49-CC44-01E983F5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6563" y="8974862"/>
            <a:ext cx="14112875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71500" indent="-5715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Pontue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suas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principais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discussões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de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acordo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com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os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resultados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abordados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Preferenciamlemnte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Ilustre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sua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discussão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 com imagens e </a:t>
            </a:r>
            <a:r>
              <a:rPr lang="en-US" altLang="pt-BR" sz="3600" dirty="0" err="1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infográficos</a:t>
            </a:r>
            <a:r>
              <a:rPr lang="en-US" altLang="pt-BR" sz="3600" dirty="0">
                <a:latin typeface="+mn-lt"/>
                <a:ea typeface="Lato" panose="020F0502020204030203" pitchFamily="34" charset="0"/>
                <a:cs typeface="Arial" panose="020B0604020202020204" pitchFamily="34" charset="0"/>
              </a:rPr>
              <a:t>.</a:t>
            </a:r>
            <a:endParaRPr lang="pt-BR" altLang="pt-BR" sz="3600" dirty="0">
              <a:latin typeface="+mn-lt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17">
            <a:extLst>
              <a:ext uri="{FF2B5EF4-FFF2-40B4-BE49-F238E27FC236}">
                <a16:creationId xmlns:a16="http://schemas.microsoft.com/office/drawing/2014/main" id="{69A2338E-1828-E8CC-59CA-D3B7D25F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6563" y="7932738"/>
            <a:ext cx="80406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672100"/>
                </a:solidFill>
              </a:rPr>
              <a:t>DISCUSSÃO</a:t>
            </a:r>
          </a:p>
        </p:txBody>
      </p:sp>
      <p:sp>
        <p:nvSpPr>
          <p:cNvPr id="23" name="Text Box 317">
            <a:extLst>
              <a:ext uri="{FF2B5EF4-FFF2-40B4-BE49-F238E27FC236}">
                <a16:creationId xmlns:a16="http://schemas.microsoft.com/office/drawing/2014/main" id="{9BFD1A67-1D48-603E-AA6A-6F722D53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7303750"/>
            <a:ext cx="51133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672100"/>
                </a:solidFill>
              </a:rPr>
              <a:t>MÉTODOS</a:t>
            </a:r>
          </a:p>
        </p:txBody>
      </p:sp>
      <p:sp>
        <p:nvSpPr>
          <p:cNvPr id="24" name="Text Box 317">
            <a:extLst>
              <a:ext uri="{FF2B5EF4-FFF2-40B4-BE49-F238E27FC236}">
                <a16:creationId xmlns:a16="http://schemas.microsoft.com/office/drawing/2014/main" id="{4E93F126-719A-C75B-A92D-7D276DD5F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5525413"/>
            <a:ext cx="51133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672100"/>
                </a:solidFill>
              </a:rPr>
              <a:t>RESULTADOS</a:t>
            </a:r>
          </a:p>
        </p:txBody>
      </p:sp>
      <p:sp>
        <p:nvSpPr>
          <p:cNvPr id="25" name="Text Box 317">
            <a:extLst>
              <a:ext uri="{FF2B5EF4-FFF2-40B4-BE49-F238E27FC236}">
                <a16:creationId xmlns:a16="http://schemas.microsoft.com/office/drawing/2014/main" id="{65AC7B86-51F8-75A3-82F4-43F690D25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6563" y="22277388"/>
            <a:ext cx="51133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672100"/>
                </a:solidFill>
              </a:rPr>
              <a:t>CONCLUSÃO</a:t>
            </a:r>
          </a:p>
        </p:txBody>
      </p:sp>
      <p:sp>
        <p:nvSpPr>
          <p:cNvPr id="26" name="Text Box 289">
            <a:extLst>
              <a:ext uri="{FF2B5EF4-FFF2-40B4-BE49-F238E27FC236}">
                <a16:creationId xmlns:a16="http://schemas.microsoft.com/office/drawing/2014/main" id="{20711B0E-0702-79F5-5EEE-E350F5BD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8910638"/>
            <a:ext cx="14112875" cy="1643062"/>
          </a:xfrm>
          <a:prstGeom prst="rect">
            <a:avLst/>
          </a:prstGeom>
          <a:noFill/>
          <a:ln w="3175">
            <a:noFill/>
            <a:prstDash val="dashDot"/>
            <a:miter lim="800000"/>
            <a:headEnd/>
            <a:tailEnd/>
          </a:ln>
          <a:effectLst/>
        </p:spPr>
        <p:txBody>
          <a:bodyPr lIns="80066" tIns="40031" rIns="80066" bIns="40031">
            <a:spAutoFit/>
          </a:bodyPr>
          <a:lstStyle/>
          <a:p>
            <a:pPr defTabSz="800100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3500" b="1" dirty="0">
                <a:solidFill>
                  <a:srgbClr val="6721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Autores:</a:t>
            </a:r>
          </a:p>
          <a:p>
            <a:pPr defTabSz="800100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3500" b="1" dirty="0">
                <a:solidFill>
                  <a:srgbClr val="6721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Orientador:</a:t>
            </a:r>
          </a:p>
        </p:txBody>
      </p:sp>
      <p:sp>
        <p:nvSpPr>
          <p:cNvPr id="27" name="Text Box 289">
            <a:extLst>
              <a:ext uri="{FF2B5EF4-FFF2-40B4-BE49-F238E27FC236}">
                <a16:creationId xmlns:a16="http://schemas.microsoft.com/office/drawing/2014/main" id="{D2631A21-FAB4-4FE1-801C-63DB00FA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6769100"/>
            <a:ext cx="14112875" cy="908122"/>
          </a:xfrm>
          <a:prstGeom prst="rect">
            <a:avLst/>
          </a:prstGeom>
          <a:noFill/>
          <a:ln w="3175">
            <a:noFill/>
            <a:prstDash val="dashDot"/>
            <a:miter lim="800000"/>
            <a:headEnd/>
            <a:tailEnd/>
          </a:ln>
          <a:effectLst/>
        </p:spPr>
        <p:txBody>
          <a:bodyPr lIns="80066" tIns="40031" rIns="80066" bIns="40031">
            <a:spAutoFit/>
          </a:bodyPr>
          <a:lstStyle>
            <a:lvl1pPr defTabSz="800100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010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01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01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01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0100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0100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0100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0100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6721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TÍTULO DA PESQUISA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2C19DED-1444-F89C-27E6-1EA1F15BB6A7}"/>
              </a:ext>
            </a:extLst>
          </p:cNvPr>
          <p:cNvCxnSpPr>
            <a:cxnSpLocks/>
          </p:cNvCxnSpPr>
          <p:nvPr/>
        </p:nvCxnSpPr>
        <p:spPr bwMode="auto">
          <a:xfrm>
            <a:off x="16202025" y="6769100"/>
            <a:ext cx="0" cy="306731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E9DA625-CEDD-A464-5351-52ED55F91298}"/>
              </a:ext>
            </a:extLst>
          </p:cNvPr>
          <p:cNvSpPr txBox="1"/>
          <p:nvPr/>
        </p:nvSpPr>
        <p:spPr>
          <a:xfrm>
            <a:off x="1004888" y="26977975"/>
            <a:ext cx="14463712" cy="137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pt-BR" sz="3600" dirty="0">
                <a:cs typeface="Arial" panose="020B0604020202020204" pitchFamily="34" charset="0"/>
              </a:rPr>
              <a:t>Pontue os principais resultados da sua pesquisa.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3600" dirty="0">
                <a:cs typeface="Arial" panose="020B0604020202020204" pitchFamily="34" charset="0"/>
              </a:rPr>
              <a:t>Gráfico/tabela apenas com resultados essenciais.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785AEB0-B174-6640-014B-9C6EC2EB05DE}"/>
              </a:ext>
            </a:extLst>
          </p:cNvPr>
          <p:cNvSpPr txBox="1"/>
          <p:nvPr/>
        </p:nvSpPr>
        <p:spPr>
          <a:xfrm>
            <a:off x="16864013" y="22752050"/>
            <a:ext cx="1411287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3600" b="1" dirty="0"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3600" dirty="0">
                <a:ea typeface="Lato" panose="020F0502020204030203" pitchFamily="34" charset="0"/>
                <a:cs typeface="Arial" panose="020B0604020202020204" pitchFamily="34" charset="0"/>
              </a:rPr>
              <a:t>Coloque suas conclusões em forma de tópicos;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3600" dirty="0">
                <a:ea typeface="Lato" panose="020F0502020204030203" pitchFamily="34" charset="0"/>
                <a:cs typeface="Arial" panose="020B0604020202020204" pitchFamily="34" charset="0"/>
              </a:rPr>
              <a:t>Se possível acrescente infográfico.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D93EE4-A044-699A-6A7C-7C202ED37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E20534-0216-4030-A585-CCBEEF68E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116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</TotalTime>
  <Words>111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AIO</dc:creator>
  <cp:lastModifiedBy>AIO</cp:lastModifiedBy>
  <cp:revision>6</cp:revision>
  <dcterms:created xsi:type="dcterms:W3CDTF">2025-06-17T19:52:42Z</dcterms:created>
  <dcterms:modified xsi:type="dcterms:W3CDTF">2025-07-02T19:27:49Z</dcterms:modified>
</cp:coreProperties>
</file>