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6" r:id="rId2"/>
    <p:sldId id="2540" r:id="rId3"/>
    <p:sldId id="2565" r:id="rId4"/>
    <p:sldId id="2597" r:id="rId5"/>
    <p:sldId id="2598" r:id="rId6"/>
    <p:sldId id="2599" r:id="rId7"/>
    <p:sldId id="2567" r:id="rId8"/>
    <p:sldId id="2600" r:id="rId9"/>
    <p:sldId id="2601" r:id="rId10"/>
    <p:sldId id="2571" r:id="rId11"/>
    <p:sldId id="2602" r:id="rId12"/>
    <p:sldId id="2603" r:id="rId13"/>
    <p:sldId id="2604" r:id="rId14"/>
    <p:sldId id="2606" r:id="rId15"/>
    <p:sldId id="2605" r:id="rId16"/>
    <p:sldId id="2607" r:id="rId17"/>
    <p:sldId id="26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955"/>
    <a:srgbClr val="FFFFFF"/>
    <a:srgbClr val="5DAAB0"/>
    <a:srgbClr val="3B7579"/>
    <a:srgbClr val="AAD3D6"/>
    <a:srgbClr val="418287"/>
    <a:srgbClr val="DFE3E9"/>
    <a:srgbClr val="1F1F26"/>
    <a:srgbClr val="D6DBE2"/>
    <a:srgbClr val="CCD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5280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714" y="10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0" d="100"/>
          <a:sy n="60" d="100"/>
        </p:scale>
        <p:origin x="318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8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1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1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using a cell phone&#10;&#10;Description automatically generated with medium confidence">
            <a:extLst>
              <a:ext uri="{FF2B5EF4-FFF2-40B4-BE49-F238E27FC236}">
                <a16:creationId xmlns:a16="http://schemas.microsoft.com/office/drawing/2014/main" id="{59A5D366-BDCD-4761-A29B-21881A691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13" b="13936"/>
          <a:stretch/>
        </p:blipFill>
        <p:spPr>
          <a:xfrm>
            <a:off x="0" y="0"/>
            <a:ext cx="12180908" cy="4661451"/>
          </a:xfrm>
          <a:prstGeom prst="parallelogram">
            <a:avLst>
              <a:gd name="adj" fmla="val 0"/>
            </a:avLst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823991-6F5F-45D3-883F-8179BE10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61451"/>
            <a:ext cx="8056583" cy="89125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ctr"/>
            <a:r>
              <a:rPr lang="en-US" sz="2800" dirty="0" err="1"/>
              <a:t>Predmet</a:t>
            </a:r>
            <a:r>
              <a:rPr lang="en-US" sz="2800" dirty="0"/>
              <a:t>: </a:t>
            </a:r>
            <a:r>
              <a:rPr lang="en-US" sz="2800" dirty="0" err="1"/>
              <a:t>Sigurnosti</a:t>
            </a:r>
            <a:r>
              <a:rPr lang="en-US" sz="2800" dirty="0"/>
              <a:t> </a:t>
            </a:r>
            <a:r>
              <a:rPr lang="en-US" sz="2800" dirty="0" err="1"/>
              <a:t>informacionih</a:t>
            </a:r>
            <a:r>
              <a:rPr lang="en-US" sz="2800" dirty="0"/>
              <a:t> </a:t>
            </a:r>
            <a:r>
              <a:rPr lang="en-US" sz="2800" dirty="0" err="1"/>
              <a:t>sistema</a:t>
            </a:r>
            <a:r>
              <a:rPr lang="en-US" sz="2800" dirty="0"/>
              <a:t> (IS) </a:t>
            </a:r>
            <a:br>
              <a:rPr lang="bs-Latn-BA" sz="2800" dirty="0"/>
            </a:br>
            <a:r>
              <a:rPr lang="en-US" sz="2800" dirty="0" err="1"/>
              <a:t>Naziv</a:t>
            </a:r>
            <a:r>
              <a:rPr lang="en-US" sz="2800" dirty="0"/>
              <a:t> </a:t>
            </a:r>
            <a:r>
              <a:rPr lang="en-US" sz="2800" dirty="0" err="1"/>
              <a:t>teme</a:t>
            </a:r>
            <a:r>
              <a:rPr lang="en-US" sz="2800" dirty="0"/>
              <a:t>: Password </a:t>
            </a:r>
            <a:r>
              <a:rPr lang="en-US" sz="2800" dirty="0" err="1"/>
              <a:t>politika</a:t>
            </a:r>
            <a:r>
              <a:rPr lang="en-US" sz="2800" dirty="0"/>
              <a:t> (Password policy) Semi</a:t>
            </a:r>
            <a:r>
              <a:rPr lang="bs-Latn-BA" sz="2800" dirty="0"/>
              <a:t>na</a:t>
            </a:r>
            <a:r>
              <a:rPr lang="en-US" sz="2800" dirty="0" err="1"/>
              <a:t>rski</a:t>
            </a:r>
            <a:r>
              <a:rPr lang="en-US" sz="2800" dirty="0"/>
              <a:t> rad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896" y="5985138"/>
            <a:ext cx="2812836" cy="79522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bs-Latn-BA" dirty="0"/>
              <a:t>Dino Marković</a:t>
            </a:r>
          </a:p>
          <a:p>
            <a:r>
              <a:rPr lang="bs-Latn-BA" dirty="0"/>
              <a:t>Ass. Muharem Redžibašić</a:t>
            </a:r>
            <a:endParaRPr lang="en-US" dirty="0"/>
          </a:p>
        </p:txBody>
      </p:sp>
      <p:pic>
        <p:nvPicPr>
          <p:cNvPr id="7" name="Picture 6" descr="Graphical user interface, text, letter&#10;&#10;Description automatically generated">
            <a:extLst>
              <a:ext uri="{FF2B5EF4-FFF2-40B4-BE49-F238E27FC236}">
                <a16:creationId xmlns:a16="http://schemas.microsoft.com/office/drawing/2014/main" id="{01B6E15F-FC3E-3353-DE89-FA3104ED6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0" t="35961" r="31767" b="44458"/>
          <a:stretch/>
        </p:blipFill>
        <p:spPr bwMode="auto">
          <a:xfrm>
            <a:off x="8056583" y="4661451"/>
            <a:ext cx="4124325" cy="1019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43" y="1696248"/>
            <a:ext cx="5182056" cy="1395208"/>
          </a:xfrm>
        </p:spPr>
        <p:txBody>
          <a:bodyPr>
            <a:normAutofit fontScale="90000"/>
          </a:bodyPr>
          <a:lstStyle/>
          <a:p>
            <a:r>
              <a:rPr lang="en-US" dirty="0"/>
              <a:t>IMPLEMENTACIJA FUNKCIJE HEŠIRANJA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C2EAA8-D3C6-403B-B439-F95C60D0B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483995" algn="l"/>
              </a:tabLst>
            </a:pPr>
            <a:r>
              <a:rPr lang="hr-BA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Slika 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pokazuje kako se lozinka čuva u bazi podataka.</a:t>
            </a: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0CE818-0D85-88C1-4523-2F223A6F3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5" t="43333" r="28761" b="45289"/>
          <a:stretch/>
        </p:blipFill>
        <p:spPr bwMode="auto">
          <a:xfrm>
            <a:off x="81280" y="4779110"/>
            <a:ext cx="5938519" cy="16446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AC692EBB-C5E4-3D5F-31B2-AFADB5732D7B}"/>
              </a:ext>
            </a:extLst>
          </p:cNvPr>
          <p:cNvSpPr txBox="1">
            <a:spLocks/>
          </p:cNvSpPr>
          <p:nvPr/>
        </p:nvSpPr>
        <p:spPr>
          <a:xfrm>
            <a:off x="6096000" y="46352"/>
            <a:ext cx="5943597" cy="681164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483995" algn="l"/>
              </a:tabLst>
            </a:pPr>
            <a:r>
              <a:rPr lang="bs-Latn-BA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Prvo, korisnik se registruje na web stranici u kojoj korisnik mora unijeti različite detalje poput korisničkog imena, nove lozinke, sigurnosnog koda itd. Fokusirani smo na lozinku koju korisnik bira na osnovu politike lozinke koju generiše algoritam, a koji dinamičan. Politika lozinke je skup pravila koji je dizajniran da poveća sigurnost ohrabrujući korisnike da kreiraju jake lozinke. Na primjer, slijede pravila lozinki za kreiranje jake i dinamičke lozinke: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483995" algn="l"/>
              </a:tabLst>
            </a:pPr>
            <a:r>
              <a:rPr lang="hr-BA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Najmanje 8 znakova u dužini. </a:t>
            </a:r>
            <a:endParaRPr lang="bs-Latn-BA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483995" algn="l"/>
              </a:tabLst>
            </a:pPr>
            <a:r>
              <a:rPr lang="hr-BA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Maksimalna dužina od 20 znakova. </a:t>
            </a:r>
            <a:endParaRPr lang="bs-Latn-BA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483995" algn="l"/>
              </a:tabLst>
            </a:pPr>
            <a:r>
              <a:rPr lang="hr-BA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Birajte između datih dobrih likova. </a:t>
            </a:r>
            <a:endParaRPr lang="bs-Latn-BA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1483995" algn="l"/>
              </a:tabLst>
            </a:pPr>
            <a:r>
              <a:rPr lang="hr-BA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Izbjegavajte loše karaktere.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1483995" algn="l"/>
              </a:tabLst>
            </a:pPr>
            <a:r>
              <a:rPr lang="bs-Latn-BA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Kreirana lozinka je jaka i složena jer slijedi politiku koja je dinamička. Generirana jaka lozinka u obliku običnog teksta se raspršuje korištenjem </a:t>
            </a:r>
            <a:r>
              <a:rPr lang="bs-Latn-BA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hash</a:t>
            </a:r>
            <a:r>
              <a:rPr lang="bs-Latn-BA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algoritma koji je spora </a:t>
            </a:r>
            <a:r>
              <a:rPr lang="bs-Latn-BA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hash</a:t>
            </a:r>
            <a:r>
              <a:rPr lang="bs-Latn-BA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funkcija, a zatim se pohranjuje u bazu podataka.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483995" algn="l"/>
              </a:tabLst>
            </a:pPr>
            <a:endParaRPr lang="bs-Latn-BA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07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43" y="1696248"/>
            <a:ext cx="5182056" cy="1395208"/>
          </a:xfrm>
        </p:spPr>
        <p:txBody>
          <a:bodyPr>
            <a:normAutofit fontScale="90000"/>
          </a:bodyPr>
          <a:lstStyle/>
          <a:p>
            <a:r>
              <a:rPr lang="en-US" dirty="0"/>
              <a:t>IMPLEMENTACIJA FUNKCIJE HEŠIRANJA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C2EAA8-D3C6-403B-B439-F95C60D0B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483995" algn="l"/>
              </a:tabLs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Ovaj odjeljak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ilustruje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rad registracije korisnika i prijavljivanja na bilo koju web stranicu.</a:t>
            </a:r>
            <a:r>
              <a:rPr lang="hr-BA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Slika 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pokazuje kako se lozinka čuva u bazi podataka.</a:t>
            </a: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0CE818-0D85-88C1-4523-2F223A6F3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5" t="43333" r="28761" b="45289"/>
          <a:stretch/>
        </p:blipFill>
        <p:spPr bwMode="auto">
          <a:xfrm>
            <a:off x="81280" y="4779110"/>
            <a:ext cx="5938519" cy="16446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AC692EBB-C5E4-3D5F-31B2-AFADB5732D7B}"/>
              </a:ext>
            </a:extLst>
          </p:cNvPr>
          <p:cNvSpPr txBox="1">
            <a:spLocks/>
          </p:cNvSpPr>
          <p:nvPr/>
        </p:nvSpPr>
        <p:spPr>
          <a:xfrm>
            <a:off x="6096000" y="46352"/>
            <a:ext cx="5943597" cy="304510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483995" algn="l"/>
              </a:tabLst>
            </a:pPr>
            <a:r>
              <a:rPr lang="hr-BA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Nakon uspješne registracije na web stranicu, kada se registrirani korisnik prijavi na web stranicu, data lozinka se ponovo </a:t>
            </a:r>
            <a:r>
              <a:rPr lang="hr-BA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hešira</a:t>
            </a:r>
            <a:r>
              <a:rPr lang="hr-BA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koristeći istu </a:t>
            </a:r>
            <a:r>
              <a:rPr lang="hr-BA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hash</a:t>
            </a:r>
            <a:r>
              <a:rPr lang="hr-BA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funkciju i budući da je korisnički ID primarni ključ (pošto je jedinstven) u bazi podataka, koristeći ovu , traži pohranjenu </a:t>
            </a:r>
            <a:r>
              <a:rPr lang="hr-BA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heširanu</a:t>
            </a:r>
            <a:r>
              <a:rPr lang="hr-BA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lozinku u bazi podataka.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483995" algn="l"/>
              </a:tabLst>
            </a:pPr>
            <a:r>
              <a:rPr lang="bs-Latn-BA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Nakon </a:t>
            </a:r>
            <a:r>
              <a:rPr lang="bs-Latn-BA" sz="1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dobijanja</a:t>
            </a:r>
            <a:r>
              <a:rPr lang="bs-Latn-BA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željene </a:t>
            </a:r>
            <a:r>
              <a:rPr lang="bs-Latn-BA" sz="1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heširane</a:t>
            </a:r>
            <a:r>
              <a:rPr lang="bs-Latn-BA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lozinke u bazi podataka, ona se upoređuje sa proizvedenim </a:t>
            </a:r>
            <a:r>
              <a:rPr lang="bs-Latn-BA" sz="1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hešom</a:t>
            </a:r>
            <a:r>
              <a:rPr lang="bs-Latn-BA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ako se oba poklapaju, korisniku je dozvoljen pristup resursima web stranice. To je prikazano na drugoj slici.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483995" algn="l"/>
              </a:tabLst>
            </a:pPr>
            <a:r>
              <a:rPr lang="bs-Latn-BA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Pošto je metodologija kombinacija generisanja jake lozinke </a:t>
            </a:r>
            <a:r>
              <a:rPr lang="bs-Latn-BA" sz="1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primenom</a:t>
            </a:r>
            <a:r>
              <a:rPr lang="bs-Latn-BA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politike dinamičke lozinke i </a:t>
            </a:r>
            <a:r>
              <a:rPr lang="bs-Latn-BA" sz="1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heširanja</a:t>
            </a:r>
            <a:r>
              <a:rPr lang="bs-Latn-BA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sa standardnom funkcijom </a:t>
            </a:r>
            <a:r>
              <a:rPr lang="bs-Latn-BA" sz="1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izvođenja</a:t>
            </a:r>
            <a:r>
              <a:rPr lang="bs-Latn-BA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ključa zasnovanom na lozinki-2, ona čini predloženi sistem sigurnijim u odnosu na druge.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B3EB4E-F232-AAAE-1F2D-52E47EE60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71" t="58696" r="31088" b="12547"/>
          <a:stretch/>
        </p:blipFill>
        <p:spPr bwMode="auto">
          <a:xfrm>
            <a:off x="6492239" y="4779110"/>
            <a:ext cx="5618481" cy="164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6612568-A9E8-B96D-F8C7-07F9DCCD772B}"/>
              </a:ext>
            </a:extLst>
          </p:cNvPr>
          <p:cNvSpPr/>
          <p:nvPr/>
        </p:nvSpPr>
        <p:spPr>
          <a:xfrm>
            <a:off x="5603558" y="5130800"/>
            <a:ext cx="888681" cy="928760"/>
          </a:xfrm>
          <a:prstGeom prst="rightArrow">
            <a:avLst>
              <a:gd name="adj1" fmla="val 35018"/>
              <a:gd name="adj2" fmla="val 48835"/>
            </a:avLst>
          </a:prstGeom>
          <a:solidFill>
            <a:srgbClr val="0F395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1587507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9361C-6BBA-C706-31E4-E8535FEA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9" y="1112738"/>
            <a:ext cx="9233453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pl-PL" dirty="0"/>
              <a:t>ANALIZA SISTEMA ZA AUTENTIFIKACIJU ZASNOVANU NA LOZINKI SA POLITIKOM LOZINKE</a:t>
            </a:r>
            <a:endParaRPr lang="bs-Latn-B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DCF043-46EA-B398-F6F3-457B4F310C4A}"/>
              </a:ext>
            </a:extLst>
          </p:cNvPr>
          <p:cNvSpPr/>
          <p:nvPr/>
        </p:nvSpPr>
        <p:spPr>
          <a:xfrm>
            <a:off x="0" y="0"/>
            <a:ext cx="576469" cy="6858000"/>
          </a:xfrm>
          <a:prstGeom prst="rect">
            <a:avLst/>
          </a:prstGeom>
          <a:solidFill>
            <a:srgbClr val="0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9CEA08-DD11-B68B-DF90-E29444D5C593}"/>
              </a:ext>
            </a:extLst>
          </p:cNvPr>
          <p:cNvSpPr/>
          <p:nvPr/>
        </p:nvSpPr>
        <p:spPr>
          <a:xfrm rot="16200000">
            <a:off x="5807765" y="473763"/>
            <a:ext cx="576469" cy="12192003"/>
          </a:xfrm>
          <a:prstGeom prst="rect">
            <a:avLst/>
          </a:prstGeom>
          <a:solidFill>
            <a:srgbClr val="0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CFEE5-5A1B-35E8-B080-987B298A18C1}"/>
              </a:ext>
            </a:extLst>
          </p:cNvPr>
          <p:cNvSpPr txBox="1"/>
          <p:nvPr/>
        </p:nvSpPr>
        <p:spPr>
          <a:xfrm>
            <a:off x="576469" y="2438301"/>
            <a:ext cx="11615531" cy="226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Upotreba lozinki je i dalje najširi mehanizam za online autentifikaciju</a:t>
            </a:r>
            <a:endParaRPr lang="hr-B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Beskrajni slučajevi krađe lozinki i kompromisa su, u najmanju ruku, pokazatelj da je potrebno posvetiti veliku pažnju prilikom implementacije jednog ili drugog mehanizma</a:t>
            </a:r>
            <a:endParaRPr lang="hr-B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dirty="0"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majući na umu da se od korisnika ne može očekivati da slijede adekvatna pravila za upravljanje svojim lozinkama</a:t>
            </a: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64095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9361C-6BBA-C706-31E4-E8535FEA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9" y="1112738"/>
            <a:ext cx="11615532" cy="1325563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Analiza lozinke zasnovana na politici</a:t>
            </a:r>
            <a:endParaRPr lang="bs-Latn-B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DCF043-46EA-B398-F6F3-457B4F310C4A}"/>
              </a:ext>
            </a:extLst>
          </p:cNvPr>
          <p:cNvSpPr/>
          <p:nvPr/>
        </p:nvSpPr>
        <p:spPr>
          <a:xfrm>
            <a:off x="0" y="0"/>
            <a:ext cx="576469" cy="6858000"/>
          </a:xfrm>
          <a:prstGeom prst="rect">
            <a:avLst/>
          </a:prstGeom>
          <a:solidFill>
            <a:srgbClr val="0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9CEA08-DD11-B68B-DF90-E29444D5C593}"/>
              </a:ext>
            </a:extLst>
          </p:cNvPr>
          <p:cNvSpPr/>
          <p:nvPr/>
        </p:nvSpPr>
        <p:spPr>
          <a:xfrm rot="16200000">
            <a:off x="5807765" y="473763"/>
            <a:ext cx="576469" cy="12192003"/>
          </a:xfrm>
          <a:prstGeom prst="rect">
            <a:avLst/>
          </a:prstGeom>
          <a:solidFill>
            <a:srgbClr val="0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CFEE5-5A1B-35E8-B080-987B298A18C1}"/>
              </a:ext>
            </a:extLst>
          </p:cNvPr>
          <p:cNvSpPr txBox="1"/>
          <p:nvPr/>
        </p:nvSpPr>
        <p:spPr>
          <a:xfrm>
            <a:off x="576469" y="2438301"/>
            <a:ext cx="11615531" cy="1766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</a:rPr>
              <a:t>Politika lozinki je skup pravila dizajniranih da poboljšaju sigurnost računala ohrabrujući korisnike da koriste jake lozinke i da ih pravilno koriste</a:t>
            </a:r>
            <a:endParaRPr lang="hr-BA" dirty="0"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Mnoge organizacije su usvojile politike sastavljanja lozinki, koje definiraju zahtjeve za kreiranje lozinke, uključujući dužinu znakova (npr. najmanje osam znakova) i kategorije znakova (npr. simboli, cifre, velika i mala slova)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određenoj mjeri, politike sastavljanja lozinki podstiču korisnike da kreiraju jače lozinke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42803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49AD6D-662E-C4F6-237D-527AD05EA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67992"/>
            <a:ext cx="12192000" cy="6448708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ovom slučaju, 1 rezultat se uklanja za svaki nedostatak koji može dovesti do ranjivosti lozinke, i obrnuto, usluge s najboljim zahtjevima dobivaju odgovarajuće bodove. Što više poena skupi usluga, to je politika lozinke bolja.</a:t>
            </a: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Naravno, najgore je ako uopće ne postoje pravila za kreiranje lozinki, a mali broj tačaka ovdje je sam po sebi razumljiv. Međutim, pristup, u kojem usluga zahtijeva kreiranje kombinacije od najviše 20 znakova ili zabranjuje korištenje posebnih znakova, također „slabi“ lozinke. Stoga je u ovom slučaju oduzimanje bodova sasvim opravdano.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</a:rPr>
              <a:t>Na osnovu gore navedene politike lozinki, procijenjene su sljedeće usluge: usluge e-pošte; društvene mreže; elektronska trgovina; usluge plaćanja; Usluge igara; </a:t>
            </a:r>
            <a:r>
              <a:rPr lang="hr-BA" sz="1800" dirty="0" err="1">
                <a:effectLst/>
                <a:ea typeface="Calibri" panose="020F0502020204030204" pitchFamily="34" charset="0"/>
              </a:rPr>
              <a:t>kriptovaluta</a:t>
            </a:r>
            <a:r>
              <a:rPr lang="hr-BA" sz="1800" dirty="0">
                <a:effectLst/>
                <a:ea typeface="Calibri" panose="020F0502020204030204" pitchFamily="34" charset="0"/>
              </a:rPr>
              <a:t>; pohrana podataka; zajednički razvoj; hosting. </a:t>
            </a: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s-Latn-BA" sz="1800" dirty="0"/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10D51228-2B08-0E30-FFEA-AA4083A214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3" t="39611" r="25595" b="19045"/>
          <a:stretch/>
        </p:blipFill>
        <p:spPr bwMode="auto">
          <a:xfrm>
            <a:off x="0" y="31155"/>
            <a:ext cx="4953000" cy="6826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1588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49AD6D-662E-C4F6-237D-527AD05EA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43" y="1188895"/>
            <a:ext cx="12192000" cy="4480207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2000" dirty="0">
                <a:effectLst/>
                <a:ea typeface="Calibri" panose="020F0502020204030204" pitchFamily="34" charset="0"/>
              </a:rPr>
              <a:t>Rezultati eksperimenata jasno pokazuju da pristupne fraze pružaju najbolju opciju za odabir lozinke, budući da je </a:t>
            </a:r>
            <a:r>
              <a:rPr lang="hr-BA" sz="2000" dirty="0" err="1">
                <a:effectLst/>
                <a:ea typeface="Calibri" panose="020F0502020204030204" pitchFamily="34" charset="0"/>
              </a:rPr>
              <a:t>rezultujuće</a:t>
            </a:r>
            <a:r>
              <a:rPr lang="hr-BA" sz="2000" dirty="0">
                <a:effectLst/>
                <a:ea typeface="Calibri" panose="020F0502020204030204" pitchFamily="34" charset="0"/>
              </a:rPr>
              <a:t> lozinke relativno teško razbiti, ali ih je lako zapamtiti [6, 7, 8]. Na primjer, „FSa7Yago“ može izgledati kao da se nalazi u kategoriji teško pogodnoj, ali preteškoj za pamćenje. Međutim, postoji trik koji pomaže korisniku da ga zapamti—zasnovan je na pristupnoj frazi. To jest, "FSa7Yago" je izvedeno iz fraze "prije četiri desetine i sedam godina". Shodno tome, legalnom korisniku bi ovu lozinku trebalo biti relativno lako za pamćenje, a opet relativno teško za napadača da pogodi.</a:t>
            </a:r>
            <a:endParaRPr lang="bs-Latn-BA" sz="18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A9ACBF7-E468-B8BA-6517-9BC1772E4A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2566" t="33507" r="47826" b="18008"/>
          <a:stretch/>
        </p:blipFill>
        <p:spPr>
          <a:xfrm>
            <a:off x="1" y="0"/>
            <a:ext cx="4549258" cy="6857999"/>
          </a:xfrm>
        </p:spPr>
      </p:pic>
    </p:spTree>
    <p:extLst>
      <p:ext uri="{BB962C8B-B14F-4D97-AF65-F5344CB8AC3E}">
        <p14:creationId xmlns:p14="http://schemas.microsoft.com/office/powerpoint/2010/main" val="835202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BA171F6-69B4-1F6B-2135-9903842058AB}"/>
              </a:ext>
            </a:extLst>
          </p:cNvPr>
          <p:cNvSpPr txBox="1"/>
          <p:nvPr/>
        </p:nvSpPr>
        <p:spPr>
          <a:xfrm>
            <a:off x="0" y="3340151"/>
            <a:ext cx="12192000" cy="393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ovom radu je prikazan algoritam koji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generiše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politike lozinki dinamički u zavisnosti od učestalosti karaktera. Izračunali smo vremensku složenost algoritma i utvrđeno je da algoritam radi brzo. Pošto algoritam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generiše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politike lozinki dinamički, za napadača će biti izazov da pogodi karakteristike baze podataka lozinki. Ovaj algoritam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takođe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povećava prostor za lozinku jer se većina specijalnih znakova poput!%$# nikada ne koristi u kreiranju lozinke. Uključivanje ovih znakova u lozinku će učiniti lozinku složenijom i težim za probijanje napadaču.</a:t>
            </a: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Cilj ovog generatora politike lozinki (password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policy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je da osigura postojeće web-stranice koje su ranjive na razne napade kao što su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brute-force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napad na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rainbow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table, napad na rječnik, itd. (kao PBKDF-2,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Bcrypt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Scrypt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itd.) otežavaju probijanje lozinke čak i ako je napadač provalio server i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kompromitovao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bazu podataka.</a:t>
            </a: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koristimo algoritam koji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detektuje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učestalost znakova i potom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generiše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politiku lozinke u skladu sa tim, napadaču će biti veoma teško analizirati karakteristike distribucije lozinki u bazi podataka. Stoga će napadaču biti vrlo skupo da provali te dinamički generirane lozinke. Stoga se naš dinamički generator politike lozinki može koristiti za smanjenje prijetnje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oflajn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napada.</a:t>
            </a: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s-Latn-B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2432C2-EFFA-8647-2E45-E2383B084214}"/>
              </a:ext>
            </a:extLst>
          </p:cNvPr>
          <p:cNvSpPr/>
          <p:nvPr/>
        </p:nvSpPr>
        <p:spPr>
          <a:xfrm rot="16200000">
            <a:off x="5807766" y="-1104899"/>
            <a:ext cx="576469" cy="6858000"/>
          </a:xfrm>
          <a:prstGeom prst="rect">
            <a:avLst/>
          </a:prstGeom>
          <a:solidFill>
            <a:srgbClr val="0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E50BC0E-4EC7-7EF9-4193-A9DF7930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134" y="1223165"/>
            <a:ext cx="3055731" cy="774601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ZAKLJUČAK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2350997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22432C2-EFFA-8647-2E45-E2383B084214}"/>
              </a:ext>
            </a:extLst>
          </p:cNvPr>
          <p:cNvSpPr/>
          <p:nvPr/>
        </p:nvSpPr>
        <p:spPr>
          <a:xfrm rot="16200000">
            <a:off x="5807766" y="-1104899"/>
            <a:ext cx="576469" cy="6858000"/>
          </a:xfrm>
          <a:prstGeom prst="rect">
            <a:avLst/>
          </a:prstGeom>
          <a:solidFill>
            <a:srgbClr val="0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pic>
        <p:nvPicPr>
          <p:cNvPr id="3" name="Picture 2" descr="Checkmate move on chessboard">
            <a:extLst>
              <a:ext uri="{FF2B5EF4-FFF2-40B4-BE49-F238E27FC236}">
                <a16:creationId xmlns:a16="http://schemas.microsoft.com/office/drawing/2014/main" id="{CEC507F6-7B45-84CD-FC4C-2251C2E6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E50BC0E-4EC7-7EF9-4193-A9DF7930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616" y="1648565"/>
            <a:ext cx="4385366" cy="774601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Hvala na pažnji !!!</a:t>
            </a:r>
            <a:endParaRPr lang="bs-Latn-BA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2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26" y="3727361"/>
            <a:ext cx="2657979" cy="1025525"/>
          </a:xfrm>
        </p:spPr>
        <p:txBody>
          <a:bodyPr/>
          <a:lstStyle/>
          <a:p>
            <a:r>
              <a:rPr lang="bs-Latn-BA" dirty="0"/>
              <a:t>UVOD...</a:t>
            </a:r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391FA66-BCDC-4C12-B812-A0DEE1453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55313" y="879710"/>
            <a:ext cx="4294206" cy="516549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/>
              <a:t>Lozinke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najčešći</a:t>
            </a:r>
            <a:r>
              <a:rPr lang="en-US" sz="2000" dirty="0"/>
              <a:t> </a:t>
            </a:r>
            <a:r>
              <a:rPr lang="en-US" sz="2000" dirty="0" err="1"/>
              <a:t>oblik</a:t>
            </a:r>
            <a:r>
              <a:rPr lang="en-US" sz="2000" dirty="0"/>
              <a:t> </a:t>
            </a:r>
            <a:r>
              <a:rPr lang="en-US" sz="2000" dirty="0" err="1"/>
              <a:t>autentifikacije</a:t>
            </a:r>
            <a:r>
              <a:rPr lang="en-US" sz="2000" dirty="0"/>
              <a:t> koji se </a:t>
            </a:r>
            <a:r>
              <a:rPr lang="en-US" sz="2000" dirty="0" err="1"/>
              <a:t>koristi</a:t>
            </a:r>
            <a:r>
              <a:rPr lang="en-US" sz="2000" dirty="0"/>
              <a:t> za </a:t>
            </a:r>
            <a:r>
              <a:rPr lang="en-US" sz="2000" dirty="0" err="1"/>
              <a:t>kontrolu</a:t>
            </a:r>
            <a:r>
              <a:rPr lang="en-US" sz="2000" dirty="0"/>
              <a:t> </a:t>
            </a:r>
            <a:r>
              <a:rPr lang="en-US" sz="2000" dirty="0" err="1"/>
              <a:t>pristupa</a:t>
            </a:r>
            <a:r>
              <a:rPr lang="en-US" sz="2000" dirty="0"/>
              <a:t> </a:t>
            </a:r>
            <a:r>
              <a:rPr lang="en-US" sz="2000" dirty="0" err="1"/>
              <a:t>informacijama</a:t>
            </a:r>
            <a:r>
              <a:rPr lang="en-US" sz="2000" dirty="0"/>
              <a:t>, u </a:t>
            </a:r>
            <a:r>
              <a:rPr lang="en-US" sz="2000" dirty="0" err="1"/>
              <a:t>rasponu</a:t>
            </a:r>
            <a:r>
              <a:rPr lang="en-US" sz="2000" dirty="0"/>
              <a:t> od </a:t>
            </a:r>
            <a:r>
              <a:rPr lang="en-US" sz="2000" dirty="0" err="1"/>
              <a:t>ličnih</a:t>
            </a:r>
            <a:r>
              <a:rPr lang="en-US" sz="2000" dirty="0"/>
              <a:t> </a:t>
            </a:r>
            <a:r>
              <a:rPr lang="en-US" sz="2000" dirty="0" err="1"/>
              <a:t>identifikacijskih</a:t>
            </a:r>
            <a:r>
              <a:rPr lang="en-US" sz="2000" dirty="0"/>
              <a:t> </a:t>
            </a:r>
            <a:r>
              <a:rPr lang="en-US" sz="2000" dirty="0" err="1"/>
              <a:t>brojeva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koristimo</a:t>
            </a:r>
            <a:r>
              <a:rPr lang="en-US" sz="2000" dirty="0"/>
              <a:t> za </a:t>
            </a:r>
            <a:r>
              <a:rPr lang="en-US" sz="2000" dirty="0" err="1"/>
              <a:t>bankomate</a:t>
            </a:r>
            <a:r>
              <a:rPr lang="en-US" sz="2000" dirty="0"/>
              <a:t>, </a:t>
            </a:r>
            <a:r>
              <a:rPr lang="en-US" sz="2000" dirty="0" err="1"/>
              <a:t>kreditne</a:t>
            </a:r>
            <a:r>
              <a:rPr lang="en-US" sz="2000" dirty="0"/>
              <a:t> </a:t>
            </a:r>
            <a:r>
              <a:rPr lang="en-US" sz="2000" dirty="0" err="1"/>
              <a:t>kartice</a:t>
            </a:r>
            <a:r>
              <a:rPr lang="en-US" sz="2000" dirty="0"/>
              <a:t>, </a:t>
            </a:r>
            <a:r>
              <a:rPr lang="en-US" sz="2000" dirty="0" err="1"/>
              <a:t>telefonske</a:t>
            </a:r>
            <a:r>
              <a:rPr lang="en-US" sz="2000" dirty="0"/>
              <a:t> </a:t>
            </a:r>
            <a:r>
              <a:rPr lang="en-US" sz="2000" dirty="0" err="1"/>
              <a:t>kartice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sisteme</a:t>
            </a:r>
            <a:r>
              <a:rPr lang="en-US" sz="2000" dirty="0"/>
              <a:t> </a:t>
            </a:r>
            <a:r>
              <a:rPr lang="en-US" sz="2000" dirty="0" err="1"/>
              <a:t>govorne</a:t>
            </a:r>
            <a:r>
              <a:rPr lang="en-US" sz="2000" dirty="0"/>
              <a:t> </a:t>
            </a:r>
            <a:r>
              <a:rPr lang="en-US" sz="2000" dirty="0" err="1"/>
              <a:t>pošte</a:t>
            </a:r>
            <a:r>
              <a:rPr lang="en-US" sz="2000" dirty="0"/>
              <a:t> do </a:t>
            </a:r>
            <a:r>
              <a:rPr lang="en-US" sz="2000" dirty="0" err="1"/>
              <a:t>složenijih</a:t>
            </a:r>
            <a:r>
              <a:rPr lang="en-US" sz="2000" dirty="0"/>
              <a:t> </a:t>
            </a:r>
            <a:r>
              <a:rPr lang="en-US" sz="2000" dirty="0" err="1"/>
              <a:t>alfanumeričkih</a:t>
            </a:r>
            <a:r>
              <a:rPr lang="en-US" sz="2000" dirty="0"/>
              <a:t> </a:t>
            </a:r>
            <a:r>
              <a:rPr lang="en-US" sz="2000" dirty="0" err="1"/>
              <a:t>lozinki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štite</a:t>
            </a:r>
            <a:r>
              <a:rPr lang="en-US" sz="2000" dirty="0"/>
              <a:t> </a:t>
            </a:r>
            <a:r>
              <a:rPr lang="en-US" sz="2000" dirty="0" err="1"/>
              <a:t>pristup</a:t>
            </a:r>
            <a:r>
              <a:rPr lang="en-US" sz="2000" dirty="0"/>
              <a:t> </a:t>
            </a:r>
            <a:r>
              <a:rPr lang="en-US" sz="2000" dirty="0" err="1"/>
              <a:t>datotekama</a:t>
            </a:r>
            <a:r>
              <a:rPr lang="en-US" sz="2000" dirty="0"/>
              <a:t>. , </a:t>
            </a:r>
            <a:r>
              <a:rPr lang="en-US" sz="2000" dirty="0" err="1"/>
              <a:t>računare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mrežne</a:t>
            </a:r>
            <a:r>
              <a:rPr lang="en-US" sz="2000" dirty="0"/>
              <a:t> </a:t>
            </a:r>
            <a:r>
              <a:rPr lang="en-US" sz="2000" dirty="0" err="1"/>
              <a:t>servere</a:t>
            </a:r>
            <a:r>
              <a:rPr lang="en-US" sz="2000" dirty="0"/>
              <a:t>. </a:t>
            </a:r>
            <a:endParaRPr lang="bs-Latn-BA" sz="2000" dirty="0"/>
          </a:p>
          <a:p>
            <a:pPr algn="just"/>
            <a:r>
              <a:rPr lang="en-US" sz="2000" dirty="0" err="1"/>
              <a:t>Lozinke</a:t>
            </a:r>
            <a:r>
              <a:rPr lang="en-US" sz="2000" dirty="0"/>
              <a:t> se </a:t>
            </a:r>
            <a:r>
              <a:rPr lang="en-US" sz="2000" dirty="0" err="1"/>
              <a:t>široko</a:t>
            </a:r>
            <a:r>
              <a:rPr lang="en-US" sz="2000" dirty="0"/>
              <a:t> </a:t>
            </a:r>
            <a:r>
              <a:rPr lang="en-US" sz="2000" dirty="0" err="1"/>
              <a:t>koriste</a:t>
            </a:r>
            <a:r>
              <a:rPr lang="en-US" sz="2000" dirty="0"/>
              <a:t> </a:t>
            </a:r>
            <a:r>
              <a:rPr lang="en-US" sz="2000" dirty="0" err="1"/>
              <a:t>jer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jednostavne</a:t>
            </a:r>
            <a:r>
              <a:rPr lang="en-US" sz="2000" dirty="0"/>
              <a:t>, </a:t>
            </a:r>
            <a:r>
              <a:rPr lang="en-US" sz="2000" dirty="0" err="1"/>
              <a:t>jeftine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pogodne</a:t>
            </a:r>
            <a:r>
              <a:rPr lang="en-US" sz="2000" dirty="0"/>
              <a:t> za </a:t>
            </a:r>
            <a:r>
              <a:rPr lang="en-US" sz="2000" dirty="0" err="1"/>
              <a:t>upotrebu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implementaciju</a:t>
            </a:r>
            <a:r>
              <a:rPr lang="en-US" sz="2000" dirty="0"/>
              <a:t>. </a:t>
            </a:r>
            <a:endParaRPr lang="bs-Latn-BA" sz="2000" dirty="0"/>
          </a:p>
          <a:p>
            <a:pPr algn="just"/>
            <a:r>
              <a:rPr lang="en-US" sz="2000" dirty="0"/>
              <a:t>U </a:t>
            </a:r>
            <a:r>
              <a:rPr lang="en-US" sz="2000" dirty="0" err="1"/>
              <a:t>isto</a:t>
            </a:r>
            <a:r>
              <a:rPr lang="en-US" sz="2000" dirty="0"/>
              <a:t> </a:t>
            </a:r>
            <a:r>
              <a:rPr lang="en-US" sz="2000" dirty="0" err="1"/>
              <a:t>vrijeme</a:t>
            </a:r>
            <a:r>
              <a:rPr lang="en-US" sz="2000" dirty="0"/>
              <a:t>, </a:t>
            </a:r>
            <a:r>
              <a:rPr lang="en-US" sz="2000" dirty="0" err="1"/>
              <a:t>lozinke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također</a:t>
            </a:r>
            <a:r>
              <a:rPr lang="en-US" sz="2000" dirty="0"/>
              <a:t> </a:t>
            </a:r>
            <a:r>
              <a:rPr lang="en-US" sz="2000" dirty="0" err="1"/>
              <a:t>prepoznate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izuzetno</a:t>
            </a:r>
            <a:r>
              <a:rPr lang="en-US" sz="2000" dirty="0"/>
              <a:t> </a:t>
            </a:r>
            <a:r>
              <a:rPr lang="en-US" sz="2000" dirty="0" err="1"/>
              <a:t>loš</a:t>
            </a:r>
            <a:r>
              <a:rPr lang="en-US" sz="2000" dirty="0"/>
              <a:t> </a:t>
            </a:r>
            <a:r>
              <a:rPr lang="en-US" sz="2000" dirty="0" err="1"/>
              <a:t>oblik</a:t>
            </a:r>
            <a:r>
              <a:rPr lang="en-US" sz="2000" dirty="0"/>
              <a:t> </a:t>
            </a:r>
            <a:r>
              <a:rPr lang="en-US" sz="2000" dirty="0" err="1"/>
              <a:t>zaštite</a:t>
            </a:r>
            <a:r>
              <a:rPr lang="en-US" sz="2000" dirty="0"/>
              <a:t>. </a:t>
            </a:r>
          </a:p>
        </p:txBody>
      </p:sp>
      <p:pic>
        <p:nvPicPr>
          <p:cNvPr id="12" name="Picture Placeholder 11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634413" y="812800"/>
            <a:ext cx="3557587" cy="5232400"/>
          </a:xfrm>
        </p:spPr>
      </p:pic>
    </p:spTree>
    <p:extLst>
      <p:ext uri="{BB962C8B-B14F-4D97-AF65-F5344CB8AC3E}">
        <p14:creationId xmlns:p14="http://schemas.microsoft.com/office/powerpoint/2010/main" val="213011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Većina web stranica koristi lozinke za autentifikaciju korisnika i omogućavajući im pristup resursima web stranice koji sadrže osjetljive informacije</a:t>
            </a:r>
            <a:endParaRPr lang="hr-BA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Ljudi koriste riječi iz rječnika da kreiraju lozinku ili bilo koju jednostavnu lozinku koju mogu zapamtiti. </a:t>
            </a:r>
            <a:endParaRPr lang="bs-Latn-BA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260" y="1775520"/>
            <a:ext cx="7696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OSIGURAVANJE LOZINKE KORIŠTENJEM DINAMIČKOG ALGORITMA ZA GENERIRANJE POLITIKE LOZINKE</a:t>
            </a:r>
          </a:p>
        </p:txBody>
      </p:sp>
      <p:pic>
        <p:nvPicPr>
          <p:cNvPr id="7" name="Picture Placeholder 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91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Lozinke se stavljaju kroz jednosmjerne </a:t>
            </a:r>
            <a:r>
              <a:rPr lang="hr-BA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hash</a:t>
            </a:r>
            <a:r>
              <a:rPr lang="hr-B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funkcije, a zatim se pohranjuju u bazu podataka kao odgovarajuće </a:t>
            </a:r>
            <a:r>
              <a:rPr lang="hr-BA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hash</a:t>
            </a:r>
            <a:r>
              <a:rPr lang="hr-B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vrijednosti umjesto običnog teksta</a:t>
            </a:r>
            <a:endParaRPr lang="hr-BA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Potencijalni haker može koristiti </a:t>
            </a:r>
            <a:r>
              <a:rPr lang="hr-BA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brute-force</a:t>
            </a:r>
            <a:r>
              <a:rPr lang="hr-B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napad, napad na dugu tabelu, napad na rječnik, napad </a:t>
            </a:r>
            <a:r>
              <a:rPr lang="hr-BA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phishing</a:t>
            </a:r>
            <a:r>
              <a:rPr lang="hr-B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-a, napad društvenog inženjeringa kako bi dohvatio ulaznu lozinku iz </a:t>
            </a:r>
            <a:r>
              <a:rPr lang="hr-BA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hash</a:t>
            </a:r>
            <a:r>
              <a:rPr lang="hr-B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vrijednosti, a napadi uglavnom u stvarnom životu su učinjeni probijanjem </a:t>
            </a:r>
            <a:r>
              <a:rPr lang="hr-BA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heševa</a:t>
            </a:r>
            <a:r>
              <a:rPr lang="hr-B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lozinki korištenjem napada </a:t>
            </a:r>
            <a:r>
              <a:rPr lang="hr-BA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riječnika</a:t>
            </a:r>
            <a:r>
              <a:rPr lang="hr-B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s-Latn-BA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260" y="1775520"/>
            <a:ext cx="7696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OSIGURAVANJE LOZINKE KORIŠTENJEM DINAMIČKOG ALGORITMA ZA GENERIRANJE POLITIKE LOZINKE</a:t>
            </a:r>
          </a:p>
        </p:txBody>
      </p:sp>
      <p:pic>
        <p:nvPicPr>
          <p:cNvPr id="7" name="Picture Placeholder 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239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225130" cy="3671692"/>
          </a:xfrm>
        </p:spPr>
        <p:txBody>
          <a:bodyPr numCol="1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600" dirty="0">
                <a:effectLst/>
                <a:latin typeface="+mj-lt"/>
                <a:ea typeface="Calibri" panose="020F0502020204030204" pitchFamily="34" charset="0"/>
              </a:rPr>
              <a:t>Glavne web stranice i aplikacije pružaju sigurnosnu politiku zajedno s mjerom jačine lozinke i od korisnika se traži da se </a:t>
            </a:r>
            <a:r>
              <a:rPr lang="hr-BA" sz="1600" dirty="0" err="1">
                <a:effectLst/>
                <a:latin typeface="+mj-lt"/>
                <a:ea typeface="Calibri" panose="020F0502020204030204" pitchFamily="34" charset="0"/>
              </a:rPr>
              <a:t>registruju</a:t>
            </a:r>
            <a:r>
              <a:rPr lang="hr-BA" sz="1600" dirty="0">
                <a:effectLst/>
                <a:latin typeface="+mj-lt"/>
                <a:ea typeface="Calibri" panose="020F0502020204030204" pitchFamily="34" charset="0"/>
              </a:rPr>
              <a:t> na web lokacijama sa lozinkama koje slijede politiku lozinki</a:t>
            </a:r>
            <a:endParaRPr lang="hr-BA" sz="1600" dirty="0"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600" dirty="0">
                <a:effectLst/>
                <a:latin typeface="+mj-lt"/>
                <a:ea typeface="Calibri" panose="020F0502020204030204" pitchFamily="34" charset="0"/>
              </a:rPr>
              <a:t>Lozinke koje prate određene obrasce prihvaćene su kao jake postojećim politikama, ali su ipak podložne napadu rječnika, napadu duginih tablica, napadu grube sile itd. na osnovu tih obrazaca</a:t>
            </a:r>
            <a:endParaRPr lang="hr-BA" sz="16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260" y="1775520"/>
            <a:ext cx="7696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OSIGURAVANJE LOZINKE KORIŠTENJEM DINAMIČKOG ALGORITMA ZA GENERIRANJE POLITIKE LOZINKE</a:t>
            </a:r>
          </a:p>
        </p:txBody>
      </p:sp>
      <p:pic>
        <p:nvPicPr>
          <p:cNvPr id="7" name="Picture Placeholder 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880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225130" cy="3671692"/>
          </a:xfrm>
        </p:spPr>
        <p:txBody>
          <a:bodyPr numCol="1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Također je jednostavno ciljati provjeru jačine lozinke, tj. provjeru jačine lozinke također može biti ranjivost.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Kao rezultat, lozinka generirana korištenjem ove politike lozinke ima jake predrasude u pogledu karakteristika lozinke</a:t>
            </a:r>
            <a:endParaRPr lang="hr-BA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BA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Algoritam kreira efikasne politike koje su različite za svakog korisnika. </a:t>
            </a:r>
            <a:endParaRPr lang="bs-Latn-BA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260" y="1775520"/>
            <a:ext cx="7696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OSIGURAVANJE LOZINKE KORIŠTENJEM DINAMIČKOG ALGORITMA ZA GENERIRANJE POLITIKE LOZINKE</a:t>
            </a:r>
          </a:p>
        </p:txBody>
      </p:sp>
      <p:pic>
        <p:nvPicPr>
          <p:cNvPr id="7" name="Picture Placeholder 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733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" r="53"/>
          <a:stretch/>
        </p:blipFill>
        <p:spPr>
          <a:xfrm>
            <a:off x="5359078" y="3428990"/>
            <a:ext cx="6832922" cy="342900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" y="1659771"/>
            <a:ext cx="5259687" cy="765378"/>
          </a:xfrm>
        </p:spPr>
        <p:txBody>
          <a:bodyPr>
            <a:noAutofit/>
          </a:bodyPr>
          <a:lstStyle/>
          <a:p>
            <a:r>
              <a:rPr lang="pl-PL" sz="2800" dirty="0"/>
              <a:t>ANALIZA POPULARNE FUNKCIJE HEŠIRANJA</a:t>
            </a: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7" y="0"/>
            <a:ext cx="6832921" cy="3428990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Da bi se </a:t>
            </a:r>
            <a:r>
              <a:rPr lang="en-US" sz="1800" dirty="0" err="1"/>
              <a:t>osigurala</a:t>
            </a:r>
            <a:r>
              <a:rPr lang="en-US" sz="1800" dirty="0"/>
              <a:t> </a:t>
            </a:r>
            <a:r>
              <a:rPr lang="en-US" sz="1800" dirty="0" err="1"/>
              <a:t>sigurnost</a:t>
            </a:r>
            <a:r>
              <a:rPr lang="en-US" sz="1800" dirty="0"/>
              <a:t> </a:t>
            </a:r>
            <a:r>
              <a:rPr lang="en-US" sz="1800" dirty="0" err="1"/>
              <a:t>lozinki</a:t>
            </a:r>
            <a:r>
              <a:rPr lang="en-US" sz="1800" dirty="0"/>
              <a:t>, </a:t>
            </a:r>
            <a:r>
              <a:rPr lang="en-US" sz="1800" dirty="0" err="1"/>
              <a:t>programeri</a:t>
            </a:r>
            <a:r>
              <a:rPr lang="en-US" sz="1800" dirty="0"/>
              <a:t> </a:t>
            </a:r>
            <a:r>
              <a:rPr lang="en-US" sz="1800" dirty="0" err="1"/>
              <a:t>pohranjuju</a:t>
            </a:r>
            <a:r>
              <a:rPr lang="en-US" sz="1800" dirty="0"/>
              <a:t> </a:t>
            </a:r>
            <a:r>
              <a:rPr lang="en-US" sz="1800" dirty="0" err="1"/>
              <a:t>slane</a:t>
            </a:r>
            <a:r>
              <a:rPr lang="en-US" sz="1800" dirty="0"/>
              <a:t> hash </a:t>
            </a:r>
            <a:r>
              <a:rPr lang="en-US" sz="1800" dirty="0" err="1"/>
              <a:t>vrijednosti</a:t>
            </a:r>
            <a:r>
              <a:rPr lang="en-US" sz="1800" dirty="0"/>
              <a:t> u </a:t>
            </a:r>
            <a:r>
              <a:rPr lang="en-US" sz="1800" dirty="0" err="1"/>
              <a:t>svoje</a:t>
            </a:r>
            <a:r>
              <a:rPr lang="en-US" sz="1800" dirty="0"/>
              <a:t> </a:t>
            </a:r>
            <a:r>
              <a:rPr lang="en-US" sz="1800" dirty="0" err="1"/>
              <a:t>baze</a:t>
            </a:r>
            <a:r>
              <a:rPr lang="en-US" sz="1800" dirty="0"/>
              <a:t> </a:t>
            </a:r>
            <a:r>
              <a:rPr lang="en-US" sz="1800" dirty="0" err="1"/>
              <a:t>podataka</a:t>
            </a:r>
            <a:r>
              <a:rPr lang="en-US" sz="1800" dirty="0"/>
              <a:t> </a:t>
            </a:r>
            <a:r>
              <a:rPr lang="en-US" sz="1800" dirty="0" err="1"/>
              <a:t>umjesto</a:t>
            </a:r>
            <a:r>
              <a:rPr lang="en-US" sz="1800" dirty="0"/>
              <a:t> </a:t>
            </a:r>
            <a:r>
              <a:rPr lang="en-US" sz="1800" dirty="0" err="1"/>
              <a:t>običnog</a:t>
            </a:r>
            <a:r>
              <a:rPr lang="en-US" sz="1800" dirty="0"/>
              <a:t> </a:t>
            </a:r>
            <a:r>
              <a:rPr lang="en-US" sz="1800" dirty="0" err="1"/>
              <a:t>teksta</a:t>
            </a:r>
            <a:endParaRPr lang="bs-Latn-BA" sz="1800" dirty="0"/>
          </a:p>
          <a:p>
            <a:pPr algn="just"/>
            <a:r>
              <a:rPr lang="en-US" sz="1800" dirty="0" err="1"/>
              <a:t>Napadači</a:t>
            </a:r>
            <a:r>
              <a:rPr lang="en-US" sz="1800" dirty="0"/>
              <a:t> </a:t>
            </a:r>
            <a:r>
              <a:rPr lang="en-US" sz="1800" dirty="0" err="1"/>
              <a:t>mogu</a:t>
            </a:r>
            <a:r>
              <a:rPr lang="en-US" sz="1800" dirty="0"/>
              <a:t> </a:t>
            </a:r>
            <a:r>
              <a:rPr lang="en-US" sz="1800" dirty="0" err="1"/>
              <a:t>pristupiti</a:t>
            </a:r>
            <a:r>
              <a:rPr lang="en-US" sz="1800" dirty="0"/>
              <a:t> </a:t>
            </a:r>
            <a:r>
              <a:rPr lang="en-US" sz="1800" dirty="0" err="1"/>
              <a:t>unosima</a:t>
            </a:r>
            <a:r>
              <a:rPr lang="en-US" sz="1800" dirty="0"/>
              <a:t> </a:t>
            </a:r>
            <a:r>
              <a:rPr lang="en-US" sz="1800" dirty="0" err="1"/>
              <a:t>tabela</a:t>
            </a:r>
            <a:r>
              <a:rPr lang="en-US" sz="1800" dirty="0"/>
              <a:t> </a:t>
            </a:r>
            <a:r>
              <a:rPr lang="en-US" sz="1800" dirty="0" err="1"/>
              <a:t>unutar</a:t>
            </a:r>
            <a:r>
              <a:rPr lang="en-US" sz="1800" dirty="0"/>
              <a:t> </a:t>
            </a:r>
            <a:r>
              <a:rPr lang="en-US" sz="1800" dirty="0" err="1"/>
              <a:t>baze</a:t>
            </a:r>
            <a:r>
              <a:rPr lang="en-US" sz="1800" dirty="0"/>
              <a:t> </a:t>
            </a:r>
            <a:r>
              <a:rPr lang="en-US" sz="1800" dirty="0" err="1"/>
              <a:t>podataka</a:t>
            </a:r>
            <a:r>
              <a:rPr lang="en-US" sz="1800" dirty="0"/>
              <a:t> web </a:t>
            </a:r>
            <a:r>
              <a:rPr lang="en-US" sz="1800" dirty="0" err="1"/>
              <a:t>stranica</a:t>
            </a:r>
            <a:r>
              <a:rPr lang="en-US" sz="1800" dirty="0"/>
              <a:t> </a:t>
            </a:r>
            <a:r>
              <a:rPr lang="en-US" sz="1800" dirty="0" err="1"/>
              <a:t>putem</a:t>
            </a:r>
            <a:r>
              <a:rPr lang="en-US" sz="1800" dirty="0"/>
              <a:t> </a:t>
            </a:r>
            <a:r>
              <a:rPr lang="en-US" sz="1800" dirty="0" err="1"/>
              <a:t>ranjivosti</a:t>
            </a:r>
            <a:r>
              <a:rPr lang="en-US" sz="1800" dirty="0"/>
              <a:t> SQL </a:t>
            </a:r>
            <a:r>
              <a:rPr lang="en-US" sz="1800" dirty="0" err="1"/>
              <a:t>injekcije</a:t>
            </a:r>
            <a:endParaRPr lang="bs-Latn-BA" sz="1800" dirty="0"/>
          </a:p>
          <a:p>
            <a:pPr algn="just"/>
            <a:r>
              <a:rPr lang="en-US" sz="1800" dirty="0" err="1"/>
              <a:t>Napadač</a:t>
            </a:r>
            <a:r>
              <a:rPr lang="en-US" sz="1800" dirty="0"/>
              <a:t> </a:t>
            </a:r>
            <a:r>
              <a:rPr lang="en-US" sz="1800" dirty="0" err="1"/>
              <a:t>može</a:t>
            </a:r>
            <a:r>
              <a:rPr lang="en-US" sz="1800" dirty="0"/>
              <a:t> </a:t>
            </a:r>
            <a:r>
              <a:rPr lang="en-US" sz="1800" dirty="0" err="1"/>
              <a:t>koristiti</a:t>
            </a:r>
            <a:r>
              <a:rPr lang="en-US" sz="1800" dirty="0"/>
              <a:t> </a:t>
            </a:r>
            <a:r>
              <a:rPr lang="en-US" sz="1800" dirty="0" err="1"/>
              <a:t>napad</a:t>
            </a:r>
            <a:r>
              <a:rPr lang="en-US" sz="1800" dirty="0"/>
              <a:t> </a:t>
            </a:r>
            <a:r>
              <a:rPr lang="en-US" sz="1800" dirty="0" err="1"/>
              <a:t>grubom</a:t>
            </a:r>
            <a:r>
              <a:rPr lang="en-US" sz="1800" dirty="0"/>
              <a:t> </a:t>
            </a:r>
            <a:r>
              <a:rPr lang="en-US" sz="1800" dirty="0" err="1"/>
              <a:t>silom</a:t>
            </a:r>
            <a:r>
              <a:rPr lang="en-US" sz="1800" dirty="0"/>
              <a:t>, </a:t>
            </a:r>
            <a:r>
              <a:rPr lang="en-US" sz="1800" dirty="0" err="1"/>
              <a:t>napad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Rainbow </a:t>
            </a:r>
            <a:r>
              <a:rPr lang="en-US" sz="1800" dirty="0" err="1"/>
              <a:t>tablicu</a:t>
            </a:r>
            <a:r>
              <a:rPr lang="en-US" sz="1800" dirty="0"/>
              <a:t>, </a:t>
            </a:r>
            <a:r>
              <a:rPr lang="en-US" sz="1800" dirty="0" err="1"/>
              <a:t>napad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rječnik</a:t>
            </a:r>
            <a:r>
              <a:rPr lang="en-US" sz="1800" dirty="0"/>
              <a:t> za </a:t>
            </a:r>
            <a:r>
              <a:rPr lang="en-US" sz="1800" dirty="0" err="1"/>
              <a:t>probijanje</a:t>
            </a:r>
            <a:r>
              <a:rPr lang="en-US" sz="1800" dirty="0"/>
              <a:t> </a:t>
            </a:r>
            <a:r>
              <a:rPr lang="en-US" sz="1800" dirty="0" err="1"/>
              <a:t>otvorenog</a:t>
            </a:r>
            <a:r>
              <a:rPr lang="en-US" sz="1800" dirty="0"/>
              <a:t> </a:t>
            </a:r>
            <a:r>
              <a:rPr lang="en-US" sz="1800" dirty="0" err="1"/>
              <a:t>teksta</a:t>
            </a:r>
            <a:r>
              <a:rPr lang="en-US" sz="1800" dirty="0"/>
              <a:t> za </a:t>
            </a:r>
            <a:r>
              <a:rPr lang="en-US" sz="1800" dirty="0" err="1"/>
              <a:t>unos</a:t>
            </a:r>
            <a:r>
              <a:rPr lang="en-US" sz="1800" dirty="0"/>
              <a:t> </a:t>
            </a:r>
            <a:r>
              <a:rPr lang="en-US" sz="1800" dirty="0" err="1"/>
              <a:t>lozinke</a:t>
            </a:r>
            <a:r>
              <a:rPr lang="en-US" sz="1800" dirty="0"/>
              <a:t> </a:t>
            </a:r>
            <a:r>
              <a:rPr lang="en-US" sz="1800" dirty="0" err="1"/>
              <a:t>iz</a:t>
            </a:r>
            <a:r>
              <a:rPr lang="en-US" sz="1800" dirty="0"/>
              <a:t> </a:t>
            </a:r>
            <a:r>
              <a:rPr lang="en-US" sz="1800" dirty="0" err="1"/>
              <a:t>njegove</a:t>
            </a:r>
            <a:r>
              <a:rPr lang="en-US" sz="1800" dirty="0"/>
              <a:t> hash </a:t>
            </a:r>
            <a:r>
              <a:rPr lang="en-US" sz="1800" dirty="0" err="1"/>
              <a:t>vrijednosti</a:t>
            </a:r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0" y="3617843"/>
            <a:ext cx="5359078" cy="3240156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MD5 (Message-Digest </a:t>
            </a:r>
            <a:r>
              <a:rPr lang="en-US" sz="1800" dirty="0" err="1"/>
              <a:t>Algoritam</a:t>
            </a:r>
            <a:r>
              <a:rPr lang="en-US" sz="1800" dirty="0"/>
              <a:t> 5) je </a:t>
            </a:r>
            <a:r>
              <a:rPr lang="en-US" sz="1800" dirty="0" err="1"/>
              <a:t>pojednostavljena</a:t>
            </a:r>
            <a:r>
              <a:rPr lang="en-US" sz="1800" dirty="0"/>
              <a:t> </a:t>
            </a:r>
            <a:r>
              <a:rPr lang="en-US" sz="1800" dirty="0" err="1"/>
              <a:t>kriptografska</a:t>
            </a:r>
            <a:r>
              <a:rPr lang="en-US" sz="1800" dirty="0"/>
              <a:t> </a:t>
            </a:r>
            <a:r>
              <a:rPr lang="en-US" sz="1800" dirty="0" err="1"/>
              <a:t>heš</a:t>
            </a:r>
            <a:r>
              <a:rPr lang="en-US" sz="1800" dirty="0"/>
              <a:t> </a:t>
            </a:r>
            <a:r>
              <a:rPr lang="en-US" sz="1800" dirty="0" err="1"/>
              <a:t>funkcija</a:t>
            </a:r>
            <a:r>
              <a:rPr lang="en-US" sz="1800" dirty="0"/>
              <a:t> </a:t>
            </a:r>
            <a:r>
              <a:rPr lang="en-US" sz="1800" dirty="0" err="1"/>
              <a:t>koja</a:t>
            </a:r>
            <a:r>
              <a:rPr lang="en-US" sz="1800" dirty="0"/>
              <a:t> </a:t>
            </a:r>
            <a:r>
              <a:rPr lang="en-US" sz="1800" dirty="0" err="1"/>
              <a:t>generiše</a:t>
            </a:r>
            <a:r>
              <a:rPr lang="en-US" sz="1800" dirty="0"/>
              <a:t> 128-bitnu </a:t>
            </a:r>
            <a:r>
              <a:rPr lang="en-US" sz="1800" dirty="0" err="1"/>
              <a:t>heš</a:t>
            </a:r>
            <a:r>
              <a:rPr lang="en-US" sz="1800" dirty="0"/>
              <a:t> </a:t>
            </a:r>
            <a:r>
              <a:rPr lang="en-US" sz="1800" dirty="0" err="1"/>
              <a:t>vrijednost</a:t>
            </a:r>
            <a:r>
              <a:rPr lang="en-US" sz="1800" dirty="0"/>
              <a:t>. </a:t>
            </a:r>
            <a:endParaRPr lang="bs-Latn-BA" sz="1800" dirty="0"/>
          </a:p>
          <a:p>
            <a:pPr algn="just"/>
            <a:r>
              <a:rPr lang="en-US" sz="1800" dirty="0" err="1"/>
              <a:t>Prema</a:t>
            </a:r>
            <a:r>
              <a:rPr lang="en-US" sz="1800" dirty="0"/>
              <a:t> Stevens et al., </a:t>
            </a:r>
            <a:r>
              <a:rPr lang="en-US" sz="1800" dirty="0" err="1"/>
              <a:t>čak</a:t>
            </a:r>
            <a:r>
              <a:rPr lang="en-US" sz="1800" dirty="0"/>
              <a:t> </a:t>
            </a:r>
            <a:r>
              <a:rPr lang="en-US" sz="1800" dirty="0" err="1"/>
              <a:t>ni</a:t>
            </a:r>
            <a:r>
              <a:rPr lang="en-US" sz="1800" dirty="0"/>
              <a:t> SHA-1 </a:t>
            </a:r>
            <a:r>
              <a:rPr lang="en-US" sz="1800" dirty="0" err="1"/>
              <a:t>nije</a:t>
            </a:r>
            <a:r>
              <a:rPr lang="en-US" sz="1800" dirty="0"/>
              <a:t> </a:t>
            </a:r>
            <a:r>
              <a:rPr lang="en-US" sz="1800" dirty="0" err="1"/>
              <a:t>bezb</a:t>
            </a:r>
            <a:r>
              <a:rPr lang="bs-Latn-BA" sz="1800" dirty="0"/>
              <a:t>ij</a:t>
            </a:r>
            <a:r>
              <a:rPr lang="en-US" sz="1800" dirty="0" err="1"/>
              <a:t>edan</a:t>
            </a:r>
            <a:r>
              <a:rPr lang="en-US" sz="1800" dirty="0"/>
              <a:t> za </a:t>
            </a:r>
            <a:r>
              <a:rPr lang="en-US" sz="1800" dirty="0" err="1"/>
              <a:t>upotrebu</a:t>
            </a:r>
            <a:r>
              <a:rPr lang="en-US" sz="1800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E5427B-4355-71AF-25BF-A4DC67FB0114}"/>
              </a:ext>
            </a:extLst>
          </p:cNvPr>
          <p:cNvSpPr/>
          <p:nvPr/>
        </p:nvSpPr>
        <p:spPr>
          <a:xfrm>
            <a:off x="4661452" y="0"/>
            <a:ext cx="697626" cy="3428990"/>
          </a:xfrm>
          <a:prstGeom prst="rect">
            <a:avLst/>
          </a:prstGeom>
          <a:solidFill>
            <a:srgbClr val="0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68795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" r="53"/>
          <a:stretch/>
        </p:blipFill>
        <p:spPr>
          <a:xfrm>
            <a:off x="5359078" y="3428990"/>
            <a:ext cx="6832922" cy="342900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" y="1659771"/>
            <a:ext cx="5259687" cy="765378"/>
          </a:xfrm>
        </p:spPr>
        <p:txBody>
          <a:bodyPr>
            <a:noAutofit/>
          </a:bodyPr>
          <a:lstStyle/>
          <a:p>
            <a:r>
              <a:rPr lang="pl-PL" sz="2800" dirty="0"/>
              <a:t>ANALIZA POPULARNE FUNKCIJE HEŠIRANJA</a:t>
            </a: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7" y="0"/>
            <a:ext cx="6832921" cy="3428990"/>
          </a:xfrm>
        </p:spPr>
        <p:txBody>
          <a:bodyPr>
            <a:normAutofit/>
          </a:bodyPr>
          <a:lstStyle/>
          <a:p>
            <a:pPr algn="just"/>
            <a:r>
              <a:rPr lang="en-US" sz="1800" dirty="0" err="1"/>
              <a:t>Haker</a:t>
            </a:r>
            <a:r>
              <a:rPr lang="en-US" sz="1800" dirty="0"/>
              <a:t> je </a:t>
            </a:r>
            <a:r>
              <a:rPr lang="en-US" sz="1800" dirty="0" err="1"/>
              <a:t>sposoban</a:t>
            </a:r>
            <a:r>
              <a:rPr lang="en-US" sz="1800" dirty="0"/>
              <a:t> da </a:t>
            </a:r>
            <a:r>
              <a:rPr lang="en-US" sz="1800" dirty="0" err="1"/>
              <a:t>identifikuje</a:t>
            </a:r>
            <a:r>
              <a:rPr lang="en-US" sz="1800" dirty="0"/>
              <a:t> </a:t>
            </a:r>
            <a:r>
              <a:rPr lang="en-US" sz="1800" dirty="0" err="1"/>
              <a:t>uobičajene</a:t>
            </a:r>
            <a:r>
              <a:rPr lang="en-US" sz="1800" dirty="0"/>
              <a:t> </a:t>
            </a:r>
            <a:r>
              <a:rPr lang="en-US" sz="1800" dirty="0" err="1"/>
              <a:t>obrasce</a:t>
            </a:r>
            <a:r>
              <a:rPr lang="en-US" sz="1800" dirty="0"/>
              <a:t> </a:t>
            </a:r>
            <a:r>
              <a:rPr lang="en-US" sz="1800" dirty="0" err="1"/>
              <a:t>lozinki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generiše</a:t>
            </a:r>
            <a:r>
              <a:rPr lang="en-US" sz="1800" dirty="0"/>
              <a:t> </a:t>
            </a:r>
            <a:r>
              <a:rPr lang="en-US" sz="1800" dirty="0" err="1"/>
              <a:t>novu</a:t>
            </a:r>
            <a:r>
              <a:rPr lang="en-US" sz="1800" dirty="0"/>
              <a:t> r</a:t>
            </a:r>
            <a:r>
              <a:rPr lang="bs-Latn-BA" sz="1800" dirty="0"/>
              <a:t>ij</a:t>
            </a:r>
            <a:r>
              <a:rPr lang="en-US" sz="1800" dirty="0" err="1"/>
              <a:t>ečničku</a:t>
            </a:r>
            <a:r>
              <a:rPr lang="en-US" sz="1800" dirty="0"/>
              <a:t> </a:t>
            </a:r>
            <a:r>
              <a:rPr lang="en-US" sz="1800" dirty="0" err="1"/>
              <a:t>datoteku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osnovu</a:t>
            </a:r>
            <a:r>
              <a:rPr lang="en-US" sz="1800" dirty="0"/>
              <a:t> </a:t>
            </a:r>
            <a:r>
              <a:rPr lang="en-US" sz="1800" dirty="0" err="1"/>
              <a:t>zajedničke</a:t>
            </a:r>
            <a:r>
              <a:rPr lang="en-US" sz="1800" dirty="0"/>
              <a:t> </a:t>
            </a:r>
            <a:r>
              <a:rPr lang="en-US" sz="1800" dirty="0" err="1"/>
              <a:t>datoteke</a:t>
            </a:r>
            <a:r>
              <a:rPr lang="en-US" sz="1800" dirty="0"/>
              <a:t> </a:t>
            </a:r>
            <a:r>
              <a:rPr lang="en-US" sz="1800" dirty="0" err="1"/>
              <a:t>rječnika</a:t>
            </a:r>
            <a:r>
              <a:rPr lang="en-US" sz="1800" dirty="0"/>
              <a:t> </a:t>
            </a:r>
            <a:r>
              <a:rPr lang="en-US" sz="1800" dirty="0" err="1"/>
              <a:t>koristeći</a:t>
            </a:r>
            <a:r>
              <a:rPr lang="en-US" sz="1800" dirty="0"/>
              <a:t> </a:t>
            </a:r>
            <a:r>
              <a:rPr lang="en-US" sz="1800" dirty="0" err="1"/>
              <a:t>standardne</a:t>
            </a:r>
            <a:r>
              <a:rPr lang="en-US" sz="1800" dirty="0"/>
              <a:t> </a:t>
            </a:r>
            <a:r>
              <a:rPr lang="en-US" sz="1800" dirty="0" err="1"/>
              <a:t>obrasce</a:t>
            </a:r>
            <a:r>
              <a:rPr lang="en-US" sz="1800" dirty="0"/>
              <a:t> </a:t>
            </a:r>
            <a:r>
              <a:rPr lang="en-US" sz="1800" dirty="0" err="1"/>
              <a:t>lozinki</a:t>
            </a:r>
            <a:r>
              <a:rPr lang="en-US" sz="1800" dirty="0"/>
              <a:t>. Ove </a:t>
            </a:r>
            <a:r>
              <a:rPr lang="en-US" sz="1800" dirty="0" err="1"/>
              <a:t>lozinke</a:t>
            </a:r>
            <a:r>
              <a:rPr lang="en-US" sz="1800" dirty="0"/>
              <a:t> </a:t>
            </a:r>
            <a:r>
              <a:rPr lang="en-US" sz="1800" dirty="0" err="1"/>
              <a:t>zasnovane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uzorcima</a:t>
            </a:r>
            <a:r>
              <a:rPr lang="en-US" sz="1800" dirty="0"/>
              <a:t> </a:t>
            </a:r>
            <a:r>
              <a:rPr lang="en-US" sz="1800" dirty="0" err="1"/>
              <a:t>nisu</a:t>
            </a:r>
            <a:r>
              <a:rPr lang="en-US" sz="1800" dirty="0"/>
              <a:t> </a:t>
            </a:r>
            <a:r>
              <a:rPr lang="en-US" sz="1800" dirty="0" err="1"/>
              <a:t>dovoljno</a:t>
            </a:r>
            <a:r>
              <a:rPr lang="en-US" sz="1800" dirty="0"/>
              <a:t> jake da </a:t>
            </a:r>
            <a:r>
              <a:rPr lang="en-US" sz="1800" dirty="0" err="1"/>
              <a:t>izbjegnu</a:t>
            </a:r>
            <a:r>
              <a:rPr lang="en-US" sz="1800" dirty="0"/>
              <a:t> </a:t>
            </a:r>
            <a:r>
              <a:rPr lang="en-US" sz="1800" dirty="0" err="1"/>
              <a:t>napade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sklone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takvim</a:t>
            </a:r>
            <a:r>
              <a:rPr lang="en-US" sz="1800" dirty="0"/>
              <a:t> </a:t>
            </a:r>
            <a:r>
              <a:rPr lang="en-US" sz="1800" dirty="0" err="1"/>
              <a:t>napadima</a:t>
            </a:r>
            <a:r>
              <a:rPr lang="en-US" sz="1800" dirty="0"/>
              <a:t>. </a:t>
            </a:r>
            <a:r>
              <a:rPr lang="en-US" sz="1800" dirty="0" err="1"/>
              <a:t>Stoga</a:t>
            </a:r>
            <a:r>
              <a:rPr lang="en-US" sz="1800" dirty="0"/>
              <a:t> je </a:t>
            </a:r>
            <a:r>
              <a:rPr lang="en-US" sz="1800" dirty="0" err="1"/>
              <a:t>izazovno</a:t>
            </a:r>
            <a:r>
              <a:rPr lang="en-US" sz="1800" dirty="0"/>
              <a:t> </a:t>
            </a:r>
            <a:r>
              <a:rPr lang="en-US" sz="1800" dirty="0" err="1"/>
              <a:t>osigurati</a:t>
            </a:r>
            <a:r>
              <a:rPr lang="en-US" sz="1800" dirty="0"/>
              <a:t> </a:t>
            </a:r>
            <a:r>
              <a:rPr lang="en-US" sz="1800" dirty="0" err="1"/>
              <a:t>slabe</a:t>
            </a:r>
            <a:r>
              <a:rPr lang="en-US" sz="1800" dirty="0"/>
              <a:t> </a:t>
            </a:r>
            <a:r>
              <a:rPr lang="en-US" sz="1800" dirty="0" err="1"/>
              <a:t>lozinke</a:t>
            </a:r>
            <a:r>
              <a:rPr lang="en-US" sz="1800" dirty="0"/>
              <a:t> </a:t>
            </a:r>
            <a:r>
              <a:rPr lang="en-US" sz="1800" dirty="0" err="1"/>
              <a:t>koristeći</a:t>
            </a:r>
            <a:r>
              <a:rPr lang="en-US" sz="1800" dirty="0"/>
              <a:t> </a:t>
            </a:r>
            <a:r>
              <a:rPr lang="en-US" sz="1800" dirty="0" err="1"/>
              <a:t>čak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moćne</a:t>
            </a:r>
            <a:r>
              <a:rPr lang="en-US" sz="1800" dirty="0"/>
              <a:t> </a:t>
            </a:r>
            <a:r>
              <a:rPr lang="en-US" sz="1800" dirty="0" err="1"/>
              <a:t>algoritame</a:t>
            </a:r>
            <a:r>
              <a:rPr lang="en-US" sz="1800" dirty="0"/>
              <a:t> za </a:t>
            </a:r>
            <a:r>
              <a:rPr lang="en-US" sz="1800" dirty="0" err="1"/>
              <a:t>heširanje</a:t>
            </a:r>
            <a:r>
              <a:rPr lang="en-US" sz="1800" dirty="0"/>
              <a:t>. Offline </a:t>
            </a:r>
            <a:r>
              <a:rPr lang="en-US" sz="1800" dirty="0" err="1"/>
              <a:t>napadi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postali</a:t>
            </a:r>
            <a:r>
              <a:rPr lang="en-US" sz="1800" dirty="0"/>
              <a:t> </a:t>
            </a:r>
            <a:r>
              <a:rPr lang="en-US" sz="1800" dirty="0" err="1"/>
              <a:t>vrlo</a:t>
            </a:r>
            <a:r>
              <a:rPr lang="en-US" sz="1800" dirty="0"/>
              <a:t> </a:t>
            </a:r>
            <a:r>
              <a:rPr lang="en-US" sz="1800" dirty="0" err="1"/>
              <a:t>opasni</a:t>
            </a:r>
            <a:r>
              <a:rPr lang="en-US" sz="1800" dirty="0"/>
              <a:t> </a:t>
            </a:r>
            <a:r>
              <a:rPr lang="en-US" sz="1800" dirty="0" err="1"/>
              <a:t>iz</a:t>
            </a:r>
            <a:r>
              <a:rPr lang="en-US" sz="1800" dirty="0"/>
              <a:t> </a:t>
            </a:r>
            <a:r>
              <a:rPr lang="en-US" sz="1800" dirty="0" err="1"/>
              <a:t>sljedećih</a:t>
            </a:r>
            <a:r>
              <a:rPr lang="en-US" sz="1800" dirty="0"/>
              <a:t> </a:t>
            </a:r>
            <a:r>
              <a:rPr lang="en-US" sz="1800" dirty="0" err="1"/>
              <a:t>razloga</a:t>
            </a:r>
            <a:r>
              <a:rPr lang="en-US" sz="1800" dirty="0"/>
              <a:t>: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0" y="3617843"/>
            <a:ext cx="5359078" cy="3240156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Poboljšanje računarskog hardvera iz dana u dan, kako navodi </a:t>
            </a:r>
            <a:r>
              <a:rPr lang="hr-BA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Mooreov</a:t>
            </a: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zakon, čini jeftinijim probijanje lozinki, </a:t>
            </a:r>
            <a:endParaRPr lang="bs-Lat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BA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Uglavnom korisnici biraju lozinke sa vrlo malom entropijom, </a:t>
            </a:r>
            <a:endParaRPr lang="bs-Latn-BA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BA" sz="1800" dirty="0">
                <a:effectLst/>
                <a:ea typeface="Calibri" panose="020F0502020204030204" pitchFamily="34" charset="0"/>
              </a:rPr>
              <a:t>Sada, napadač ima dovoljno podataka o lozinkama iz prethodnih provala, tako da posjeduju vrlo precizno znanje o obrascu popularnih lozinki</a:t>
            </a:r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E5427B-4355-71AF-25BF-A4DC67FB0114}"/>
              </a:ext>
            </a:extLst>
          </p:cNvPr>
          <p:cNvSpPr/>
          <p:nvPr/>
        </p:nvSpPr>
        <p:spPr>
          <a:xfrm>
            <a:off x="4661452" y="0"/>
            <a:ext cx="697626" cy="3428990"/>
          </a:xfrm>
          <a:prstGeom prst="rect">
            <a:avLst/>
          </a:prstGeom>
          <a:solidFill>
            <a:srgbClr val="0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99184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" r="53"/>
          <a:stretch/>
        </p:blipFill>
        <p:spPr>
          <a:xfrm>
            <a:off x="5359078" y="3428990"/>
            <a:ext cx="6832922" cy="342900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" y="1659771"/>
            <a:ext cx="5259687" cy="765378"/>
          </a:xfrm>
        </p:spPr>
        <p:txBody>
          <a:bodyPr>
            <a:noAutofit/>
          </a:bodyPr>
          <a:lstStyle/>
          <a:p>
            <a:r>
              <a:rPr lang="pl-PL" sz="2800" dirty="0"/>
              <a:t>ANALIZA POPULARNE FUNKCIJE HEŠIRANJA</a:t>
            </a: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7" y="0"/>
            <a:ext cx="6832921" cy="3428990"/>
          </a:xfrm>
        </p:spPr>
        <p:txBody>
          <a:bodyPr>
            <a:normAutofit/>
          </a:bodyPr>
          <a:lstStyle/>
          <a:p>
            <a:pPr algn="just"/>
            <a:r>
              <a:rPr lang="hr-BA" sz="2000" dirty="0">
                <a:effectLst/>
                <a:ea typeface="Calibri" panose="020F0502020204030204" pitchFamily="34" charset="0"/>
              </a:rPr>
              <a:t>Proširivanje ključa smanjuje broj pokušaja koje napadač poduzima da razbije </a:t>
            </a:r>
            <a:r>
              <a:rPr lang="hr-BA" sz="2000" dirty="0" err="1">
                <a:effectLst/>
                <a:ea typeface="Calibri" panose="020F0502020204030204" pitchFamily="34" charset="0"/>
              </a:rPr>
              <a:t>heširanu</a:t>
            </a:r>
            <a:r>
              <a:rPr lang="hr-BA" sz="2000" dirty="0">
                <a:effectLst/>
                <a:ea typeface="Calibri" panose="020F0502020204030204" pitchFamily="34" charset="0"/>
              </a:rPr>
              <a:t> lozinku, ali je također kompromis za legitimni server jer povećava cijenu autentifikacije svaki put kada se korisnik </a:t>
            </a:r>
            <a:r>
              <a:rPr lang="hr-BA" sz="2000" dirty="0" err="1">
                <a:effectLst/>
                <a:ea typeface="Calibri" panose="020F0502020204030204" pitchFamily="34" charset="0"/>
              </a:rPr>
              <a:t>autentifikuje</a:t>
            </a:r>
            <a:r>
              <a:rPr lang="hr-BA" sz="2000" dirty="0">
                <a:effectLst/>
                <a:ea typeface="Calibri" panose="020F0502020204030204" pitchFamily="34" charset="0"/>
              </a:rPr>
              <a:t>.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0" y="3617843"/>
            <a:ext cx="5359078" cy="3240156"/>
          </a:xfrm>
        </p:spPr>
        <p:txBody>
          <a:bodyPr>
            <a:normAutofit/>
          </a:bodyPr>
          <a:lstStyle/>
          <a:p>
            <a:pPr lvl="0" algn="just">
              <a:lnSpc>
                <a:spcPct val="107000"/>
              </a:lnSpc>
            </a:pPr>
            <a:r>
              <a:rPr lang="hr-BA" dirty="0">
                <a:effectLst/>
                <a:ea typeface="Calibri" panose="020F0502020204030204" pitchFamily="34" charset="0"/>
              </a:rPr>
              <a:t>Različite funkcije </a:t>
            </a:r>
            <a:r>
              <a:rPr lang="hr-BA" dirty="0" err="1">
                <a:effectLst/>
                <a:ea typeface="Calibri" panose="020F0502020204030204" pitchFamily="34" charset="0"/>
              </a:rPr>
              <a:t>heširanja</a:t>
            </a:r>
            <a:r>
              <a:rPr lang="hr-BA" dirty="0">
                <a:effectLst/>
                <a:ea typeface="Calibri" panose="020F0502020204030204" pitchFamily="34" charset="0"/>
              </a:rPr>
              <a:t> lozinki kao što su PKDF2, </a:t>
            </a:r>
            <a:r>
              <a:rPr lang="hr-BA" dirty="0" err="1">
                <a:effectLst/>
                <a:ea typeface="Calibri" panose="020F0502020204030204" pitchFamily="34" charset="0"/>
              </a:rPr>
              <a:t>Bcrypt</a:t>
            </a:r>
            <a:r>
              <a:rPr lang="hr-BA" dirty="0">
                <a:effectLst/>
                <a:ea typeface="Calibri" panose="020F0502020204030204" pitchFamily="34" charset="0"/>
              </a:rPr>
              <a:t> i </a:t>
            </a:r>
            <a:r>
              <a:rPr lang="hr-BA" dirty="0" err="1">
                <a:effectLst/>
                <a:ea typeface="Calibri" panose="020F0502020204030204" pitchFamily="34" charset="0"/>
              </a:rPr>
              <a:t>Scrypt</a:t>
            </a:r>
            <a:r>
              <a:rPr lang="hr-BA" dirty="0">
                <a:effectLst/>
                <a:ea typeface="Calibri" panose="020F0502020204030204" pitchFamily="34" charset="0"/>
              </a:rPr>
              <a:t> primjenjuju tehniku istezanja ključeva kako bi </a:t>
            </a:r>
            <a:r>
              <a:rPr lang="hr-BA" dirty="0" err="1">
                <a:effectLst/>
                <a:ea typeface="Calibri" panose="020F0502020204030204" pitchFamily="34" charset="0"/>
              </a:rPr>
              <a:t>oflajn</a:t>
            </a:r>
            <a:r>
              <a:rPr lang="hr-BA" dirty="0">
                <a:effectLst/>
                <a:ea typeface="Calibri" panose="020F0502020204030204" pitchFamily="34" charset="0"/>
              </a:rPr>
              <a:t> napadačima otežali i </a:t>
            </a:r>
            <a:r>
              <a:rPr lang="hr-BA" dirty="0" err="1">
                <a:effectLst/>
                <a:ea typeface="Calibri" panose="020F0502020204030204" pitchFamily="34" charset="0"/>
              </a:rPr>
              <a:t>skupljili</a:t>
            </a:r>
            <a:r>
              <a:rPr lang="hr-BA" dirty="0">
                <a:effectLst/>
                <a:ea typeface="Calibri" panose="020F0502020204030204" pitchFamily="34" charset="0"/>
              </a:rPr>
              <a:t> probijanje </a:t>
            </a:r>
            <a:r>
              <a:rPr lang="hr-BA" dirty="0" err="1">
                <a:effectLst/>
                <a:ea typeface="Calibri" panose="020F0502020204030204" pitchFamily="34" charset="0"/>
              </a:rPr>
              <a:t>heširanih</a:t>
            </a:r>
            <a:r>
              <a:rPr lang="hr-BA" dirty="0">
                <a:effectLst/>
                <a:ea typeface="Calibri" panose="020F0502020204030204" pitchFamily="34" charset="0"/>
              </a:rPr>
              <a:t> lozinki.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E5427B-4355-71AF-25BF-A4DC67FB0114}"/>
              </a:ext>
            </a:extLst>
          </p:cNvPr>
          <p:cNvSpPr/>
          <p:nvPr/>
        </p:nvSpPr>
        <p:spPr>
          <a:xfrm>
            <a:off x="4661452" y="0"/>
            <a:ext cx="697626" cy="3428990"/>
          </a:xfrm>
          <a:prstGeom prst="rect">
            <a:avLst/>
          </a:prstGeom>
          <a:solidFill>
            <a:srgbClr val="0F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749525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ICK TO ADD TITLE" id="{634D9E51-4949-4732-B929-C29E3E42414E}" vid="{5842DBD6-7D6C-4C1A-8AA9-69FB39037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bold sophisticated presentation</Template>
  <TotalTime>267</TotalTime>
  <Words>1537</Words>
  <Application>Microsoft Office PowerPoint</Application>
  <PresentationFormat>Widescreen</PresentationFormat>
  <Paragraphs>67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Constantia</vt:lpstr>
      <vt:lpstr>Corbel</vt:lpstr>
      <vt:lpstr>Helvetica Light</vt:lpstr>
      <vt:lpstr>Raleway</vt:lpstr>
      <vt:lpstr>Symbol</vt:lpstr>
      <vt:lpstr>Office Theme</vt:lpstr>
      <vt:lpstr>Predmet: Sigurnosti informacionih sistema (IS)  Naziv teme: Password politika (Password policy) Seminarski rad</vt:lpstr>
      <vt:lpstr>UVOD...</vt:lpstr>
      <vt:lpstr>OSIGURAVANJE LOZINKE KORIŠTENJEM DINAMIČKOG ALGORITMA ZA GENERIRANJE POLITIKE LOZINKE</vt:lpstr>
      <vt:lpstr>OSIGURAVANJE LOZINKE KORIŠTENJEM DINAMIČKOG ALGORITMA ZA GENERIRANJE POLITIKE LOZINKE</vt:lpstr>
      <vt:lpstr>OSIGURAVANJE LOZINKE KORIŠTENJEM DINAMIČKOG ALGORITMA ZA GENERIRANJE POLITIKE LOZINKE</vt:lpstr>
      <vt:lpstr>OSIGURAVANJE LOZINKE KORIŠTENJEM DINAMIČKOG ALGORITMA ZA GENERIRANJE POLITIKE LOZINKE</vt:lpstr>
      <vt:lpstr>ANALIZA POPULARNE FUNKCIJE HEŠIRANJA</vt:lpstr>
      <vt:lpstr>ANALIZA POPULARNE FUNKCIJE HEŠIRANJA</vt:lpstr>
      <vt:lpstr>ANALIZA POPULARNE FUNKCIJE HEŠIRANJA</vt:lpstr>
      <vt:lpstr>IMPLEMENTACIJA FUNKCIJE HEŠIRANJA</vt:lpstr>
      <vt:lpstr>IMPLEMENTACIJA FUNKCIJE HEŠIRANJA</vt:lpstr>
      <vt:lpstr>ANALIZA SISTEMA ZA AUTENTIFIKACIJU ZASNOVANU NA LOZINKI SA POLITIKOM LOZINKE</vt:lpstr>
      <vt:lpstr>Analiza lozinke zasnovana na politici</vt:lpstr>
      <vt:lpstr>PowerPoint Presentation</vt:lpstr>
      <vt:lpstr>PowerPoint Presentation</vt:lpstr>
      <vt:lpstr>ZAKLJUČAK</vt:lpstr>
      <vt:lpstr>Hvala na pažnji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Predmet: Sigurnosti informacionih sistema (IS)  Naziv teme: Password politika (Password policy) Semianrski rad</dc:title>
  <dc:creator>Husić, Adnan</dc:creator>
  <cp:lastModifiedBy>Irma Marković</cp:lastModifiedBy>
  <cp:revision>9</cp:revision>
  <dcterms:created xsi:type="dcterms:W3CDTF">2022-05-07T21:25:39Z</dcterms:created>
  <dcterms:modified xsi:type="dcterms:W3CDTF">2022-06-15T11:39:00Z</dcterms:modified>
</cp:coreProperties>
</file>