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1" r:id="rId5"/>
    <p:sldId id="282" r:id="rId6"/>
    <p:sldId id="276"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797675" cy="99250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8" autoAdjust="0"/>
    <p:restoredTop sz="94660"/>
  </p:normalViewPr>
  <p:slideViewPr>
    <p:cSldViewPr snapToGrid="0">
      <p:cViewPr varScale="1">
        <p:scale>
          <a:sx n="65" d="100"/>
          <a:sy n="65"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masu\Desktop\Campagne\Cartel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masu\Desktop\Campagne\Cartel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AUMENTO PERCENTUALE DAL 2015</a:t>
            </a:r>
          </a:p>
        </c:rich>
      </c:tx>
      <c:layout>
        <c:manualLayout>
          <c:xMode val="edge"/>
          <c:yMode val="edge"/>
          <c:x val="0.29176683610751186"/>
          <c:y val="2.790234618243175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5368578927634047"/>
          <c:y val="0.11853851387657874"/>
          <c:w val="0.71396704444202541"/>
          <c:h val="0.69812964779508879"/>
        </c:manualLayout>
      </c:layout>
      <c:barChart>
        <c:barDir val="col"/>
        <c:grouping val="clustered"/>
        <c:varyColors val="0"/>
        <c:ser>
          <c:idx val="0"/>
          <c:order val="0"/>
          <c:tx>
            <c:strRef>
              <c:f>Foglio1!$B$11</c:f>
              <c:strCache>
                <c:ptCount val="1"/>
                <c:pt idx="0">
                  <c:v>MLD$</c:v>
                </c:pt>
              </c:strCache>
            </c:strRef>
          </c:tx>
          <c:spPr>
            <a:solidFill>
              <a:schemeClr val="accent1"/>
            </a:solidFill>
            <a:ln>
              <a:noFill/>
            </a:ln>
            <a:effectLst/>
          </c:spPr>
          <c:invertIfNegative val="0"/>
          <c:dLbls>
            <c:dLbl>
              <c:idx val="0"/>
              <c:layout>
                <c:manualLayout>
                  <c:x val="4.2194725659292585E-3"/>
                  <c:y val="-1.292722652152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5C-4975-9950-A968203277AD}"/>
                </c:ext>
              </c:extLst>
            </c:dLbl>
            <c:dLbl>
              <c:idx val="1"/>
              <c:layout>
                <c:manualLayout>
                  <c:x val="-4.2194092827003444E-3"/>
                  <c:y val="-5.9790741819496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5C-4975-9950-A968203277A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Foglio1!$A$12:$A$13</c:f>
              <c:strCache>
                <c:ptCount val="2"/>
                <c:pt idx="0">
                  <c:v>PAESI EUROPEI (2024)</c:v>
                </c:pt>
                <c:pt idx="1">
                  <c:v>PAESI EUROPEI (2015)</c:v>
                </c:pt>
              </c:strCache>
            </c:strRef>
          </c:cat>
          <c:val>
            <c:numRef>
              <c:f>Foglio1!$B$12:$B$13</c:f>
              <c:numCache>
                <c:formatCode>General</c:formatCode>
                <c:ptCount val="2"/>
                <c:pt idx="0">
                  <c:v>385</c:v>
                </c:pt>
                <c:pt idx="1">
                  <c:v>225</c:v>
                </c:pt>
              </c:numCache>
            </c:numRef>
          </c:val>
          <c:extLst>
            <c:ext xmlns:c16="http://schemas.microsoft.com/office/drawing/2014/chart" uri="{C3380CC4-5D6E-409C-BE32-E72D297353CC}">
              <c16:uniqueId val="{00000002-4E5C-4975-9950-A968203277AD}"/>
            </c:ext>
          </c:extLst>
        </c:ser>
        <c:dLbls>
          <c:showLegendKey val="0"/>
          <c:showVal val="0"/>
          <c:showCatName val="0"/>
          <c:showSerName val="0"/>
          <c:showPercent val="0"/>
          <c:showBubbleSize val="0"/>
        </c:dLbls>
        <c:gapWidth val="219"/>
        <c:overlap val="-27"/>
        <c:axId val="705771552"/>
        <c:axId val="705773712"/>
      </c:barChart>
      <c:lineChart>
        <c:grouping val="standard"/>
        <c:varyColors val="0"/>
        <c:ser>
          <c:idx val="1"/>
          <c:order val="1"/>
          <c:tx>
            <c:strRef>
              <c:f>Foglio1!$C$11</c:f>
              <c:strCache>
                <c:ptCount val="1"/>
                <c:pt idx="0">
                  <c:v>PERC %</c:v>
                </c:pt>
              </c:strCache>
            </c:strRef>
          </c:tx>
          <c:spPr>
            <a:ln w="28575" cap="rnd">
              <a:solidFill>
                <a:schemeClr val="accent2"/>
              </a:solidFill>
              <a:round/>
            </a:ln>
            <a:effectLst/>
          </c:spPr>
          <c:marker>
            <c:symbol val="none"/>
          </c:marker>
          <c:dLbls>
            <c:dLbl>
              <c:idx val="0"/>
              <c:layout>
                <c:manualLayout>
                  <c:x val="3.3755274261603373E-2"/>
                  <c:y val="-4.3846544000964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5C-4975-9950-A968203277AD}"/>
                </c:ext>
              </c:extLst>
            </c:dLbl>
            <c:dLbl>
              <c:idx val="1"/>
              <c:layout>
                <c:manualLayout>
                  <c:x val="4.2194092827004216E-3"/>
                  <c:y val="-3.986049454633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5C-4975-9950-A968203277A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Foglio1!$A$12:$A$13</c:f>
              <c:strCache>
                <c:ptCount val="2"/>
                <c:pt idx="0">
                  <c:v>PAESI EUROPEI (2024)</c:v>
                </c:pt>
                <c:pt idx="1">
                  <c:v>PAESI EUROPEI (2015)</c:v>
                </c:pt>
              </c:strCache>
            </c:strRef>
          </c:cat>
          <c:val>
            <c:numRef>
              <c:f>Foglio1!$C$12:$C$13</c:f>
              <c:numCache>
                <c:formatCode>0.0%</c:formatCode>
                <c:ptCount val="2"/>
                <c:pt idx="0">
                  <c:v>0.71111111111111114</c:v>
                </c:pt>
                <c:pt idx="1">
                  <c:v>0</c:v>
                </c:pt>
              </c:numCache>
            </c:numRef>
          </c:val>
          <c:smooth val="0"/>
          <c:extLst>
            <c:ext xmlns:c16="http://schemas.microsoft.com/office/drawing/2014/chart" uri="{C3380CC4-5D6E-409C-BE32-E72D297353CC}">
              <c16:uniqueId val="{00000005-4E5C-4975-9950-A968203277AD}"/>
            </c:ext>
          </c:extLst>
        </c:ser>
        <c:dLbls>
          <c:showLegendKey val="0"/>
          <c:showVal val="0"/>
          <c:showCatName val="0"/>
          <c:showSerName val="0"/>
          <c:showPercent val="0"/>
          <c:showBubbleSize val="0"/>
        </c:dLbls>
        <c:marker val="1"/>
        <c:smooth val="0"/>
        <c:axId val="705579656"/>
        <c:axId val="705577496"/>
      </c:lineChart>
      <c:catAx>
        <c:axId val="705771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PAESI EUROPEI</a:t>
                </a:r>
              </a:p>
            </c:rich>
          </c:tx>
          <c:layout>
            <c:manualLayout>
              <c:xMode val="edge"/>
              <c:yMode val="edge"/>
              <c:x val="0.37580683743645971"/>
              <c:y val="0.901350436575109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705773712"/>
        <c:crosses val="autoZero"/>
        <c:auto val="1"/>
        <c:lblAlgn val="ctr"/>
        <c:lblOffset val="100"/>
        <c:noMultiLvlLbl val="0"/>
      </c:catAx>
      <c:valAx>
        <c:axId val="705773712"/>
        <c:scaling>
          <c:orientation val="minMax"/>
          <c:min val="2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a:t>MILIARDI $</a:t>
                </a:r>
              </a:p>
            </c:rich>
          </c:tx>
          <c:layout>
            <c:manualLayout>
              <c:xMode val="edge"/>
              <c:yMode val="edge"/>
              <c:x val="1.6445064620087047E-2"/>
              <c:y val="0.4135524174230862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705771552"/>
        <c:crosses val="autoZero"/>
        <c:crossBetween val="between"/>
      </c:valAx>
      <c:valAx>
        <c:axId val="705577496"/>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t>INCREMENTO % DAL 2015</a:t>
                </a:r>
              </a:p>
            </c:rich>
          </c:tx>
          <c:layout>
            <c:manualLayout>
              <c:xMode val="edge"/>
              <c:yMode val="edge"/>
              <c:x val="0.95358649789029537"/>
              <c:y val="0.282044566916279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705579656"/>
        <c:crosses val="max"/>
        <c:crossBetween val="between"/>
      </c:valAx>
      <c:catAx>
        <c:axId val="705579656"/>
        <c:scaling>
          <c:orientation val="minMax"/>
        </c:scaling>
        <c:delete val="1"/>
        <c:axPos val="b"/>
        <c:numFmt formatCode="General" sourceLinked="1"/>
        <c:majorTickMark val="none"/>
        <c:minorTickMark val="none"/>
        <c:tickLblPos val="nextTo"/>
        <c:crossAx val="705577496"/>
        <c:crosses val="autoZero"/>
        <c:auto val="1"/>
        <c:lblAlgn val="ctr"/>
        <c:lblOffset val="100"/>
        <c:noMultiLvlLbl val="0"/>
      </c:catAx>
      <c:spPr>
        <a:noFill/>
        <a:ln>
          <a:solidFill>
            <a:schemeClr val="accent1"/>
          </a:solidFill>
        </a:ln>
        <a:effectLst/>
      </c:spPr>
    </c:plotArea>
    <c:legend>
      <c:legendPos val="b"/>
      <c:layout>
        <c:manualLayout>
          <c:xMode val="edge"/>
          <c:yMode val="edge"/>
          <c:x val="0.55605883916409193"/>
          <c:y val="0.89384041595557773"/>
          <c:w val="0.2465321107013522"/>
          <c:h val="9.06937060217900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SPESE MILITARI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2106222016365603"/>
          <c:y val="0.12306964236045177"/>
          <c:w val="0.75530441047810215"/>
          <c:h val="0.65771456364881287"/>
        </c:manualLayout>
      </c:layout>
      <c:barChart>
        <c:barDir val="col"/>
        <c:grouping val="clustered"/>
        <c:varyColors val="0"/>
        <c:ser>
          <c:idx val="0"/>
          <c:order val="0"/>
          <c:tx>
            <c:strRef>
              <c:f>Foglio1!$B$1</c:f>
              <c:strCache>
                <c:ptCount val="1"/>
                <c:pt idx="0">
                  <c:v>MLD$</c:v>
                </c:pt>
              </c:strCache>
            </c:strRef>
          </c:tx>
          <c:spPr>
            <a:solidFill>
              <a:schemeClr val="accent1"/>
            </a:solidFill>
            <a:ln>
              <a:noFill/>
            </a:ln>
            <a:effectLst/>
          </c:spPr>
          <c:invertIfNegative val="0"/>
          <c:dLbls>
            <c:dLbl>
              <c:idx val="0"/>
              <c:layout>
                <c:manualLayout>
                  <c:x val="1.7429193899782135E-3"/>
                  <c:y val="-6.2967327889717518E-3"/>
                </c:manualLayout>
              </c:layout>
              <c:tx>
                <c:rich>
                  <a:bodyPr/>
                  <a:lstStyle/>
                  <a:p>
                    <a:fld id="{7B664FCA-007C-490B-9EB3-DD6D2CA214FD}" type="VALUE">
                      <a:rPr lang="en-US">
                        <a:solidFill>
                          <a:srgbClr val="0070C0"/>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25-4830-8C28-F752C465AE85}"/>
                </c:ext>
              </c:extLst>
            </c:dLbl>
            <c:dLbl>
              <c:idx val="1"/>
              <c:layout>
                <c:manualLayout>
                  <c:x val="6.2992125984251968E-3"/>
                  <c:y val="-4.4260021235516749E-2"/>
                </c:manualLayout>
              </c:layout>
              <c:tx>
                <c:rich>
                  <a:bodyPr/>
                  <a:lstStyle/>
                  <a:p>
                    <a:fld id="{A8B01E34-41AE-400E-88AE-8D57FAE6AB35}" type="VALUE">
                      <a:rPr lang="en-US">
                        <a:solidFill>
                          <a:srgbClr val="0070C0"/>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25-4830-8C28-F752C465AE85}"/>
                </c:ext>
              </c:extLst>
            </c:dLbl>
            <c:dLbl>
              <c:idx val="2"/>
              <c:layout>
                <c:manualLayout>
                  <c:x val="4.1994750656167978E-3"/>
                  <c:y val="-3.3195015926637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25-4830-8C28-F752C465AE85}"/>
                </c:ext>
              </c:extLst>
            </c:dLbl>
            <c:dLbl>
              <c:idx val="3"/>
              <c:layout>
                <c:manualLayout>
                  <c:x val="-2.1409088569811128E-3"/>
                  <c:y val="-6.7774939388625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25-4830-8C28-F752C465AE85}"/>
                </c:ext>
              </c:extLst>
            </c:dLbl>
            <c:dLbl>
              <c:idx val="4"/>
              <c:layout>
                <c:manualLayout>
                  <c:x val="0"/>
                  <c:y val="-2.2130010617758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25-4830-8C28-F752C465AE8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STATI UNITI</c:v>
                </c:pt>
                <c:pt idx="1">
                  <c:v>EUROPA + UK</c:v>
                </c:pt>
                <c:pt idx="2">
                  <c:v>CINA</c:v>
                </c:pt>
                <c:pt idx="3">
                  <c:v>RUSSIA</c:v>
                </c:pt>
                <c:pt idx="4">
                  <c:v>SPESA GLOBALE</c:v>
                </c:pt>
              </c:strCache>
            </c:strRef>
          </c:cat>
          <c:val>
            <c:numRef>
              <c:f>Foglio1!$B$2:$B$6</c:f>
              <c:numCache>
                <c:formatCode>General</c:formatCode>
                <c:ptCount val="5"/>
                <c:pt idx="0">
                  <c:v>997</c:v>
                </c:pt>
                <c:pt idx="1">
                  <c:v>465</c:v>
                </c:pt>
                <c:pt idx="2">
                  <c:v>315</c:v>
                </c:pt>
                <c:pt idx="3">
                  <c:v>150</c:v>
                </c:pt>
                <c:pt idx="4">
                  <c:v>2718</c:v>
                </c:pt>
              </c:numCache>
            </c:numRef>
          </c:val>
          <c:extLst>
            <c:ext xmlns:c16="http://schemas.microsoft.com/office/drawing/2014/chart" uri="{C3380CC4-5D6E-409C-BE32-E72D297353CC}">
              <c16:uniqueId val="{00000005-6225-4830-8C28-F752C465AE85}"/>
            </c:ext>
          </c:extLst>
        </c:ser>
        <c:dLbls>
          <c:showLegendKey val="0"/>
          <c:showVal val="0"/>
          <c:showCatName val="0"/>
          <c:showSerName val="0"/>
          <c:showPercent val="0"/>
          <c:showBubbleSize val="0"/>
        </c:dLbls>
        <c:gapWidth val="219"/>
        <c:overlap val="-27"/>
        <c:axId val="592413744"/>
        <c:axId val="592415544"/>
      </c:barChart>
      <c:lineChart>
        <c:grouping val="standard"/>
        <c:varyColors val="0"/>
        <c:ser>
          <c:idx val="1"/>
          <c:order val="1"/>
          <c:tx>
            <c:strRef>
              <c:f>Foglio1!$C$1</c:f>
              <c:strCache>
                <c:ptCount val="1"/>
                <c:pt idx="0">
                  <c:v>PERC %</c:v>
                </c:pt>
              </c:strCache>
            </c:strRef>
          </c:tx>
          <c:spPr>
            <a:ln w="28575" cap="rnd">
              <a:solidFill>
                <a:schemeClr val="accent2"/>
              </a:solidFill>
              <a:round/>
            </a:ln>
            <a:effectLst/>
          </c:spPr>
          <c:marker>
            <c:symbol val="none"/>
          </c:marker>
          <c:dLbls>
            <c:dLbl>
              <c:idx val="0"/>
              <c:layout>
                <c:manualLayout>
                  <c:x val="1.889763779527559E-2"/>
                  <c:y val="-3.6883351029597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25-4830-8C28-F752C465AE85}"/>
                </c:ext>
              </c:extLst>
            </c:dLbl>
            <c:dLbl>
              <c:idx val="1"/>
              <c:layout>
                <c:manualLayout>
                  <c:x val="1.3668879625340949E-2"/>
                  <c:y val="-2.7285396184254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25-4830-8C28-F752C465AE85}"/>
                </c:ext>
              </c:extLst>
            </c:dLbl>
            <c:dLbl>
              <c:idx val="2"/>
              <c:layout>
                <c:manualLayout>
                  <c:x val="7.3696670269157534E-3"/>
                  <c:y val="-2.2328767337142869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rgbClr val="FF0000"/>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6.1699346405228755E-2"/>
                      <c:h val="6.6765920665837877E-2"/>
                    </c:manualLayout>
                  </c15:layout>
                </c:ext>
                <c:ext xmlns:c16="http://schemas.microsoft.com/office/drawing/2014/chart" uri="{C3380CC4-5D6E-409C-BE32-E72D297353CC}">
                  <c16:uniqueId val="{00000008-6225-4830-8C28-F752C465AE85}"/>
                </c:ext>
              </c:extLst>
            </c:dLbl>
            <c:dLbl>
              <c:idx val="3"/>
              <c:layout>
                <c:manualLayout>
                  <c:x val="7.5480760983308456E-4"/>
                  <c:y val="1.6371185672454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25-4830-8C28-F752C465AE85}"/>
                </c:ext>
              </c:extLst>
            </c:dLbl>
            <c:dLbl>
              <c:idx val="4"/>
              <c:layout>
                <c:manualLayout>
                  <c:x val="-0.11338582677165354"/>
                  <c:y val="-3.6883351029597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225-4830-8C28-F752C465AE8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STATI UNITI</c:v>
                </c:pt>
                <c:pt idx="1">
                  <c:v>EUROPA + UK</c:v>
                </c:pt>
                <c:pt idx="2">
                  <c:v>CINA</c:v>
                </c:pt>
                <c:pt idx="3">
                  <c:v>RUSSIA</c:v>
                </c:pt>
                <c:pt idx="4">
                  <c:v>SPESA GLOBALE</c:v>
                </c:pt>
              </c:strCache>
            </c:strRef>
          </c:cat>
          <c:val>
            <c:numRef>
              <c:f>Foglio1!$C$2:$C$6</c:f>
              <c:numCache>
                <c:formatCode>0.0%</c:formatCode>
                <c:ptCount val="5"/>
                <c:pt idx="0">
                  <c:v>0.36681383370125092</c:v>
                </c:pt>
                <c:pt idx="1">
                  <c:v>0.17108167770419427</c:v>
                </c:pt>
                <c:pt idx="2">
                  <c:v>0.11589403973509933</c:v>
                </c:pt>
                <c:pt idx="3">
                  <c:v>5.518763796909492E-2</c:v>
                </c:pt>
              </c:numCache>
            </c:numRef>
          </c:val>
          <c:smooth val="0"/>
          <c:extLst>
            <c:ext xmlns:c16="http://schemas.microsoft.com/office/drawing/2014/chart" uri="{C3380CC4-5D6E-409C-BE32-E72D297353CC}">
              <c16:uniqueId val="{0000000B-6225-4830-8C28-F752C465AE85}"/>
            </c:ext>
          </c:extLst>
        </c:ser>
        <c:dLbls>
          <c:showLegendKey val="0"/>
          <c:showVal val="0"/>
          <c:showCatName val="0"/>
          <c:showSerName val="0"/>
          <c:showPercent val="0"/>
          <c:showBubbleSize val="0"/>
        </c:dLbls>
        <c:marker val="1"/>
        <c:smooth val="0"/>
        <c:axId val="592412664"/>
        <c:axId val="592416624"/>
      </c:lineChart>
      <c:catAx>
        <c:axId val="592413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STATI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it-IT"/>
          </a:p>
        </c:txPr>
        <c:crossAx val="592415544"/>
        <c:crosses val="autoZero"/>
        <c:auto val="1"/>
        <c:lblAlgn val="ctr"/>
        <c:lblOffset val="100"/>
        <c:noMultiLvlLbl val="0"/>
      </c:catAx>
      <c:valAx>
        <c:axId val="592415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a:t>MILIARDI $</a:t>
                </a:r>
              </a:p>
            </c:rich>
          </c:tx>
          <c:layout>
            <c:manualLayout>
              <c:xMode val="edge"/>
              <c:yMode val="edge"/>
              <c:x val="1.1019282153057829E-2"/>
              <c:y val="0.4157678121927553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592413744"/>
        <c:crosses val="autoZero"/>
        <c:crossBetween val="between"/>
      </c:valAx>
      <c:valAx>
        <c:axId val="59241662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a:t>% SU SPESA GLOBALE</a:t>
                </a:r>
              </a:p>
            </c:rich>
          </c:tx>
          <c:layout>
            <c:manualLayout>
              <c:xMode val="edge"/>
              <c:yMode val="edge"/>
              <c:x val="0.96110462662755392"/>
              <c:y val="0.3119190706220726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crossAx val="592412664"/>
        <c:crosses val="max"/>
        <c:crossBetween val="between"/>
      </c:valAx>
      <c:catAx>
        <c:axId val="592412664"/>
        <c:scaling>
          <c:orientation val="minMax"/>
        </c:scaling>
        <c:delete val="1"/>
        <c:axPos val="b"/>
        <c:numFmt formatCode="General" sourceLinked="1"/>
        <c:majorTickMark val="none"/>
        <c:minorTickMark val="none"/>
        <c:tickLblPos val="nextTo"/>
        <c:crossAx val="592416624"/>
        <c:crosses val="autoZero"/>
        <c:auto val="1"/>
        <c:lblAlgn val="ctr"/>
        <c:lblOffset val="100"/>
        <c:noMultiLvlLbl val="0"/>
      </c:catAx>
      <c:spPr>
        <a:noFill/>
        <a:ln>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0.21521</cdr:x>
      <cdr:y>0.73427</cdr:y>
    </cdr:from>
    <cdr:to>
      <cdr:x>0.3237</cdr:x>
      <cdr:y>0.73463</cdr:y>
    </cdr:to>
    <cdr:cxnSp macro="">
      <cdr:nvCxnSpPr>
        <cdr:cNvPr id="3" name="Connettore 2 2">
          <a:extLst xmlns:a="http://schemas.openxmlformats.org/drawingml/2006/main">
            <a:ext uri="{FF2B5EF4-FFF2-40B4-BE49-F238E27FC236}">
              <a16:creationId xmlns:a16="http://schemas.microsoft.com/office/drawing/2014/main" id="{9C2A484D-F029-9B88-8909-2735DA29D4B7}"/>
            </a:ext>
          </a:extLst>
        </cdr:cNvPr>
        <cdr:cNvCxnSpPr/>
      </cdr:nvCxnSpPr>
      <cdr:spPr>
        <a:xfrm xmlns:a="http://schemas.openxmlformats.org/drawingml/2006/main">
          <a:off x="2299181" y="4185141"/>
          <a:ext cx="1159025" cy="2052"/>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0.22353</cdr:x>
      <cdr:y>0.62456</cdr:y>
    </cdr:from>
    <cdr:to>
      <cdr:x>0.27059</cdr:x>
      <cdr:y>0.68831</cdr:y>
    </cdr:to>
    <cdr:sp macro="" textlink="">
      <cdr:nvSpPr>
        <cdr:cNvPr id="4" name="CasellaDiTesto 3">
          <a:extLst xmlns:a="http://schemas.openxmlformats.org/drawingml/2006/main">
            <a:ext uri="{FF2B5EF4-FFF2-40B4-BE49-F238E27FC236}">
              <a16:creationId xmlns:a16="http://schemas.microsoft.com/office/drawing/2014/main" id="{B405A89B-0383-D4A9-6D2A-90628705BD1C}"/>
            </a:ext>
          </a:extLst>
        </cdr:cNvPr>
        <cdr:cNvSpPr txBox="1"/>
      </cdr:nvSpPr>
      <cdr:spPr>
        <a:xfrm xmlns:a="http://schemas.openxmlformats.org/drawingml/2006/main">
          <a:off x="1628775" y="2519363"/>
          <a:ext cx="34290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kern="1200"/>
        </a:p>
      </cdr:txBody>
    </cdr:sp>
  </cdr:relSizeAnchor>
  <cdr:relSizeAnchor xmlns:cdr="http://schemas.openxmlformats.org/drawingml/2006/chartDrawing">
    <cdr:from>
      <cdr:x>0.23268</cdr:x>
      <cdr:y>0.66905</cdr:y>
    </cdr:from>
    <cdr:to>
      <cdr:x>0.3085</cdr:x>
      <cdr:y>0.73044</cdr:y>
    </cdr:to>
    <cdr:sp macro="" textlink="">
      <cdr:nvSpPr>
        <cdr:cNvPr id="5" name="CasellaDiTesto 4">
          <a:extLst xmlns:a="http://schemas.openxmlformats.org/drawingml/2006/main">
            <a:ext uri="{FF2B5EF4-FFF2-40B4-BE49-F238E27FC236}">
              <a16:creationId xmlns:a16="http://schemas.microsoft.com/office/drawing/2014/main" id="{FE2279BE-255F-29EF-D35E-EF0944014DDC}"/>
            </a:ext>
          </a:extLst>
        </cdr:cNvPr>
        <cdr:cNvSpPr txBox="1"/>
      </cdr:nvSpPr>
      <cdr:spPr>
        <a:xfrm xmlns:a="http://schemas.openxmlformats.org/drawingml/2006/main">
          <a:off x="1695451" y="2571385"/>
          <a:ext cx="552450" cy="2359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100" kern="1200">
              <a:solidFill>
                <a:srgbClr val="0070C0"/>
              </a:solidFill>
            </a:rPr>
            <a:t>53,8%</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8C453A-0E78-BFBF-A0CF-C1664961497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752E6C0-0128-F08D-20E3-E1537A0BF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1DE5960-FAB6-D1A5-C9F1-DC8A4E6FE97B}"/>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5" name="Segnaposto piè di pagina 4">
            <a:extLst>
              <a:ext uri="{FF2B5EF4-FFF2-40B4-BE49-F238E27FC236}">
                <a16:creationId xmlns:a16="http://schemas.microsoft.com/office/drawing/2014/main" id="{4F2CCE19-0943-8071-A1C7-754C0B4094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FE6371-93DA-AAF6-ADB2-66FFD644DD30}"/>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234019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65E7DC-CED2-136C-979E-7C04FAD86FF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5D164E7-C992-F5EB-F877-7D7BD0B11F6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23E355-ED53-D097-F6D9-53E435584182}"/>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5" name="Segnaposto piè di pagina 4">
            <a:extLst>
              <a:ext uri="{FF2B5EF4-FFF2-40B4-BE49-F238E27FC236}">
                <a16:creationId xmlns:a16="http://schemas.microsoft.com/office/drawing/2014/main" id="{28CFB694-44E8-9750-5FDC-BC043DD7D8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82DEF9-586F-DB48-AA67-349E4D76A4C0}"/>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121610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70E3CB4-46D1-A8DE-EE8C-E7128FC3197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6342D5B-9D11-A9F8-DBC6-1966406CAC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7C2FE6-6B55-225B-DE67-50A8554AAB68}"/>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5" name="Segnaposto piè di pagina 4">
            <a:extLst>
              <a:ext uri="{FF2B5EF4-FFF2-40B4-BE49-F238E27FC236}">
                <a16:creationId xmlns:a16="http://schemas.microsoft.com/office/drawing/2014/main" id="{FCCE9AFA-CC46-6873-02A6-4A87D5F6322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B0338C-2D18-BAD0-4268-2821B8E6F5D4}"/>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40589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5C5DEC-2205-BFE2-AF6E-826E5D1848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1CE8B3-4450-CD82-0048-DC1D5D977B3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DA6A27-B8C9-A66E-4292-01DC542414FF}"/>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5" name="Segnaposto piè di pagina 4">
            <a:extLst>
              <a:ext uri="{FF2B5EF4-FFF2-40B4-BE49-F238E27FC236}">
                <a16:creationId xmlns:a16="http://schemas.microsoft.com/office/drawing/2014/main" id="{1C00A3CD-4961-FF75-8F35-486B44033F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BDD18BB-2F99-B8E9-345A-C468B615F93D}"/>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266616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0C72AC-AC2E-78A6-805D-E77C84EBD09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B997FEA-9095-DA5F-63A2-FB9027F645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3B4D8CB-A1FF-F16E-622A-733836F1C73C}"/>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5" name="Segnaposto piè di pagina 4">
            <a:extLst>
              <a:ext uri="{FF2B5EF4-FFF2-40B4-BE49-F238E27FC236}">
                <a16:creationId xmlns:a16="http://schemas.microsoft.com/office/drawing/2014/main" id="{A6E2387D-5853-7280-0245-4A1F156A93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7792F6-BE52-1CA0-E8D2-3ED5F83E2DB7}"/>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41792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94988-E727-555C-61D7-50CA5B86790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84708C-F076-AC15-7C16-061270A7D1D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5AEE12A-E3A5-CB75-5A31-F3DF2231EB6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334C20B-DB3D-47EE-E02A-8CA95DFEC36F}"/>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6" name="Segnaposto piè di pagina 5">
            <a:extLst>
              <a:ext uri="{FF2B5EF4-FFF2-40B4-BE49-F238E27FC236}">
                <a16:creationId xmlns:a16="http://schemas.microsoft.com/office/drawing/2014/main" id="{F10E418A-A4D6-EE04-2507-C627A8AFE7C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D09455-5F00-465E-594E-AEB711CA4A32}"/>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325846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DD96A1-C0AA-F552-0960-8A329253763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9B44CE-FAED-2BA3-0B14-AFD75C135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28E3B8E-7382-6A3C-8EE0-77AD13BCD5B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7CEC578-ACC8-7A10-E9AC-4F40004C3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D9CFE3A-45E3-5BFA-BC3A-66D267D3F6B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8125BAB-90FB-A8A7-F119-8C3666C172ED}"/>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8" name="Segnaposto piè di pagina 7">
            <a:extLst>
              <a:ext uri="{FF2B5EF4-FFF2-40B4-BE49-F238E27FC236}">
                <a16:creationId xmlns:a16="http://schemas.microsoft.com/office/drawing/2014/main" id="{01928E2F-CBCF-DB4E-B595-1B68DC86233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470A876-03FC-9A1A-A683-B2D955688CD3}"/>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344992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1D133-51CF-2AEB-2E24-99AF6774682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3128678-E788-ADB5-4EB5-3C17B0A39C39}"/>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4" name="Segnaposto piè di pagina 3">
            <a:extLst>
              <a:ext uri="{FF2B5EF4-FFF2-40B4-BE49-F238E27FC236}">
                <a16:creationId xmlns:a16="http://schemas.microsoft.com/office/drawing/2014/main" id="{8C8922F0-74E7-75A8-0115-E6DA3CE15C5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5F9984D-2054-7332-E55D-FBC3A08A455F}"/>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116462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2D3D456-C28D-E0D5-098E-FC49CE5089A1}"/>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3" name="Segnaposto piè di pagina 2">
            <a:extLst>
              <a:ext uri="{FF2B5EF4-FFF2-40B4-BE49-F238E27FC236}">
                <a16:creationId xmlns:a16="http://schemas.microsoft.com/office/drawing/2014/main" id="{CEA10295-28B8-7FE6-6515-70B5A03B329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F53A5EB-EB7E-1B73-A6CA-1C16B698C53F}"/>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264163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F97159-EFB9-3C0A-160D-4D2EEE24E57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28DE43-CA0F-B7BE-74DA-A500A0217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CFCEADE-F5DC-29E4-F360-183C30CC6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491BA5D-BB8B-607C-380D-1DC78CE5430C}"/>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6" name="Segnaposto piè di pagina 5">
            <a:extLst>
              <a:ext uri="{FF2B5EF4-FFF2-40B4-BE49-F238E27FC236}">
                <a16:creationId xmlns:a16="http://schemas.microsoft.com/office/drawing/2014/main" id="{3B7D5AF1-96BB-DBF1-8029-ECF4A2ACD47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132C97-1982-F7A8-A925-7E6BA97286F6}"/>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27289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61AD87-6928-41AC-620C-6FEF5521EA3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65C6DB-1A81-7FDB-68C9-81748C17B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3CB16F6-35B7-8894-036D-8801222D3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5C14A7-6079-6535-3AC1-44D99C56266B}"/>
              </a:ext>
            </a:extLst>
          </p:cNvPr>
          <p:cNvSpPr>
            <a:spLocks noGrp="1"/>
          </p:cNvSpPr>
          <p:nvPr>
            <p:ph type="dt" sz="half" idx="10"/>
          </p:nvPr>
        </p:nvSpPr>
        <p:spPr/>
        <p:txBody>
          <a:bodyPr/>
          <a:lstStyle/>
          <a:p>
            <a:fld id="{AA037EB5-6503-45D9-B1B6-323A93A30F78}" type="datetimeFigureOut">
              <a:rPr lang="it-IT" smtClean="0"/>
              <a:t>14/10/2025</a:t>
            </a:fld>
            <a:endParaRPr lang="it-IT"/>
          </a:p>
        </p:txBody>
      </p:sp>
      <p:sp>
        <p:nvSpPr>
          <p:cNvPr id="6" name="Segnaposto piè di pagina 5">
            <a:extLst>
              <a:ext uri="{FF2B5EF4-FFF2-40B4-BE49-F238E27FC236}">
                <a16:creationId xmlns:a16="http://schemas.microsoft.com/office/drawing/2014/main" id="{9AD9FDF1-D6AC-AA45-470D-4F158E491D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6F2909C-79D1-B9B5-E11F-02C6E1CF9ACE}"/>
              </a:ext>
            </a:extLst>
          </p:cNvPr>
          <p:cNvSpPr>
            <a:spLocks noGrp="1"/>
          </p:cNvSpPr>
          <p:nvPr>
            <p:ph type="sldNum" sz="quarter" idx="12"/>
          </p:nvPr>
        </p:nvSpPr>
        <p:spPr/>
        <p:txBody>
          <a:bodyPr/>
          <a:lstStyle/>
          <a:p>
            <a:fld id="{CBB74A03-36A5-457B-8E24-F010174A7D4E}" type="slidenum">
              <a:rPr lang="it-IT" smtClean="0"/>
              <a:t>‹N›</a:t>
            </a:fld>
            <a:endParaRPr lang="it-IT"/>
          </a:p>
        </p:txBody>
      </p:sp>
    </p:spTree>
    <p:extLst>
      <p:ext uri="{BB962C8B-B14F-4D97-AF65-F5344CB8AC3E}">
        <p14:creationId xmlns:p14="http://schemas.microsoft.com/office/powerpoint/2010/main" val="38983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8551B8-7F42-7BBD-EA5E-1F3F76B4A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48B35B3-C139-8224-F0B5-5CA592148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BEF4C2-022B-B1BD-4564-C2FCE9507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037EB5-6503-45D9-B1B6-323A93A30F78}" type="datetimeFigureOut">
              <a:rPr lang="it-IT" smtClean="0"/>
              <a:t>14/10/2025</a:t>
            </a:fld>
            <a:endParaRPr lang="it-IT"/>
          </a:p>
        </p:txBody>
      </p:sp>
      <p:sp>
        <p:nvSpPr>
          <p:cNvPr id="5" name="Segnaposto piè di pagina 4">
            <a:extLst>
              <a:ext uri="{FF2B5EF4-FFF2-40B4-BE49-F238E27FC236}">
                <a16:creationId xmlns:a16="http://schemas.microsoft.com/office/drawing/2014/main" id="{6A6DD868-5A79-EC1D-3E5B-2EFDAA96F1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05DB545B-BBBF-B697-E051-B0846BAE6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B74A03-36A5-457B-8E24-F010174A7D4E}" type="slidenum">
              <a:rPr lang="it-IT" smtClean="0"/>
              <a:t>‹N›</a:t>
            </a:fld>
            <a:endParaRPr lang="it-IT"/>
          </a:p>
        </p:txBody>
      </p:sp>
    </p:spTree>
    <p:extLst>
      <p:ext uri="{BB962C8B-B14F-4D97-AF65-F5344CB8AC3E}">
        <p14:creationId xmlns:p14="http://schemas.microsoft.com/office/powerpoint/2010/main" val="397894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milex.org/" TargetMode="External"/><Relationship Id="rId7" Type="http://schemas.openxmlformats.org/officeDocument/2006/relationships/hyperlink" Target="https://altreconomia.it/" TargetMode="External"/><Relationship Id="rId2" Type="http://schemas.openxmlformats.org/officeDocument/2006/relationships/hyperlink" Target="https://www.banchearmate.org/banche-armate-2024-rel-2025/" TargetMode="External"/><Relationship Id="rId1" Type="http://schemas.openxmlformats.org/officeDocument/2006/relationships/slideLayout" Target="../slideLayouts/slideLayout7.xml"/><Relationship Id="rId6" Type="http://schemas.openxmlformats.org/officeDocument/2006/relationships/hyperlink" Target="https://valori.it/" TargetMode="External"/><Relationship Id="rId5" Type="http://schemas.openxmlformats.org/officeDocument/2006/relationships/hyperlink" Target="https://www.opalbrescia.org/" TargetMode="External"/><Relationship Id="rId4" Type="http://schemas.openxmlformats.org/officeDocument/2006/relationships/hyperlink" Target="https://finanzadisarmata.it/risorse/zero-arm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search?sca_esv=cfad5781cc2adf43&amp;rlz=1C1CHBF_itIT905IT905&amp;cs=0&amp;sxsrf=AE3TifMJ7MqIfV7uy6hqXBl1lAzAs30BOw%3A1759705961869&amp;q=Eticapro&amp;sa=X&amp;ved=2ahUKEwiO2PrFl46QAxUl3wIHHfCILVIQxccNegQIAhAC&amp;mstk=AUtExfAmEtwyiuYY18gpY0pwxiVfohHq_4KtlG7l3HZUHmANXk8hJnk_m9LY6DqI5-DQHffMc-D97gdU_4r_GMTB-IMf1R_Hzr-1gzQTSuB0kV5o5nD66QpBy16YMcfkz6Qa7iusGH5i7Rm-pjD1hhJpbJwUUiepHWK7kryeEm0411EWtKe4PxO1O9U32UaS6wfHiUwDPCVVn2mFGKUTLjsfuu3tMiImVvTHYedNIs50sFwCVaOJ-PIDK_rWo2N3H7FrOAeSFWG4mWPqdQMKLyKVunvo&amp;csui=3" TargetMode="External"/><Relationship Id="rId2" Type="http://schemas.openxmlformats.org/officeDocument/2006/relationships/hyperlink" Target="https://www.google.com/search?sca_esv=cfad5781cc2adf43&amp;rlz=1C1CHBF_itIT905IT905&amp;cs=0&amp;sxsrf=AE3TifMJ7MqIfV7uy6hqXBl1lAzAs30BOw%3A1759705961869&amp;q=gruppo+Assimoco&amp;sa=X&amp;ved=2ahUKEwiO2PrFl46QAxUl3wIHHfCILVIQxccNegQIAhAB&amp;mstk=AUtExfAmEtwyiuYY18gpY0pwxiVfohHq_4KtlG7l3HZUHmANXk8hJnk_m9LY6DqI5-DQHffMc-D97gdU_4r_GMTB-IMf1R_Hzr-1gzQTSuB0kV5o5nD66QpBy16YMcfkz6Qa7iusGH5i7Rm-pjD1hhJpbJwUUiepHWK7kryeEm0411EWtKe4PxO1O9U32UaS6wfHiUwDPCVVn2mFGKUTLjsfuu3tMiImVvTHYedNIs50sFwCVaOJ-PIDK_rWo2N3H7FrOAeSFWG4mWPqdQMKLyKVunvo&amp;csui=3" TargetMode="External"/><Relationship Id="rId1" Type="http://schemas.openxmlformats.org/officeDocument/2006/relationships/slideLayout" Target="../slideLayouts/slideLayout7.xml"/><Relationship Id="rId4" Type="http://schemas.openxmlformats.org/officeDocument/2006/relationships/hyperlink" Target="https://www.google.com/search?sca_esv=cfad5781cc2adf43&amp;rlz=1C1CHBF_itIT905IT905&amp;cs=0&amp;sxsrf=AE3TifMJ7MqIfV7uy6hqXBl1lAzAs30BOw%3A1759705961869&amp;q=Terzo+Settore&amp;sa=X&amp;ved=2ahUKEwiO2PrFl46QAxUl3wIHHfCILVIQxccNegQIAhAD&amp;mstk=AUtExfAmEtwyiuYY18gpY0pwxiVfohHq_4KtlG7l3HZUHmANXk8hJnk_m9LY6DqI5-DQHffMc-D97gdU_4r_GMTB-IMf1R_Hzr-1gzQTSuB0kV5o5nD66QpBy16YMcfkz6Qa7iusGH5i7Rm-pjD1hhJpbJwUUiepHWK7kryeEm0411EWtKe4PxO1O9U32UaS6wfHiUwDPCVVn2mFGKUTLjsfuu3tMiImVvTHYedNIs50sFwCVaOJ-PIDK_rWo2N3H7FrOAeSFWG4mWPqdQMKLyKVunvo&amp;csui=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https://www.rovepace.org/?p=5204" TargetMode="External"/><Relationship Id="rId5" Type="http://schemas.openxmlformats.org/officeDocument/2006/relationships/hyperlink" Target="https://bdsitalia.org/" TargetMode="Externa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B5F4B23-9128-FC33-3137-3FCDF526B02A}"/>
              </a:ext>
            </a:extLst>
          </p:cNvPr>
          <p:cNvSpPr txBox="1"/>
          <p:nvPr/>
        </p:nvSpPr>
        <p:spPr>
          <a:xfrm>
            <a:off x="8363885" y="374718"/>
            <a:ext cx="3395416" cy="5020862"/>
          </a:xfrm>
          <a:prstGeom prst="rect">
            <a:avLst/>
          </a:prstGeom>
          <a:noFill/>
        </p:spPr>
        <p:txBody>
          <a:bodyPr wrap="square">
            <a:spAutoFit/>
          </a:bodyPr>
          <a:lstStyle/>
          <a:p>
            <a:pPr>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Siamo un gruppo eterogeneo di persone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che rappresentano associazioni a tutela del lavoro (CGIL, FIOM, SPI, ACLI), forze politiche (PD, M5S, AVS, Rifondazione comunista, Insieme per Belluno e Sinistra Feltrina); associazioni civili (LIBERA, ANPI, PACE &amp; DISARMO e Comitato Alpago); Samarcanda, Cooperativa che opera nel commercio equo e solidale e Banca Etica</a:t>
            </a:r>
          </a:p>
        </p:txBody>
      </p:sp>
      <p:sp>
        <p:nvSpPr>
          <p:cNvPr id="7" name="CasellaDiTesto 6">
            <a:extLst>
              <a:ext uri="{FF2B5EF4-FFF2-40B4-BE49-F238E27FC236}">
                <a16:creationId xmlns:a16="http://schemas.microsoft.com/office/drawing/2014/main" id="{7CD0ABF2-338A-AEA8-D84B-B30B5F934F04}"/>
              </a:ext>
            </a:extLst>
          </p:cNvPr>
          <p:cNvSpPr txBox="1"/>
          <p:nvPr/>
        </p:nvSpPr>
        <p:spPr>
          <a:xfrm>
            <a:off x="581973" y="5395580"/>
            <a:ext cx="11028052" cy="1398332"/>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Ci siamo uniti con lo scopo di proporre due campagne ben precise</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Una campagna per il boicottaggio o sospensione temporanea degli acquisti di merci di qualsiasi tipo, prodotti da aziende o enti che sono coinvolte nel genocidio del popolo palestinese e una seconda per il disinvestimento dalle banche che sono coinvolte nel traffico di armi.</a:t>
            </a:r>
          </a:p>
        </p:txBody>
      </p:sp>
      <p:pic>
        <p:nvPicPr>
          <p:cNvPr id="3" name="Immagine 2">
            <a:extLst>
              <a:ext uri="{FF2B5EF4-FFF2-40B4-BE49-F238E27FC236}">
                <a16:creationId xmlns:a16="http://schemas.microsoft.com/office/drawing/2014/main" id="{AB891FEC-1D46-0F35-50FD-866D2730962A}"/>
              </a:ext>
            </a:extLst>
          </p:cNvPr>
          <p:cNvPicPr>
            <a:picLocks noChangeAspect="1"/>
          </p:cNvPicPr>
          <p:nvPr/>
        </p:nvPicPr>
        <p:blipFill>
          <a:blip r:embed="rId2"/>
          <a:stretch>
            <a:fillRect/>
          </a:stretch>
        </p:blipFill>
        <p:spPr>
          <a:xfrm>
            <a:off x="581973" y="374885"/>
            <a:ext cx="7632636" cy="5020695"/>
          </a:xfrm>
          <a:prstGeom prst="rect">
            <a:avLst/>
          </a:prstGeom>
        </p:spPr>
      </p:pic>
    </p:spTree>
    <p:extLst>
      <p:ext uri="{BB962C8B-B14F-4D97-AF65-F5344CB8AC3E}">
        <p14:creationId xmlns:p14="http://schemas.microsoft.com/office/powerpoint/2010/main" val="96129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6D02EE7-A655-D316-F78C-4CB0BC649285}"/>
              </a:ext>
            </a:extLst>
          </p:cNvPr>
          <p:cNvSpPr txBox="1"/>
          <p:nvPr/>
        </p:nvSpPr>
        <p:spPr>
          <a:xfrm>
            <a:off x="757084" y="715651"/>
            <a:ext cx="10677832"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Esclusione da attività dannose:</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non vengono finanziate attività considerate dannose per la società, come l'industria delle armi, il gioco d'azzardo, il tabacco e le aziende che violano i diritti umani. </a:t>
            </a:r>
          </a:p>
        </p:txBody>
      </p:sp>
      <p:sp>
        <p:nvSpPr>
          <p:cNvPr id="5" name="CasellaDiTesto 4">
            <a:extLst>
              <a:ext uri="{FF2B5EF4-FFF2-40B4-BE49-F238E27FC236}">
                <a16:creationId xmlns:a16="http://schemas.microsoft.com/office/drawing/2014/main" id="{3A0C3E78-8B86-B16B-E8DF-60CC0D804B44}"/>
              </a:ext>
            </a:extLst>
          </p:cNvPr>
          <p:cNvSpPr txBox="1"/>
          <p:nvPr/>
        </p:nvSpPr>
        <p:spPr>
          <a:xfrm>
            <a:off x="757084" y="1784662"/>
            <a:ext cx="10677832" cy="739690"/>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Inclusione finanziaria:</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Cerca di garantire l'accesso al credito e ai servizi finanziari a soggetti più deboli e alle fasce più fragili della popolazione, favorendo l'equità. </a:t>
            </a:r>
          </a:p>
        </p:txBody>
      </p:sp>
      <p:sp>
        <p:nvSpPr>
          <p:cNvPr id="7" name="CasellaDiTesto 6">
            <a:extLst>
              <a:ext uri="{FF2B5EF4-FFF2-40B4-BE49-F238E27FC236}">
                <a16:creationId xmlns:a16="http://schemas.microsoft.com/office/drawing/2014/main" id="{00AAB04E-BAF9-2B8B-DD93-E5C303DC9040}"/>
              </a:ext>
            </a:extLst>
          </p:cNvPr>
          <p:cNvSpPr txBox="1"/>
          <p:nvPr/>
        </p:nvSpPr>
        <p:spPr>
          <a:xfrm>
            <a:off x="757084" y="2754072"/>
            <a:ext cx="10677832" cy="674928"/>
          </a:xfrm>
          <a:prstGeom prst="rect">
            <a:avLst/>
          </a:prstGeom>
          <a:noFill/>
        </p:spPr>
        <p:txBody>
          <a:bodyPr wrap="square">
            <a:spAutoFit/>
          </a:bodyPr>
          <a:lstStyle/>
          <a:p>
            <a:pPr algn="just">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Trasparenza e partecipazione: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Le attività e l'uso dei fondi sono resi pubblici e i soci hanno la possibilità di partecipare attivamente alle decisioni dell'istituto. </a:t>
            </a:r>
          </a:p>
        </p:txBody>
      </p:sp>
      <p:sp>
        <p:nvSpPr>
          <p:cNvPr id="9" name="CasellaDiTesto 8">
            <a:extLst>
              <a:ext uri="{FF2B5EF4-FFF2-40B4-BE49-F238E27FC236}">
                <a16:creationId xmlns:a16="http://schemas.microsoft.com/office/drawing/2014/main" id="{CDA3B93F-BA2D-E90A-8019-3E3F9EC3C373}"/>
              </a:ext>
            </a:extLst>
          </p:cNvPr>
          <p:cNvSpPr txBox="1"/>
          <p:nvPr/>
        </p:nvSpPr>
        <p:spPr>
          <a:xfrm>
            <a:off x="757084" y="3658720"/>
            <a:ext cx="10677832" cy="739690"/>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Sostegno all'economia reale:</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L'obiettivo è indirizzare il denaro verso l'economia reale e l'imprenditoria sociale, evitando la speculazione finanziaria fine a sé stessa. </a:t>
            </a:r>
          </a:p>
        </p:txBody>
      </p:sp>
      <p:sp>
        <p:nvSpPr>
          <p:cNvPr id="11" name="CasellaDiTesto 10">
            <a:extLst>
              <a:ext uri="{FF2B5EF4-FFF2-40B4-BE49-F238E27FC236}">
                <a16:creationId xmlns:a16="http://schemas.microsoft.com/office/drawing/2014/main" id="{7C093771-7E54-3E72-8130-42D21EA9AFDA}"/>
              </a:ext>
            </a:extLst>
          </p:cNvPr>
          <p:cNvSpPr txBox="1"/>
          <p:nvPr/>
        </p:nvSpPr>
        <p:spPr>
          <a:xfrm>
            <a:off x="757084" y="4615637"/>
            <a:ext cx="10677832" cy="1264320"/>
          </a:xfrm>
          <a:prstGeom prst="rect">
            <a:avLst/>
          </a:prstGeom>
          <a:noFill/>
        </p:spPr>
        <p:txBody>
          <a:bodyPr wrap="square">
            <a:spAutoFit/>
          </a:bodyPr>
          <a:lstStyle/>
          <a:p>
            <a:pPr algn="just">
              <a:lnSpc>
                <a:spcPct val="107000"/>
              </a:lnSpc>
              <a:spcAft>
                <a:spcPts val="800"/>
              </a:spcAft>
              <a:buNone/>
            </a:pPr>
            <a:r>
              <a:rPr lang="it-IT" sz="2400" b="1" kern="100" dirty="0">
                <a:effectLst/>
                <a:latin typeface="Aptos" panose="020B0004020202020204" pitchFamily="34" charset="0"/>
                <a:ea typeface="Aptos" panose="020B0004020202020204" pitchFamily="34" charset="0"/>
                <a:cs typeface="Times New Roman" panose="02020603050405020304" pitchFamily="18" charset="0"/>
              </a:rPr>
              <a:t>In sintesi, la finanza etica offre un'alternativa per chi desidera che il proprio denaro venga investito in modo responsabile, contribuendo al benessere collettivo e a un futuro più sostenibile.</a:t>
            </a:r>
            <a:endParaRPr lang="it-IT"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5036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D8ECC5E-4D3C-7876-28A6-6D7B33E70EF7}"/>
              </a:ext>
            </a:extLst>
          </p:cNvPr>
          <p:cNvSpPr txBox="1"/>
          <p:nvPr/>
        </p:nvSpPr>
        <p:spPr>
          <a:xfrm>
            <a:off x="690716" y="611713"/>
            <a:ext cx="10810568"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Nel 2024, in un contesto in cui l’industria bellica</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ha registrato profitti record a causa dei conflitti in Ucraina e in Medio Oriente, Banca Etica ha lanciato il “Manifesto per una finanza di pace”, sottoscritto da tutte le banche aderenti alla Global Alliance for Banking on </a:t>
            </a:r>
            <a:r>
              <a:rPr lang="it-IT" sz="2000" kern="100" dirty="0" err="1">
                <a:effectLst/>
                <a:latin typeface="Aptos" panose="020B0004020202020204" pitchFamily="34" charset="0"/>
                <a:ea typeface="Aptos" panose="020B0004020202020204" pitchFamily="34" charset="0"/>
                <a:cs typeface="Times New Roman" panose="02020603050405020304" pitchFamily="18" charset="0"/>
              </a:rPr>
              <a:t>Values</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5" name="CasellaDiTesto 4">
            <a:extLst>
              <a:ext uri="{FF2B5EF4-FFF2-40B4-BE49-F238E27FC236}">
                <a16:creationId xmlns:a16="http://schemas.microsoft.com/office/drawing/2014/main" id="{57407716-0A51-8FDC-0376-49150E164FF4}"/>
              </a:ext>
            </a:extLst>
          </p:cNvPr>
          <p:cNvSpPr txBox="1"/>
          <p:nvPr/>
        </p:nvSpPr>
        <p:spPr>
          <a:xfrm>
            <a:off x="690716" y="1849881"/>
            <a:ext cx="10810568" cy="1398332"/>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Di fronte al ritorno della minaccia nucleare</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Etica Sgr collabora con ICAN3 (International </a:t>
            </a:r>
            <a:r>
              <a:rPr lang="it-IT" sz="2000" kern="100" dirty="0" err="1">
                <a:effectLst/>
                <a:latin typeface="Aptos" panose="020B0004020202020204" pitchFamily="34" charset="0"/>
                <a:ea typeface="Aptos" panose="020B0004020202020204" pitchFamily="34" charset="0"/>
                <a:cs typeface="Times New Roman" panose="02020603050405020304" pitchFamily="18" charset="0"/>
              </a:rPr>
              <a:t>Campaign</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to </a:t>
            </a:r>
            <a:r>
              <a:rPr lang="it-IT" sz="2000" kern="100" dirty="0" err="1">
                <a:effectLst/>
                <a:latin typeface="Aptos" panose="020B0004020202020204" pitchFamily="34" charset="0"/>
                <a:ea typeface="Aptos" panose="020B0004020202020204" pitchFamily="34" charset="0"/>
                <a:cs typeface="Times New Roman" panose="02020603050405020304" pitchFamily="18" charset="0"/>
              </a:rPr>
              <a:t>Abolish</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a:t>
            </a:r>
            <a:r>
              <a:rPr lang="it-IT" sz="2000" kern="100" dirty="0" err="1">
                <a:effectLst/>
                <a:latin typeface="Aptos" panose="020B0004020202020204" pitchFamily="34" charset="0"/>
                <a:ea typeface="Aptos" panose="020B0004020202020204" pitchFamily="34" charset="0"/>
                <a:cs typeface="Times New Roman" panose="02020603050405020304" pitchFamily="18" charset="0"/>
              </a:rPr>
              <a:t>Nuclear</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a:t>
            </a:r>
            <a:r>
              <a:rPr lang="it-IT" sz="2000" kern="100" dirty="0" err="1">
                <a:effectLst/>
                <a:latin typeface="Aptos" panose="020B0004020202020204" pitchFamily="34" charset="0"/>
                <a:ea typeface="Aptos" panose="020B0004020202020204" pitchFamily="34" charset="0"/>
                <a:cs typeface="Times New Roman" panose="02020603050405020304" pitchFamily="18" charset="0"/>
              </a:rPr>
              <a:t>Weapons</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organizzazione insignita del Premio Nobel per la Pace nel 2017, intervenendo anche all’Assemblea Generale delle Nazioni Unite per sensibilizzare sui rischi catastrofici dell’uso di armi nucleari.</a:t>
            </a:r>
          </a:p>
        </p:txBody>
      </p:sp>
      <p:sp>
        <p:nvSpPr>
          <p:cNvPr id="7" name="CasellaDiTesto 6">
            <a:extLst>
              <a:ext uri="{FF2B5EF4-FFF2-40B4-BE49-F238E27FC236}">
                <a16:creationId xmlns:a16="http://schemas.microsoft.com/office/drawing/2014/main" id="{DBADFF56-55A0-18E5-A2C9-750FFCA2C868}"/>
              </a:ext>
            </a:extLst>
          </p:cNvPr>
          <p:cNvSpPr txBox="1"/>
          <p:nvPr/>
        </p:nvSpPr>
        <p:spPr>
          <a:xfrm>
            <a:off x="690716" y="3417370"/>
            <a:ext cx="10665542" cy="1727652"/>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In parallelo, Fondazione Finanza Etica, attraverso il progetto “Finanza disarmata”,</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conduce ricerche e sviluppa strumenti di monitoraggio sul coinvolgimento delle banche nel finanziamento dell’industria bellica. Inoltre, grazie al possesso di azioni simboliche, interviene come azionista critica nelle assemblee di alcune delle più grandi aziende produttrici di armamenti, denunciando pratiche irresponsabili o poco trasparenti.</a:t>
            </a:r>
          </a:p>
        </p:txBody>
      </p:sp>
      <p:sp>
        <p:nvSpPr>
          <p:cNvPr id="9" name="CasellaDiTesto 8">
            <a:extLst>
              <a:ext uri="{FF2B5EF4-FFF2-40B4-BE49-F238E27FC236}">
                <a16:creationId xmlns:a16="http://schemas.microsoft.com/office/drawing/2014/main" id="{2ECD2CD8-7AD2-9932-B41C-40629F25A97B}"/>
              </a:ext>
            </a:extLst>
          </p:cNvPr>
          <p:cNvSpPr txBox="1"/>
          <p:nvPr/>
        </p:nvSpPr>
        <p:spPr>
          <a:xfrm>
            <a:off x="690716" y="5274995"/>
            <a:ext cx="10810568"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Il Gruppo Banca Etica ha sempre scelto di praticare una crescente attenzione e prassi che favoriscano politiche sempre più trasparenti rispetto al coinvolgimento delle banche in un settore delicato come quello della produzione e vendita di armamenti.</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7349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28E93E-F0DD-68E5-7A01-81A49BAAEE5B}"/>
              </a:ext>
            </a:extLst>
          </p:cNvPr>
          <p:cNvSpPr txBox="1"/>
          <p:nvPr/>
        </p:nvSpPr>
        <p:spPr>
          <a:xfrm>
            <a:off x="720213" y="575553"/>
            <a:ext cx="10751574" cy="1323439"/>
          </a:xfrm>
          <a:prstGeom prst="rect">
            <a:avLst/>
          </a:prstGeom>
          <a:noFill/>
        </p:spPr>
        <p:txBody>
          <a:bodyPr wrap="square">
            <a:spAutoFit/>
          </a:bodyPr>
          <a:lstStyle/>
          <a:p>
            <a:pPr algn="just"/>
            <a:r>
              <a:rPr lang="it-IT" sz="2000" b="1" dirty="0">
                <a:effectLst/>
                <a:latin typeface="Aptos" panose="020B0004020202020204" pitchFamily="34" charset="0"/>
                <a:ea typeface="Aptos" panose="020B0004020202020204" pitchFamily="34" charset="0"/>
                <a:cs typeface="Times New Roman" panose="02020603050405020304" pitchFamily="18" charset="0"/>
              </a:rPr>
              <a:t>Presentiamo ora la prima edizione di  </a:t>
            </a:r>
            <a:r>
              <a:rPr lang="it-IT" sz="2000" b="1" dirty="0" err="1">
                <a:effectLst/>
                <a:latin typeface="Aptos" panose="020B0004020202020204" pitchFamily="34" charset="0"/>
                <a:ea typeface="Aptos" panose="020B0004020202020204" pitchFamily="34" charset="0"/>
                <a:cs typeface="Times New Roman" panose="02020603050405020304" pitchFamily="18" charset="0"/>
              </a:rPr>
              <a:t>ZeroArmi</a:t>
            </a:r>
            <a:r>
              <a:rPr lang="it-IT" sz="2000" b="1" dirty="0">
                <a:effectLst/>
                <a:latin typeface="Aptos" panose="020B0004020202020204" pitchFamily="34" charset="0"/>
                <a:ea typeface="Aptos" panose="020B0004020202020204" pitchFamily="34" charset="0"/>
                <a:cs typeface="Times New Roman" panose="02020603050405020304" pitchFamily="18" charset="0"/>
              </a:rPr>
              <a:t>,</a:t>
            </a:r>
            <a:r>
              <a:rPr lang="it-IT" sz="2000" dirty="0">
                <a:effectLst/>
                <a:latin typeface="Aptos" panose="020B0004020202020204" pitchFamily="34" charset="0"/>
                <a:ea typeface="Aptos" panose="020B0004020202020204" pitchFamily="34" charset="0"/>
                <a:cs typeface="Times New Roman" panose="02020603050405020304" pitchFamily="18" charset="0"/>
              </a:rPr>
              <a:t> che nasce dalla collaborazione tra Banca Etica e la Rete italiana Pace e Disarmo. È uno strumento di valutazione e promozione della trasparenza nel settore finanziario, che analizza e rende pubbliche le relazioni tra banche italiane e l’industria bellica. </a:t>
            </a:r>
            <a:endParaRPr lang="it-IT" sz="2000" dirty="0"/>
          </a:p>
        </p:txBody>
      </p:sp>
      <p:sp>
        <p:nvSpPr>
          <p:cNvPr id="5" name="CasellaDiTesto 4">
            <a:extLst>
              <a:ext uri="{FF2B5EF4-FFF2-40B4-BE49-F238E27FC236}">
                <a16:creationId xmlns:a16="http://schemas.microsoft.com/office/drawing/2014/main" id="{FC63F32D-AE82-7BE5-EFF8-750EBA24DC3D}"/>
              </a:ext>
            </a:extLst>
          </p:cNvPr>
          <p:cNvSpPr txBox="1"/>
          <p:nvPr/>
        </p:nvSpPr>
        <p:spPr>
          <a:xfrm>
            <a:off x="720213" y="2033163"/>
            <a:ext cx="10751574" cy="1727652"/>
          </a:xfrm>
          <a:prstGeom prst="rect">
            <a:avLst/>
          </a:prstGeom>
          <a:noFill/>
        </p:spPr>
        <p:txBody>
          <a:bodyPr wrap="square">
            <a:spAutoFit/>
          </a:bodyPr>
          <a:lstStyle/>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Sono state considerate le nove principali banche italiane per flusso di cassa nel 2021. Al campione sono stati aggiunti il Gruppo Banca Etica, i gruppi bancari cooperativi ICCREA Banca e Cassa Centrale Banca, per la loro affinità con il modello operativo di Banca Etica. Inoltre, è stata inclusa </a:t>
            </a:r>
            <a:r>
              <a:rPr lang="it-IT" sz="2000" kern="100" dirty="0">
                <a:solidFill>
                  <a:srgbClr val="EE0000"/>
                </a:solidFill>
                <a:effectLst/>
                <a:latin typeface="Aptos" panose="020B0004020202020204" pitchFamily="34" charset="0"/>
                <a:ea typeface="Aptos" panose="020B0004020202020204" pitchFamily="34" charset="0"/>
                <a:cs typeface="Times New Roman" panose="02020603050405020304" pitchFamily="18" charset="0"/>
              </a:rPr>
              <a:t>Banca Popolare di Sondrio, poiché socia di Etica Sgr, la società di gestione del risparmio del Gruppo Banca Etica. </a:t>
            </a:r>
            <a:r>
              <a:rPr lang="it-IT" sz="1400" u="sng" kern="100" dirty="0">
                <a:solidFill>
                  <a:srgbClr val="EE0000"/>
                </a:solidFill>
                <a:effectLst/>
                <a:latin typeface="Aptos" panose="020B0004020202020204" pitchFamily="34" charset="0"/>
                <a:ea typeface="Aptos" panose="020B0004020202020204" pitchFamily="34" charset="0"/>
                <a:cs typeface="Times New Roman" panose="02020603050405020304" pitchFamily="18" charset="0"/>
              </a:rPr>
              <a:t>Le parti in rosso sono difficili da spiegare</a:t>
            </a:r>
            <a:endParaRPr lang="it-IT" sz="20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asellaDiTesto 6">
            <a:extLst>
              <a:ext uri="{FF2B5EF4-FFF2-40B4-BE49-F238E27FC236}">
                <a16:creationId xmlns:a16="http://schemas.microsoft.com/office/drawing/2014/main" id="{6346AEB2-DE89-D01E-0722-644351AA3A7C}"/>
              </a:ext>
            </a:extLst>
          </p:cNvPr>
          <p:cNvSpPr txBox="1"/>
          <p:nvPr/>
        </p:nvSpPr>
        <p:spPr>
          <a:xfrm>
            <a:off x="720213" y="3894986"/>
            <a:ext cx="10751574" cy="1467966"/>
          </a:xfrm>
          <a:prstGeom prst="rect">
            <a:avLst/>
          </a:prstGeom>
          <a:noFill/>
        </p:spPr>
        <p:txBody>
          <a:bodyPr wrap="square">
            <a:spAutoFit/>
          </a:bodyPr>
          <a:lstStyle/>
          <a:p>
            <a:pPr algn="just">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ELENCO DELLE BANCHE: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Banca Mediolanum; Banca Popolare di Sondrio*; Banca Popolare Etica*;  Banco BPM*; BPER Banca*; Cassa Centrale Banca*; Cassa Depositi e Prestiti; Crédit Agricole Italia; </a:t>
            </a:r>
            <a:r>
              <a:rPr lang="it-IT" sz="2000" kern="100" dirty="0">
                <a:latin typeface="Aptos" panose="020B0004020202020204" pitchFamily="34" charset="0"/>
                <a:ea typeface="Aptos" panose="020B0004020202020204" pitchFamily="34" charset="0"/>
                <a:cs typeface="Times New Roman" panose="02020603050405020304" pitchFamily="18" charset="0"/>
              </a:rPr>
              <a:t>Gruppo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ICCREA; Intesa Sanpaolo; Mediobanca; Unicredit .	</a:t>
            </a:r>
          </a:p>
        </p:txBody>
      </p:sp>
      <p:sp>
        <p:nvSpPr>
          <p:cNvPr id="9" name="CasellaDiTesto 8">
            <a:extLst>
              <a:ext uri="{FF2B5EF4-FFF2-40B4-BE49-F238E27FC236}">
                <a16:creationId xmlns:a16="http://schemas.microsoft.com/office/drawing/2014/main" id="{6698D5EC-7BC9-1677-D6D9-90FEFC9F1D66}"/>
              </a:ext>
            </a:extLst>
          </p:cNvPr>
          <p:cNvSpPr txBox="1"/>
          <p:nvPr/>
        </p:nvSpPr>
        <p:spPr>
          <a:xfrm>
            <a:off x="720213" y="5497123"/>
            <a:ext cx="3483077" cy="400110"/>
          </a:xfrm>
          <a:prstGeom prst="rect">
            <a:avLst/>
          </a:prstGeom>
          <a:noFill/>
        </p:spPr>
        <p:txBody>
          <a:bodyPr wrap="square">
            <a:spAutoFit/>
          </a:bodyPr>
          <a:lstStyle/>
          <a:p>
            <a:r>
              <a:rPr lang="it-IT" sz="20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banche socie di Etica Sgr</a:t>
            </a:r>
            <a:endParaRPr lang="it-IT" sz="2000" dirty="0">
              <a:solidFill>
                <a:srgbClr val="FF0000"/>
              </a:solidFill>
            </a:endParaRPr>
          </a:p>
        </p:txBody>
      </p:sp>
    </p:spTree>
    <p:extLst>
      <p:ext uri="{BB962C8B-B14F-4D97-AF65-F5344CB8AC3E}">
        <p14:creationId xmlns:p14="http://schemas.microsoft.com/office/powerpoint/2010/main" val="270933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BB48367-08ED-715D-9E55-3FB07C155D5D}"/>
              </a:ext>
            </a:extLst>
          </p:cNvPr>
          <p:cNvSpPr txBox="1"/>
          <p:nvPr/>
        </p:nvSpPr>
        <p:spPr>
          <a:xfrm>
            <a:off x="757083" y="716348"/>
            <a:ext cx="10677833" cy="804516"/>
          </a:xfrm>
          <a:prstGeom prst="rect">
            <a:avLst/>
          </a:prstGeom>
          <a:noFill/>
        </p:spPr>
        <p:txBody>
          <a:bodyPr wrap="square">
            <a:spAutoFit/>
          </a:bodyPr>
          <a:lstStyle/>
          <a:p>
            <a:pPr algn="just">
              <a:lnSpc>
                <a:spcPct val="107000"/>
              </a:lnSpc>
              <a:spcAft>
                <a:spcPts val="800"/>
              </a:spcAft>
              <a:buNone/>
            </a:pPr>
            <a:r>
              <a:rPr lang="it-IT" sz="2200" b="1" kern="100" dirty="0" err="1">
                <a:effectLst/>
                <a:latin typeface="Aptos" panose="020B0004020202020204" pitchFamily="34" charset="0"/>
                <a:ea typeface="Aptos" panose="020B0004020202020204" pitchFamily="34" charset="0"/>
                <a:cs typeface="Times New Roman" panose="02020603050405020304" pitchFamily="18" charset="0"/>
              </a:rPr>
              <a:t>ZeroArmi</a:t>
            </a:r>
            <a:r>
              <a:rPr lang="it-IT" sz="2200" kern="100" dirty="0">
                <a:effectLst/>
                <a:latin typeface="Aptos" panose="020B0004020202020204" pitchFamily="34" charset="0"/>
                <a:ea typeface="Aptos" panose="020B0004020202020204" pitchFamily="34" charset="0"/>
                <a:cs typeface="Times New Roman" panose="02020603050405020304" pitchFamily="18" charset="0"/>
              </a:rPr>
              <a:t> utilizza una matrice di valutazione che misura il coinvolgimento delle principali banche italiane nel settore bellico secondo tre specifiche categorie:</a:t>
            </a:r>
          </a:p>
        </p:txBody>
      </p:sp>
      <p:sp>
        <p:nvSpPr>
          <p:cNvPr id="5" name="CasellaDiTesto 4">
            <a:extLst>
              <a:ext uri="{FF2B5EF4-FFF2-40B4-BE49-F238E27FC236}">
                <a16:creationId xmlns:a16="http://schemas.microsoft.com/office/drawing/2014/main" id="{6A4F7FDE-D657-C9B5-F708-CEE98E230161}"/>
              </a:ext>
            </a:extLst>
          </p:cNvPr>
          <p:cNvSpPr txBox="1"/>
          <p:nvPr/>
        </p:nvSpPr>
        <p:spPr>
          <a:xfrm>
            <a:off x="757084" y="1456038"/>
            <a:ext cx="10677832" cy="1274195"/>
          </a:xfrm>
          <a:prstGeom prst="rect">
            <a:avLst/>
          </a:prstGeom>
          <a:noFill/>
        </p:spPr>
        <p:txBody>
          <a:bodyPr wrap="square">
            <a:spAutoFit/>
          </a:bodyPr>
          <a:lstStyle/>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1. partecipazioni azionarie in aziende del comparto bellico; </a:t>
            </a:r>
          </a:p>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2. finanziamento ad aziende o a specifici programmi di sviluppo militare;</a:t>
            </a:r>
          </a:p>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3. servizi finanziari connessi all’export e alla vendita di armamenti.</a:t>
            </a:r>
          </a:p>
        </p:txBody>
      </p:sp>
      <p:sp>
        <p:nvSpPr>
          <p:cNvPr id="7" name="CasellaDiTesto 6">
            <a:extLst>
              <a:ext uri="{FF2B5EF4-FFF2-40B4-BE49-F238E27FC236}">
                <a16:creationId xmlns:a16="http://schemas.microsoft.com/office/drawing/2014/main" id="{F12DB1F9-1488-6543-5BE8-B662D0C8EE5A}"/>
              </a:ext>
            </a:extLst>
          </p:cNvPr>
          <p:cNvSpPr txBox="1"/>
          <p:nvPr/>
        </p:nvSpPr>
        <p:spPr>
          <a:xfrm>
            <a:off x="757083" y="2869921"/>
            <a:ext cx="10677832" cy="1566776"/>
          </a:xfrm>
          <a:prstGeom prst="rect">
            <a:avLst/>
          </a:prstGeom>
          <a:noFill/>
        </p:spPr>
        <p:txBody>
          <a:bodyPr wrap="square">
            <a:spAutoFit/>
          </a:bodyPr>
          <a:lstStyle/>
          <a:p>
            <a:pPr algn="just">
              <a:lnSpc>
                <a:spcPct val="107000"/>
              </a:lnSpc>
              <a:spcAft>
                <a:spcPts val="800"/>
              </a:spcAft>
              <a:buNone/>
            </a:pPr>
            <a:r>
              <a:rPr lang="it-IT" sz="2400" b="1" kern="100" dirty="0">
                <a:effectLst/>
                <a:latin typeface="Aptos" panose="020B0004020202020204" pitchFamily="34" charset="0"/>
                <a:ea typeface="Aptos" panose="020B0004020202020204" pitchFamily="34" charset="0"/>
                <a:cs typeface="Times New Roman" panose="02020603050405020304" pitchFamily="18" charset="0"/>
              </a:rPr>
              <a:t>I Riferimenti sono i seguenti:</a:t>
            </a:r>
          </a:p>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Lo Statuto delle Nazioni Unite (1945):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i popoli delle Nazioni Unite si impegnano “a praticare la tolleranza ed a vivere in pace l’uno con l’altro in rapporti di buon vicinato, ad unire le nostre forze per mantenere la pace e la sicurezza internazionale;</a:t>
            </a:r>
          </a:p>
        </p:txBody>
      </p:sp>
      <p:sp>
        <p:nvSpPr>
          <p:cNvPr id="9" name="CasellaDiTesto 8">
            <a:extLst>
              <a:ext uri="{FF2B5EF4-FFF2-40B4-BE49-F238E27FC236}">
                <a16:creationId xmlns:a16="http://schemas.microsoft.com/office/drawing/2014/main" id="{217210AD-16B0-31EE-D5B9-C36593624528}"/>
              </a:ext>
            </a:extLst>
          </p:cNvPr>
          <p:cNvSpPr txBox="1"/>
          <p:nvPr/>
        </p:nvSpPr>
        <p:spPr>
          <a:xfrm>
            <a:off x="757083" y="4436697"/>
            <a:ext cx="10677831"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La Dichiarazione Universale dei Diritti Umani (1948)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nella quale si evidenzia “il riconoscimento della dignità inerente a tutti i membri della famiglia umana e i loro diritti, costituisce il fondamento della libertà, della giustizia e della pace nel mondo”</a:t>
            </a:r>
          </a:p>
        </p:txBody>
      </p:sp>
      <p:sp>
        <p:nvSpPr>
          <p:cNvPr id="11" name="CasellaDiTesto 10">
            <a:extLst>
              <a:ext uri="{FF2B5EF4-FFF2-40B4-BE49-F238E27FC236}">
                <a16:creationId xmlns:a16="http://schemas.microsoft.com/office/drawing/2014/main" id="{E28F7ADE-CBA7-5046-BE2A-817CD5CBD926}"/>
              </a:ext>
            </a:extLst>
          </p:cNvPr>
          <p:cNvSpPr txBox="1"/>
          <p:nvPr/>
        </p:nvSpPr>
        <p:spPr>
          <a:xfrm>
            <a:off x="757083" y="5505708"/>
            <a:ext cx="10677830"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L’Agenda 2030 per lo Sviluppo Sostenibile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decisa da una Risoluzione delle Nazioni Unite del 2015 che ha definito gli Obiettivi per lo Sviluppo Sostenibile tra cui si evidenzia: Pace, giustizia e istituzioni solide” </a:t>
            </a:r>
          </a:p>
        </p:txBody>
      </p:sp>
    </p:spTree>
    <p:extLst>
      <p:ext uri="{BB962C8B-B14F-4D97-AF65-F5344CB8AC3E}">
        <p14:creationId xmlns:p14="http://schemas.microsoft.com/office/powerpoint/2010/main" val="378441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4801B30-0C65-8C64-8C7B-BC190C1B3D67}"/>
              </a:ext>
            </a:extLst>
          </p:cNvPr>
          <p:cNvSpPr txBox="1"/>
          <p:nvPr/>
        </p:nvSpPr>
        <p:spPr>
          <a:xfrm>
            <a:off x="575187" y="596965"/>
            <a:ext cx="10810568"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La Dichiarazione sul diritto umano alla pace (2016)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in cui viene evidenziata “l’importanza della prevenzione dei conflitti armati in conformità con gli scopi e i principi della Carta e dell’impegno a promuovere una cultura della prevenzione dei conflitti armati.</a:t>
            </a:r>
          </a:p>
        </p:txBody>
      </p:sp>
      <p:sp>
        <p:nvSpPr>
          <p:cNvPr id="5" name="CasellaDiTesto 4">
            <a:extLst>
              <a:ext uri="{FF2B5EF4-FFF2-40B4-BE49-F238E27FC236}">
                <a16:creationId xmlns:a16="http://schemas.microsoft.com/office/drawing/2014/main" id="{F32A2D98-9057-53AD-77D5-2EFBCF3F9693}"/>
              </a:ext>
            </a:extLst>
          </p:cNvPr>
          <p:cNvSpPr txBox="1"/>
          <p:nvPr/>
        </p:nvSpPr>
        <p:spPr>
          <a:xfrm>
            <a:off x="575187" y="1665976"/>
            <a:ext cx="10810567" cy="971292"/>
          </a:xfrm>
          <a:prstGeom prst="rect">
            <a:avLst/>
          </a:prstGeom>
          <a:noFill/>
        </p:spPr>
        <p:txBody>
          <a:bodyPr wrap="square">
            <a:spAutoFit/>
          </a:bodyPr>
          <a:lstStyle/>
          <a:p>
            <a:pPr algn="just">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La proposta politica di Agenda per il Disarmo lanciata dal 2018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dal Segretario Generale delle Na zioni Unite Antonio Guterres dal titolo “Sicurezza nostro comune futuro: un’agenda per il disarmo” (convenzionale e nucleare)</a:t>
            </a:r>
          </a:p>
        </p:txBody>
      </p:sp>
      <p:sp>
        <p:nvSpPr>
          <p:cNvPr id="7" name="CasellaDiTesto 6">
            <a:extLst>
              <a:ext uri="{FF2B5EF4-FFF2-40B4-BE49-F238E27FC236}">
                <a16:creationId xmlns:a16="http://schemas.microsoft.com/office/drawing/2014/main" id="{E5A9C479-9DA2-C4A3-27DC-62874CAC5DBE}"/>
              </a:ext>
            </a:extLst>
          </p:cNvPr>
          <p:cNvSpPr txBox="1"/>
          <p:nvPr/>
        </p:nvSpPr>
        <p:spPr>
          <a:xfrm>
            <a:off x="575187" y="2734987"/>
            <a:ext cx="10810566" cy="804516"/>
          </a:xfrm>
          <a:prstGeom prst="rect">
            <a:avLst/>
          </a:prstGeom>
          <a:noFill/>
        </p:spPr>
        <p:txBody>
          <a:bodyPr wrap="square">
            <a:spAutoFit/>
          </a:bodyPr>
          <a:lstStyle/>
          <a:p>
            <a:pPr algn="just">
              <a:lnSpc>
                <a:spcPct val="107000"/>
              </a:lnSpc>
              <a:spcAft>
                <a:spcPts val="800"/>
              </a:spcAft>
              <a:buNone/>
            </a:pPr>
            <a:r>
              <a:rPr lang="it-IT" sz="2200" b="1" kern="100" dirty="0">
                <a:effectLst/>
                <a:latin typeface="Aptos" panose="020B0004020202020204" pitchFamily="34" charset="0"/>
                <a:ea typeface="Aptos" panose="020B0004020202020204" pitchFamily="34" charset="0"/>
                <a:cs typeface="Times New Roman" panose="02020603050405020304" pitchFamily="18" charset="0"/>
              </a:rPr>
              <a:t>Le normative principali che sono considerate </a:t>
            </a:r>
            <a:r>
              <a:rPr lang="it-IT" sz="2200" kern="100" dirty="0">
                <a:effectLst/>
                <a:latin typeface="Aptos" panose="020B0004020202020204" pitchFamily="34" charset="0"/>
                <a:ea typeface="Aptos" panose="020B0004020202020204" pitchFamily="34" charset="0"/>
                <a:cs typeface="Times New Roman" panose="02020603050405020304" pitchFamily="18" charset="0"/>
              </a:rPr>
              <a:t>per le valutazioni di decisioni e attività che si riferiscono al comparto della produzione e commercio di armamenti:</a:t>
            </a:r>
          </a:p>
        </p:txBody>
      </p:sp>
      <p:sp>
        <p:nvSpPr>
          <p:cNvPr id="11" name="CasellaDiTesto 10">
            <a:extLst>
              <a:ext uri="{FF2B5EF4-FFF2-40B4-BE49-F238E27FC236}">
                <a16:creationId xmlns:a16="http://schemas.microsoft.com/office/drawing/2014/main" id="{635416AC-6D2A-E1E9-CD11-C5667E56F388}"/>
              </a:ext>
            </a:extLst>
          </p:cNvPr>
          <p:cNvSpPr txBox="1"/>
          <p:nvPr/>
        </p:nvSpPr>
        <p:spPr>
          <a:xfrm>
            <a:off x="575187" y="3539503"/>
            <a:ext cx="10810566" cy="2862322"/>
          </a:xfrm>
          <a:prstGeom prst="rect">
            <a:avLst/>
          </a:prstGeom>
          <a:noFill/>
        </p:spPr>
        <p:txBody>
          <a:bodyPr wrap="square">
            <a:spAutoFit/>
          </a:bodyPr>
          <a:lstStyle/>
          <a:p>
            <a:r>
              <a:rPr lang="it-IT" dirty="0"/>
              <a:t>Le Convenzioni di Ginevra e la Convenzione dell’ONU sul commercio illegale di armi leggere (2001)</a:t>
            </a:r>
          </a:p>
          <a:p>
            <a:r>
              <a:rPr lang="it-IT" dirty="0"/>
              <a:t>Convenzioni sulla proibizione dello sviluppo, produzione, stoccaggio e uso di armi di distruzione di massa e della loro distruzione.</a:t>
            </a:r>
          </a:p>
          <a:p>
            <a:r>
              <a:rPr lang="it-IT" dirty="0"/>
              <a:t>Convenzione internazionale per la proibizione dell’uso, stoccaggio, produzione, vendita di mine antiuomo e relativa distruzione (1997)</a:t>
            </a:r>
          </a:p>
          <a:p>
            <a:r>
              <a:rPr lang="it-IT" dirty="0"/>
              <a:t>Convenzione internazionale sulle bombe a grappolo (2008)</a:t>
            </a:r>
          </a:p>
          <a:p>
            <a:r>
              <a:rPr lang="it-IT" dirty="0"/>
              <a:t>Trattato di Non Proliferazione Nucleare (1968) e Trattato sulla messa al bando totale degli esperimenti nucleari (1996)</a:t>
            </a:r>
          </a:p>
          <a:p>
            <a:r>
              <a:rPr lang="it-IT" dirty="0"/>
              <a:t>Trattato di Proibizione delle Armi Nucleari (2017)</a:t>
            </a:r>
          </a:p>
          <a:p>
            <a:r>
              <a:rPr lang="it-IT" dirty="0"/>
              <a:t>Accordi sul controllo delle esportazioni di armi convenzionali e di beni e tecnologie a doppio uso (1996) </a:t>
            </a:r>
          </a:p>
        </p:txBody>
      </p:sp>
    </p:spTree>
    <p:extLst>
      <p:ext uri="{BB962C8B-B14F-4D97-AF65-F5344CB8AC3E}">
        <p14:creationId xmlns:p14="http://schemas.microsoft.com/office/powerpoint/2010/main" val="339733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B94C4E2-0602-8BB8-C62C-C79E84F3BB6B}"/>
              </a:ext>
            </a:extLst>
          </p:cNvPr>
          <p:cNvSpPr txBox="1"/>
          <p:nvPr/>
        </p:nvSpPr>
        <p:spPr>
          <a:xfrm>
            <a:off x="663677" y="612412"/>
            <a:ext cx="10589342"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A livello nazionale, un riferimento fondamentale </a:t>
            </a:r>
            <a:r>
              <a:rPr lang="it-IT" sz="2000" b="1" kern="100" dirty="0">
                <a:latin typeface="Aptos" panose="020B0004020202020204" pitchFamily="34" charset="0"/>
                <a:ea typeface="Aptos" panose="020B0004020202020204" pitchFamily="34" charset="0"/>
                <a:cs typeface="Times New Roman" panose="02020603050405020304" pitchFamily="18" charset="0"/>
              </a:rPr>
              <a:t>per questa analisi è la </a:t>
            </a: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Legge 185-1990 “Norme sul controllo dell’esportazione, importazione e transito dei materiali di armamento”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recante norme per il controllo dell’esportazione, importazione e transito di armi.</a:t>
            </a:r>
          </a:p>
        </p:txBody>
      </p:sp>
      <p:sp>
        <p:nvSpPr>
          <p:cNvPr id="5" name="CasellaDiTesto 4">
            <a:extLst>
              <a:ext uri="{FF2B5EF4-FFF2-40B4-BE49-F238E27FC236}">
                <a16:creationId xmlns:a16="http://schemas.microsoft.com/office/drawing/2014/main" id="{D5092714-5334-89BD-614B-1774B4ADCF74}"/>
              </a:ext>
            </a:extLst>
          </p:cNvPr>
          <p:cNvSpPr txBox="1"/>
          <p:nvPr/>
        </p:nvSpPr>
        <p:spPr>
          <a:xfrm>
            <a:off x="663677" y="1681423"/>
            <a:ext cx="10589341" cy="1938992"/>
          </a:xfrm>
          <a:prstGeom prst="rect">
            <a:avLst/>
          </a:prstGeom>
          <a:noFill/>
        </p:spPr>
        <p:txBody>
          <a:bodyPr wrap="square">
            <a:spAutoFit/>
          </a:bodyPr>
          <a:lstStyle/>
          <a:p>
            <a:pPr algn="just"/>
            <a:r>
              <a:rPr lang="it-IT" sz="2000" b="1" dirty="0">
                <a:effectLst/>
                <a:latin typeface="Aptos" panose="020B0004020202020204" pitchFamily="34" charset="0"/>
                <a:ea typeface="Aptos" panose="020B0004020202020204" pitchFamily="34" charset="0"/>
                <a:cs typeface="Times New Roman" panose="02020603050405020304" pitchFamily="18" charset="0"/>
              </a:rPr>
              <a:t>Su queta legge, nel 2024 il Gruppo Banca Etica</a:t>
            </a:r>
            <a:r>
              <a:rPr lang="it-IT" sz="2000" dirty="0">
                <a:effectLst/>
                <a:latin typeface="Aptos" panose="020B0004020202020204" pitchFamily="34" charset="0"/>
                <a:ea typeface="Aptos" panose="020B0004020202020204" pitchFamily="34" charset="0"/>
                <a:cs typeface="Times New Roman" panose="02020603050405020304" pitchFamily="18" charset="0"/>
              </a:rPr>
              <a:t> ha avviato una serie di iniziative in collaborazione con realtà dell’associazionismo e dell’economia sociale italiana. L’obiettivo è stato difendere la legge 185/1990, che disciplina le condizioni e le modalità per l’esportazione di armi dall’Italia verso altri Paesi (non prevede l’esportazione di armi verso paesi in guerra) e prevede norme di trasparenza alle banche, che sono tenute a comunicare a Governo e Parlamento le operazioni di finanziamento legate all’export di armamenti</a:t>
            </a:r>
            <a:endParaRPr lang="it-IT" sz="2000" dirty="0"/>
          </a:p>
        </p:txBody>
      </p:sp>
      <p:sp>
        <p:nvSpPr>
          <p:cNvPr id="7" name="CasellaDiTesto 6">
            <a:extLst>
              <a:ext uri="{FF2B5EF4-FFF2-40B4-BE49-F238E27FC236}">
                <a16:creationId xmlns:a16="http://schemas.microsoft.com/office/drawing/2014/main" id="{3388C4AF-68C1-2737-6D4F-2E9109470C9C}"/>
              </a:ext>
            </a:extLst>
          </p:cNvPr>
          <p:cNvSpPr txBox="1"/>
          <p:nvPr/>
        </p:nvSpPr>
        <p:spPr>
          <a:xfrm>
            <a:off x="663676" y="3691742"/>
            <a:ext cx="10589341" cy="1727652"/>
          </a:xfrm>
          <a:prstGeom prst="rect">
            <a:avLst/>
          </a:prstGeom>
          <a:noFill/>
        </p:spPr>
        <p:txBody>
          <a:bodyPr wrap="square">
            <a:spAutoFit/>
          </a:bodyPr>
          <a:lstStyle/>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Una legge che, nonostante negli anni sia stata depotenziata, mantiene ancora oggi un grande valore per individuare le banche maggiormente coinvolte nel commercio di armi. Tuttavia, è attualmente al centro di un disegno di legge, già approvato dal Senato nel febbraio 2024 e in attesa di discussione alla Camera, che mira a eliminare la trasparenza sulle relazioni tra banche e industrie belliche</a:t>
            </a:r>
            <a:r>
              <a:rPr lang="it-IT" sz="2000" kern="100" dirty="0">
                <a:latin typeface="Aptos" panose="020B0004020202020204" pitchFamily="34" charset="0"/>
                <a:ea typeface="Aptos" panose="020B0004020202020204" pitchFamily="34" charset="0"/>
                <a:cs typeface="Times New Roman" panose="02020603050405020304" pitchFamily="18" charset="0"/>
              </a:rPr>
              <a:t>.</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A3A3555C-7193-B7B9-F57B-E6B4339DA097}"/>
              </a:ext>
            </a:extLst>
          </p:cNvPr>
          <p:cNvSpPr txBox="1"/>
          <p:nvPr/>
        </p:nvSpPr>
        <p:spPr>
          <a:xfrm>
            <a:off x="663675" y="5490721"/>
            <a:ext cx="10589341" cy="1015663"/>
          </a:xfrm>
          <a:prstGeom prst="rect">
            <a:avLst/>
          </a:prstGeom>
          <a:noFill/>
        </p:spPr>
        <p:txBody>
          <a:bodyPr wrap="square" rtlCol="0">
            <a:spAutoFit/>
          </a:bodyPr>
          <a:lstStyle/>
          <a:p>
            <a:r>
              <a:rPr lang="it-IT" sz="2000" dirty="0"/>
              <a:t>Proprio in questi giorni la maggioranza di governo si propone di eliminare la relazione annuale riguardo alle operazioni svolte dalle banche nell’import- export di armamenti, strumento fondamentale per poter svolgere questo tipo di analisi.</a:t>
            </a:r>
          </a:p>
        </p:txBody>
      </p:sp>
    </p:spTree>
    <p:extLst>
      <p:ext uri="{BB962C8B-B14F-4D97-AF65-F5344CB8AC3E}">
        <p14:creationId xmlns:p14="http://schemas.microsoft.com/office/powerpoint/2010/main" val="331956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3159BE0-249B-6045-6936-2EE0AB1A0C78}"/>
              </a:ext>
            </a:extLst>
          </p:cNvPr>
          <p:cNvSpPr txBox="1"/>
          <p:nvPr/>
        </p:nvSpPr>
        <p:spPr>
          <a:xfrm>
            <a:off x="845570" y="409577"/>
            <a:ext cx="10500852" cy="410369"/>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Altri strumenti usati per questa ricerca e disponibili anche ai cittadini sono i seguenti: </a:t>
            </a:r>
            <a:endParaRPr lang="it-IT"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1D05E6C2-DB69-2E11-E9DC-73475914BE96}"/>
              </a:ext>
            </a:extLst>
          </p:cNvPr>
          <p:cNvSpPr txBox="1"/>
          <p:nvPr/>
        </p:nvSpPr>
        <p:spPr>
          <a:xfrm>
            <a:off x="845570" y="696557"/>
            <a:ext cx="10500852" cy="707886"/>
          </a:xfrm>
          <a:prstGeom prst="rect">
            <a:avLst/>
          </a:prstGeom>
          <a:noFill/>
        </p:spPr>
        <p:txBody>
          <a:bodyPr wrap="square">
            <a:spAutoFit/>
          </a:bodyPr>
          <a:lstStyle/>
          <a:p>
            <a:r>
              <a:rPr lang="it-IT" sz="2000" b="1" dirty="0">
                <a:solidFill>
                  <a:srgbClr val="000000"/>
                </a:solidFill>
                <a:effectLst/>
                <a:latin typeface="Arial" panose="020B0604020202020204" pitchFamily="34" charset="0"/>
                <a:ea typeface="Arial" panose="020B0604020202020204" pitchFamily="34" charset="0"/>
              </a:rPr>
              <a:t>Banche armate </a:t>
            </a:r>
            <a:r>
              <a:rPr lang="it-IT" sz="2000" u="sng" dirty="0">
                <a:solidFill>
                  <a:srgbClr val="77206D"/>
                </a:solidFill>
                <a:effectLst/>
                <a:latin typeface="Arial" panose="020B0604020202020204" pitchFamily="34" charset="0"/>
                <a:ea typeface="Arial" panose="020B0604020202020204" pitchFamily="34" charset="0"/>
                <a:cs typeface="Times New Roman" panose="02020603050405020304" pitchFamily="18" charset="0"/>
                <a:hlinkClick r:id="rId2" tooltip="https://www.banchearmate.org/banche-armate-2024-rel-2025/"/>
              </a:rPr>
              <a:t>https://www.banchearmate.org/banche-armate-2024-rel-2025</a:t>
            </a:r>
            <a:r>
              <a:rPr lang="it-IT" sz="2000" dirty="0">
                <a:solidFill>
                  <a:srgbClr val="77206D"/>
                </a:solidFill>
                <a:effectLst/>
                <a:latin typeface="Arial" panose="020B0604020202020204" pitchFamily="34" charset="0"/>
                <a:ea typeface="Arial" panose="020B0604020202020204" pitchFamily="34" charset="0"/>
                <a:cs typeface="Times New Roman" panose="02020603050405020304" pitchFamily="18" charset="0"/>
                <a:hlinkClick r:id="rId2" tooltip="https://www.banchearmate.org/banche-armate-2024-rel-2025/"/>
              </a:rPr>
              <a:t>/</a:t>
            </a:r>
            <a:r>
              <a:rPr lang="it-IT" sz="2000" dirty="0">
                <a:solidFill>
                  <a:srgbClr val="77206D"/>
                </a:solidFill>
                <a:effectLst/>
                <a:latin typeface="Arial" panose="020B0604020202020204" pitchFamily="34" charset="0"/>
                <a:ea typeface="Arial" panose="020B0604020202020204" pitchFamily="34" charset="0"/>
                <a:cs typeface="Times New Roman" panose="02020603050405020304" pitchFamily="18" charset="0"/>
              </a:rPr>
              <a:t> </a:t>
            </a:r>
            <a:r>
              <a:rPr lang="it-IT" sz="2000" dirty="0">
                <a:effectLst/>
                <a:latin typeface="Arial" panose="020B0604020202020204" pitchFamily="34" charset="0"/>
                <a:ea typeface="Arial" panose="020B0604020202020204" pitchFamily="34" charset="0"/>
                <a:cs typeface="Times New Roman" panose="02020603050405020304" pitchFamily="18" charset="0"/>
              </a:rPr>
              <a:t>(quello che la maggioranza vorrebbe eliminare )</a:t>
            </a:r>
            <a:endParaRPr lang="it-IT" sz="2000" dirty="0"/>
          </a:p>
        </p:txBody>
      </p:sp>
      <p:sp>
        <p:nvSpPr>
          <p:cNvPr id="7" name="CasellaDiTesto 6">
            <a:extLst>
              <a:ext uri="{FF2B5EF4-FFF2-40B4-BE49-F238E27FC236}">
                <a16:creationId xmlns:a16="http://schemas.microsoft.com/office/drawing/2014/main" id="{8B9EB05B-7F67-503B-20A7-49B5FE16B16E}"/>
              </a:ext>
            </a:extLst>
          </p:cNvPr>
          <p:cNvSpPr txBox="1"/>
          <p:nvPr/>
        </p:nvSpPr>
        <p:spPr>
          <a:xfrm>
            <a:off x="845568" y="1374156"/>
            <a:ext cx="10500851" cy="407547"/>
          </a:xfrm>
          <a:prstGeom prst="rect">
            <a:avLst/>
          </a:prstGeom>
          <a:noFill/>
        </p:spPr>
        <p:txBody>
          <a:bodyPr wrap="square">
            <a:spAutoFit/>
          </a:bodyPr>
          <a:lstStyle/>
          <a:p>
            <a:pPr algn="just">
              <a:lnSpc>
                <a:spcPct val="107000"/>
              </a:lnSpc>
              <a:spcAft>
                <a:spcPts val="400"/>
              </a:spcAft>
              <a:buNone/>
            </a:pPr>
            <a:r>
              <a:rPr lang="it-IT" sz="20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Osservatorio spese militari Italia</a:t>
            </a:r>
            <a:r>
              <a:rPr lang="it-IT" sz="20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it-IT" sz="2000" kern="100" dirty="0">
                <a:solidFill>
                  <a:srgbClr val="77206D"/>
                </a:solidFill>
                <a:effectLst/>
                <a:latin typeface="Arial" panose="020B0604020202020204" pitchFamily="34" charset="0"/>
                <a:ea typeface="Arial" panose="020B0604020202020204" pitchFamily="34" charset="0"/>
                <a:cs typeface="Times New Roman" panose="02020603050405020304" pitchFamily="18" charset="0"/>
                <a:hlinkClick r:id="rId3"/>
              </a:rPr>
              <a:t>https://www.milex.org/</a:t>
            </a:r>
            <a:r>
              <a:rPr lang="it-IT" sz="2000" kern="100" dirty="0">
                <a:effectLst/>
                <a:latin typeface="Arial" panose="020B0604020202020204" pitchFamily="34" charset="0"/>
                <a:ea typeface="Arial" panose="020B0604020202020204" pitchFamily="34" charset="0"/>
                <a:cs typeface="Times New Roman" panose="02020603050405020304" pitchFamily="18" charset="0"/>
              </a:rPr>
              <a:t> </a:t>
            </a:r>
            <a:endParaRPr lang="it-IT"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71A05039-0D9B-3ECD-4402-340C14DD4E3E}"/>
              </a:ext>
            </a:extLst>
          </p:cNvPr>
          <p:cNvSpPr txBox="1"/>
          <p:nvPr/>
        </p:nvSpPr>
        <p:spPr>
          <a:xfrm>
            <a:off x="845568" y="1736941"/>
            <a:ext cx="10500850" cy="376065"/>
          </a:xfrm>
          <a:prstGeom prst="rect">
            <a:avLst/>
          </a:prstGeom>
          <a:noFill/>
        </p:spPr>
        <p:txBody>
          <a:bodyPr wrap="square">
            <a:spAutoFit/>
          </a:bodyPr>
          <a:lstStyle/>
          <a:p>
            <a:pPr algn="just">
              <a:lnSpc>
                <a:spcPct val="107000"/>
              </a:lnSpc>
              <a:spcAft>
                <a:spcPts val="400"/>
              </a:spcAft>
              <a:buNone/>
            </a:pPr>
            <a:r>
              <a:rPr lang="it-IT" sz="18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Finanza disarmata</a:t>
            </a:r>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it-IT" sz="1800" kern="100" dirty="0">
                <a:solidFill>
                  <a:srgbClr val="77206D"/>
                </a:solidFill>
                <a:effectLst/>
                <a:latin typeface="Arial" panose="020B0604020202020204" pitchFamily="34" charset="0"/>
                <a:ea typeface="Arial" panose="020B0604020202020204" pitchFamily="34" charset="0"/>
                <a:cs typeface="Times New Roman" panose="02020603050405020304" pitchFamily="18" charset="0"/>
                <a:hlinkClick r:id="rId4"/>
              </a:rPr>
              <a:t>https://finanzadisarmata.it/risorse/zero-armi/</a:t>
            </a:r>
            <a:r>
              <a:rPr lang="it-IT" sz="1800" kern="100" dirty="0">
                <a:solidFill>
                  <a:srgbClr val="77206D"/>
                </a:solidFill>
                <a:effectLst/>
                <a:latin typeface="Arial" panose="020B0604020202020204" pitchFamily="34" charset="0"/>
                <a:ea typeface="Arial" panose="020B0604020202020204" pitchFamily="34" charset="0"/>
                <a:cs typeface="Times New Roman" panose="02020603050405020304" pitchFamily="18" charset="0"/>
              </a:rPr>
              <a:t> </a:t>
            </a:r>
            <a:r>
              <a:rPr lang="it-IT" sz="1800" kern="100" dirty="0">
                <a:effectLst/>
                <a:latin typeface="Arial" panose="020B0604020202020204" pitchFamily="34" charset="0"/>
                <a:ea typeface="Arial" panose="020B0604020202020204" pitchFamily="34" charset="0"/>
                <a:cs typeface="Times New Roman" panose="02020603050405020304" pitchFamily="18" charset="0"/>
              </a:rPr>
              <a:t>(quello che stiamo </a:t>
            </a:r>
            <a:r>
              <a:rPr lang="it-IT" sz="1800" kern="100" dirty="0" err="1">
                <a:effectLst/>
                <a:latin typeface="Arial" panose="020B0604020202020204" pitchFamily="34" charset="0"/>
                <a:ea typeface="Arial" panose="020B0604020202020204" pitchFamily="34" charset="0"/>
                <a:cs typeface="Times New Roman" panose="02020603050405020304" pitchFamily="18" charset="0"/>
              </a:rPr>
              <a:t>esaminado</a:t>
            </a:r>
            <a:r>
              <a:rPr lang="it-IT" sz="1800" kern="100" dirty="0">
                <a:effectLst/>
                <a:latin typeface="Arial" panose="020B0604020202020204" pitchFamily="34" charset="0"/>
                <a:ea typeface="Arial" panose="020B0604020202020204" pitchFamily="34" charset="0"/>
                <a:cs typeface="Times New Roman" panose="02020603050405020304" pitchFamily="18" charset="0"/>
              </a:rPr>
              <a:t>)</a:t>
            </a:r>
            <a:endParaRPr lang="it-IT"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5EEC080A-B679-D7D6-817C-20DC65E87B5D}"/>
              </a:ext>
            </a:extLst>
          </p:cNvPr>
          <p:cNvSpPr txBox="1"/>
          <p:nvPr/>
        </p:nvSpPr>
        <p:spPr>
          <a:xfrm>
            <a:off x="845567" y="2083119"/>
            <a:ext cx="10500849" cy="392672"/>
          </a:xfrm>
          <a:prstGeom prst="rect">
            <a:avLst/>
          </a:prstGeom>
          <a:noFill/>
        </p:spPr>
        <p:txBody>
          <a:bodyPr wrap="square">
            <a:spAutoFit/>
          </a:bodyPr>
          <a:lstStyle/>
          <a:p>
            <a:pPr algn="just">
              <a:lnSpc>
                <a:spcPct val="115000"/>
              </a:lnSpc>
              <a:spcAft>
                <a:spcPts val="800"/>
              </a:spcAft>
              <a:buNone/>
            </a:pPr>
            <a:r>
              <a:rPr lang="it-IT" sz="18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Osservatorio sulle armi leggere e le politiche di sicurezza e difesa</a:t>
            </a:r>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it-IT" sz="1800" kern="100" dirty="0">
                <a:solidFill>
                  <a:srgbClr val="77206D"/>
                </a:solidFill>
                <a:effectLst/>
                <a:latin typeface="Arial" panose="020B0604020202020204" pitchFamily="34" charset="0"/>
                <a:ea typeface="Arial" panose="020B0604020202020204" pitchFamily="34" charset="0"/>
                <a:cs typeface="Times New Roman" panose="02020603050405020304" pitchFamily="18" charset="0"/>
                <a:hlinkClick r:id="rId5"/>
              </a:rPr>
              <a:t>https://www.opalbrescia.org/</a:t>
            </a:r>
            <a:r>
              <a:rPr lang="it-IT" sz="1800" u="sng" kern="100" dirty="0">
                <a:solidFill>
                  <a:srgbClr val="77206D"/>
                </a:solidFill>
                <a:effectLst/>
                <a:latin typeface="Arial" panose="020B0604020202020204" pitchFamily="34" charset="0"/>
                <a:ea typeface="Arial" panose="020B0604020202020204" pitchFamily="34" charset="0"/>
                <a:cs typeface="Times New Roman" panose="02020603050405020304" pitchFamily="18" charset="0"/>
              </a:rPr>
              <a:t> </a:t>
            </a:r>
            <a:r>
              <a:rPr lang="it-IT" sz="1800" u="sng"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 </a:t>
            </a:r>
            <a:endParaRPr lang="it-IT"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855E309A-344B-4CEF-EA41-473B419CABDC}"/>
              </a:ext>
            </a:extLst>
          </p:cNvPr>
          <p:cNvSpPr txBox="1"/>
          <p:nvPr/>
        </p:nvSpPr>
        <p:spPr>
          <a:xfrm>
            <a:off x="845566" y="3333867"/>
            <a:ext cx="10500849" cy="1538883"/>
          </a:xfrm>
          <a:prstGeom prst="rect">
            <a:avLst/>
          </a:prstGeom>
          <a:noFill/>
        </p:spPr>
        <p:txBody>
          <a:bodyPr wrap="square">
            <a:spAutoFit/>
          </a:bodyPr>
          <a:lstStyle/>
          <a:p>
            <a:pPr algn="just">
              <a:spcAft>
                <a:spcPts val="400"/>
              </a:spcAft>
              <a:buNone/>
            </a:pPr>
            <a:r>
              <a:rPr lang="it-IT" sz="2400" b="1" kern="100" dirty="0">
                <a:effectLst/>
                <a:latin typeface="Aptos" panose="020B0004020202020204" pitchFamily="34" charset="0"/>
                <a:ea typeface="Aptos" panose="020B0004020202020204" pitchFamily="34" charset="0"/>
                <a:cs typeface="Times New Roman" panose="02020603050405020304" pitchFamily="18" charset="0"/>
              </a:rPr>
              <a:t>I criteri dell’analisi sono divisi in tre sezioni</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4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PRIMA SEZIONE: coinvolgimento della banca nelle specifiche attività armate</a:t>
            </a:r>
          </a:p>
          <a:p>
            <a:pPr algn="just">
              <a:spcAft>
                <a:spcPts val="4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SECONDA SEZIONE: coinvolgimento complessivo con l’industria militare</a:t>
            </a:r>
          </a:p>
          <a:p>
            <a:pPr algn="just">
              <a:spcAft>
                <a:spcPts val="4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TERZA SEZIONE: presenza di policy sul tema e disponibilità a trasparenza ed impegni presi.</a:t>
            </a:r>
          </a:p>
        </p:txBody>
      </p:sp>
      <p:sp>
        <p:nvSpPr>
          <p:cNvPr id="8" name="CasellaDiTesto 7">
            <a:extLst>
              <a:ext uri="{FF2B5EF4-FFF2-40B4-BE49-F238E27FC236}">
                <a16:creationId xmlns:a16="http://schemas.microsoft.com/office/drawing/2014/main" id="{E0005213-BBBA-76ED-C3BD-104BD81CE926}"/>
              </a:ext>
            </a:extLst>
          </p:cNvPr>
          <p:cNvSpPr txBox="1"/>
          <p:nvPr/>
        </p:nvSpPr>
        <p:spPr>
          <a:xfrm>
            <a:off x="845566" y="4872750"/>
            <a:ext cx="10500849" cy="1477328"/>
          </a:xfrm>
          <a:prstGeom prst="rect">
            <a:avLst/>
          </a:prstGeom>
          <a:noFill/>
        </p:spPr>
        <p:txBody>
          <a:bodyPr wrap="square">
            <a:spAutoFit/>
          </a:bodyPr>
          <a:lstStyle/>
          <a:p>
            <a:pPr algn="just">
              <a:spcAft>
                <a:spcPts val="4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Le banche con 0-5 punti mostrano un coinvolgimento nullo o minimo</a:t>
            </a:r>
          </a:p>
          <a:p>
            <a:pPr algn="just">
              <a:spcAft>
                <a:spcPts val="4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Le banche tra 20 e 40 punti evidenziano un coinvolgimento moderato,</a:t>
            </a:r>
          </a:p>
          <a:p>
            <a:pPr algn="just">
              <a:spcAft>
                <a:spcPts val="4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Le banche oltre i 40 punti mostrano un coinvolgimento significativo.</a:t>
            </a:r>
          </a:p>
          <a:p>
            <a:pPr algn="just">
              <a:spcAft>
                <a:spcPts val="4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Le banche sopra i 60 punti rivelano un coinvolgimento pieno nel comparto militare.</a:t>
            </a:r>
          </a:p>
        </p:txBody>
      </p:sp>
      <p:sp>
        <p:nvSpPr>
          <p:cNvPr id="2" name="CasellaDiTesto 1">
            <a:extLst>
              <a:ext uri="{FF2B5EF4-FFF2-40B4-BE49-F238E27FC236}">
                <a16:creationId xmlns:a16="http://schemas.microsoft.com/office/drawing/2014/main" id="{949783CB-C197-3D27-F1AA-1190A0F94D71}"/>
              </a:ext>
            </a:extLst>
          </p:cNvPr>
          <p:cNvSpPr txBox="1"/>
          <p:nvPr/>
        </p:nvSpPr>
        <p:spPr>
          <a:xfrm>
            <a:off x="845567" y="2465346"/>
            <a:ext cx="10500849" cy="369332"/>
          </a:xfrm>
          <a:prstGeom prst="rect">
            <a:avLst/>
          </a:prstGeom>
          <a:noFill/>
        </p:spPr>
        <p:txBody>
          <a:bodyPr wrap="square" rtlCol="0">
            <a:spAutoFit/>
          </a:bodyPr>
          <a:lstStyle/>
          <a:p>
            <a:r>
              <a:rPr lang="it-IT" b="1" dirty="0">
                <a:hlinkClick r:id="rId6">
                  <a:extLst>
                    <a:ext uri="{A12FA001-AC4F-418D-AE19-62706E023703}">
                      <ahyp:hlinkClr xmlns:ahyp="http://schemas.microsoft.com/office/drawing/2018/hyperlinkcolor" val="tx"/>
                    </a:ext>
                  </a:extLst>
                </a:hlinkClick>
              </a:rPr>
              <a:t>Notizie di finanza etica ed economia sostenibile   </a:t>
            </a:r>
            <a:r>
              <a:rPr lang="it-IT" dirty="0">
                <a:solidFill>
                  <a:srgbClr val="467886"/>
                </a:solidFill>
                <a:hlinkClick r:id="rId6">
                  <a:extLst>
                    <a:ext uri="{A12FA001-AC4F-418D-AE19-62706E023703}">
                      <ahyp:hlinkClr xmlns:ahyp="http://schemas.microsoft.com/office/drawing/2018/hyperlinkcolor" val="tx"/>
                    </a:ext>
                  </a:extLst>
                </a:hlinkClick>
              </a:rPr>
              <a:t>https://valori.it/</a:t>
            </a:r>
            <a:endParaRPr lang="it-IT" dirty="0"/>
          </a:p>
        </p:txBody>
      </p:sp>
      <p:sp>
        <p:nvSpPr>
          <p:cNvPr id="10" name="CasellaDiTesto 9">
            <a:extLst>
              <a:ext uri="{FF2B5EF4-FFF2-40B4-BE49-F238E27FC236}">
                <a16:creationId xmlns:a16="http://schemas.microsoft.com/office/drawing/2014/main" id="{1B46575C-A17D-17F6-8A62-9A06F603664C}"/>
              </a:ext>
            </a:extLst>
          </p:cNvPr>
          <p:cNvSpPr txBox="1"/>
          <p:nvPr/>
        </p:nvSpPr>
        <p:spPr>
          <a:xfrm>
            <a:off x="845566" y="2845123"/>
            <a:ext cx="10392705" cy="369332"/>
          </a:xfrm>
          <a:prstGeom prst="rect">
            <a:avLst/>
          </a:prstGeom>
          <a:noFill/>
        </p:spPr>
        <p:txBody>
          <a:bodyPr wrap="square" rtlCol="0">
            <a:spAutoFit/>
          </a:bodyPr>
          <a:lstStyle/>
          <a:p>
            <a:r>
              <a:rPr lang="it-IT" b="1" dirty="0"/>
              <a:t>Rivista di informazione </a:t>
            </a:r>
            <a:r>
              <a:rPr lang="it-IT" dirty="0">
                <a:hlinkClick r:id="rId7"/>
              </a:rPr>
              <a:t>https://altreconomia.it/</a:t>
            </a:r>
            <a:r>
              <a:rPr lang="it-IT" dirty="0"/>
              <a:t>  ; </a:t>
            </a:r>
            <a:r>
              <a:rPr lang="it-IT"/>
              <a:t>anche cartacea</a:t>
            </a:r>
            <a:endParaRPr lang="it-IT" dirty="0"/>
          </a:p>
        </p:txBody>
      </p:sp>
    </p:spTree>
    <p:extLst>
      <p:ext uri="{BB962C8B-B14F-4D97-AF65-F5344CB8AC3E}">
        <p14:creationId xmlns:p14="http://schemas.microsoft.com/office/powerpoint/2010/main" val="343563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85F0185-CE06-EB7D-9D79-6AACECC4D70F}"/>
              </a:ext>
            </a:extLst>
          </p:cNvPr>
          <p:cNvSpPr txBox="1"/>
          <p:nvPr/>
        </p:nvSpPr>
        <p:spPr>
          <a:xfrm>
            <a:off x="615744" y="593008"/>
            <a:ext cx="10873249" cy="908134"/>
          </a:xfrm>
          <a:prstGeom prst="rect">
            <a:avLst/>
          </a:prstGeom>
          <a:noFill/>
        </p:spPr>
        <p:txBody>
          <a:bodyPr wrap="square">
            <a:spAutoFit/>
          </a:bodyPr>
          <a:lstStyle/>
          <a:p>
            <a:pPr algn="just">
              <a:lnSpc>
                <a:spcPct val="107000"/>
              </a:lnSpc>
              <a:spcAft>
                <a:spcPts val="800"/>
              </a:spcAft>
              <a:buNone/>
            </a:pPr>
            <a:r>
              <a:rPr lang="it-IT" sz="2400" b="1" kern="100" dirty="0">
                <a:effectLst/>
                <a:latin typeface="Aptos" panose="020B0004020202020204" pitchFamily="34" charset="0"/>
                <a:ea typeface="Aptos" panose="020B0004020202020204" pitchFamily="34" charset="0"/>
                <a:cs typeface="Times New Roman" panose="02020603050405020304" pitchFamily="18" charset="0"/>
              </a:rPr>
              <a:t>RISULTATI :</a:t>
            </a:r>
          </a:p>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Banca Etica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si conferma l’unico istituto con un coinvolgimento nullo nel settore militare.</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4" name="Tabella 3">
            <a:extLst>
              <a:ext uri="{FF2B5EF4-FFF2-40B4-BE49-F238E27FC236}">
                <a16:creationId xmlns:a16="http://schemas.microsoft.com/office/drawing/2014/main" id="{969A2BCB-BA05-A381-0647-3E409E024C0C}"/>
              </a:ext>
            </a:extLst>
          </p:cNvPr>
          <p:cNvGraphicFramePr>
            <a:graphicFrameLocks noGrp="1"/>
          </p:cNvGraphicFramePr>
          <p:nvPr>
            <p:extLst>
              <p:ext uri="{D42A27DB-BD31-4B8C-83A1-F6EECF244321}">
                <p14:modId xmlns:p14="http://schemas.microsoft.com/office/powerpoint/2010/main" val="268046196"/>
              </p:ext>
            </p:extLst>
          </p:nvPr>
        </p:nvGraphicFramePr>
        <p:xfrm>
          <a:off x="615744" y="1642141"/>
          <a:ext cx="9988346" cy="1975106"/>
        </p:xfrm>
        <a:graphic>
          <a:graphicData uri="http://schemas.openxmlformats.org/drawingml/2006/table">
            <a:tbl>
              <a:tblPr firstRow="1" bandRow="1"/>
              <a:tblGrid>
                <a:gridCol w="3137620">
                  <a:extLst>
                    <a:ext uri="{9D8B030D-6E8A-4147-A177-3AD203B41FA5}">
                      <a16:colId xmlns:a16="http://schemas.microsoft.com/office/drawing/2014/main" val="979951611"/>
                    </a:ext>
                  </a:extLst>
                </a:gridCol>
                <a:gridCol w="1231949">
                  <a:extLst>
                    <a:ext uri="{9D8B030D-6E8A-4147-A177-3AD203B41FA5}">
                      <a16:colId xmlns:a16="http://schemas.microsoft.com/office/drawing/2014/main" val="358576609"/>
                    </a:ext>
                  </a:extLst>
                </a:gridCol>
                <a:gridCol w="1950807">
                  <a:extLst>
                    <a:ext uri="{9D8B030D-6E8A-4147-A177-3AD203B41FA5}">
                      <a16:colId xmlns:a16="http://schemas.microsoft.com/office/drawing/2014/main" val="2678335072"/>
                    </a:ext>
                  </a:extLst>
                </a:gridCol>
                <a:gridCol w="1833985">
                  <a:extLst>
                    <a:ext uri="{9D8B030D-6E8A-4147-A177-3AD203B41FA5}">
                      <a16:colId xmlns:a16="http://schemas.microsoft.com/office/drawing/2014/main" val="1023438385"/>
                    </a:ext>
                  </a:extLst>
                </a:gridCol>
                <a:gridCol w="1833985">
                  <a:extLst>
                    <a:ext uri="{9D8B030D-6E8A-4147-A177-3AD203B41FA5}">
                      <a16:colId xmlns:a16="http://schemas.microsoft.com/office/drawing/2014/main" val="3785286369"/>
                    </a:ext>
                  </a:extLst>
                </a:gridCol>
              </a:tblGrid>
              <a:tr h="287020">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BANCA</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PUNT. ZEROARMI</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CONVOLGIMENTO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Importi Segnalati 185-90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Importi Accessori 185-90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extLst>
                  <a:ext uri="{0D108BD9-81ED-4DB2-BD59-A6C34878D82A}">
                    <a16:rowId xmlns:a16="http://schemas.microsoft.com/office/drawing/2014/main" val="2786862643"/>
                  </a:ext>
                </a:extLst>
              </a:tr>
              <a:tr h="13970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CASSA CENTRALE BANCA (BCC)</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MINIMO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 847. 277 €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 028. 529 €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extLst>
                  <a:ext uri="{0D108BD9-81ED-4DB2-BD59-A6C34878D82A}">
                    <a16:rowId xmlns:a16="http://schemas.microsoft.com/office/drawing/2014/main" val="610566536"/>
                  </a:ext>
                </a:extLst>
              </a:tr>
              <a:tr h="17272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BPER</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MINIMO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 766. 513 €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 286.274 €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extLst>
                  <a:ext uri="{0D108BD9-81ED-4DB2-BD59-A6C34878D82A}">
                    <a16:rowId xmlns:a16="http://schemas.microsoft.com/office/drawing/2014/main" val="554907332"/>
                  </a:ext>
                </a:extLst>
              </a:tr>
              <a:tr h="17272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BANCO BPM</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MINIMO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 845. 804 €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420. 115 €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extLst>
                  <a:ext uri="{0D108BD9-81ED-4DB2-BD59-A6C34878D82A}">
                    <a16:rowId xmlns:a16="http://schemas.microsoft.com/office/drawing/2014/main" val="853042601"/>
                  </a:ext>
                </a:extLst>
              </a:tr>
              <a:tr h="17272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CASSA DEPOSITI E PRESTITI</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MINIMO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extLst>
                  <a:ext uri="{0D108BD9-81ED-4DB2-BD59-A6C34878D82A}">
                    <a16:rowId xmlns:a16="http://schemas.microsoft.com/office/drawing/2014/main" val="3121804785"/>
                  </a:ext>
                </a:extLst>
              </a:tr>
            </a:tbl>
          </a:graphicData>
        </a:graphic>
      </p:graphicFrame>
      <p:graphicFrame>
        <p:nvGraphicFramePr>
          <p:cNvPr id="6" name="Tabella 5">
            <a:extLst>
              <a:ext uri="{FF2B5EF4-FFF2-40B4-BE49-F238E27FC236}">
                <a16:creationId xmlns:a16="http://schemas.microsoft.com/office/drawing/2014/main" id="{F576C0A8-4196-1620-3D58-C1637298A850}"/>
              </a:ext>
            </a:extLst>
          </p:cNvPr>
          <p:cNvGraphicFramePr>
            <a:graphicFrameLocks noGrp="1"/>
          </p:cNvGraphicFramePr>
          <p:nvPr>
            <p:extLst>
              <p:ext uri="{D42A27DB-BD31-4B8C-83A1-F6EECF244321}">
                <p14:modId xmlns:p14="http://schemas.microsoft.com/office/powerpoint/2010/main" val="786034506"/>
              </p:ext>
            </p:extLst>
          </p:nvPr>
        </p:nvGraphicFramePr>
        <p:xfrm>
          <a:off x="615743" y="3758246"/>
          <a:ext cx="9988346" cy="2318578"/>
        </p:xfrm>
        <a:graphic>
          <a:graphicData uri="http://schemas.openxmlformats.org/drawingml/2006/table">
            <a:tbl>
              <a:tblPr firstRow="1" bandRow="1"/>
              <a:tblGrid>
                <a:gridCol w="3105061">
                  <a:extLst>
                    <a:ext uri="{9D8B030D-6E8A-4147-A177-3AD203B41FA5}">
                      <a16:colId xmlns:a16="http://schemas.microsoft.com/office/drawing/2014/main" val="377931297"/>
                    </a:ext>
                  </a:extLst>
                </a:gridCol>
                <a:gridCol w="1320383">
                  <a:extLst>
                    <a:ext uri="{9D8B030D-6E8A-4147-A177-3AD203B41FA5}">
                      <a16:colId xmlns:a16="http://schemas.microsoft.com/office/drawing/2014/main" val="1540112396"/>
                    </a:ext>
                  </a:extLst>
                </a:gridCol>
                <a:gridCol w="1885786">
                  <a:extLst>
                    <a:ext uri="{9D8B030D-6E8A-4147-A177-3AD203B41FA5}">
                      <a16:colId xmlns:a16="http://schemas.microsoft.com/office/drawing/2014/main" val="1956275029"/>
                    </a:ext>
                  </a:extLst>
                </a:gridCol>
                <a:gridCol w="1885786">
                  <a:extLst>
                    <a:ext uri="{9D8B030D-6E8A-4147-A177-3AD203B41FA5}">
                      <a16:colId xmlns:a16="http://schemas.microsoft.com/office/drawing/2014/main" val="1101508242"/>
                    </a:ext>
                  </a:extLst>
                </a:gridCol>
                <a:gridCol w="1791330">
                  <a:extLst>
                    <a:ext uri="{9D8B030D-6E8A-4147-A177-3AD203B41FA5}">
                      <a16:colId xmlns:a16="http://schemas.microsoft.com/office/drawing/2014/main" val="3800337177"/>
                    </a:ext>
                  </a:extLst>
                </a:gridCol>
              </a:tblGrid>
              <a:tr h="477520">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BANCA</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PUNT. ZEROARMI</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CONVOLGIMENTO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Importi Segnalati 185-90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Importi Accessori 185-90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extLst>
                  <a:ext uri="{0D108BD9-81ED-4DB2-BD59-A6C34878D82A}">
                    <a16:rowId xmlns:a16="http://schemas.microsoft.com/office/drawing/2014/main" val="376247295"/>
                  </a:ext>
                </a:extLst>
              </a:tr>
              <a:tr h="272415">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BANCA MEDIOLANUM</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buNone/>
                      </a:pPr>
                      <a:endParaRPr lang="it-IT" sz="1100" kern="100">
                        <a:effectLst/>
                        <a:latin typeface="Aptos" panose="020B00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buNone/>
                      </a:pPr>
                      <a:endParaRPr lang="it-IT" sz="1100" kern="100">
                        <a:effectLst/>
                        <a:latin typeface="Aptos" panose="020B00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extLst>
                  <a:ext uri="{0D108BD9-81ED-4DB2-BD59-A6C34878D82A}">
                    <a16:rowId xmlns:a16="http://schemas.microsoft.com/office/drawing/2014/main" val="1292070646"/>
                  </a:ext>
                </a:extLst>
              </a:tr>
              <a:tr h="272415">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CREDIT AGRICOLE</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53. 028. 655 €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261. 875 €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extLst>
                  <a:ext uri="{0D108BD9-81ED-4DB2-BD59-A6C34878D82A}">
                    <a16:rowId xmlns:a16="http://schemas.microsoft.com/office/drawing/2014/main" val="1044190852"/>
                  </a:ext>
                </a:extLst>
              </a:tr>
              <a:tr h="272415">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MEDIOBANCA</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 143. 997 €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buNone/>
                      </a:pPr>
                      <a:endParaRPr lang="it-IT" sz="1100" kern="100">
                        <a:effectLst/>
                        <a:latin typeface="Aptos" panose="020B00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extLst>
                  <a:ext uri="{0D108BD9-81ED-4DB2-BD59-A6C34878D82A}">
                    <a16:rowId xmlns:a16="http://schemas.microsoft.com/office/drawing/2014/main" val="54695612"/>
                  </a:ext>
                </a:extLst>
              </a:tr>
              <a:tr h="272415">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GRUPPO BCC ICCREA</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buNone/>
                      </a:pPr>
                      <a:endParaRPr lang="it-IT" sz="1100" kern="100">
                        <a:effectLst/>
                        <a:latin typeface="Aptos" panose="020B00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buNone/>
                      </a:pPr>
                      <a:endParaRPr lang="it-IT" sz="1100" kern="100">
                        <a:effectLst/>
                        <a:latin typeface="Aptos" panose="020B00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extLst>
                  <a:ext uri="{0D108BD9-81ED-4DB2-BD59-A6C34878D82A}">
                    <a16:rowId xmlns:a16="http://schemas.microsoft.com/office/drawing/2014/main" val="3055484583"/>
                  </a:ext>
                </a:extLst>
              </a:tr>
              <a:tr h="272415">
                <a:tc>
                  <a:txBody>
                    <a:bodyPr/>
                    <a:lstStyle/>
                    <a:p>
                      <a:pPr algn="just">
                        <a:lnSpc>
                          <a:spcPct val="107000"/>
                        </a:lnSpc>
                        <a:spcAft>
                          <a:spcPts val="800"/>
                        </a:spcAft>
                        <a:buNone/>
                      </a:pPr>
                      <a:r>
                        <a:rPr lang="it-IT" sz="16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BANCA POPOLARE SONDRIO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gn="just">
                        <a:lnSpc>
                          <a:spcPct val="107000"/>
                        </a:lnSpc>
                        <a:spcAft>
                          <a:spcPts val="800"/>
                        </a:spcAft>
                        <a:buNone/>
                      </a:pPr>
                      <a:r>
                        <a:rPr lang="it-IT" sz="16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35-40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gn="just">
                        <a:lnSpc>
                          <a:spcPct val="107000"/>
                        </a:lnSpc>
                        <a:spcAft>
                          <a:spcPts val="800"/>
                        </a:spcAft>
                        <a:buNone/>
                      </a:pPr>
                      <a:r>
                        <a:rPr lang="it-IT" sz="16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MEDIO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gn="just">
                        <a:lnSpc>
                          <a:spcPct val="107000"/>
                        </a:lnSpc>
                        <a:spcAft>
                          <a:spcPts val="800"/>
                        </a:spcAft>
                        <a:buNone/>
                      </a:pPr>
                      <a:r>
                        <a:rPr lang="it-IT" sz="16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386. 521. 659 €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gn="just">
                        <a:lnSpc>
                          <a:spcPct val="107000"/>
                        </a:lnSpc>
                        <a:spcAft>
                          <a:spcPts val="800"/>
                        </a:spcAft>
                        <a:buNone/>
                      </a:pPr>
                      <a:r>
                        <a:rPr lang="it-IT"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4. 336. 024 €</a:t>
                      </a:r>
                      <a:endParaRPr lang="it-I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extLst>
                  <a:ext uri="{0D108BD9-81ED-4DB2-BD59-A6C34878D82A}">
                    <a16:rowId xmlns:a16="http://schemas.microsoft.com/office/drawing/2014/main" val="879944198"/>
                  </a:ext>
                </a:extLst>
              </a:tr>
            </a:tbl>
          </a:graphicData>
        </a:graphic>
      </p:graphicFrame>
    </p:spTree>
    <p:extLst>
      <p:ext uri="{BB962C8B-B14F-4D97-AF65-F5344CB8AC3E}">
        <p14:creationId xmlns:p14="http://schemas.microsoft.com/office/powerpoint/2010/main" val="346530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38C27F6E-4B0E-5E80-1E2A-08E62DC3C038}"/>
              </a:ext>
            </a:extLst>
          </p:cNvPr>
          <p:cNvGraphicFramePr>
            <a:graphicFrameLocks noGrp="1"/>
          </p:cNvGraphicFramePr>
          <p:nvPr>
            <p:extLst>
              <p:ext uri="{D42A27DB-BD31-4B8C-83A1-F6EECF244321}">
                <p14:modId xmlns:p14="http://schemas.microsoft.com/office/powerpoint/2010/main" val="1516094444"/>
              </p:ext>
            </p:extLst>
          </p:nvPr>
        </p:nvGraphicFramePr>
        <p:xfrm>
          <a:off x="856471" y="642875"/>
          <a:ext cx="10027838" cy="1289432"/>
        </p:xfrm>
        <a:graphic>
          <a:graphicData uri="http://schemas.openxmlformats.org/drawingml/2006/table">
            <a:tbl>
              <a:tblPr firstRow="1" bandRow="1"/>
              <a:tblGrid>
                <a:gridCol w="3117338">
                  <a:extLst>
                    <a:ext uri="{9D8B030D-6E8A-4147-A177-3AD203B41FA5}">
                      <a16:colId xmlns:a16="http://schemas.microsoft.com/office/drawing/2014/main" val="3465494471"/>
                    </a:ext>
                  </a:extLst>
                </a:gridCol>
                <a:gridCol w="1325603">
                  <a:extLst>
                    <a:ext uri="{9D8B030D-6E8A-4147-A177-3AD203B41FA5}">
                      <a16:colId xmlns:a16="http://schemas.microsoft.com/office/drawing/2014/main" val="148671901"/>
                    </a:ext>
                  </a:extLst>
                </a:gridCol>
                <a:gridCol w="1862523">
                  <a:extLst>
                    <a:ext uri="{9D8B030D-6E8A-4147-A177-3AD203B41FA5}">
                      <a16:colId xmlns:a16="http://schemas.microsoft.com/office/drawing/2014/main" val="2771171044"/>
                    </a:ext>
                  </a:extLst>
                </a:gridCol>
                <a:gridCol w="1923961">
                  <a:extLst>
                    <a:ext uri="{9D8B030D-6E8A-4147-A177-3AD203B41FA5}">
                      <a16:colId xmlns:a16="http://schemas.microsoft.com/office/drawing/2014/main" val="317540027"/>
                    </a:ext>
                  </a:extLst>
                </a:gridCol>
                <a:gridCol w="1798413">
                  <a:extLst>
                    <a:ext uri="{9D8B030D-6E8A-4147-A177-3AD203B41FA5}">
                      <a16:colId xmlns:a16="http://schemas.microsoft.com/office/drawing/2014/main" val="3629949977"/>
                    </a:ext>
                  </a:extLst>
                </a:gridCol>
              </a:tblGrid>
              <a:tr h="535940">
                <a:tc>
                  <a:txBody>
                    <a:bodyPr/>
                    <a:lstStyle/>
                    <a:p>
                      <a:pPr>
                        <a:lnSpc>
                          <a:spcPct val="107000"/>
                        </a:lnSpc>
                        <a:spcAft>
                          <a:spcPts val="800"/>
                        </a:spcAft>
                        <a:buNone/>
                      </a:pPr>
                      <a:r>
                        <a:rPr lang="it-IT"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BANCA</a:t>
                      </a:r>
                      <a:endParaRPr lang="it-I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PUNT. ZEROARMI</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CONVOLGIMENTO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Importi Segnalati 185-90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6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Importi Accessori 185-90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8312"/>
                    </a:solidFill>
                  </a:tcPr>
                </a:tc>
                <a:extLst>
                  <a:ext uri="{0D108BD9-81ED-4DB2-BD59-A6C34878D82A}">
                    <a16:rowId xmlns:a16="http://schemas.microsoft.com/office/drawing/2014/main" val="2408609702"/>
                  </a:ext>
                </a:extLst>
              </a:tr>
              <a:tr h="328295">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INTESA SANPAOLO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40-45</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SIGNIFICATIVO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722. 057. 885 €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 569. 948 €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extLst>
                  <a:ext uri="{0D108BD9-81ED-4DB2-BD59-A6C34878D82A}">
                    <a16:rowId xmlns:a16="http://schemas.microsoft.com/office/drawing/2014/main" val="1313367102"/>
                  </a:ext>
                </a:extLst>
              </a:tr>
              <a:tr h="328295">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UNICREDIT</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40-45</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SIGNIFICATIVO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1.353.705.711 €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45.231.929 €</a:t>
                      </a:r>
                      <a:endParaRPr lang="it-I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extLst>
                  <a:ext uri="{0D108BD9-81ED-4DB2-BD59-A6C34878D82A}">
                    <a16:rowId xmlns:a16="http://schemas.microsoft.com/office/drawing/2014/main" val="3129707688"/>
                  </a:ext>
                </a:extLst>
              </a:tr>
            </a:tbl>
          </a:graphicData>
        </a:graphic>
      </p:graphicFrame>
      <p:graphicFrame>
        <p:nvGraphicFramePr>
          <p:cNvPr id="4" name="Tabella 3">
            <a:extLst>
              <a:ext uri="{FF2B5EF4-FFF2-40B4-BE49-F238E27FC236}">
                <a16:creationId xmlns:a16="http://schemas.microsoft.com/office/drawing/2014/main" id="{EC5B9FF6-C08E-11E8-3A52-35F476662E22}"/>
              </a:ext>
            </a:extLst>
          </p:cNvPr>
          <p:cNvGraphicFramePr>
            <a:graphicFrameLocks noGrp="1"/>
          </p:cNvGraphicFramePr>
          <p:nvPr>
            <p:extLst>
              <p:ext uri="{D42A27DB-BD31-4B8C-83A1-F6EECF244321}">
                <p14:modId xmlns:p14="http://schemas.microsoft.com/office/powerpoint/2010/main" val="466563082"/>
              </p:ext>
            </p:extLst>
          </p:nvPr>
        </p:nvGraphicFramePr>
        <p:xfrm>
          <a:off x="856471" y="2050293"/>
          <a:ext cx="10027838" cy="2431228"/>
        </p:xfrm>
        <a:graphic>
          <a:graphicData uri="http://schemas.openxmlformats.org/drawingml/2006/table">
            <a:tbl>
              <a:tblPr firstRow="1" bandRow="1"/>
              <a:tblGrid>
                <a:gridCol w="3096097">
                  <a:extLst>
                    <a:ext uri="{9D8B030D-6E8A-4147-A177-3AD203B41FA5}">
                      <a16:colId xmlns:a16="http://schemas.microsoft.com/office/drawing/2014/main" val="1648831084"/>
                    </a:ext>
                  </a:extLst>
                </a:gridCol>
                <a:gridCol w="3288890">
                  <a:extLst>
                    <a:ext uri="{9D8B030D-6E8A-4147-A177-3AD203B41FA5}">
                      <a16:colId xmlns:a16="http://schemas.microsoft.com/office/drawing/2014/main" val="3187267047"/>
                    </a:ext>
                  </a:extLst>
                </a:gridCol>
                <a:gridCol w="3642851">
                  <a:extLst>
                    <a:ext uri="{9D8B030D-6E8A-4147-A177-3AD203B41FA5}">
                      <a16:colId xmlns:a16="http://schemas.microsoft.com/office/drawing/2014/main" val="1299119060"/>
                    </a:ext>
                  </a:extLst>
                </a:gridCol>
              </a:tblGrid>
              <a:tr h="235585">
                <a:tc>
                  <a:txBody>
                    <a:bodyPr/>
                    <a:lstStyle/>
                    <a:p>
                      <a:pPr>
                        <a:lnSpc>
                          <a:spcPct val="107000"/>
                        </a:lnSpc>
                        <a:spcAft>
                          <a:spcPts val="800"/>
                        </a:spcAft>
                        <a:buNone/>
                      </a:pPr>
                      <a:r>
                        <a:rPr lang="it-IT" sz="18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BANCA</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8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Importi Segnalati 185-1990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tc>
                  <a:txBody>
                    <a:bodyPr/>
                    <a:lstStyle/>
                    <a:p>
                      <a:pPr>
                        <a:lnSpc>
                          <a:spcPct val="107000"/>
                        </a:lnSpc>
                        <a:spcAft>
                          <a:spcPts val="800"/>
                        </a:spcAft>
                        <a:buNone/>
                      </a:pPr>
                      <a:r>
                        <a:rPr lang="it-IT" sz="18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Importi Accessori 185-1990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312"/>
                    </a:solidFill>
                  </a:tcPr>
                </a:tc>
                <a:extLst>
                  <a:ext uri="{0D108BD9-81ED-4DB2-BD59-A6C34878D82A}">
                    <a16:rowId xmlns:a16="http://schemas.microsoft.com/office/drawing/2014/main" val="1986216767"/>
                  </a:ext>
                </a:extLst>
              </a:tr>
              <a:tr h="31623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DEUTSCHE BANK</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1.015.727.843 €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 853. 797 €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extLst>
                  <a:ext uri="{0D108BD9-81ED-4DB2-BD59-A6C34878D82A}">
                    <a16:rowId xmlns:a16="http://schemas.microsoft.com/office/drawing/2014/main" val="2791042772"/>
                  </a:ext>
                </a:extLst>
              </a:tr>
              <a:tr h="31623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BANCA NAZIONALE DEL LAVORO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189. 451. 186 €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 890.566 €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extLst>
                  <a:ext uri="{0D108BD9-81ED-4DB2-BD59-A6C34878D82A}">
                    <a16:rowId xmlns:a16="http://schemas.microsoft.com/office/drawing/2014/main" val="3342272170"/>
                  </a:ext>
                </a:extLst>
              </a:tr>
              <a:tr h="31623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BANCA VALSABBINA</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52. 069. 282 €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3.922. 105 €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extLst>
                  <a:ext uri="{0D108BD9-81ED-4DB2-BD59-A6C34878D82A}">
                    <a16:rowId xmlns:a16="http://schemas.microsoft.com/office/drawing/2014/main" val="2293666183"/>
                  </a:ext>
                </a:extLst>
              </a:tr>
              <a:tr h="31623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MONTE BASCHI DI SIENA</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 949. 999 €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540. 516 €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extLst>
                  <a:ext uri="{0D108BD9-81ED-4DB2-BD59-A6C34878D82A}">
                    <a16:rowId xmlns:a16="http://schemas.microsoft.com/office/drawing/2014/main" val="3747540825"/>
                  </a:ext>
                </a:extLst>
              </a:tr>
              <a:tr h="31623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MCC</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 217. 891 €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250. 643 €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CC"/>
                    </a:solidFill>
                  </a:tcPr>
                </a:tc>
                <a:extLst>
                  <a:ext uri="{0D108BD9-81ED-4DB2-BD59-A6C34878D82A}">
                    <a16:rowId xmlns:a16="http://schemas.microsoft.com/office/drawing/2014/main" val="1331881774"/>
                  </a:ext>
                </a:extLst>
              </a:tr>
              <a:tr h="316230">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SACE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spcAft>
                          <a:spcPts val="800"/>
                        </a:spcAft>
                        <a:buNone/>
                      </a:pPr>
                      <a:r>
                        <a:rPr lang="it-IT"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 806. 050 €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tc>
                  <a:txBody>
                    <a:bodyPr/>
                    <a:lstStyle/>
                    <a:p>
                      <a:pPr>
                        <a:lnSpc>
                          <a:spcPct val="107000"/>
                        </a:lnSpc>
                        <a:buNone/>
                      </a:pPr>
                      <a:endParaRPr lang="it-IT" sz="1100" kern="100" dirty="0">
                        <a:effectLst/>
                        <a:latin typeface="Aptos" panose="020B00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DE7"/>
                    </a:solidFill>
                  </a:tcPr>
                </a:tc>
                <a:extLst>
                  <a:ext uri="{0D108BD9-81ED-4DB2-BD59-A6C34878D82A}">
                    <a16:rowId xmlns:a16="http://schemas.microsoft.com/office/drawing/2014/main" val="3885001665"/>
                  </a:ext>
                </a:extLst>
              </a:tr>
            </a:tbl>
          </a:graphicData>
        </a:graphic>
      </p:graphicFrame>
      <p:sp>
        <p:nvSpPr>
          <p:cNvPr id="6" name="CasellaDiTesto 5">
            <a:extLst>
              <a:ext uri="{FF2B5EF4-FFF2-40B4-BE49-F238E27FC236}">
                <a16:creationId xmlns:a16="http://schemas.microsoft.com/office/drawing/2014/main" id="{41531F22-B905-C69F-F363-F0D08EC6EF02}"/>
              </a:ext>
            </a:extLst>
          </p:cNvPr>
          <p:cNvSpPr txBox="1"/>
          <p:nvPr/>
        </p:nvSpPr>
        <p:spPr>
          <a:xfrm>
            <a:off x="856469" y="4540514"/>
            <a:ext cx="10027837" cy="1069011"/>
          </a:xfrm>
          <a:prstGeom prst="rect">
            <a:avLst/>
          </a:prstGeom>
          <a:noFill/>
        </p:spPr>
        <p:txBody>
          <a:bodyPr wrap="square">
            <a:spAutoFit/>
          </a:bodyPr>
          <a:lstStyle/>
          <a:p>
            <a:pPr algn="just">
              <a:lnSpc>
                <a:spcPct val="107000"/>
              </a:lnSpc>
              <a:spcAft>
                <a:spcPts val="800"/>
              </a:spcAft>
              <a:buNone/>
            </a:pPr>
            <a:r>
              <a:rPr lang="it-IT" sz="2000" b="1" kern="100" dirty="0">
                <a:solidFill>
                  <a:srgbClr val="EE0000"/>
                </a:solidFill>
                <a:effectLst/>
                <a:latin typeface="Aptos" panose="020B0004020202020204" pitchFamily="34" charset="0"/>
                <a:ea typeface="Aptos" panose="020B0004020202020204" pitchFamily="34" charset="0"/>
                <a:cs typeface="Times New Roman" panose="02020603050405020304" pitchFamily="18" charset="0"/>
              </a:rPr>
              <a:t>Le Banche più coinvolte nel traffico di armi: UNICREDIT, INTESA SANPAOLO, DEUTCHE BANK, BNL, POPOLARE DI SONDRIO, BPM, CREDIT AGRICOLE, VALSABBINA, BPER, GRUPPO BCC ICCREA, MEDIOLANUM</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58BD71BF-A06C-BC2C-0190-7D4872220D7E}"/>
              </a:ext>
            </a:extLst>
          </p:cNvPr>
          <p:cNvSpPr txBox="1"/>
          <p:nvPr/>
        </p:nvSpPr>
        <p:spPr>
          <a:xfrm>
            <a:off x="856469" y="5585166"/>
            <a:ext cx="10027837" cy="739690"/>
          </a:xfrm>
          <a:prstGeom prst="rect">
            <a:avLst/>
          </a:prstGeom>
          <a:noFill/>
        </p:spPr>
        <p:txBody>
          <a:bodyPr wrap="square">
            <a:spAutoFit/>
          </a:bodyPr>
          <a:lstStyle/>
          <a:p>
            <a:pPr algn="just">
              <a:lnSpc>
                <a:spcPct val="107000"/>
              </a:lnSpc>
              <a:spcAft>
                <a:spcPts val="800"/>
              </a:spcAft>
              <a:buNone/>
            </a:pPr>
            <a:r>
              <a:rPr lang="it-IT" sz="20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Le Banche MENO coinvolte nel traffico di armi: BANCA ETICA, VOLKSBANK, CASSA CENTRALE BANCA (BCC- Prealpi S. Biagio-BL, Cassa Rurale Artigiana-BL).</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9917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0E9CA11-96E7-88EE-D256-03BC7279ABE5}"/>
              </a:ext>
            </a:extLst>
          </p:cNvPr>
          <p:cNvSpPr txBox="1"/>
          <p:nvPr/>
        </p:nvSpPr>
        <p:spPr>
          <a:xfrm>
            <a:off x="545688" y="534117"/>
            <a:ext cx="10795819" cy="739690"/>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Questo strumento di analisi si è posta fin da subito come obiettivo il rafforzamento di percorsi che possano:</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627194D5-EBA7-A066-60A3-57B90ABF3D98}"/>
              </a:ext>
            </a:extLst>
          </p:cNvPr>
          <p:cNvSpPr txBox="1"/>
          <p:nvPr/>
        </p:nvSpPr>
        <p:spPr>
          <a:xfrm>
            <a:off x="545688" y="1273807"/>
            <a:ext cx="10795819" cy="1398332"/>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Contribuire a valutare le operazioni del settore militare e degli armamenti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principalmente in base all’impatto su pace, sicurezza, sviluppo umano, raggiungimento degli obiettivi dell’Agenda 2030, allineamento alle normative internazionali sul tema armamenti e al Diritto Umanitario Internazionale.</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asellaDiTesto 6">
            <a:extLst>
              <a:ext uri="{FF2B5EF4-FFF2-40B4-BE49-F238E27FC236}">
                <a16:creationId xmlns:a16="http://schemas.microsoft.com/office/drawing/2014/main" id="{4045E5C8-A9D1-CEB2-3FDB-77A9B2F31026}"/>
              </a:ext>
            </a:extLst>
          </p:cNvPr>
          <p:cNvSpPr txBox="1"/>
          <p:nvPr/>
        </p:nvSpPr>
        <p:spPr>
          <a:xfrm>
            <a:off x="545688" y="2612123"/>
            <a:ext cx="10795819" cy="378565"/>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Aumentare la trasparenza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sui servizi e sui finanziamenti al settore militare e degli armamenti.</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E8DA84A7-61BA-2686-BA51-10E6C1FB7CF0}"/>
              </a:ext>
            </a:extLst>
          </p:cNvPr>
          <p:cNvSpPr txBox="1"/>
          <p:nvPr/>
        </p:nvSpPr>
        <p:spPr>
          <a:xfrm>
            <a:off x="545688" y="3027559"/>
            <a:ext cx="10795818" cy="674928"/>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Favorire il rafforzamento e la diffusione di pratiche positive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che portino un progressivo spostamento di finanziamenti e servizi bancari dalla produzione militare ad altri settori.</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EF0BF2F5-5E70-9D32-54D3-0ABC59A19A14}"/>
              </a:ext>
            </a:extLst>
          </p:cNvPr>
          <p:cNvSpPr txBox="1"/>
          <p:nvPr/>
        </p:nvSpPr>
        <p:spPr>
          <a:xfrm>
            <a:off x="545688" y="3821172"/>
            <a:ext cx="10795818" cy="1015663"/>
          </a:xfrm>
          <a:prstGeom prst="rect">
            <a:avLst/>
          </a:prstGeom>
          <a:noFill/>
        </p:spPr>
        <p:txBody>
          <a:bodyPr wrap="square">
            <a:spAutoFit/>
          </a:bodyPr>
          <a:lstStyle/>
          <a:p>
            <a:pPr algn="just"/>
            <a:r>
              <a:rPr lang="it-IT" sz="2000" b="1" dirty="0">
                <a:effectLst/>
                <a:latin typeface="Aptos" panose="020B0004020202020204" pitchFamily="34" charset="0"/>
                <a:ea typeface="Aptos" panose="020B0004020202020204" pitchFamily="34" charset="0"/>
                <a:cs typeface="Times New Roman" panose="02020603050405020304" pitchFamily="18" charset="0"/>
              </a:rPr>
              <a:t>Ci sono anche gruppi assicurativi legati al mondo etico.</a:t>
            </a:r>
            <a:r>
              <a:rPr lang="it-IT" sz="2000" dirty="0">
                <a:effectLst/>
                <a:latin typeface="Aptos" panose="020B0004020202020204" pitchFamily="34" charset="0"/>
                <a:ea typeface="Aptos" panose="020B0004020202020204" pitchFamily="34" charset="0"/>
                <a:cs typeface="Times New Roman" panose="02020603050405020304" pitchFamily="18" charset="0"/>
              </a:rPr>
              <a:t>  </a:t>
            </a:r>
          </a:p>
          <a:p>
            <a:pPr algn="just"/>
            <a:r>
              <a:rPr lang="it-IT" sz="2000" dirty="0">
                <a:effectLst/>
                <a:latin typeface="Aptos" panose="020B0004020202020204" pitchFamily="34" charset="0"/>
                <a:ea typeface="Aptos" panose="020B0004020202020204" pitchFamily="34" charset="0"/>
                <a:cs typeface="Times New Roman" panose="02020603050405020304" pitchFamily="18" charset="0"/>
              </a:rPr>
              <a:t>CAES e il </a:t>
            </a:r>
            <a:r>
              <a:rPr lang="it-IT" sz="20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gruppo </a:t>
            </a:r>
            <a:r>
              <a:rPr lang="it-IT" sz="2000" u="sng"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Assimoco</a:t>
            </a:r>
            <a:r>
              <a:rPr lang="it-IT" sz="2000" dirty="0">
                <a:effectLst/>
                <a:latin typeface="Aptos" panose="020B0004020202020204" pitchFamily="34" charset="0"/>
                <a:ea typeface="Aptos" panose="020B0004020202020204" pitchFamily="34" charset="0"/>
                <a:cs typeface="Times New Roman" panose="02020603050405020304" pitchFamily="18" charset="0"/>
              </a:rPr>
              <a:t> collaborano strettamente nello sviluppo di prodotti assicurativi etici e solidali, come il progetto </a:t>
            </a:r>
            <a:r>
              <a:rPr lang="it-IT" sz="2000" u="sng"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Eticapro</a:t>
            </a:r>
            <a:r>
              <a:rPr lang="it-IT" sz="2000" dirty="0">
                <a:effectLst/>
                <a:latin typeface="Aptos" panose="020B0004020202020204" pitchFamily="34" charset="0"/>
                <a:ea typeface="Aptos" panose="020B0004020202020204" pitchFamily="34" charset="0"/>
                <a:cs typeface="Times New Roman" panose="02020603050405020304" pitchFamily="18" charset="0"/>
              </a:rPr>
              <a:t>, che si rivolge al </a:t>
            </a:r>
            <a:r>
              <a:rPr lang="it-IT" sz="20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Terzo Settore</a:t>
            </a:r>
            <a:r>
              <a:rPr lang="it-IT" sz="2000" dirty="0">
                <a:effectLst/>
                <a:latin typeface="Aptos" panose="020B0004020202020204" pitchFamily="34" charset="0"/>
                <a:ea typeface="Aptos" panose="020B0004020202020204" pitchFamily="34" charset="0"/>
                <a:cs typeface="Times New Roman" panose="02020603050405020304" pitchFamily="18" charset="0"/>
              </a:rPr>
              <a:t> e ai consumatori responsabili. </a:t>
            </a:r>
            <a:endParaRPr lang="it-IT" sz="2000" dirty="0"/>
          </a:p>
        </p:txBody>
      </p:sp>
      <p:sp>
        <p:nvSpPr>
          <p:cNvPr id="13" name="CasellaDiTesto 12">
            <a:extLst>
              <a:ext uri="{FF2B5EF4-FFF2-40B4-BE49-F238E27FC236}">
                <a16:creationId xmlns:a16="http://schemas.microsoft.com/office/drawing/2014/main" id="{D7B6EDD6-F02A-01C2-03DD-53E420440069}"/>
              </a:ext>
            </a:extLst>
          </p:cNvPr>
          <p:cNvSpPr txBox="1"/>
          <p:nvPr/>
        </p:nvSpPr>
        <p:spPr>
          <a:xfrm>
            <a:off x="545687" y="4836835"/>
            <a:ext cx="10795817" cy="1015663"/>
          </a:xfrm>
          <a:prstGeom prst="rect">
            <a:avLst/>
          </a:prstGeom>
          <a:noFill/>
        </p:spPr>
        <p:txBody>
          <a:bodyPr wrap="square">
            <a:spAutoFit/>
          </a:bodyPr>
          <a:lstStyle/>
          <a:p>
            <a:r>
              <a:rPr lang="it-IT" sz="2000" dirty="0">
                <a:effectLst/>
                <a:latin typeface="Aptos" panose="020B0004020202020204" pitchFamily="34" charset="0"/>
                <a:ea typeface="Aptos" panose="020B0004020202020204" pitchFamily="34" charset="0"/>
                <a:cs typeface="Times New Roman" panose="02020603050405020304" pitchFamily="18" charset="0"/>
              </a:rPr>
              <a:t>CAES è un consorzio assicurativo etico e solidale operante anche nel settore delle assicurazioni automobilistiche, mentre </a:t>
            </a:r>
            <a:r>
              <a:rPr lang="it-IT" sz="2000" dirty="0" err="1">
                <a:effectLst/>
                <a:latin typeface="Aptos" panose="020B0004020202020204" pitchFamily="34" charset="0"/>
                <a:ea typeface="Aptos" panose="020B0004020202020204" pitchFamily="34" charset="0"/>
                <a:cs typeface="Times New Roman" panose="02020603050405020304" pitchFamily="18" charset="0"/>
              </a:rPr>
              <a:t>Assimoco</a:t>
            </a:r>
            <a:r>
              <a:rPr lang="it-IT" sz="2000" dirty="0">
                <a:effectLst/>
                <a:latin typeface="Aptos" panose="020B0004020202020204" pitchFamily="34" charset="0"/>
                <a:ea typeface="Aptos" panose="020B0004020202020204" pitchFamily="34" charset="0"/>
                <a:cs typeface="Times New Roman" panose="02020603050405020304" pitchFamily="18" charset="0"/>
              </a:rPr>
              <a:t> è il primo gruppo assicurativo italiano B </a:t>
            </a:r>
            <a:r>
              <a:rPr lang="it-IT" sz="2000" dirty="0" err="1">
                <a:effectLst/>
                <a:latin typeface="Aptos" panose="020B0004020202020204" pitchFamily="34" charset="0"/>
                <a:ea typeface="Aptos" panose="020B0004020202020204" pitchFamily="34" charset="0"/>
                <a:cs typeface="Times New Roman" panose="02020603050405020304" pitchFamily="18" charset="0"/>
              </a:rPr>
              <a:t>Corp</a:t>
            </a:r>
            <a:r>
              <a:rPr lang="it-IT" sz="2000" dirty="0">
                <a:effectLst/>
                <a:latin typeface="Aptos" panose="020B0004020202020204" pitchFamily="34" charset="0"/>
                <a:ea typeface="Aptos" panose="020B0004020202020204" pitchFamily="34" charset="0"/>
                <a:cs typeface="Times New Roman" panose="02020603050405020304" pitchFamily="18" charset="0"/>
              </a:rPr>
              <a:t>, cioè che opera secondo i più alti standard di performance sociale e ambientale. </a:t>
            </a:r>
            <a:endParaRPr lang="it-IT" sz="2000" dirty="0"/>
          </a:p>
        </p:txBody>
      </p:sp>
      <p:sp>
        <p:nvSpPr>
          <p:cNvPr id="15" name="CasellaDiTesto 14">
            <a:extLst>
              <a:ext uri="{FF2B5EF4-FFF2-40B4-BE49-F238E27FC236}">
                <a16:creationId xmlns:a16="http://schemas.microsoft.com/office/drawing/2014/main" id="{EA6C06FC-C0DA-2242-963A-E3FDD32C827C}"/>
              </a:ext>
            </a:extLst>
          </p:cNvPr>
          <p:cNvSpPr txBox="1"/>
          <p:nvPr/>
        </p:nvSpPr>
        <p:spPr>
          <a:xfrm>
            <a:off x="545687" y="5867183"/>
            <a:ext cx="10795817" cy="739690"/>
          </a:xfrm>
          <a:prstGeom prst="rect">
            <a:avLst/>
          </a:prstGeom>
          <a:noFill/>
        </p:spPr>
        <p:txBody>
          <a:bodyPr wrap="square">
            <a:spAutoFit/>
          </a:bodyPr>
          <a:lstStyle/>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La partnership punta a promuovere valori come la trasparenza, la sostenibilità e l'interesse comune, reinvestendo parte dei proventi in iniziative di impatto sociale e ambientale. </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128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F1F4D9F-199D-B535-1CA7-7B44C78A5E7B}"/>
              </a:ext>
            </a:extLst>
          </p:cNvPr>
          <p:cNvSpPr txBox="1"/>
          <p:nvPr/>
        </p:nvSpPr>
        <p:spPr>
          <a:xfrm>
            <a:off x="619432" y="433821"/>
            <a:ext cx="10736826" cy="3703578"/>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Rispetto al passato il mondo è profondamente cambiato:</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i grandi poteri economici e finanziari sono ben più potenti degli Stati. I disastri di un mercato senza limiti e vincoli, dove l’unica legge è quella del più forte, sono sotto i nostri occhi. Lo sviluppo industriale è fuori controllo, dato che ogni anno viene immessa nell’atmosfera una quantità di anidride carbonica maggiore dell’anno precedente; crescono le disuguaglianze e conseguentemente la criminalità, i fondamentalismi, i terrorismi e, insieme, le migrazioni di quanti fuggono dai cataclismi naturali, dalle persecuzioni e dalle guerre, che non sono mai state così numerose e distruttive come oggi. E insieme alle guerre cresce in modo irresponsabile una folle corsa al riarmo sia convenzionale che nucleare, mettendo il pericolo la sopravvivenza del genere umano. È sotto i nostri occhi che i poteri economici e finanziari, in assenza di limiti e vincoli, che spettano alla politica, hanno conseguenze distruttive e drammatiche per i popoli. </a:t>
            </a:r>
          </a:p>
        </p:txBody>
      </p:sp>
      <p:sp>
        <p:nvSpPr>
          <p:cNvPr id="7" name="CasellaDiTesto 6">
            <a:extLst>
              <a:ext uri="{FF2B5EF4-FFF2-40B4-BE49-F238E27FC236}">
                <a16:creationId xmlns:a16="http://schemas.microsoft.com/office/drawing/2014/main" id="{31BA3D22-F379-2198-88D7-D65A1EECC9D8}"/>
              </a:ext>
            </a:extLst>
          </p:cNvPr>
          <p:cNvSpPr txBox="1"/>
          <p:nvPr/>
        </p:nvSpPr>
        <p:spPr>
          <a:xfrm>
            <a:off x="619432" y="4137399"/>
            <a:ext cx="10736826" cy="2386294"/>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La grande finanza è proprietaria anche delle aziende militari.</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Produrre e comprare nuove armi è un obiettivo finanziario. Questa scelta va a garantire i capitali investiti. Il riarmo si basa su meccanismi tecnici e decisionali che sono iniziati da molti anni in Europa. I dati SIPRI dimostrano chiaramente che l’aumento di spesa militare in Europa è in corso da molto tempo </a:t>
            </a:r>
            <a:r>
              <a:rPr lang="it-IT" sz="2000" b="1" kern="100" dirty="0">
                <a:effectLst/>
                <a:latin typeface="Aptos" panose="020B0004020202020204" pitchFamily="34" charset="0"/>
                <a:ea typeface="Aptos" panose="020B0004020202020204" pitchFamily="34" charset="0"/>
                <a:cs typeface="Times New Roman" panose="02020603050405020304" pitchFamily="18" charset="0"/>
              </a:rPr>
              <a:t>(+40% dal 2021 e +71% negli ultimi 10 anni).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Il piano europeo per la pace (Peace Facility) è stato istituito nel 2021, ma si inizia a costruire le premesse alla sua costituzione già nel 2017.  Per tenerlo in piedi è necessario che ci siano guerre e paura del nemico.</a:t>
            </a:r>
          </a:p>
        </p:txBody>
      </p:sp>
    </p:spTree>
    <p:extLst>
      <p:ext uri="{BB962C8B-B14F-4D97-AF65-F5344CB8AC3E}">
        <p14:creationId xmlns:p14="http://schemas.microsoft.com/office/powerpoint/2010/main" val="12188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7CCFFB8-5CE3-A2B2-91B3-4F8724EED9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1" y="367816"/>
            <a:ext cx="4689004" cy="6237102"/>
          </a:xfrm>
          <a:prstGeom prst="rect">
            <a:avLst/>
          </a:prstGeom>
          <a:noFill/>
        </p:spPr>
      </p:pic>
      <p:sp>
        <p:nvSpPr>
          <p:cNvPr id="4" name="CasellaDiTesto 3">
            <a:extLst>
              <a:ext uri="{FF2B5EF4-FFF2-40B4-BE49-F238E27FC236}">
                <a16:creationId xmlns:a16="http://schemas.microsoft.com/office/drawing/2014/main" id="{F85202B3-0BE0-04CE-E4A6-46F8294714AF}"/>
              </a:ext>
            </a:extLst>
          </p:cNvPr>
          <p:cNvSpPr txBox="1"/>
          <p:nvPr/>
        </p:nvSpPr>
        <p:spPr>
          <a:xfrm>
            <a:off x="5605862" y="367816"/>
            <a:ext cx="6096000" cy="2715615"/>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È importante riconoscere il principio che in materia di ricerca, produzione, esportazione e trasferimento di materiali e tecnologie di armamento convenzionale sia a uso militare sia di armi leggere e di piccolo calibro non tutto quello che è legalmente autorizzato dai singoli Stati si possa automaticamente considerare eticamente sostenibile.</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4FF23B93-7FDD-8B71-DD8F-673A3D4C4319}"/>
              </a:ext>
            </a:extLst>
          </p:cNvPr>
          <p:cNvSpPr txBox="1"/>
          <p:nvPr/>
        </p:nvSpPr>
        <p:spPr>
          <a:xfrm>
            <a:off x="5605862" y="3083431"/>
            <a:ext cx="6098458" cy="3044936"/>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Il business delle spese militari a livello globale, a livello nazionale ed europeo,  gli attacchi alle leggi che regolano l’esport delle armi, accrescono l’interesse anche delle banche europee e italiane nel settore bellico e ci avvicinano alla guerra. Diventa fondamentale quel poco che ciascuno di noi può fare nel suo piccolo per togliere o ridurre i propri risparmi a chi li usa per armare, uccidere e distruggere. </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30327A0F-796F-D31C-E7B4-3AD21C28EA55}"/>
              </a:ext>
            </a:extLst>
          </p:cNvPr>
          <p:cNvSpPr txBox="1"/>
          <p:nvPr/>
        </p:nvSpPr>
        <p:spPr>
          <a:xfrm>
            <a:off x="5497461" y="6300901"/>
            <a:ext cx="6098458" cy="378565"/>
          </a:xfrm>
          <a:prstGeom prst="rect">
            <a:avLst/>
          </a:prstGeom>
          <a:noFill/>
        </p:spPr>
        <p:txBody>
          <a:bodyPr wrap="square">
            <a:spAutoFit/>
          </a:bodyPr>
          <a:lstStyle/>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NO ALLA LEGGE DEL PIÙ FORTE</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755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vestiti, poster, Viso umano&#10;&#10;Il contenuto generato dall'IA potrebbe non essere corretto.">
            <a:extLst>
              <a:ext uri="{FF2B5EF4-FFF2-40B4-BE49-F238E27FC236}">
                <a16:creationId xmlns:a16="http://schemas.microsoft.com/office/drawing/2014/main" id="{49FB24EB-8097-2E68-1DDA-954EC1FAE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4" y="452754"/>
            <a:ext cx="4411355" cy="5871845"/>
          </a:xfrm>
          <a:prstGeom prst="rect">
            <a:avLst/>
          </a:prstGeom>
        </p:spPr>
      </p:pic>
      <p:pic>
        <p:nvPicPr>
          <p:cNvPr id="5" name="Immagine 4">
            <a:extLst>
              <a:ext uri="{FF2B5EF4-FFF2-40B4-BE49-F238E27FC236}">
                <a16:creationId xmlns:a16="http://schemas.microsoft.com/office/drawing/2014/main" id="{44C0CDC1-1E1E-EDF7-3CC0-8702CB73BE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9" y="452754"/>
            <a:ext cx="6661152" cy="2092326"/>
          </a:xfrm>
          <a:prstGeom prst="rect">
            <a:avLst/>
          </a:prstGeom>
          <a:noFill/>
          <a:ln>
            <a:noFill/>
          </a:ln>
        </p:spPr>
      </p:pic>
      <p:pic>
        <p:nvPicPr>
          <p:cNvPr id="8" name="Immagine 7">
            <a:extLst>
              <a:ext uri="{FF2B5EF4-FFF2-40B4-BE49-F238E27FC236}">
                <a16:creationId xmlns:a16="http://schemas.microsoft.com/office/drawing/2014/main" id="{32F7B3AB-9698-F6A4-458D-E89EBC7D8C53}"/>
              </a:ext>
            </a:extLst>
          </p:cNvPr>
          <p:cNvPicPr>
            <a:picLocks noChangeAspect="1"/>
          </p:cNvPicPr>
          <p:nvPr/>
        </p:nvPicPr>
        <p:blipFill>
          <a:blip r:embed="rId4"/>
          <a:stretch>
            <a:fillRect/>
          </a:stretch>
        </p:blipFill>
        <p:spPr>
          <a:xfrm>
            <a:off x="5191442" y="2821822"/>
            <a:ext cx="6610581" cy="1992353"/>
          </a:xfrm>
          <a:prstGeom prst="rect">
            <a:avLst/>
          </a:prstGeom>
        </p:spPr>
      </p:pic>
      <p:sp>
        <p:nvSpPr>
          <p:cNvPr id="18" name="CasellaDiTesto 17">
            <a:extLst>
              <a:ext uri="{FF2B5EF4-FFF2-40B4-BE49-F238E27FC236}">
                <a16:creationId xmlns:a16="http://schemas.microsoft.com/office/drawing/2014/main" id="{22B14219-E43A-7B57-4115-E7890C524FF9}"/>
              </a:ext>
            </a:extLst>
          </p:cNvPr>
          <p:cNvSpPr txBox="1"/>
          <p:nvPr/>
        </p:nvSpPr>
        <p:spPr>
          <a:xfrm>
            <a:off x="5191443" y="2411453"/>
            <a:ext cx="6098458" cy="410369"/>
          </a:xfrm>
          <a:prstGeom prst="rect">
            <a:avLst/>
          </a:prstGeom>
          <a:noFill/>
        </p:spPr>
        <p:txBody>
          <a:bodyPr wrap="square">
            <a:spAutoFit/>
          </a:bodyPr>
          <a:lstStyle/>
          <a:p>
            <a:pPr>
              <a:lnSpc>
                <a:spcPct val="107000"/>
              </a:lnSpc>
              <a:spcAft>
                <a:spcPts val="800"/>
              </a:spcAft>
              <a:buNone/>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BDS Italia, </a:t>
            </a:r>
            <a:r>
              <a:rPr lang="es-E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https://bdsitalia.org/</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CasellaDiTesto 19">
            <a:extLst>
              <a:ext uri="{FF2B5EF4-FFF2-40B4-BE49-F238E27FC236}">
                <a16:creationId xmlns:a16="http://schemas.microsoft.com/office/drawing/2014/main" id="{1974656E-9FBE-601A-B420-842D1C8FAF94}"/>
              </a:ext>
            </a:extLst>
          </p:cNvPr>
          <p:cNvSpPr txBox="1"/>
          <p:nvPr/>
        </p:nvSpPr>
        <p:spPr>
          <a:xfrm>
            <a:off x="5191443" y="4918241"/>
            <a:ext cx="6098458" cy="378565"/>
          </a:xfrm>
          <a:prstGeom prst="rect">
            <a:avLst/>
          </a:prstGeom>
          <a:noFill/>
        </p:spPr>
        <p:txBody>
          <a:bodyPr wrap="square">
            <a:spAutoFit/>
          </a:bodyPr>
          <a:lstStyle/>
          <a:p>
            <a:pPr>
              <a:lnSpc>
                <a:spcPct val="107000"/>
              </a:lnSpc>
              <a:spcAft>
                <a:spcPts val="800"/>
              </a:spcAft>
              <a:buNone/>
            </a:pPr>
            <a:r>
              <a:rPr lang="it-IT"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Rapporto F. Albanese</a:t>
            </a:r>
            <a:r>
              <a:rPr lang="it-IT" b="1" kern="100" dirty="0">
                <a:effectLst/>
                <a:latin typeface="Aptos" panose="020B0004020202020204" pitchFamily="34" charset="0"/>
                <a:ea typeface="Aptos" panose="020B0004020202020204" pitchFamily="34" charset="0"/>
                <a:cs typeface="Times New Roman" panose="02020603050405020304" pitchFamily="18" charset="0"/>
              </a:rPr>
              <a:t> : Aziende coinvolte nel genocidio</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2" name="Tabella 21">
            <a:extLst>
              <a:ext uri="{FF2B5EF4-FFF2-40B4-BE49-F238E27FC236}">
                <a16:creationId xmlns:a16="http://schemas.microsoft.com/office/drawing/2014/main" id="{C7238A39-9C7C-D8EE-AC80-C506362230AE}"/>
              </a:ext>
            </a:extLst>
          </p:cNvPr>
          <p:cNvGraphicFramePr>
            <a:graphicFrameLocks noGrp="1"/>
          </p:cNvGraphicFramePr>
          <p:nvPr>
            <p:extLst>
              <p:ext uri="{D42A27DB-BD31-4B8C-83A1-F6EECF244321}">
                <p14:modId xmlns:p14="http://schemas.microsoft.com/office/powerpoint/2010/main" val="2829366896"/>
              </p:ext>
            </p:extLst>
          </p:nvPr>
        </p:nvGraphicFramePr>
        <p:xfrm>
          <a:off x="5276250" y="5400872"/>
          <a:ext cx="6366194" cy="923727"/>
        </p:xfrm>
        <a:graphic>
          <a:graphicData uri="http://schemas.openxmlformats.org/drawingml/2006/table">
            <a:tbl>
              <a:tblPr firstRow="1" bandRow="1">
                <a:tableStyleId>{5C22544A-7EE6-4342-B048-85BDC9FD1C3A}</a:tableStyleId>
              </a:tblPr>
              <a:tblGrid>
                <a:gridCol w="1394123">
                  <a:extLst>
                    <a:ext uri="{9D8B030D-6E8A-4147-A177-3AD203B41FA5}">
                      <a16:colId xmlns:a16="http://schemas.microsoft.com/office/drawing/2014/main" val="3424534811"/>
                    </a:ext>
                  </a:extLst>
                </a:gridCol>
                <a:gridCol w="892238">
                  <a:extLst>
                    <a:ext uri="{9D8B030D-6E8A-4147-A177-3AD203B41FA5}">
                      <a16:colId xmlns:a16="http://schemas.microsoft.com/office/drawing/2014/main" val="674392289"/>
                    </a:ext>
                  </a:extLst>
                </a:gridCol>
                <a:gridCol w="1402218">
                  <a:extLst>
                    <a:ext uri="{9D8B030D-6E8A-4147-A177-3AD203B41FA5}">
                      <a16:colId xmlns:a16="http://schemas.microsoft.com/office/drawing/2014/main" val="1423638395"/>
                    </a:ext>
                  </a:extLst>
                </a:gridCol>
                <a:gridCol w="1275397">
                  <a:extLst>
                    <a:ext uri="{9D8B030D-6E8A-4147-A177-3AD203B41FA5}">
                      <a16:colId xmlns:a16="http://schemas.microsoft.com/office/drawing/2014/main" val="4096282600"/>
                    </a:ext>
                  </a:extLst>
                </a:gridCol>
                <a:gridCol w="1402218">
                  <a:extLst>
                    <a:ext uri="{9D8B030D-6E8A-4147-A177-3AD203B41FA5}">
                      <a16:colId xmlns:a16="http://schemas.microsoft.com/office/drawing/2014/main" val="1423908936"/>
                    </a:ext>
                  </a:extLst>
                </a:gridCol>
              </a:tblGrid>
              <a:tr h="470642">
                <a:tc>
                  <a:txBody>
                    <a:bodyPr/>
                    <a:lstStyle/>
                    <a:p>
                      <a:pPr>
                        <a:lnSpc>
                          <a:spcPct val="107000"/>
                        </a:lnSpc>
                        <a:spcAft>
                          <a:spcPts val="800"/>
                        </a:spcAft>
                        <a:buNone/>
                      </a:pPr>
                      <a:r>
                        <a:rPr lang="it-IT" sz="1800" kern="1200">
                          <a:effectLst/>
                        </a:rPr>
                        <a:t>Microsoft</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7000"/>
                        </a:lnSpc>
                        <a:spcAft>
                          <a:spcPts val="800"/>
                        </a:spcAft>
                        <a:buNone/>
                      </a:pPr>
                      <a:r>
                        <a:rPr lang="it-IT" sz="1800" kern="1200">
                          <a:effectLst/>
                        </a:rPr>
                        <a:t>IBM</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7000"/>
                        </a:lnSpc>
                        <a:spcAft>
                          <a:spcPts val="800"/>
                        </a:spcAft>
                        <a:buNone/>
                      </a:pPr>
                      <a:r>
                        <a:rPr lang="it-IT" sz="1800" kern="1200">
                          <a:effectLst/>
                        </a:rPr>
                        <a:t>Caterpillar</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7000"/>
                        </a:lnSpc>
                        <a:spcAft>
                          <a:spcPts val="800"/>
                        </a:spcAft>
                        <a:buNone/>
                      </a:pPr>
                      <a:r>
                        <a:rPr lang="it-IT" sz="1800" kern="1200">
                          <a:effectLst/>
                        </a:rPr>
                        <a:t>Hyndai</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7000"/>
                        </a:lnSpc>
                        <a:spcAft>
                          <a:spcPts val="800"/>
                        </a:spcAft>
                        <a:buNone/>
                      </a:pPr>
                      <a:r>
                        <a:rPr lang="it-IT" sz="1800" kern="1200" dirty="0">
                          <a:effectLst/>
                        </a:rPr>
                        <a:t>Volvo</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655752977"/>
                  </a:ext>
                </a:extLst>
              </a:tr>
              <a:tr h="453085">
                <a:tc>
                  <a:txBody>
                    <a:bodyPr/>
                    <a:lstStyle/>
                    <a:p>
                      <a:pPr>
                        <a:lnSpc>
                          <a:spcPct val="107000"/>
                        </a:lnSpc>
                        <a:spcAft>
                          <a:spcPts val="800"/>
                        </a:spcAft>
                        <a:buNone/>
                      </a:pPr>
                      <a:r>
                        <a:rPr lang="it-IT" sz="1800" kern="1200">
                          <a:effectLst/>
                        </a:rPr>
                        <a:t>Heidelberg</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7000"/>
                        </a:lnSpc>
                        <a:spcAft>
                          <a:spcPts val="800"/>
                        </a:spcAft>
                        <a:buNone/>
                      </a:pPr>
                      <a:r>
                        <a:rPr lang="it-IT" sz="1800" kern="1200">
                          <a:effectLst/>
                        </a:rPr>
                        <a:t>BP</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7000"/>
                        </a:lnSpc>
                        <a:spcAft>
                          <a:spcPts val="800"/>
                        </a:spcAft>
                        <a:buNone/>
                      </a:pPr>
                      <a:r>
                        <a:rPr lang="it-IT" sz="1800" kern="1200" dirty="0">
                          <a:effectLst/>
                        </a:rPr>
                        <a:t>Allianz</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7000"/>
                        </a:lnSpc>
                        <a:spcAft>
                          <a:spcPts val="800"/>
                        </a:spcAft>
                        <a:buNone/>
                      </a:pPr>
                      <a:r>
                        <a:rPr lang="it-IT" sz="1800" kern="1200">
                          <a:effectLst/>
                        </a:rPr>
                        <a:t>BlackRock</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7000"/>
                        </a:lnSpc>
                        <a:spcAft>
                          <a:spcPts val="800"/>
                        </a:spcAft>
                        <a:buNone/>
                      </a:pPr>
                      <a:r>
                        <a:rPr lang="it-IT" sz="1800" kern="1200" dirty="0">
                          <a:effectLst/>
                        </a:rPr>
                        <a:t>BNP Paribas</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973496534"/>
                  </a:ext>
                </a:extLst>
              </a:tr>
            </a:tbl>
          </a:graphicData>
        </a:graphic>
      </p:graphicFrame>
    </p:spTree>
    <p:extLst>
      <p:ext uri="{BB962C8B-B14F-4D97-AF65-F5344CB8AC3E}">
        <p14:creationId xmlns:p14="http://schemas.microsoft.com/office/powerpoint/2010/main" val="104259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schermata, Carattere, logo&#10;&#10;Il contenuto generato dall'IA potrebbe non essere corretto.">
            <a:extLst>
              <a:ext uri="{FF2B5EF4-FFF2-40B4-BE49-F238E27FC236}">
                <a16:creationId xmlns:a16="http://schemas.microsoft.com/office/drawing/2014/main" id="{2738B681-F9A7-BE30-356F-A476FEE82CE4}"/>
              </a:ext>
            </a:extLst>
          </p:cNvPr>
          <p:cNvPicPr>
            <a:picLocks noChangeAspect="1"/>
          </p:cNvPicPr>
          <p:nvPr/>
        </p:nvPicPr>
        <p:blipFill>
          <a:blip r:embed="rId2"/>
          <a:stretch>
            <a:fillRect/>
          </a:stretch>
        </p:blipFill>
        <p:spPr>
          <a:xfrm>
            <a:off x="379858" y="602394"/>
            <a:ext cx="5769080" cy="3676588"/>
          </a:xfrm>
          <a:prstGeom prst="rect">
            <a:avLst/>
          </a:prstGeom>
        </p:spPr>
      </p:pic>
      <p:pic>
        <p:nvPicPr>
          <p:cNvPr id="3" name="Immagine 2" descr="Immagine che contiene testo, Carattere, logo&#10;&#10;Il contenuto generato dall'IA potrebbe non essere corretto.">
            <a:extLst>
              <a:ext uri="{FF2B5EF4-FFF2-40B4-BE49-F238E27FC236}">
                <a16:creationId xmlns:a16="http://schemas.microsoft.com/office/drawing/2014/main" id="{50E3546B-D27C-98D6-91FB-8E566F9DE56C}"/>
              </a:ext>
            </a:extLst>
          </p:cNvPr>
          <p:cNvPicPr>
            <a:picLocks noChangeAspect="1"/>
          </p:cNvPicPr>
          <p:nvPr/>
        </p:nvPicPr>
        <p:blipFill>
          <a:blip r:embed="rId3"/>
          <a:stretch>
            <a:fillRect/>
          </a:stretch>
        </p:blipFill>
        <p:spPr>
          <a:xfrm>
            <a:off x="6231981" y="552107"/>
            <a:ext cx="2569878" cy="2673243"/>
          </a:xfrm>
          <a:prstGeom prst="rect">
            <a:avLst/>
          </a:prstGeom>
        </p:spPr>
      </p:pic>
      <p:pic>
        <p:nvPicPr>
          <p:cNvPr id="4" name="Immagine 3" descr="Immagine che contiene testo, Carattere, schermata, design&#10;&#10;Il contenuto generato dall'IA potrebbe non essere corretto.">
            <a:extLst>
              <a:ext uri="{FF2B5EF4-FFF2-40B4-BE49-F238E27FC236}">
                <a16:creationId xmlns:a16="http://schemas.microsoft.com/office/drawing/2014/main" id="{5352784B-4B57-8626-614D-33A0521B54BD}"/>
              </a:ext>
            </a:extLst>
          </p:cNvPr>
          <p:cNvPicPr>
            <a:picLocks noChangeAspect="1"/>
          </p:cNvPicPr>
          <p:nvPr/>
        </p:nvPicPr>
        <p:blipFill>
          <a:blip r:embed="rId4"/>
          <a:stretch>
            <a:fillRect/>
          </a:stretch>
        </p:blipFill>
        <p:spPr>
          <a:xfrm>
            <a:off x="8884902" y="552107"/>
            <a:ext cx="2927240" cy="3590633"/>
          </a:xfrm>
          <a:prstGeom prst="rect">
            <a:avLst/>
          </a:prstGeom>
        </p:spPr>
      </p:pic>
      <p:pic>
        <p:nvPicPr>
          <p:cNvPr id="5" name="Immagine 4" descr="Immagine che contiene Carattere, logo, Elementi grafici, testo&#10;&#10;Il contenuto generato dall'IA potrebbe non essere corretto.">
            <a:extLst>
              <a:ext uri="{FF2B5EF4-FFF2-40B4-BE49-F238E27FC236}">
                <a16:creationId xmlns:a16="http://schemas.microsoft.com/office/drawing/2014/main" id="{5D797D89-8C4D-7ACF-42AF-70C7D83BFE48}"/>
              </a:ext>
            </a:extLst>
          </p:cNvPr>
          <p:cNvPicPr>
            <a:picLocks noChangeAspect="1"/>
          </p:cNvPicPr>
          <p:nvPr/>
        </p:nvPicPr>
        <p:blipFill>
          <a:blip r:embed="rId5"/>
          <a:stretch>
            <a:fillRect/>
          </a:stretch>
        </p:blipFill>
        <p:spPr>
          <a:xfrm>
            <a:off x="6231981" y="3429000"/>
            <a:ext cx="1791142" cy="847896"/>
          </a:xfrm>
          <a:prstGeom prst="rect">
            <a:avLst/>
          </a:prstGeom>
        </p:spPr>
      </p:pic>
      <p:pic>
        <p:nvPicPr>
          <p:cNvPr id="6" name="Immagine 5" descr="Immagine che contiene testo, cartone animato, grafica, schermata&#10;&#10;Il contenuto generato dall'IA potrebbe non essere corretto.">
            <a:extLst>
              <a:ext uri="{FF2B5EF4-FFF2-40B4-BE49-F238E27FC236}">
                <a16:creationId xmlns:a16="http://schemas.microsoft.com/office/drawing/2014/main" id="{81233640-76D3-4A31-7813-0EC8EDDE5A67}"/>
              </a:ext>
            </a:extLst>
          </p:cNvPr>
          <p:cNvPicPr>
            <a:picLocks noChangeAspect="1"/>
          </p:cNvPicPr>
          <p:nvPr/>
        </p:nvPicPr>
        <p:blipFill>
          <a:blip r:embed="rId6"/>
          <a:stretch>
            <a:fillRect/>
          </a:stretch>
        </p:blipFill>
        <p:spPr>
          <a:xfrm>
            <a:off x="379856" y="4312585"/>
            <a:ext cx="8422003" cy="2119746"/>
          </a:xfrm>
          <a:prstGeom prst="rect">
            <a:avLst/>
          </a:prstGeom>
        </p:spPr>
      </p:pic>
      <p:pic>
        <p:nvPicPr>
          <p:cNvPr id="7" name="Immagine 6" descr="Immagine che contiene frutto, Cibo naturale, prodotto, Nutrizione vegana&#10;&#10;Il contenuto generato dall'IA potrebbe non essere corretto.">
            <a:extLst>
              <a:ext uri="{FF2B5EF4-FFF2-40B4-BE49-F238E27FC236}">
                <a16:creationId xmlns:a16="http://schemas.microsoft.com/office/drawing/2014/main" id="{BACA9FDD-73BA-2AC1-1523-74534D04AE9E}"/>
              </a:ext>
            </a:extLst>
          </p:cNvPr>
          <p:cNvPicPr>
            <a:picLocks noChangeAspect="1"/>
          </p:cNvPicPr>
          <p:nvPr/>
        </p:nvPicPr>
        <p:blipFill>
          <a:blip r:embed="rId7"/>
          <a:stretch>
            <a:fillRect/>
          </a:stretch>
        </p:blipFill>
        <p:spPr>
          <a:xfrm>
            <a:off x="9220707" y="4276896"/>
            <a:ext cx="2457450" cy="961390"/>
          </a:xfrm>
          <a:prstGeom prst="rect">
            <a:avLst/>
          </a:prstGeom>
        </p:spPr>
      </p:pic>
      <p:pic>
        <p:nvPicPr>
          <p:cNvPr id="8" name="Immagine 7" descr="Immagine che contiene frutto, cibo, noci/dado&#10;&#10;Il contenuto generato dall'IA potrebbe non essere corretto.">
            <a:extLst>
              <a:ext uri="{FF2B5EF4-FFF2-40B4-BE49-F238E27FC236}">
                <a16:creationId xmlns:a16="http://schemas.microsoft.com/office/drawing/2014/main" id="{66E889BC-0EC6-46EC-1C51-F8189B41424F}"/>
              </a:ext>
            </a:extLst>
          </p:cNvPr>
          <p:cNvPicPr>
            <a:picLocks noChangeAspect="1"/>
          </p:cNvPicPr>
          <p:nvPr/>
        </p:nvPicPr>
        <p:blipFill>
          <a:blip r:embed="rId8"/>
          <a:stretch>
            <a:fillRect/>
          </a:stretch>
        </p:blipFill>
        <p:spPr>
          <a:xfrm>
            <a:off x="9086722" y="5372443"/>
            <a:ext cx="2725420" cy="933450"/>
          </a:xfrm>
          <a:prstGeom prst="rect">
            <a:avLst/>
          </a:prstGeom>
        </p:spPr>
      </p:pic>
    </p:spTree>
    <p:extLst>
      <p:ext uri="{BB962C8B-B14F-4D97-AF65-F5344CB8AC3E}">
        <p14:creationId xmlns:p14="http://schemas.microsoft.com/office/powerpoint/2010/main" val="376849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D0043F2-C76D-ADF8-F5DA-6510C1FCE852}"/>
              </a:ext>
            </a:extLst>
          </p:cNvPr>
          <p:cNvSpPr txBox="1"/>
          <p:nvPr/>
        </p:nvSpPr>
        <p:spPr>
          <a:xfrm>
            <a:off x="712838" y="549231"/>
            <a:ext cx="10766323" cy="2056973"/>
          </a:xfrm>
          <a:prstGeom prst="rect">
            <a:avLst/>
          </a:prstGeom>
          <a:noFill/>
        </p:spPr>
        <p:txBody>
          <a:bodyPr wrap="square">
            <a:spAutoFit/>
          </a:bodyPr>
          <a:lstStyle/>
          <a:p>
            <a:pPr>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L’aggressione russa all’Ucraina ha spinto l’Europa, anche l’Italia, a una corsa globale agli armamenti,</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che comunque a fine 2024 erano già molto sostanziosi. Nel 2024, la spesa militare globale ha raggiunto i 2.718 miliardi $, segnando un nuovo record in un contesto di crescente instabilità geopolitica e di un numero di conflitti nel mondo mai così alto. Tale spesa è otto volte di più di quanto stanziato alla recente </a:t>
            </a:r>
            <a:r>
              <a:rPr lang="it-IT" sz="2000" kern="100" dirty="0" err="1">
                <a:effectLst/>
                <a:latin typeface="Aptos" panose="020B0004020202020204" pitchFamily="34" charset="0"/>
                <a:ea typeface="Aptos" panose="020B0004020202020204" pitchFamily="34" charset="0"/>
                <a:cs typeface="Times New Roman" panose="02020603050405020304" pitchFamily="18" charset="0"/>
              </a:rPr>
              <a:t>Cop</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29, a Baku, per contrastare il cambiamento climatico, esigenza, questa, vitale per l’umanità.</a:t>
            </a:r>
          </a:p>
        </p:txBody>
      </p:sp>
      <p:sp>
        <p:nvSpPr>
          <p:cNvPr id="5" name="CasellaDiTesto 4">
            <a:extLst>
              <a:ext uri="{FF2B5EF4-FFF2-40B4-BE49-F238E27FC236}">
                <a16:creationId xmlns:a16="http://schemas.microsoft.com/office/drawing/2014/main" id="{138E2A5E-52C6-301A-D7EF-A500FCF88858}"/>
              </a:ext>
            </a:extLst>
          </p:cNvPr>
          <p:cNvSpPr txBox="1"/>
          <p:nvPr/>
        </p:nvSpPr>
        <p:spPr>
          <a:xfrm>
            <a:off x="712838" y="2894494"/>
            <a:ext cx="10766323" cy="1069011"/>
          </a:xfrm>
          <a:prstGeom prst="rect">
            <a:avLst/>
          </a:prstGeom>
          <a:noFill/>
        </p:spPr>
        <p:txBody>
          <a:bodyPr wrap="square">
            <a:spAutoFit/>
          </a:bodyPr>
          <a:lstStyle/>
          <a:p>
            <a:pPr>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I membri europei della NATO nel 2024</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hanno speso complessivamente 454 MLD $ . La spesa militare aggregata dei </a:t>
            </a:r>
            <a:r>
              <a:rPr lang="it-IT" sz="2000" b="1" kern="100" dirty="0">
                <a:effectLst/>
                <a:latin typeface="Aptos" panose="020B0004020202020204" pitchFamily="34" charset="0"/>
                <a:ea typeface="Aptos" panose="020B0004020202020204" pitchFamily="34" charset="0"/>
                <a:cs typeface="Times New Roman" panose="02020603050405020304" pitchFamily="18" charset="0"/>
              </a:rPr>
              <a:t>membri dell’Unione Europea nel 2024</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ha raggiunto i 3</a:t>
            </a:r>
            <a:r>
              <a:rPr lang="it-IT" sz="2000" kern="100" dirty="0">
                <a:latin typeface="Aptos" panose="020B0004020202020204" pitchFamily="34" charset="0"/>
                <a:ea typeface="Aptos" panose="020B0004020202020204" pitchFamily="34" charset="0"/>
                <a:cs typeface="Times New Roman" panose="02020603050405020304" pitchFamily="18" charset="0"/>
              </a:rPr>
              <a:t>85</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MLD$ (+20% rispetto al 2023), la seconda più alta dopo quella degli Stati Uniti</a:t>
            </a:r>
          </a:p>
        </p:txBody>
      </p:sp>
      <p:sp>
        <p:nvSpPr>
          <p:cNvPr id="8" name="CasellaDiTesto 7">
            <a:extLst>
              <a:ext uri="{FF2B5EF4-FFF2-40B4-BE49-F238E27FC236}">
                <a16:creationId xmlns:a16="http://schemas.microsoft.com/office/drawing/2014/main" id="{8CBDB81C-2383-4140-F9C0-8A1BDEB07A15}"/>
              </a:ext>
            </a:extLst>
          </p:cNvPr>
          <p:cNvSpPr txBox="1"/>
          <p:nvPr/>
        </p:nvSpPr>
        <p:spPr>
          <a:xfrm>
            <a:off x="712837" y="4251795"/>
            <a:ext cx="10766323" cy="707886"/>
          </a:xfrm>
          <a:prstGeom prst="rect">
            <a:avLst/>
          </a:prstGeom>
          <a:noFill/>
        </p:spPr>
        <p:txBody>
          <a:bodyPr wrap="square">
            <a:spAutoFit/>
          </a:bodyPr>
          <a:lstStyle/>
          <a:p>
            <a:r>
              <a:rPr lang="it-IT" sz="2000" b="1" dirty="0">
                <a:effectLst/>
                <a:latin typeface="Aptos" panose="020B0004020202020204" pitchFamily="34" charset="0"/>
                <a:ea typeface="Aptos" panose="020B0004020202020204" pitchFamily="34" charset="0"/>
                <a:cs typeface="Times New Roman" panose="02020603050405020304" pitchFamily="18" charset="0"/>
              </a:rPr>
              <a:t>Non è vero che siamo impreparati ad affrontare eventuali minacce.</a:t>
            </a:r>
            <a:r>
              <a:rPr lang="it-IT" sz="2000" dirty="0">
                <a:effectLst/>
                <a:latin typeface="Aptos" panose="020B0004020202020204" pitchFamily="34" charset="0"/>
                <a:ea typeface="Aptos" panose="020B0004020202020204" pitchFamily="34" charset="0"/>
                <a:cs typeface="Times New Roman" panose="02020603050405020304" pitchFamily="18" charset="0"/>
              </a:rPr>
              <a:t> Anzi, gli attuali sistemi difensivi già ci permettono di raggiungere un alto grado di deterrenza nei confronti di chicchessia. </a:t>
            </a:r>
            <a:endParaRPr lang="it-IT" sz="2000" dirty="0"/>
          </a:p>
        </p:txBody>
      </p:sp>
    </p:spTree>
    <p:extLst>
      <p:ext uri="{BB962C8B-B14F-4D97-AF65-F5344CB8AC3E}">
        <p14:creationId xmlns:p14="http://schemas.microsoft.com/office/powerpoint/2010/main" val="233191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B7A220E5-E280-2487-3C4B-E3D741DA44EF}"/>
              </a:ext>
            </a:extLst>
          </p:cNvPr>
          <p:cNvGraphicFramePr>
            <a:graphicFrameLocks/>
          </p:cNvGraphicFramePr>
          <p:nvPr>
            <p:extLst>
              <p:ext uri="{D42A27DB-BD31-4B8C-83A1-F6EECF244321}">
                <p14:modId xmlns:p14="http://schemas.microsoft.com/office/powerpoint/2010/main" val="2143332519"/>
              </p:ext>
            </p:extLst>
          </p:nvPr>
        </p:nvGraphicFramePr>
        <p:xfrm>
          <a:off x="883920" y="792480"/>
          <a:ext cx="9982200" cy="5181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487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C6B9BC13-EDC3-CDAD-D0E4-F69DDFDA78ED}"/>
              </a:ext>
            </a:extLst>
          </p:cNvPr>
          <p:cNvGraphicFramePr>
            <a:graphicFrameLocks/>
          </p:cNvGraphicFramePr>
          <p:nvPr>
            <p:extLst>
              <p:ext uri="{D42A27DB-BD31-4B8C-83A1-F6EECF244321}">
                <p14:modId xmlns:p14="http://schemas.microsoft.com/office/powerpoint/2010/main" val="3372053226"/>
              </p:ext>
            </p:extLst>
          </p:nvPr>
        </p:nvGraphicFramePr>
        <p:xfrm>
          <a:off x="701040" y="533400"/>
          <a:ext cx="10683239" cy="5699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511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9A27893-665B-10BD-744C-C313A3FED85F}"/>
              </a:ext>
            </a:extLst>
          </p:cNvPr>
          <p:cNvSpPr txBox="1"/>
          <p:nvPr/>
        </p:nvSpPr>
        <p:spPr>
          <a:xfrm>
            <a:off x="663678" y="443331"/>
            <a:ext cx="10815484" cy="1564018"/>
          </a:xfrm>
          <a:prstGeom prst="rect">
            <a:avLst/>
          </a:prstGeom>
          <a:noFill/>
        </p:spPr>
        <p:txBody>
          <a:bodyPr wrap="square">
            <a:spAutoFit/>
          </a:bodyPr>
          <a:lstStyle/>
          <a:p>
            <a:pPr algn="just">
              <a:lnSpc>
                <a:spcPct val="107000"/>
              </a:lnSpc>
              <a:spcAft>
                <a:spcPts val="800"/>
              </a:spcAft>
              <a:buNone/>
            </a:pPr>
            <a:r>
              <a:rPr lang="it-IT" b="1" kern="100" dirty="0">
                <a:effectLst/>
                <a:latin typeface="Aptos" panose="020B0004020202020204" pitchFamily="34" charset="0"/>
                <a:ea typeface="Aptos" panose="020B0004020202020204" pitchFamily="34" charset="0"/>
                <a:cs typeface="Times New Roman" panose="02020603050405020304" pitchFamily="18" charset="0"/>
              </a:rPr>
              <a:t>Nonostante questo, i paesi che hanno votato il piano di riarmo UE</a:t>
            </a:r>
            <a:r>
              <a:rPr lang="it-IT" kern="100" dirty="0">
                <a:effectLst/>
                <a:latin typeface="Aptos" panose="020B0004020202020204" pitchFamily="34" charset="0"/>
                <a:ea typeface="Aptos" panose="020B0004020202020204" pitchFamily="34" charset="0"/>
                <a:cs typeface="Times New Roman" panose="02020603050405020304" pitchFamily="18" charset="0"/>
              </a:rPr>
              <a:t>, hanno deciso di spendere ulteriori 800 miliardi di euro in armi. Questi 800 miliardi di euro proverranno  da prestiti agli Stati (generando nuovo debito pubblico) e dai bilanci nazionali, venendo però esclusi dal calcolo del deficit/PIL, (misura mai adottata nel caso di altri settori come sanità e istruzione, soggetti invece da anni a significativi tagli per rispettare i parametri stringenti del Patto di stabilità). </a:t>
            </a:r>
          </a:p>
        </p:txBody>
      </p:sp>
      <p:sp>
        <p:nvSpPr>
          <p:cNvPr id="6" name="CasellaDiTesto 5">
            <a:extLst>
              <a:ext uri="{FF2B5EF4-FFF2-40B4-BE49-F238E27FC236}">
                <a16:creationId xmlns:a16="http://schemas.microsoft.com/office/drawing/2014/main" id="{2A7BEC32-FFEB-915C-5552-192C27390BD6}"/>
              </a:ext>
            </a:extLst>
          </p:cNvPr>
          <p:cNvSpPr txBox="1"/>
          <p:nvPr/>
        </p:nvSpPr>
        <p:spPr>
          <a:xfrm>
            <a:off x="663678" y="2035206"/>
            <a:ext cx="10840064" cy="3477747"/>
          </a:xfrm>
          <a:prstGeom prst="rect">
            <a:avLst/>
          </a:prstGeom>
          <a:noFill/>
        </p:spPr>
        <p:txBody>
          <a:bodyPr wrap="square">
            <a:spAutoFit/>
          </a:bodyPr>
          <a:lstStyle/>
          <a:p>
            <a:pPr algn="just">
              <a:lnSpc>
                <a:spcPct val="107000"/>
              </a:lnSpc>
              <a:spcAft>
                <a:spcPts val="800"/>
              </a:spcAft>
              <a:buNone/>
            </a:pPr>
            <a:r>
              <a:rPr lang="it-IT" b="1" kern="100" dirty="0">
                <a:effectLst/>
                <a:latin typeface="Aptos" panose="020B0004020202020204" pitchFamily="34" charset="0"/>
                <a:ea typeface="Aptos" panose="020B0004020202020204" pitchFamily="34" charset="0"/>
                <a:cs typeface="Times New Roman" panose="02020603050405020304" pitchFamily="18" charset="0"/>
              </a:rPr>
              <a:t>Per recuperare 800 MLD €</a:t>
            </a:r>
            <a:r>
              <a:rPr lang="it-IT" kern="100" dirty="0">
                <a:effectLst/>
                <a:latin typeface="Aptos" panose="020B0004020202020204" pitchFamily="34" charset="0"/>
                <a:ea typeface="Aptos" panose="020B0004020202020204" pitchFamily="34" charset="0"/>
                <a:cs typeface="Times New Roman" panose="02020603050405020304" pitchFamily="18" charset="0"/>
              </a:rPr>
              <a:t>, l’UE sembra perfino intenzionata a trasformare i risparmi privati dei cittadini europei in una fonte di finanziamento privilegiata per le imprese del comparto militare, anche attraverso corsi di ‘’educazione finanziaria’’ ai cittadini, per il sostegno a un’industria che alimenta guerre e instabilità. Per favorire tutto ciò, molte </a:t>
            </a:r>
            <a:r>
              <a:rPr lang="it-IT" b="1" kern="100" dirty="0">
                <a:effectLst/>
                <a:latin typeface="Aptos" panose="020B0004020202020204" pitchFamily="34" charset="0"/>
                <a:ea typeface="Aptos" panose="020B0004020202020204" pitchFamily="34" charset="0"/>
                <a:cs typeface="Times New Roman" panose="02020603050405020304" pitchFamily="18" charset="0"/>
              </a:rPr>
              <a:t>aziende produttrici di armi sono inserite tra gli investimenti “sostenibili”, </a:t>
            </a:r>
            <a:r>
              <a:rPr lang="it-IT" kern="100" dirty="0">
                <a:effectLst/>
                <a:latin typeface="Aptos" panose="020B0004020202020204" pitchFamily="34" charset="0"/>
                <a:ea typeface="Aptos" panose="020B0004020202020204" pitchFamily="34" charset="0"/>
                <a:cs typeface="Times New Roman" panose="02020603050405020304" pitchFamily="18" charset="0"/>
              </a:rPr>
              <a:t>mentre le armi e soprattutto le guerre sono tra i fattori che incidono maggiormente sulla devastazione dell’ambiente (inquinamento, contaminazioni ….) e sul cambiamento climatico. Secondo lo studio di </a:t>
            </a:r>
            <a:r>
              <a:rPr lang="it-IT" kern="100" dirty="0" err="1">
                <a:effectLst/>
                <a:latin typeface="Aptos" panose="020B0004020202020204" pitchFamily="34" charset="0"/>
                <a:ea typeface="Aptos" panose="020B0004020202020204" pitchFamily="34" charset="0"/>
                <a:cs typeface="Times New Roman" panose="02020603050405020304" pitchFamily="18" charset="0"/>
              </a:rPr>
              <a:t>Conflict</a:t>
            </a:r>
            <a:r>
              <a:rPr lang="it-IT" kern="100" dirty="0">
                <a:effectLst/>
                <a:latin typeface="Aptos" panose="020B0004020202020204" pitchFamily="34" charset="0"/>
                <a:ea typeface="Aptos" panose="020B0004020202020204" pitchFamily="34" charset="0"/>
                <a:cs typeface="Times New Roman" panose="02020603050405020304" pitchFamily="18" charset="0"/>
              </a:rPr>
              <a:t> Environment </a:t>
            </a:r>
            <a:r>
              <a:rPr lang="it-IT" kern="100" dirty="0" err="1">
                <a:latin typeface="Aptos" panose="020B0004020202020204" pitchFamily="34" charset="0"/>
                <a:ea typeface="Aptos" panose="020B0004020202020204" pitchFamily="34" charset="0"/>
                <a:cs typeface="Times New Roman" panose="02020603050405020304" pitchFamily="18" charset="0"/>
              </a:rPr>
              <a:t>Observatory</a:t>
            </a:r>
            <a:r>
              <a:rPr lang="it-IT" kern="100" dirty="0">
                <a:latin typeface="Aptos" panose="020B0004020202020204" pitchFamily="34" charset="0"/>
                <a:ea typeface="Aptos" panose="020B0004020202020204" pitchFamily="34" charset="0"/>
                <a:cs typeface="Times New Roman" panose="02020603050405020304" pitchFamily="18" charset="0"/>
              </a:rPr>
              <a:t>, le emissioni generate dai primi 120 giorni della guerra a Gaza sono state stimate superiori alle emissioni annuali di CO2 di 26 paesi presi singolarmente e quelle generate in 3 anni di guerra in Ucraina, sono 230Mil di tonn. di CO2 equivalente, che corrispondono alle emissioni annuali di cumulate di Austria, Rep. Ceca, Ungheria e Slovacchia)</a:t>
            </a:r>
          </a:p>
          <a:p>
            <a:pPr algn="just">
              <a:lnSpc>
                <a:spcPct val="107000"/>
              </a:lnSpc>
              <a:spcAft>
                <a:spcPts val="800"/>
              </a:spcAft>
              <a:buNone/>
            </a:pP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asellaDiTesto 6">
            <a:extLst>
              <a:ext uri="{FF2B5EF4-FFF2-40B4-BE49-F238E27FC236}">
                <a16:creationId xmlns:a16="http://schemas.microsoft.com/office/drawing/2014/main" id="{9DFB824F-8E9C-E5E4-1B25-B06B755C54C6}"/>
              </a:ext>
            </a:extLst>
          </p:cNvPr>
          <p:cNvSpPr txBox="1"/>
          <p:nvPr/>
        </p:nvSpPr>
        <p:spPr>
          <a:xfrm>
            <a:off x="688258" y="5147014"/>
            <a:ext cx="10900287" cy="1267655"/>
          </a:xfrm>
          <a:prstGeom prst="rect">
            <a:avLst/>
          </a:prstGeom>
          <a:noFill/>
        </p:spPr>
        <p:txBody>
          <a:bodyPr wrap="square">
            <a:spAutoFit/>
          </a:bodyPr>
          <a:lstStyle/>
          <a:p>
            <a:pPr algn="just">
              <a:lnSpc>
                <a:spcPct val="107000"/>
              </a:lnSpc>
              <a:spcAft>
                <a:spcPts val="800"/>
              </a:spcAft>
              <a:buNone/>
            </a:pPr>
            <a:r>
              <a:rPr lang="it-IT" b="1" kern="100" dirty="0">
                <a:effectLst/>
                <a:latin typeface="Aptos" panose="020B0004020202020204" pitchFamily="34" charset="0"/>
                <a:ea typeface="Aptos" panose="020B0004020202020204" pitchFamily="34" charset="0"/>
                <a:cs typeface="Times New Roman" panose="02020603050405020304" pitchFamily="18" charset="0"/>
              </a:rPr>
              <a:t>Come se non bastasse i paesi europei hanno deliberato di aumentare le spese per sostenere  la NATO,</a:t>
            </a:r>
            <a:r>
              <a:rPr lang="it-IT" kern="100" dirty="0">
                <a:effectLst/>
                <a:latin typeface="Aptos" panose="020B0004020202020204" pitchFamily="34" charset="0"/>
                <a:ea typeface="Aptos" panose="020B0004020202020204" pitchFamily="34" charset="0"/>
                <a:cs typeface="Times New Roman" panose="02020603050405020304" pitchFamily="18" charset="0"/>
              </a:rPr>
              <a:t> passando al 5% del PIL. L’Italia, solo per passare al 3.5% del PIL in dieci anni, dovrà incrementare la spesa militare di circa 7 MLD€ all’anno (per passare da 35 a 100 MLD€). In dieci anni la spesa sarà triplicata. La manovra del governo per i prossimi tre anni sembra prevedere 23MLD € per spese in armi.</a:t>
            </a:r>
          </a:p>
        </p:txBody>
      </p:sp>
    </p:spTree>
    <p:extLst>
      <p:ext uri="{BB962C8B-B14F-4D97-AF65-F5344CB8AC3E}">
        <p14:creationId xmlns:p14="http://schemas.microsoft.com/office/powerpoint/2010/main" val="166633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FB603CD-ABE6-8A57-7E90-BAFAF11AE392}"/>
              </a:ext>
            </a:extLst>
          </p:cNvPr>
          <p:cNvSpPr txBox="1"/>
          <p:nvPr/>
        </p:nvSpPr>
        <p:spPr>
          <a:xfrm>
            <a:off x="764459" y="570956"/>
            <a:ext cx="10900287" cy="1727652"/>
          </a:xfrm>
          <a:prstGeom prst="rect">
            <a:avLst/>
          </a:prstGeom>
          <a:noFill/>
        </p:spPr>
        <p:txBody>
          <a:bodyPr wrap="square">
            <a:spAutoFit/>
          </a:bodyPr>
          <a:lstStyle/>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Come evidenziato anche nel documento di Mario Draghi sul “Futuro della competitività europea”, </a:t>
            </a:r>
            <a:r>
              <a:rPr lang="it-IT" sz="2000" b="1" kern="100" dirty="0">
                <a:effectLst/>
                <a:latin typeface="Aptos" panose="020B0004020202020204" pitchFamily="34" charset="0"/>
                <a:ea typeface="Aptos" panose="020B0004020202020204" pitchFamily="34" charset="0"/>
                <a:cs typeface="Times New Roman" panose="02020603050405020304" pitchFamily="18" charset="0"/>
              </a:rPr>
              <a:t>questa tendenza è destinata a rafforzarsi nei prossimi anni,</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spesso attraverso il ricorso al debito sovrano e a discapito di investimenti necessari ai cittadini (sanità, istruzione, ambiente, lavoro, clima ed uguaglianza) </a:t>
            </a:r>
            <a:r>
              <a:rPr lang="it-IT" sz="2000" b="1" kern="100" dirty="0">
                <a:effectLst/>
                <a:latin typeface="Aptos" panose="020B0004020202020204" pitchFamily="34" charset="0"/>
                <a:ea typeface="Aptos" panose="020B0004020202020204" pitchFamily="34" charset="0"/>
                <a:cs typeface="Times New Roman" panose="02020603050405020304" pitchFamily="18" charset="0"/>
              </a:rPr>
              <a:t>e attraverso l’inserimento di clausole che bypassano gli obblighi di rispetto delle norme sociali, climatiche e ambientali.</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53A7162C-8614-3C75-A56E-819106FF707B}"/>
              </a:ext>
            </a:extLst>
          </p:cNvPr>
          <p:cNvSpPr txBox="1"/>
          <p:nvPr/>
        </p:nvSpPr>
        <p:spPr>
          <a:xfrm>
            <a:off x="764458" y="2350628"/>
            <a:ext cx="10900287" cy="1398332"/>
          </a:xfrm>
          <a:prstGeom prst="rect">
            <a:avLst/>
          </a:prstGeom>
          <a:noFill/>
        </p:spPr>
        <p:txBody>
          <a:bodyPr wrap="square">
            <a:spAutoFit/>
          </a:bodyPr>
          <a:lstStyle/>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È chiaro che sta avvenendo oggi quello che profetizzava il Presidente degli Stati Uniti Eisenhower nel 1961 quando chiedeva di vigilare sull’immenso establishment militare e sulla grande industria delle armi perché è chiara la loro indebita influenza sui processi finanziari, culturali e democratici e sono chiari  i rischi potenziali di una disastrosa concentrazione di potere.</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FA30B530-1492-D29B-8436-29BD8E8EB21A}"/>
              </a:ext>
            </a:extLst>
          </p:cNvPr>
          <p:cNvSpPr txBox="1"/>
          <p:nvPr/>
        </p:nvSpPr>
        <p:spPr>
          <a:xfrm>
            <a:off x="764457" y="3800980"/>
            <a:ext cx="10900287" cy="2386294"/>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Le politiche del riarmo sono onnivore</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perché si mangiano tutti i fondi statali per scuole, sanità, ambiente, clima, politiche sociali, impoverendo tutti e ingrassando solo i dividendi delle industrie delle armi, Leonardo in testa. E sono foriere di tensioni internazionali dal momento che innescano una pericolosa corsa agli armamenti. Nel 2024 a fronte del massimo valore di spesa militare (2700 MLD$) si riscontrano il numero più alto di conflitti armati nel pianeta. Insomma, invece che raffreddare le crisi e ridurre i rischi, mostrando i muscoli, le crisi si esacerbano, le guerre aumentano, rendendo più vulnerabili le popolazioni e i territori che si dice di voler difendere. </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9293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ED16917-A94E-7138-9E9A-DE211E16519A}"/>
              </a:ext>
            </a:extLst>
          </p:cNvPr>
          <p:cNvSpPr txBox="1"/>
          <p:nvPr/>
        </p:nvSpPr>
        <p:spPr>
          <a:xfrm>
            <a:off x="675967" y="508475"/>
            <a:ext cx="10840065"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Anche per quanto riguarda l’esportazione di materiale d’armamento l’Italia</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ha una posizione di tutto rispetto: si trova al 6° posto come paese esportatore di armi nel mondo. Il database aggiornato annualmente del SIPRI colloca l’Italia subito dietro la Germania, ma prima dell’UK</a:t>
            </a:r>
          </a:p>
        </p:txBody>
      </p:sp>
      <p:sp>
        <p:nvSpPr>
          <p:cNvPr id="7" name="CasellaDiTesto 6">
            <a:extLst>
              <a:ext uri="{FF2B5EF4-FFF2-40B4-BE49-F238E27FC236}">
                <a16:creationId xmlns:a16="http://schemas.microsoft.com/office/drawing/2014/main" id="{DE81D917-B209-97D4-C61D-FA3129B9F88D}"/>
              </a:ext>
            </a:extLst>
          </p:cNvPr>
          <p:cNvSpPr txBox="1"/>
          <p:nvPr/>
        </p:nvSpPr>
        <p:spPr>
          <a:xfrm>
            <a:off x="675967" y="1849880"/>
            <a:ext cx="10840065" cy="1398332"/>
          </a:xfrm>
          <a:prstGeom prst="rect">
            <a:avLst/>
          </a:prstGeom>
          <a:noFill/>
        </p:spPr>
        <p:txBody>
          <a:bodyPr wrap="square">
            <a:spAutoFit/>
          </a:bodyPr>
          <a:lstStyle/>
          <a:p>
            <a:pPr algn="just">
              <a:lnSpc>
                <a:spcPct val="107000"/>
              </a:lnSpc>
              <a:spcAft>
                <a:spcPts val="800"/>
              </a:spcAft>
              <a:buNone/>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Il governo europeo, il governo italiano, scegliendo la strada di uno sconsiderato e irresponsabile  riarmo, si stanno preparando alla guerra abbandonando lo spirito ed i valori fondanti  della Carta delle Nazioni Unite, del Trattato di Lisbona e della Costituzione Italiana</a:t>
            </a:r>
            <a:r>
              <a:rPr lang="it-IT" sz="2000" b="1" kern="100" dirty="0">
                <a:effectLst/>
                <a:latin typeface="Aptos" panose="020B0004020202020204" pitchFamily="34" charset="0"/>
                <a:ea typeface="Aptos" panose="020B0004020202020204" pitchFamily="34" charset="0"/>
                <a:cs typeface="Times New Roman" panose="02020603050405020304" pitchFamily="18" charset="0"/>
              </a:rPr>
              <a:t>. Un salto nel buio, una folle corsa verso la terza guerra mondiale, nucleare. </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F51BB71F-AE37-64A8-A795-1ED6FFC1D573}"/>
              </a:ext>
            </a:extLst>
          </p:cNvPr>
          <p:cNvSpPr txBox="1"/>
          <p:nvPr/>
        </p:nvSpPr>
        <p:spPr>
          <a:xfrm>
            <a:off x="675967" y="3520606"/>
            <a:ext cx="10840064" cy="1727652"/>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Il business delle spese militari a livello globale, a livello nazionale ed europeo,  gli attacchi alle leggi che regolano l’esport delle armi, accrescono l’interesse anche delle banche europee e italiane nel settore bellico, rendendo necessario un monitoraggio sempre più attento e costante. Diventerà sempre più importante registrare, misurare e valutare il coinvolgimento effettivo delle banche nel comparto militare.</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EDE1C53C-3BE8-BB32-09CA-4A7829411C85}"/>
              </a:ext>
            </a:extLst>
          </p:cNvPr>
          <p:cNvSpPr txBox="1"/>
          <p:nvPr/>
        </p:nvSpPr>
        <p:spPr>
          <a:xfrm>
            <a:off x="675967" y="5404163"/>
            <a:ext cx="10840064"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È pertanto urgente trovare nuove strade per promuovere la pace cominciando proprio dalle alternative alla finanza armata e senza regole.</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Questa alternativa è la finanza etica.            Disarmare la finanza di guerra si può: cominciamo dalle banche.</a:t>
            </a:r>
          </a:p>
        </p:txBody>
      </p:sp>
    </p:spTree>
    <p:extLst>
      <p:ext uri="{BB962C8B-B14F-4D97-AF65-F5344CB8AC3E}">
        <p14:creationId xmlns:p14="http://schemas.microsoft.com/office/powerpoint/2010/main" val="343414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18743A5-4979-E4B1-B78C-40DBD635BDD3}"/>
              </a:ext>
            </a:extLst>
          </p:cNvPr>
          <p:cNvSpPr txBox="1"/>
          <p:nvPr/>
        </p:nvSpPr>
        <p:spPr>
          <a:xfrm>
            <a:off x="2566219" y="612058"/>
            <a:ext cx="6341806" cy="523220"/>
          </a:xfrm>
          <a:prstGeom prst="rect">
            <a:avLst/>
          </a:prstGeom>
          <a:noFill/>
        </p:spPr>
        <p:txBody>
          <a:bodyPr wrap="square" rtlCol="0">
            <a:spAutoFit/>
          </a:bodyPr>
          <a:lstStyle/>
          <a:p>
            <a:pPr algn="ctr"/>
            <a:r>
              <a:rPr lang="it-IT" sz="2800" b="1" dirty="0"/>
              <a:t>FINANZA ETICA</a:t>
            </a:r>
          </a:p>
        </p:txBody>
      </p:sp>
      <p:sp>
        <p:nvSpPr>
          <p:cNvPr id="4" name="CasellaDiTesto 3">
            <a:extLst>
              <a:ext uri="{FF2B5EF4-FFF2-40B4-BE49-F238E27FC236}">
                <a16:creationId xmlns:a16="http://schemas.microsoft.com/office/drawing/2014/main" id="{23C7AEC4-1B29-ECB0-799D-F756A97E1D3B}"/>
              </a:ext>
            </a:extLst>
          </p:cNvPr>
          <p:cNvSpPr txBox="1"/>
          <p:nvPr/>
        </p:nvSpPr>
        <p:spPr>
          <a:xfrm>
            <a:off x="619432" y="1210765"/>
            <a:ext cx="10987549" cy="1069011"/>
          </a:xfrm>
          <a:prstGeom prst="rect">
            <a:avLst/>
          </a:prstGeom>
          <a:noFill/>
        </p:spPr>
        <p:txBody>
          <a:bodyPr wrap="square">
            <a:spAutoFit/>
          </a:bodyPr>
          <a:lstStyle/>
          <a:p>
            <a:pPr algn="just">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L</a:t>
            </a:r>
            <a:r>
              <a:rPr lang="it-IT" sz="2000" b="1" kern="100" dirty="0">
                <a:effectLst/>
                <a:latin typeface="Aptos" panose="020B0004020202020204" pitchFamily="34" charset="0"/>
                <a:ea typeface="Aptos" panose="020B0004020202020204" pitchFamily="34" charset="0"/>
                <a:cs typeface="Times New Roman" panose="02020603050405020304" pitchFamily="18" charset="0"/>
              </a:rPr>
              <a:t>a finanza etica è nata in Europa ed è stata ispirata </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da un movimento di persone e organizzazioni che già quarant’anni fa avevano identificato nella finanza speculativa un motore di accelerazione degli effetti più dannosi del capitalismo selvaggio e del neoliberismo. </a:t>
            </a:r>
          </a:p>
        </p:txBody>
      </p:sp>
      <p:sp>
        <p:nvSpPr>
          <p:cNvPr id="6" name="CasellaDiTesto 5">
            <a:extLst>
              <a:ext uri="{FF2B5EF4-FFF2-40B4-BE49-F238E27FC236}">
                <a16:creationId xmlns:a16="http://schemas.microsoft.com/office/drawing/2014/main" id="{9DD04269-27E1-C279-8E4D-9A9EDE9DBC75}"/>
              </a:ext>
            </a:extLst>
          </p:cNvPr>
          <p:cNvSpPr txBox="1"/>
          <p:nvPr/>
        </p:nvSpPr>
        <p:spPr>
          <a:xfrm>
            <a:off x="619431" y="4765516"/>
            <a:ext cx="10987549" cy="410369"/>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Quali sono i Principi fondamentali della finanza etica:</a:t>
            </a:r>
          </a:p>
        </p:txBody>
      </p:sp>
      <p:sp>
        <p:nvSpPr>
          <p:cNvPr id="8" name="CasellaDiTesto 7">
            <a:extLst>
              <a:ext uri="{FF2B5EF4-FFF2-40B4-BE49-F238E27FC236}">
                <a16:creationId xmlns:a16="http://schemas.microsoft.com/office/drawing/2014/main" id="{98636E50-779B-E641-EE4E-FC15445C6399}"/>
              </a:ext>
            </a:extLst>
          </p:cNvPr>
          <p:cNvSpPr txBox="1"/>
          <p:nvPr/>
        </p:nvSpPr>
        <p:spPr>
          <a:xfrm>
            <a:off x="619432" y="2395682"/>
            <a:ext cx="10987548"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La finanza etica è un approccio ai servizi finanziari che integra obiettivi sociali e ambientali con il profitto, promuovendo investimenti che favoriscono il benessere collettivo e l'inclusione finanziaria. </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51E4B9B6-DEF7-7370-0FAD-138256E4C619}"/>
              </a:ext>
            </a:extLst>
          </p:cNvPr>
          <p:cNvSpPr txBox="1"/>
          <p:nvPr/>
        </p:nvSpPr>
        <p:spPr>
          <a:xfrm>
            <a:off x="619431" y="3580599"/>
            <a:ext cx="10859728"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La finanza etica si ispira all’Art.41 della Costituzione</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che recita: l'iniziativa economica privata è libera. Non può svolgersi in contrasto con l'utilità sociale o in modo da recare danno alla salute, all'ambiente, alla sicurezza, alla libertà, alla dignità umana.</a:t>
            </a:r>
          </a:p>
        </p:txBody>
      </p:sp>
      <p:sp>
        <p:nvSpPr>
          <p:cNvPr id="12" name="CasellaDiTesto 11">
            <a:extLst>
              <a:ext uri="{FF2B5EF4-FFF2-40B4-BE49-F238E27FC236}">
                <a16:creationId xmlns:a16="http://schemas.microsoft.com/office/drawing/2014/main" id="{6A640F2E-2D54-53A7-7DC8-8252050484F9}"/>
              </a:ext>
            </a:extLst>
          </p:cNvPr>
          <p:cNvSpPr txBox="1"/>
          <p:nvPr/>
        </p:nvSpPr>
        <p:spPr>
          <a:xfrm>
            <a:off x="602226" y="5291791"/>
            <a:ext cx="10987547" cy="1069011"/>
          </a:xfrm>
          <a:prstGeom prst="rect">
            <a:avLst/>
          </a:prstGeom>
          <a:noFill/>
        </p:spPr>
        <p:txBody>
          <a:bodyPr wrap="square">
            <a:spAutoFit/>
          </a:bodyPr>
          <a:lstStyle/>
          <a:p>
            <a:pPr algn="just">
              <a:lnSpc>
                <a:spcPct val="107000"/>
              </a:lnSpc>
              <a:spcAft>
                <a:spcPts val="800"/>
              </a:spcAft>
              <a:buNone/>
            </a:pPr>
            <a:r>
              <a:rPr lang="it-IT" sz="2000" b="1" kern="100" dirty="0">
                <a:effectLst/>
                <a:latin typeface="Aptos" panose="020B0004020202020204" pitchFamily="34" charset="0"/>
                <a:ea typeface="Aptos" panose="020B0004020202020204" pitchFamily="34" charset="0"/>
                <a:cs typeface="Times New Roman" panose="02020603050405020304" pitchFamily="18" charset="0"/>
              </a:rPr>
              <a:t>Priorità al benessere sociale e ambientale:</a:t>
            </a:r>
            <a:r>
              <a:rPr lang="it-IT" sz="2000" kern="100" dirty="0">
                <a:effectLst/>
                <a:latin typeface="Aptos" panose="020B0004020202020204" pitchFamily="34" charset="0"/>
                <a:ea typeface="Aptos" panose="020B0004020202020204" pitchFamily="34" charset="0"/>
                <a:cs typeface="Times New Roman" panose="02020603050405020304" pitchFamily="18" charset="0"/>
              </a:rPr>
              <a:t> La finanza etica investe in progetti che migliorano le condizioni sociali e ambientali, come energie rinnovabili, cooperazione internazionale, agricoltura biologica e imprese sociali. </a:t>
            </a:r>
          </a:p>
        </p:txBody>
      </p:sp>
    </p:spTree>
    <p:extLst>
      <p:ext uri="{BB962C8B-B14F-4D97-AF65-F5344CB8AC3E}">
        <p14:creationId xmlns:p14="http://schemas.microsoft.com/office/powerpoint/2010/main" val="2221256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674</TotalTime>
  <Words>3683</Words>
  <Application>Microsoft Office PowerPoint</Application>
  <PresentationFormat>Widescreen</PresentationFormat>
  <Paragraphs>197</Paragraphs>
  <Slides>22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Aptos</vt:lpstr>
      <vt:lpstr>Aptos Display</vt:lpstr>
      <vt:lpstr>Arial</vt:lpstr>
      <vt:lpstr>Calibri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BENEDETTA MASUT</dc:creator>
  <cp:lastModifiedBy>BENEDETTA MASUT</cp:lastModifiedBy>
  <cp:revision>28</cp:revision>
  <cp:lastPrinted>2025-10-10T12:40:06Z</cp:lastPrinted>
  <dcterms:created xsi:type="dcterms:W3CDTF">2025-10-08T09:11:26Z</dcterms:created>
  <dcterms:modified xsi:type="dcterms:W3CDTF">2025-10-13T23:03:14Z</dcterms:modified>
</cp:coreProperties>
</file>