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layfair Display 1" charset="1" panose="00000500000000000000"/>
      <p:regular r:id="rId13"/>
    </p:embeddedFont>
    <p:embeddedFont>
      <p:font typeface="Playfair Display 2" charset="1" panose="00000000000000000000"/>
      <p:regular r:id="rId14"/>
    </p:embeddedFont>
    <p:embeddedFont>
      <p:font typeface="Playfair Display 2 Bold" charset="1" panose="00000000000000000000"/>
      <p:regular r:id="rId15"/>
    </p:embeddedFont>
    <p:embeddedFont>
      <p:font typeface="Aileron" charset="1" panose="00000500000000000000"/>
      <p:regular r:id="rId16"/>
    </p:embeddedFont>
    <p:embeddedFont>
      <p:font typeface="TAN Headline" charset="1" panose="00000000000000000000"/>
      <p:regular r:id="rId17"/>
    </p:embeddedFont>
    <p:embeddedFont>
      <p:font typeface="Handy Casual" charset="1" panose="00000500000000000000"/>
      <p:regular r:id="rId18"/>
    </p:embeddedFont>
    <p:embeddedFont>
      <p:font typeface="Bobby Jones" charset="1" panose="00000000000000000000"/>
      <p:regular r:id="rId19"/>
    </p:embeddedFont>
    <p:embeddedFont>
      <p:font typeface="Lato" charset="1" panose="020F0502020204030203"/>
      <p:regular r:id="rId20"/>
    </p:embeddedFont>
    <p:embeddedFont>
      <p:font typeface="Lato Bold" charset="1" panose="020F0502020204030203"/>
      <p:regular r:id="rId21"/>
    </p:embeddedFont>
    <p:embeddedFont>
      <p:font typeface="Pompiere" charset="1" panose="02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14" Target="../media/image7.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30.jpeg" Type="http://schemas.openxmlformats.org/officeDocument/2006/relationships/image"/><Relationship Id="rId12" Target="../media/image31.jpeg" Type="http://schemas.openxmlformats.org/officeDocument/2006/relationships/image"/><Relationship Id="rId13" Target="../media/image32.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image28.jpeg" Type="http://schemas.openxmlformats.org/officeDocument/2006/relationships/image"/><Relationship Id="rId9" Target="../media/image2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png" Type="http://schemas.openxmlformats.org/officeDocument/2006/relationships/image"/><Relationship Id="rId12" Target="../media/image7.pn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47.png" Type="http://schemas.openxmlformats.org/officeDocument/2006/relationships/image"/><Relationship Id="rId18" Target="../media/image48.png" Type="http://schemas.openxmlformats.org/officeDocument/2006/relationships/image"/><Relationship Id="rId19" Target="../media/image49.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91669">
            <a:off x="2841973" y="1786347"/>
            <a:ext cx="1737858" cy="1583030"/>
          </a:xfrm>
          <a:custGeom>
            <a:avLst/>
            <a:gdLst/>
            <a:ahLst/>
            <a:cxnLst/>
            <a:rect r="r" b="b" t="t" l="l"/>
            <a:pathLst>
              <a:path h="1583030" w="1737858">
                <a:moveTo>
                  <a:pt x="0" y="0"/>
                </a:moveTo>
                <a:lnTo>
                  <a:pt x="1737858" y="0"/>
                </a:lnTo>
                <a:lnTo>
                  <a:pt x="1737858" y="1583030"/>
                </a:lnTo>
                <a:lnTo>
                  <a:pt x="0" y="1583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399026">
            <a:off x="16150869" y="6455147"/>
            <a:ext cx="1719464" cy="2465181"/>
          </a:xfrm>
          <a:custGeom>
            <a:avLst/>
            <a:gdLst/>
            <a:ahLst/>
            <a:cxnLst/>
            <a:rect r="r" b="b" t="t" l="l"/>
            <a:pathLst>
              <a:path h="2465181" w="1719464">
                <a:moveTo>
                  <a:pt x="0" y="0"/>
                </a:moveTo>
                <a:lnTo>
                  <a:pt x="1719463" y="0"/>
                </a:lnTo>
                <a:lnTo>
                  <a:pt x="1719463" y="2465181"/>
                </a:lnTo>
                <a:lnTo>
                  <a:pt x="0" y="24651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1688049" y="6358751"/>
            <a:ext cx="3197800" cy="3161490"/>
            <a:chOff x="0" y="0"/>
            <a:chExt cx="4263734" cy="4215320"/>
          </a:xfrm>
        </p:grpSpPr>
        <p:grpSp>
          <p:nvGrpSpPr>
            <p:cNvPr name="Group 7" id="7"/>
            <p:cNvGrpSpPr/>
            <p:nvPr/>
          </p:nvGrpSpPr>
          <p:grpSpPr>
            <a:xfrm rot="0">
              <a:off x="0" y="0"/>
              <a:ext cx="4263734" cy="4215320"/>
              <a:chOff x="0" y="0"/>
              <a:chExt cx="1393053" cy="1377235"/>
            </a:xfrm>
          </p:grpSpPr>
          <p:sp>
            <p:nvSpPr>
              <p:cNvPr name="Freeform 8" id="8"/>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9" id="9"/>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10" id="10"/>
            <p:cNvGrpSpPr/>
            <p:nvPr/>
          </p:nvGrpSpPr>
          <p:grpSpPr>
            <a:xfrm rot="0">
              <a:off x="643652" y="532930"/>
              <a:ext cx="3567609" cy="356760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9670" t="0" r="-48589" b="0"/>
                </a:stretch>
              </a:blipFill>
            </p:spPr>
          </p:sp>
        </p:grpSp>
      </p:grpSp>
      <p:sp>
        <p:nvSpPr>
          <p:cNvPr name="TextBox 12" id="12"/>
          <p:cNvSpPr txBox="true"/>
          <p:nvPr/>
        </p:nvSpPr>
        <p:spPr>
          <a:xfrm rot="0">
            <a:off x="4351142" y="3276726"/>
            <a:ext cx="10381053" cy="1276349"/>
          </a:xfrm>
          <a:prstGeom prst="rect">
            <a:avLst/>
          </a:prstGeom>
        </p:spPr>
        <p:txBody>
          <a:bodyPr anchor="t" rtlCol="false" tIns="0" lIns="0" bIns="0" rIns="0">
            <a:spAutoFit/>
          </a:bodyPr>
          <a:lstStyle/>
          <a:p>
            <a:pPr algn="l">
              <a:lnSpc>
                <a:spcPts val="9599"/>
              </a:lnSpc>
            </a:pPr>
            <a:r>
              <a:rPr lang="en-US" sz="9999">
                <a:solidFill>
                  <a:srgbClr val="805A3D"/>
                </a:solidFill>
                <a:latin typeface="Playfair Display 1"/>
                <a:ea typeface="Playfair Display 1"/>
                <a:cs typeface="Playfair Display 1"/>
                <a:sym typeface="Playfair Display 1"/>
              </a:rPr>
              <a:t>L’ASSOCIATION</a:t>
            </a:r>
          </a:p>
        </p:txBody>
      </p:sp>
      <p:sp>
        <p:nvSpPr>
          <p:cNvPr name="TextBox 13" id="13"/>
          <p:cNvSpPr txBox="true"/>
          <p:nvPr/>
        </p:nvSpPr>
        <p:spPr>
          <a:xfrm rot="0">
            <a:off x="3710902" y="4591176"/>
            <a:ext cx="10915397" cy="1377950"/>
          </a:xfrm>
          <a:prstGeom prst="rect">
            <a:avLst/>
          </a:prstGeom>
        </p:spPr>
        <p:txBody>
          <a:bodyPr anchor="t" rtlCol="false" tIns="0" lIns="0" bIns="0" rIns="0">
            <a:spAutoFit/>
          </a:bodyPr>
          <a:lstStyle/>
          <a:p>
            <a:pPr algn="l" marL="0" indent="0" lvl="0">
              <a:lnSpc>
                <a:spcPts val="11049"/>
              </a:lnSpc>
              <a:spcBef>
                <a:spcPct val="0"/>
              </a:spcBef>
            </a:pPr>
            <a:r>
              <a:rPr lang="en-US" sz="8499" spc="297">
                <a:solidFill>
                  <a:srgbClr val="FF914D"/>
                </a:solidFill>
                <a:latin typeface="Playfair Display 2"/>
                <a:ea typeface="Playfair Display 2"/>
                <a:cs typeface="Playfair Display 2"/>
                <a:sym typeface="Playfair Display 2"/>
              </a:rPr>
              <a:t>“ DANS MA BULLE “</a:t>
            </a:r>
          </a:p>
        </p:txBody>
      </p:sp>
      <p:sp>
        <p:nvSpPr>
          <p:cNvPr name="Freeform 14" id="14"/>
          <p:cNvSpPr/>
          <p:nvPr/>
        </p:nvSpPr>
        <p:spPr>
          <a:xfrm flipH="false" flipV="false" rot="4669418">
            <a:off x="13375004" y="1875314"/>
            <a:ext cx="1737858" cy="1583030"/>
          </a:xfrm>
          <a:custGeom>
            <a:avLst/>
            <a:gdLst/>
            <a:ahLst/>
            <a:cxnLst/>
            <a:rect r="r" b="b" t="t" l="l"/>
            <a:pathLst>
              <a:path h="1583030" w="1737858">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578082" y="7583889"/>
            <a:ext cx="9643833" cy="1576070"/>
          </a:xfrm>
          <a:prstGeom prst="rect">
            <a:avLst/>
          </a:prstGeom>
        </p:spPr>
        <p:txBody>
          <a:bodyPr anchor="t" rtlCol="false" tIns="0" lIns="0" bIns="0" rIns="0">
            <a:spAutoFit/>
          </a:bodyPr>
          <a:lstStyle/>
          <a:p>
            <a:pPr algn="ctr">
              <a:lnSpc>
                <a:spcPts val="6370"/>
              </a:lnSpc>
            </a:pPr>
            <a:r>
              <a:rPr lang="en-US" b="true" sz="4900" spc="171">
                <a:solidFill>
                  <a:srgbClr val="754B36"/>
                </a:solidFill>
                <a:latin typeface="Playfair Display 2 Bold"/>
                <a:ea typeface="Playfair Display 2 Bold"/>
                <a:cs typeface="Playfair Display 2 Bold"/>
                <a:sym typeface="Playfair Display 2 Bold"/>
              </a:rPr>
              <a:t>Mon Handicap est Invisible ...</a:t>
            </a:r>
          </a:p>
          <a:p>
            <a:pPr algn="ctr">
              <a:lnSpc>
                <a:spcPts val="6370"/>
              </a:lnSpc>
            </a:pPr>
            <a:r>
              <a:rPr lang="en-US" b="true" sz="4900" spc="171">
                <a:solidFill>
                  <a:srgbClr val="754B36"/>
                </a:solidFill>
                <a:latin typeface="Playfair Display 2 Bold"/>
                <a:ea typeface="Playfair Display 2 Bold"/>
                <a:cs typeface="Playfair Display 2 Bold"/>
                <a:sym typeface="Playfair Display 2 Bold"/>
              </a:rPr>
              <a:t>PAS MOI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7051433" y="-68578"/>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4" id="4"/>
          <p:cNvSpPr/>
          <p:nvPr/>
        </p:nvSpPr>
        <p:spPr>
          <a:xfrm flipH="false" flipV="false" rot="-1568932">
            <a:off x="609951" y="656140"/>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113920" y="6856667"/>
            <a:ext cx="3539744" cy="3430333"/>
          </a:xfrm>
          <a:custGeom>
            <a:avLst/>
            <a:gdLst/>
            <a:ahLst/>
            <a:cxnLst/>
            <a:rect r="r" b="b" t="t" l="l"/>
            <a:pathLst>
              <a:path h="3430333" w="3539744">
                <a:moveTo>
                  <a:pt x="0" y="0"/>
                </a:moveTo>
                <a:lnTo>
                  <a:pt x="3539743" y="0"/>
                </a:lnTo>
                <a:lnTo>
                  <a:pt x="3539743" y="3430333"/>
                </a:lnTo>
                <a:lnTo>
                  <a:pt x="0" y="34303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019175" y="3375121"/>
            <a:ext cx="15326768" cy="4940300"/>
          </a:xfrm>
          <a:prstGeom prst="rect">
            <a:avLst/>
          </a:prstGeom>
        </p:spPr>
        <p:txBody>
          <a:bodyPr anchor="t" rtlCol="false" tIns="0" lIns="0" bIns="0" rIns="0">
            <a:spAutoFit/>
          </a:bodyPr>
          <a:lstStyle/>
          <a:p>
            <a:pPr algn="just">
              <a:lnSpc>
                <a:spcPts val="4900"/>
              </a:lnSpc>
              <a:spcBef>
                <a:spcPct val="0"/>
              </a:spcBef>
            </a:pPr>
            <a:r>
              <a:rPr lang="en-US" sz="3500">
                <a:solidFill>
                  <a:srgbClr val="000000"/>
                </a:solidFill>
                <a:latin typeface="Aileron"/>
                <a:ea typeface="Aileron"/>
                <a:cs typeface="Aileron"/>
                <a:sym typeface="Aileron"/>
              </a:rPr>
              <a:t>L’association "Dans ma bulle", fondée en 2024 par Ludivine Naudin Betuel avec le soutien de sa maman Catherine Betuel et de son amie Magaly Lachot, a pour objectif de sensibiliser et informer sur les Troubles de Neurodéveloppement, TND (TDAH, troubles DYS, troubles du sommeil, anxiété…). En tant que maman d’enfants TND, Ludivine souhaite offrir prévention, soutien et accompagnement aux familles concernées. L’association met en place des rencontres, groupes de parole et événements afin de favoriser l’échange et l’entraide</a:t>
            </a:r>
          </a:p>
        </p:txBody>
      </p:sp>
      <p:sp>
        <p:nvSpPr>
          <p:cNvPr name="Freeform 7" id="7"/>
          <p:cNvSpPr/>
          <p:nvPr/>
        </p:nvSpPr>
        <p:spPr>
          <a:xfrm flipH="false" flipV="false" rot="240727">
            <a:off x="2279281" y="195420"/>
            <a:ext cx="1162426" cy="1666560"/>
          </a:xfrm>
          <a:custGeom>
            <a:avLst/>
            <a:gdLst/>
            <a:ahLst/>
            <a:cxnLst/>
            <a:rect r="r" b="b" t="t" l="l"/>
            <a:pathLst>
              <a:path h="1666560" w="1162426">
                <a:moveTo>
                  <a:pt x="0" y="0"/>
                </a:moveTo>
                <a:lnTo>
                  <a:pt x="1162425" y="0"/>
                </a:lnTo>
                <a:lnTo>
                  <a:pt x="1162425"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037644" y="1418704"/>
            <a:ext cx="10915397" cy="1377950"/>
          </a:xfrm>
          <a:prstGeom prst="rect">
            <a:avLst/>
          </a:prstGeom>
        </p:spPr>
        <p:txBody>
          <a:bodyPr anchor="t" rtlCol="false" tIns="0" lIns="0" bIns="0" rIns="0">
            <a:spAutoFit/>
          </a:bodyPr>
          <a:lstStyle/>
          <a:p>
            <a:pPr algn="l" marL="0" indent="0" lvl="0">
              <a:lnSpc>
                <a:spcPts val="11049"/>
              </a:lnSpc>
              <a:spcBef>
                <a:spcPct val="0"/>
              </a:spcBef>
            </a:pPr>
            <a:r>
              <a:rPr lang="en-US" sz="8499" spc="297">
                <a:solidFill>
                  <a:srgbClr val="FF914D"/>
                </a:solidFill>
                <a:latin typeface="Playfair Display 2"/>
                <a:ea typeface="Playfair Display 2"/>
                <a:cs typeface="Playfair Display 2"/>
                <a:sym typeface="Playfair Display 2"/>
              </a:rPr>
              <a:t>“ DANS MA BULLE ” </a:t>
            </a:r>
          </a:p>
        </p:txBody>
      </p:sp>
      <p:grpSp>
        <p:nvGrpSpPr>
          <p:cNvPr name="Group 9" id="9"/>
          <p:cNvGrpSpPr/>
          <p:nvPr/>
        </p:nvGrpSpPr>
        <p:grpSpPr>
          <a:xfrm rot="0">
            <a:off x="15883791" y="779692"/>
            <a:ext cx="2182616" cy="2157833"/>
            <a:chOff x="0" y="0"/>
            <a:chExt cx="2910155" cy="2877111"/>
          </a:xfrm>
        </p:grpSpPr>
        <p:grpSp>
          <p:nvGrpSpPr>
            <p:cNvPr name="Group 10" id="10"/>
            <p:cNvGrpSpPr/>
            <p:nvPr/>
          </p:nvGrpSpPr>
          <p:grpSpPr>
            <a:xfrm rot="0">
              <a:off x="0" y="0"/>
              <a:ext cx="2910155" cy="2877111"/>
              <a:chOff x="0" y="0"/>
              <a:chExt cx="1393053" cy="1377235"/>
            </a:xfrm>
          </p:grpSpPr>
          <p:sp>
            <p:nvSpPr>
              <p:cNvPr name="Freeform 11" id="11"/>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12" id="12"/>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13" id="13"/>
            <p:cNvGrpSpPr/>
            <p:nvPr/>
          </p:nvGrpSpPr>
          <p:grpSpPr>
            <a:xfrm rot="0">
              <a:off x="439316" y="363745"/>
              <a:ext cx="2435025" cy="243502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9670" t="0" r="-48589" b="0"/>
                </a:stretch>
              </a:blipFill>
            </p:spPr>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5420374" y="176212"/>
            <a:ext cx="6927975" cy="8739418"/>
          </a:xfrm>
          <a:custGeom>
            <a:avLst/>
            <a:gdLst/>
            <a:ahLst/>
            <a:cxnLst/>
            <a:rect r="r" b="b" t="t" l="l"/>
            <a:pathLst>
              <a:path h="8739418" w="6927975">
                <a:moveTo>
                  <a:pt x="0" y="0"/>
                </a:moveTo>
                <a:lnTo>
                  <a:pt x="6927975" y="0"/>
                </a:lnTo>
                <a:lnTo>
                  <a:pt x="6927975" y="8739417"/>
                </a:lnTo>
                <a:lnTo>
                  <a:pt x="0" y="8739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0494" y="291229"/>
            <a:ext cx="4584113" cy="3975676"/>
          </a:xfrm>
          <a:custGeom>
            <a:avLst/>
            <a:gdLst/>
            <a:ahLst/>
            <a:cxnLst/>
            <a:rect r="r" b="b" t="t" l="l"/>
            <a:pathLst>
              <a:path h="3975676" w="4584113">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810814">
            <a:off x="592080" y="1752205"/>
            <a:ext cx="3945639" cy="1450680"/>
          </a:xfrm>
          <a:prstGeom prst="rect">
            <a:avLst/>
          </a:prstGeom>
        </p:spPr>
        <p:txBody>
          <a:bodyPr anchor="t" rtlCol="false" tIns="0" lIns="0" bIns="0" rIns="0">
            <a:spAutoFit/>
          </a:bodyPr>
          <a:lstStyle/>
          <a:p>
            <a:pPr algn="ctr">
              <a:lnSpc>
                <a:spcPts val="5611"/>
              </a:lnSpc>
            </a:pPr>
            <a:r>
              <a:rPr lang="en-US" sz="5668" spc="124">
                <a:solidFill>
                  <a:srgbClr val="000000"/>
                </a:solidFill>
                <a:latin typeface="TAN Headline"/>
                <a:ea typeface="TAN Headline"/>
                <a:cs typeface="TAN Headline"/>
                <a:sym typeface="TAN Headline"/>
              </a:rPr>
              <a:t>Nos Actions</a:t>
            </a:r>
          </a:p>
        </p:txBody>
      </p:sp>
      <p:sp>
        <p:nvSpPr>
          <p:cNvPr name="TextBox 5" id="5"/>
          <p:cNvSpPr txBox="true"/>
          <p:nvPr/>
        </p:nvSpPr>
        <p:spPr>
          <a:xfrm rot="0">
            <a:off x="5034607" y="1545593"/>
            <a:ext cx="7404819" cy="5933979"/>
          </a:xfrm>
          <a:prstGeom prst="rect">
            <a:avLst/>
          </a:prstGeom>
        </p:spPr>
        <p:txBody>
          <a:bodyPr anchor="t" rtlCol="false" tIns="0" lIns="0" bIns="0" rIns="0">
            <a:spAutoFit/>
          </a:bodyPr>
          <a:lstStyle/>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Informer</a:t>
            </a:r>
          </a:p>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Partager</a:t>
            </a:r>
          </a:p>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Echanger</a:t>
            </a:r>
          </a:p>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Se rencontrer lors de nos différents évènements</a:t>
            </a:r>
          </a:p>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Favoriser l’inclusion</a:t>
            </a:r>
          </a:p>
          <a:p>
            <a:pPr algn="l" marL="1090187" indent="-545094" lvl="1">
              <a:lnSpc>
                <a:spcPts val="6715"/>
              </a:lnSpc>
              <a:buAutoNum type="arabicPeriod" startAt="1"/>
            </a:pPr>
            <a:r>
              <a:rPr lang="en-US" sz="5049" spc="111">
                <a:solidFill>
                  <a:srgbClr val="FFFFFF"/>
                </a:solidFill>
                <a:latin typeface="Handy Casual"/>
                <a:ea typeface="Handy Casual"/>
                <a:cs typeface="Handy Casual"/>
                <a:sym typeface="Handy Casual"/>
              </a:rPr>
              <a:t>Lutter contre l’isolement</a:t>
            </a:r>
          </a:p>
        </p:txBody>
      </p:sp>
      <p:sp>
        <p:nvSpPr>
          <p:cNvPr name="Freeform 6" id="6"/>
          <p:cNvSpPr/>
          <p:nvPr/>
        </p:nvSpPr>
        <p:spPr>
          <a:xfrm flipH="false" flipV="true" rot="5856579">
            <a:off x="764579" y="5127721"/>
            <a:ext cx="3435988" cy="3641221"/>
          </a:xfrm>
          <a:custGeom>
            <a:avLst/>
            <a:gdLst/>
            <a:ahLst/>
            <a:cxnLst/>
            <a:rect r="r" b="b" t="t" l="l"/>
            <a:pathLst>
              <a:path h="3641221" w="3435988">
                <a:moveTo>
                  <a:pt x="0" y="3641221"/>
                </a:moveTo>
                <a:lnTo>
                  <a:pt x="3435989" y="3641221"/>
                </a:lnTo>
                <a:lnTo>
                  <a:pt x="3435989" y="0"/>
                </a:lnTo>
                <a:lnTo>
                  <a:pt x="0" y="0"/>
                </a:lnTo>
                <a:lnTo>
                  <a:pt x="0" y="364122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568932">
            <a:off x="15282144" y="5728523"/>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190582">
            <a:off x="14034320" y="781506"/>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9752595" y="-301411"/>
            <a:ext cx="12710840" cy="1756407"/>
          </a:xfrm>
          <a:custGeom>
            <a:avLst/>
            <a:gdLst/>
            <a:ahLst/>
            <a:cxnLst/>
            <a:rect r="r" b="b" t="t" l="l"/>
            <a:pathLst>
              <a:path h="1756407" w="12710840">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10800000">
            <a:off x="-5599813" y="8633321"/>
            <a:ext cx="13959219" cy="1928910"/>
          </a:xfrm>
          <a:custGeom>
            <a:avLst/>
            <a:gdLst/>
            <a:ahLst/>
            <a:cxnLst/>
            <a:rect r="r" b="b" t="t" l="l"/>
            <a:pathLst>
              <a:path h="1928910" w="13959219">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1" id="11"/>
          <p:cNvGrpSpPr/>
          <p:nvPr/>
        </p:nvGrpSpPr>
        <p:grpSpPr>
          <a:xfrm rot="0">
            <a:off x="15883791" y="1200150"/>
            <a:ext cx="2182616" cy="2157833"/>
            <a:chOff x="0" y="0"/>
            <a:chExt cx="2910155" cy="2877111"/>
          </a:xfrm>
        </p:grpSpPr>
        <p:grpSp>
          <p:nvGrpSpPr>
            <p:cNvPr name="Group 12" id="12"/>
            <p:cNvGrpSpPr/>
            <p:nvPr/>
          </p:nvGrpSpPr>
          <p:grpSpPr>
            <a:xfrm rot="0">
              <a:off x="0" y="0"/>
              <a:ext cx="2910155" cy="2877111"/>
              <a:chOff x="0" y="0"/>
              <a:chExt cx="1393053" cy="1377235"/>
            </a:xfrm>
          </p:grpSpPr>
          <p:sp>
            <p:nvSpPr>
              <p:cNvPr name="Freeform 13" id="13"/>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14" id="14"/>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15" id="15"/>
            <p:cNvGrpSpPr/>
            <p:nvPr/>
          </p:nvGrpSpPr>
          <p:grpSpPr>
            <a:xfrm rot="0">
              <a:off x="439316" y="363745"/>
              <a:ext cx="2435025" cy="243502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19670" t="0" r="-48589" b="0"/>
                </a:stretch>
              </a:blipFill>
            </p:spPr>
          </p:sp>
        </p:grpSp>
      </p:grpSp>
      <p:sp>
        <p:nvSpPr>
          <p:cNvPr name="TextBox 17" id="17"/>
          <p:cNvSpPr txBox="true"/>
          <p:nvPr/>
        </p:nvSpPr>
        <p:spPr>
          <a:xfrm rot="0">
            <a:off x="2623832" y="8230748"/>
            <a:ext cx="12521059" cy="1320419"/>
          </a:xfrm>
          <a:prstGeom prst="rect">
            <a:avLst/>
          </a:prstGeom>
        </p:spPr>
        <p:txBody>
          <a:bodyPr anchor="t" rtlCol="false" tIns="0" lIns="0" bIns="0" rIns="0">
            <a:spAutoFit/>
          </a:bodyPr>
          <a:lstStyle/>
          <a:p>
            <a:pPr algn="ctr">
              <a:lnSpc>
                <a:spcPts val="5375"/>
              </a:lnSpc>
            </a:pPr>
            <a:r>
              <a:rPr lang="en-US" sz="4199" spc="176">
                <a:solidFill>
                  <a:srgbClr val="754B36"/>
                </a:solidFill>
                <a:latin typeface="Bobby Jones"/>
                <a:ea typeface="Bobby Jones"/>
                <a:cs typeface="Bobby Jones"/>
                <a:sym typeface="Bobby Jones"/>
              </a:rPr>
              <a:t>Ecoute, Soutien, Informations aux </a:t>
            </a:r>
          </a:p>
          <a:p>
            <a:pPr algn="ctr">
              <a:lnSpc>
                <a:spcPts val="5119"/>
              </a:lnSpc>
              <a:spcBef>
                <a:spcPct val="0"/>
              </a:spcBef>
            </a:pPr>
            <a:r>
              <a:rPr lang="en-US" sz="3999" spc="167">
                <a:solidFill>
                  <a:srgbClr val="754B36"/>
                </a:solidFill>
                <a:latin typeface="Bobby Jones"/>
                <a:ea typeface="Bobby Jones"/>
                <a:cs typeface="Bobby Jones"/>
                <a:sym typeface="Bobby Jones"/>
              </a:rPr>
              <a:t>adultes et parents d’enfants diagnostiqués ou non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2122617">
            <a:off x="8504696" y="2247821"/>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096809" y="5103432"/>
            <a:ext cx="4607578" cy="2437057"/>
          </a:xfrm>
          <a:prstGeom prst="rect">
            <a:avLst/>
          </a:prstGeom>
        </p:spPr>
        <p:txBody>
          <a:bodyPr anchor="t" rtlCol="false" tIns="0" lIns="0" bIns="0" rIns="0">
            <a:spAutoFit/>
          </a:bodyPr>
          <a:lstStyle/>
          <a:p>
            <a:pPr algn="ctr">
              <a:lnSpc>
                <a:spcPts val="9431"/>
              </a:lnSpc>
            </a:pPr>
            <a:r>
              <a:rPr lang="en-US" sz="9526" spc="209">
                <a:solidFill>
                  <a:srgbClr val="000000"/>
                </a:solidFill>
                <a:latin typeface="TAN Headline"/>
                <a:ea typeface="TAN Headline"/>
                <a:cs typeface="TAN Headline"/>
                <a:sym typeface="TAN Headline"/>
              </a:rPr>
              <a:t> 2024</a:t>
            </a:r>
          </a:p>
          <a:p>
            <a:pPr algn="ctr">
              <a:lnSpc>
                <a:spcPts val="9431"/>
              </a:lnSpc>
            </a:pPr>
          </a:p>
        </p:txBody>
      </p:sp>
      <p:grpSp>
        <p:nvGrpSpPr>
          <p:cNvPr name="Group 4" id="4"/>
          <p:cNvGrpSpPr/>
          <p:nvPr/>
        </p:nvGrpSpPr>
        <p:grpSpPr>
          <a:xfrm rot="0">
            <a:off x="1652664" y="916950"/>
            <a:ext cx="3705330" cy="976981"/>
            <a:chOff x="0" y="0"/>
            <a:chExt cx="1066981" cy="281330"/>
          </a:xfrm>
        </p:grpSpPr>
        <p:sp>
          <p:nvSpPr>
            <p:cNvPr name="Freeform 5" id="5"/>
            <p:cNvSpPr/>
            <p:nvPr/>
          </p:nvSpPr>
          <p:spPr>
            <a:xfrm flipH="false" flipV="false" rot="0">
              <a:off x="0" y="0"/>
              <a:ext cx="1066981" cy="281330"/>
            </a:xfrm>
            <a:custGeom>
              <a:avLst/>
              <a:gdLst/>
              <a:ahLst/>
              <a:cxnLst/>
              <a:rect r="r" b="b" t="t" l="l"/>
              <a:pathLst>
                <a:path h="281330" w="1066981">
                  <a:moveTo>
                    <a:pt x="75218" y="0"/>
                  </a:moveTo>
                  <a:lnTo>
                    <a:pt x="991763" y="0"/>
                  </a:lnTo>
                  <a:cubicBezTo>
                    <a:pt x="1011712" y="0"/>
                    <a:pt x="1030844" y="7925"/>
                    <a:pt x="1044950" y="22031"/>
                  </a:cubicBezTo>
                  <a:cubicBezTo>
                    <a:pt x="1059057" y="36137"/>
                    <a:pt x="1066981" y="55269"/>
                    <a:pt x="1066981" y="75218"/>
                  </a:cubicBezTo>
                  <a:lnTo>
                    <a:pt x="1066981" y="206111"/>
                  </a:lnTo>
                  <a:cubicBezTo>
                    <a:pt x="1066981" y="226061"/>
                    <a:pt x="1059057" y="245193"/>
                    <a:pt x="1044950" y="259299"/>
                  </a:cubicBezTo>
                  <a:cubicBezTo>
                    <a:pt x="1030844" y="273405"/>
                    <a:pt x="1011712" y="281330"/>
                    <a:pt x="991763" y="281330"/>
                  </a:cubicBezTo>
                  <a:lnTo>
                    <a:pt x="75218" y="281330"/>
                  </a:lnTo>
                  <a:cubicBezTo>
                    <a:pt x="55269" y="281330"/>
                    <a:pt x="36137" y="273405"/>
                    <a:pt x="22031" y="259299"/>
                  </a:cubicBezTo>
                  <a:cubicBezTo>
                    <a:pt x="7925" y="245193"/>
                    <a:pt x="0" y="226061"/>
                    <a:pt x="0" y="20611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6" id="6"/>
            <p:cNvSpPr txBox="true"/>
            <p:nvPr/>
          </p:nvSpPr>
          <p:spPr>
            <a:xfrm>
              <a:off x="0" y="28575"/>
              <a:ext cx="1066981" cy="252755"/>
            </a:xfrm>
            <a:prstGeom prst="rect">
              <a:avLst/>
            </a:prstGeom>
          </p:spPr>
          <p:txBody>
            <a:bodyPr anchor="ctr" rtlCol="false" tIns="71438" lIns="71438" bIns="71438" rIns="71438"/>
            <a:lstStyle/>
            <a:p>
              <a:pPr algn="ctr">
                <a:lnSpc>
                  <a:spcPts val="2598"/>
                </a:lnSpc>
              </a:pPr>
            </a:p>
          </p:txBody>
        </p:sp>
      </p:grpSp>
      <p:grpSp>
        <p:nvGrpSpPr>
          <p:cNvPr name="Group 7" id="7"/>
          <p:cNvGrpSpPr/>
          <p:nvPr/>
        </p:nvGrpSpPr>
        <p:grpSpPr>
          <a:xfrm rot="0">
            <a:off x="888690" y="4200512"/>
            <a:ext cx="3880511" cy="1040515"/>
            <a:chOff x="0" y="0"/>
            <a:chExt cx="1117426" cy="299625"/>
          </a:xfrm>
        </p:grpSpPr>
        <p:sp>
          <p:nvSpPr>
            <p:cNvPr name="Freeform 8" id="8"/>
            <p:cNvSpPr/>
            <p:nvPr/>
          </p:nvSpPr>
          <p:spPr>
            <a:xfrm flipH="false" flipV="false" rot="0">
              <a:off x="0" y="0"/>
              <a:ext cx="1117426" cy="299625"/>
            </a:xfrm>
            <a:custGeom>
              <a:avLst/>
              <a:gdLst/>
              <a:ahLst/>
              <a:cxnLst/>
              <a:rect r="r" b="b" t="t" l="l"/>
              <a:pathLst>
                <a:path h="299625" w="1117426">
                  <a:moveTo>
                    <a:pt x="71823" y="0"/>
                  </a:moveTo>
                  <a:lnTo>
                    <a:pt x="1045603" y="0"/>
                  </a:lnTo>
                  <a:cubicBezTo>
                    <a:pt x="1064652" y="0"/>
                    <a:pt x="1082920" y="7567"/>
                    <a:pt x="1096390" y="21036"/>
                  </a:cubicBezTo>
                  <a:cubicBezTo>
                    <a:pt x="1109859" y="34506"/>
                    <a:pt x="1117426" y="52774"/>
                    <a:pt x="1117426" y="71823"/>
                  </a:cubicBezTo>
                  <a:lnTo>
                    <a:pt x="1117426" y="227802"/>
                  </a:lnTo>
                  <a:cubicBezTo>
                    <a:pt x="1117426" y="246851"/>
                    <a:pt x="1109859" y="265119"/>
                    <a:pt x="1096390" y="278589"/>
                  </a:cubicBezTo>
                  <a:cubicBezTo>
                    <a:pt x="1082920" y="292058"/>
                    <a:pt x="1064652" y="299625"/>
                    <a:pt x="1045603" y="299625"/>
                  </a:cubicBezTo>
                  <a:lnTo>
                    <a:pt x="71823" y="299625"/>
                  </a:lnTo>
                  <a:cubicBezTo>
                    <a:pt x="52774" y="299625"/>
                    <a:pt x="34506" y="292058"/>
                    <a:pt x="21036" y="278589"/>
                  </a:cubicBezTo>
                  <a:cubicBezTo>
                    <a:pt x="7567" y="265119"/>
                    <a:pt x="0" y="246851"/>
                    <a:pt x="0" y="227802"/>
                  </a:cubicBezTo>
                  <a:lnTo>
                    <a:pt x="0" y="71823"/>
                  </a:lnTo>
                  <a:cubicBezTo>
                    <a:pt x="0" y="52774"/>
                    <a:pt x="7567" y="34506"/>
                    <a:pt x="21036" y="21036"/>
                  </a:cubicBezTo>
                  <a:cubicBezTo>
                    <a:pt x="34506" y="7567"/>
                    <a:pt x="52774" y="0"/>
                    <a:pt x="71823" y="0"/>
                  </a:cubicBezTo>
                  <a:close/>
                </a:path>
              </a:pathLst>
            </a:custGeom>
            <a:solidFill>
              <a:srgbClr val="FBC046"/>
            </a:solidFill>
          </p:spPr>
        </p:sp>
        <p:sp>
          <p:nvSpPr>
            <p:cNvPr name="TextBox 9" id="9"/>
            <p:cNvSpPr txBox="true"/>
            <p:nvPr/>
          </p:nvSpPr>
          <p:spPr>
            <a:xfrm>
              <a:off x="0" y="28575"/>
              <a:ext cx="1117426" cy="271050"/>
            </a:xfrm>
            <a:prstGeom prst="rect">
              <a:avLst/>
            </a:prstGeom>
          </p:spPr>
          <p:txBody>
            <a:bodyPr anchor="ctr" rtlCol="false" tIns="71438" lIns="71438" bIns="71438" rIns="71438"/>
            <a:lstStyle/>
            <a:p>
              <a:pPr algn="ctr">
                <a:lnSpc>
                  <a:spcPts val="2598"/>
                </a:lnSpc>
              </a:pPr>
            </a:p>
          </p:txBody>
        </p:sp>
      </p:grpSp>
      <p:grpSp>
        <p:nvGrpSpPr>
          <p:cNvPr name="Group 10" id="10"/>
          <p:cNvGrpSpPr/>
          <p:nvPr/>
        </p:nvGrpSpPr>
        <p:grpSpPr>
          <a:xfrm rot="0">
            <a:off x="1840226" y="7331533"/>
            <a:ext cx="3705330" cy="956919"/>
            <a:chOff x="0" y="0"/>
            <a:chExt cx="1066981" cy="275553"/>
          </a:xfrm>
        </p:grpSpPr>
        <p:sp>
          <p:nvSpPr>
            <p:cNvPr name="Freeform 11" id="11"/>
            <p:cNvSpPr/>
            <p:nvPr/>
          </p:nvSpPr>
          <p:spPr>
            <a:xfrm flipH="false" flipV="false" rot="0">
              <a:off x="0" y="0"/>
              <a:ext cx="1066981" cy="275553"/>
            </a:xfrm>
            <a:custGeom>
              <a:avLst/>
              <a:gdLst/>
              <a:ahLst/>
              <a:cxnLst/>
              <a:rect r="r" b="b" t="t" l="l"/>
              <a:pathLst>
                <a:path h="275553" w="1066981">
                  <a:moveTo>
                    <a:pt x="75218" y="0"/>
                  </a:moveTo>
                  <a:lnTo>
                    <a:pt x="991763" y="0"/>
                  </a:lnTo>
                  <a:cubicBezTo>
                    <a:pt x="1011712" y="0"/>
                    <a:pt x="1030844" y="7925"/>
                    <a:pt x="1044950" y="22031"/>
                  </a:cubicBezTo>
                  <a:cubicBezTo>
                    <a:pt x="1059057" y="36137"/>
                    <a:pt x="1066981" y="55269"/>
                    <a:pt x="1066981" y="75218"/>
                  </a:cubicBezTo>
                  <a:lnTo>
                    <a:pt x="1066981" y="200335"/>
                  </a:lnTo>
                  <a:cubicBezTo>
                    <a:pt x="1066981" y="220284"/>
                    <a:pt x="1059057" y="239416"/>
                    <a:pt x="1044950" y="253522"/>
                  </a:cubicBezTo>
                  <a:cubicBezTo>
                    <a:pt x="1030844" y="267628"/>
                    <a:pt x="1011712" y="275553"/>
                    <a:pt x="991763" y="275553"/>
                  </a:cubicBezTo>
                  <a:lnTo>
                    <a:pt x="75218" y="275553"/>
                  </a:lnTo>
                  <a:cubicBezTo>
                    <a:pt x="55269" y="275553"/>
                    <a:pt x="36137" y="267628"/>
                    <a:pt x="22031" y="253522"/>
                  </a:cubicBezTo>
                  <a:cubicBezTo>
                    <a:pt x="7925" y="239416"/>
                    <a:pt x="0" y="220284"/>
                    <a:pt x="0" y="200335"/>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name="TextBox 12" id="12"/>
            <p:cNvSpPr txBox="true"/>
            <p:nvPr/>
          </p:nvSpPr>
          <p:spPr>
            <a:xfrm>
              <a:off x="0" y="28575"/>
              <a:ext cx="1066981" cy="246978"/>
            </a:xfrm>
            <a:prstGeom prst="rect">
              <a:avLst/>
            </a:prstGeom>
          </p:spPr>
          <p:txBody>
            <a:bodyPr anchor="ctr" rtlCol="false" tIns="71438" lIns="71438" bIns="71438" rIns="71438"/>
            <a:lstStyle/>
            <a:p>
              <a:pPr algn="ctr">
                <a:lnSpc>
                  <a:spcPts val="2598"/>
                </a:lnSpc>
              </a:pPr>
            </a:p>
          </p:txBody>
        </p:sp>
      </p:grpSp>
      <p:grpSp>
        <p:nvGrpSpPr>
          <p:cNvPr name="Group 13" id="13"/>
          <p:cNvGrpSpPr/>
          <p:nvPr/>
        </p:nvGrpSpPr>
        <p:grpSpPr>
          <a:xfrm rot="0">
            <a:off x="12826399" y="916950"/>
            <a:ext cx="3740501" cy="911138"/>
            <a:chOff x="0" y="0"/>
            <a:chExt cx="1077109" cy="262370"/>
          </a:xfrm>
        </p:grpSpPr>
        <p:sp>
          <p:nvSpPr>
            <p:cNvPr name="Freeform 14" id="14"/>
            <p:cNvSpPr/>
            <p:nvPr/>
          </p:nvSpPr>
          <p:spPr>
            <a:xfrm flipH="false" flipV="false" rot="0">
              <a:off x="0" y="0"/>
              <a:ext cx="1077109" cy="262370"/>
            </a:xfrm>
            <a:custGeom>
              <a:avLst/>
              <a:gdLst/>
              <a:ahLst/>
              <a:cxnLst/>
              <a:rect r="r" b="b" t="t" l="l"/>
              <a:pathLst>
                <a:path h="262370" w="1077109">
                  <a:moveTo>
                    <a:pt x="74511" y="0"/>
                  </a:moveTo>
                  <a:lnTo>
                    <a:pt x="1002598" y="0"/>
                  </a:lnTo>
                  <a:cubicBezTo>
                    <a:pt x="1022359" y="0"/>
                    <a:pt x="1041312" y="7850"/>
                    <a:pt x="1055285" y="21824"/>
                  </a:cubicBezTo>
                  <a:cubicBezTo>
                    <a:pt x="1069259" y="35797"/>
                    <a:pt x="1077109" y="54750"/>
                    <a:pt x="1077109" y="74511"/>
                  </a:cubicBezTo>
                  <a:lnTo>
                    <a:pt x="1077109" y="187859"/>
                  </a:lnTo>
                  <a:cubicBezTo>
                    <a:pt x="1077109" y="207620"/>
                    <a:pt x="1069259" y="226573"/>
                    <a:pt x="1055285" y="240546"/>
                  </a:cubicBezTo>
                  <a:cubicBezTo>
                    <a:pt x="1041312" y="254520"/>
                    <a:pt x="1022359" y="262370"/>
                    <a:pt x="1002598" y="262370"/>
                  </a:cubicBezTo>
                  <a:lnTo>
                    <a:pt x="74511" y="262370"/>
                  </a:lnTo>
                  <a:cubicBezTo>
                    <a:pt x="54750" y="262370"/>
                    <a:pt x="35797" y="254520"/>
                    <a:pt x="21824" y="240546"/>
                  </a:cubicBezTo>
                  <a:cubicBezTo>
                    <a:pt x="7850" y="226573"/>
                    <a:pt x="0" y="207620"/>
                    <a:pt x="0" y="187859"/>
                  </a:cubicBezTo>
                  <a:lnTo>
                    <a:pt x="0" y="74511"/>
                  </a:lnTo>
                  <a:cubicBezTo>
                    <a:pt x="0" y="54750"/>
                    <a:pt x="7850" y="35797"/>
                    <a:pt x="21824" y="21824"/>
                  </a:cubicBezTo>
                  <a:cubicBezTo>
                    <a:pt x="35797" y="7850"/>
                    <a:pt x="54750" y="0"/>
                    <a:pt x="74511" y="0"/>
                  </a:cubicBezTo>
                  <a:close/>
                </a:path>
              </a:pathLst>
            </a:custGeom>
            <a:solidFill>
              <a:srgbClr val="FBC046"/>
            </a:solidFill>
          </p:spPr>
        </p:sp>
        <p:sp>
          <p:nvSpPr>
            <p:cNvPr name="TextBox 15" id="15"/>
            <p:cNvSpPr txBox="true"/>
            <p:nvPr/>
          </p:nvSpPr>
          <p:spPr>
            <a:xfrm>
              <a:off x="0" y="28575"/>
              <a:ext cx="1077109" cy="233795"/>
            </a:xfrm>
            <a:prstGeom prst="rect">
              <a:avLst/>
            </a:prstGeom>
          </p:spPr>
          <p:txBody>
            <a:bodyPr anchor="ctr" rtlCol="false" tIns="71438" lIns="71438" bIns="71438" rIns="71438"/>
            <a:lstStyle/>
            <a:p>
              <a:pPr algn="ctr">
                <a:lnSpc>
                  <a:spcPts val="2598"/>
                </a:lnSpc>
              </a:pPr>
            </a:p>
          </p:txBody>
        </p:sp>
      </p:grpSp>
      <p:grpSp>
        <p:nvGrpSpPr>
          <p:cNvPr name="Group 16" id="16"/>
          <p:cNvGrpSpPr/>
          <p:nvPr/>
        </p:nvGrpSpPr>
        <p:grpSpPr>
          <a:xfrm rot="0">
            <a:off x="13553970" y="4320363"/>
            <a:ext cx="3705330" cy="956919"/>
            <a:chOff x="0" y="0"/>
            <a:chExt cx="1066981" cy="275553"/>
          </a:xfrm>
        </p:grpSpPr>
        <p:sp>
          <p:nvSpPr>
            <p:cNvPr name="Freeform 17" id="17"/>
            <p:cNvSpPr/>
            <p:nvPr/>
          </p:nvSpPr>
          <p:spPr>
            <a:xfrm flipH="false" flipV="false" rot="0">
              <a:off x="0" y="0"/>
              <a:ext cx="1066981" cy="275553"/>
            </a:xfrm>
            <a:custGeom>
              <a:avLst/>
              <a:gdLst/>
              <a:ahLst/>
              <a:cxnLst/>
              <a:rect r="r" b="b" t="t" l="l"/>
              <a:pathLst>
                <a:path h="275553" w="1066981">
                  <a:moveTo>
                    <a:pt x="75218" y="0"/>
                  </a:moveTo>
                  <a:lnTo>
                    <a:pt x="991763" y="0"/>
                  </a:lnTo>
                  <a:cubicBezTo>
                    <a:pt x="1011712" y="0"/>
                    <a:pt x="1030844" y="7925"/>
                    <a:pt x="1044950" y="22031"/>
                  </a:cubicBezTo>
                  <a:cubicBezTo>
                    <a:pt x="1059057" y="36137"/>
                    <a:pt x="1066981" y="55269"/>
                    <a:pt x="1066981" y="75218"/>
                  </a:cubicBezTo>
                  <a:lnTo>
                    <a:pt x="1066981" y="200335"/>
                  </a:lnTo>
                  <a:cubicBezTo>
                    <a:pt x="1066981" y="220284"/>
                    <a:pt x="1059057" y="239416"/>
                    <a:pt x="1044950" y="253522"/>
                  </a:cubicBezTo>
                  <a:cubicBezTo>
                    <a:pt x="1030844" y="267628"/>
                    <a:pt x="1011712" y="275553"/>
                    <a:pt x="991763" y="275553"/>
                  </a:cubicBezTo>
                  <a:lnTo>
                    <a:pt x="75218" y="275553"/>
                  </a:lnTo>
                  <a:cubicBezTo>
                    <a:pt x="55269" y="275553"/>
                    <a:pt x="36137" y="267628"/>
                    <a:pt x="22031" y="253522"/>
                  </a:cubicBezTo>
                  <a:cubicBezTo>
                    <a:pt x="7925" y="239416"/>
                    <a:pt x="0" y="220284"/>
                    <a:pt x="0" y="200335"/>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name="TextBox 18" id="18"/>
            <p:cNvSpPr txBox="true"/>
            <p:nvPr/>
          </p:nvSpPr>
          <p:spPr>
            <a:xfrm>
              <a:off x="0" y="28575"/>
              <a:ext cx="1066981" cy="246978"/>
            </a:xfrm>
            <a:prstGeom prst="rect">
              <a:avLst/>
            </a:prstGeom>
          </p:spPr>
          <p:txBody>
            <a:bodyPr anchor="ctr" rtlCol="false" tIns="71438" lIns="71438" bIns="71438" rIns="71438"/>
            <a:lstStyle/>
            <a:p>
              <a:pPr algn="ctr">
                <a:lnSpc>
                  <a:spcPts val="2598"/>
                </a:lnSpc>
              </a:pPr>
            </a:p>
          </p:txBody>
        </p:sp>
      </p:grpSp>
      <p:grpSp>
        <p:nvGrpSpPr>
          <p:cNvPr name="Group 19" id="19"/>
          <p:cNvGrpSpPr/>
          <p:nvPr/>
        </p:nvGrpSpPr>
        <p:grpSpPr>
          <a:xfrm rot="0">
            <a:off x="13400260" y="7092628"/>
            <a:ext cx="3705330" cy="976981"/>
            <a:chOff x="0" y="0"/>
            <a:chExt cx="1066981" cy="281330"/>
          </a:xfrm>
        </p:grpSpPr>
        <p:sp>
          <p:nvSpPr>
            <p:cNvPr name="Freeform 20" id="20"/>
            <p:cNvSpPr/>
            <p:nvPr/>
          </p:nvSpPr>
          <p:spPr>
            <a:xfrm flipH="false" flipV="false" rot="0">
              <a:off x="0" y="0"/>
              <a:ext cx="1066981" cy="281330"/>
            </a:xfrm>
            <a:custGeom>
              <a:avLst/>
              <a:gdLst/>
              <a:ahLst/>
              <a:cxnLst/>
              <a:rect r="r" b="b" t="t" l="l"/>
              <a:pathLst>
                <a:path h="281330" w="1066981">
                  <a:moveTo>
                    <a:pt x="75218" y="0"/>
                  </a:moveTo>
                  <a:lnTo>
                    <a:pt x="991763" y="0"/>
                  </a:lnTo>
                  <a:cubicBezTo>
                    <a:pt x="1011712" y="0"/>
                    <a:pt x="1030844" y="7925"/>
                    <a:pt x="1044950" y="22031"/>
                  </a:cubicBezTo>
                  <a:cubicBezTo>
                    <a:pt x="1059057" y="36137"/>
                    <a:pt x="1066981" y="55269"/>
                    <a:pt x="1066981" y="75218"/>
                  </a:cubicBezTo>
                  <a:lnTo>
                    <a:pt x="1066981" y="206111"/>
                  </a:lnTo>
                  <a:cubicBezTo>
                    <a:pt x="1066981" y="226061"/>
                    <a:pt x="1059057" y="245193"/>
                    <a:pt x="1044950" y="259299"/>
                  </a:cubicBezTo>
                  <a:cubicBezTo>
                    <a:pt x="1030844" y="273405"/>
                    <a:pt x="1011712" y="281330"/>
                    <a:pt x="991763" y="281330"/>
                  </a:cubicBezTo>
                  <a:lnTo>
                    <a:pt x="75218" y="281330"/>
                  </a:lnTo>
                  <a:cubicBezTo>
                    <a:pt x="55269" y="281330"/>
                    <a:pt x="36137" y="273405"/>
                    <a:pt x="22031" y="259299"/>
                  </a:cubicBezTo>
                  <a:cubicBezTo>
                    <a:pt x="7925" y="245193"/>
                    <a:pt x="0" y="226061"/>
                    <a:pt x="0" y="20611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21" id="21"/>
            <p:cNvSpPr txBox="true"/>
            <p:nvPr/>
          </p:nvSpPr>
          <p:spPr>
            <a:xfrm>
              <a:off x="0" y="28575"/>
              <a:ext cx="1066981" cy="252755"/>
            </a:xfrm>
            <a:prstGeom prst="rect">
              <a:avLst/>
            </a:prstGeom>
          </p:spPr>
          <p:txBody>
            <a:bodyPr anchor="ctr" rtlCol="false" tIns="71438" lIns="71438" bIns="71438" rIns="71438"/>
            <a:lstStyle/>
            <a:p>
              <a:pPr algn="ctr">
                <a:lnSpc>
                  <a:spcPts val="2598"/>
                </a:lnSpc>
              </a:pPr>
            </a:p>
          </p:txBody>
        </p:sp>
      </p:grpSp>
      <p:sp>
        <p:nvSpPr>
          <p:cNvPr name="Freeform 22" id="22"/>
          <p:cNvSpPr/>
          <p:nvPr/>
        </p:nvSpPr>
        <p:spPr>
          <a:xfrm flipH="false" flipV="false" rot="-1643804">
            <a:off x="10477014" y="2895848"/>
            <a:ext cx="2196191" cy="611817"/>
          </a:xfrm>
          <a:custGeom>
            <a:avLst/>
            <a:gdLst/>
            <a:ahLst/>
            <a:cxnLst/>
            <a:rect r="r" b="b" t="t" l="l"/>
            <a:pathLst>
              <a:path h="611817" w="2196191">
                <a:moveTo>
                  <a:pt x="0" y="0"/>
                </a:moveTo>
                <a:lnTo>
                  <a:pt x="2196190" y="0"/>
                </a:lnTo>
                <a:lnTo>
                  <a:pt x="2196190" y="611816"/>
                </a:lnTo>
                <a:lnTo>
                  <a:pt x="0" y="611816"/>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3" id="23"/>
          <p:cNvSpPr/>
          <p:nvPr/>
        </p:nvSpPr>
        <p:spPr>
          <a:xfrm flipH="false" flipV="false" rot="204962">
            <a:off x="11333721" y="4479549"/>
            <a:ext cx="2196191" cy="611817"/>
          </a:xfrm>
          <a:custGeom>
            <a:avLst/>
            <a:gdLst/>
            <a:ahLst/>
            <a:cxnLst/>
            <a:rect r="r" b="b" t="t" l="l"/>
            <a:pathLst>
              <a:path h="611817" w="2196191">
                <a:moveTo>
                  <a:pt x="0" y="0"/>
                </a:moveTo>
                <a:lnTo>
                  <a:pt x="2196190" y="0"/>
                </a:lnTo>
                <a:lnTo>
                  <a:pt x="2196190"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4" id="24"/>
          <p:cNvSpPr/>
          <p:nvPr/>
        </p:nvSpPr>
        <p:spPr>
          <a:xfrm flipH="false" flipV="false" rot="1662481">
            <a:off x="11028194" y="6731258"/>
            <a:ext cx="2048305" cy="570619"/>
          </a:xfrm>
          <a:custGeom>
            <a:avLst/>
            <a:gdLst/>
            <a:ahLst/>
            <a:cxnLst/>
            <a:rect r="r" b="b" t="t" l="l"/>
            <a:pathLst>
              <a:path h="570619" w="2048305">
                <a:moveTo>
                  <a:pt x="0" y="0"/>
                </a:moveTo>
                <a:lnTo>
                  <a:pt x="2048305" y="0"/>
                </a:lnTo>
                <a:lnTo>
                  <a:pt x="2048305" y="570619"/>
                </a:lnTo>
                <a:lnTo>
                  <a:pt x="0" y="570619"/>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5" id="25"/>
          <p:cNvSpPr/>
          <p:nvPr/>
        </p:nvSpPr>
        <p:spPr>
          <a:xfrm flipH="false" flipV="false" rot="-8549182">
            <a:off x="5152968" y="2769143"/>
            <a:ext cx="3002127" cy="836335"/>
          </a:xfrm>
          <a:custGeom>
            <a:avLst/>
            <a:gdLst/>
            <a:ahLst/>
            <a:cxnLst/>
            <a:rect r="r" b="b" t="t" l="l"/>
            <a:pathLst>
              <a:path h="836335" w="3002127">
                <a:moveTo>
                  <a:pt x="0" y="0"/>
                </a:moveTo>
                <a:lnTo>
                  <a:pt x="3002127" y="0"/>
                </a:lnTo>
                <a:lnTo>
                  <a:pt x="3002127" y="836335"/>
                </a:lnTo>
                <a:lnTo>
                  <a:pt x="0" y="836335"/>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6" id="26"/>
          <p:cNvSpPr/>
          <p:nvPr/>
        </p:nvSpPr>
        <p:spPr>
          <a:xfrm flipH="false" flipV="false" rot="-10366412">
            <a:off x="4870860" y="4744070"/>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7" id="27"/>
          <p:cNvSpPr/>
          <p:nvPr/>
        </p:nvSpPr>
        <p:spPr>
          <a:xfrm flipH="false" flipV="false" rot="9139054">
            <a:off x="6045815" y="6719190"/>
            <a:ext cx="2196191" cy="611817"/>
          </a:xfrm>
          <a:custGeom>
            <a:avLst/>
            <a:gdLst/>
            <a:ahLst/>
            <a:cxnLst/>
            <a:rect r="r" b="b" t="t" l="l"/>
            <a:pathLst>
              <a:path h="611817" w="2196191">
                <a:moveTo>
                  <a:pt x="0" y="0"/>
                </a:moveTo>
                <a:lnTo>
                  <a:pt x="2196190" y="0"/>
                </a:lnTo>
                <a:lnTo>
                  <a:pt x="2196190"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8" id="28"/>
          <p:cNvSpPr/>
          <p:nvPr/>
        </p:nvSpPr>
        <p:spPr>
          <a:xfrm flipH="false" flipV="false" rot="-8261386">
            <a:off x="8672556" y="6509905"/>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9" id="29"/>
          <p:cNvSpPr/>
          <p:nvPr/>
        </p:nvSpPr>
        <p:spPr>
          <a:xfrm flipH="false" flipV="false" rot="0">
            <a:off x="502756" y="2113006"/>
            <a:ext cx="2616639" cy="1962479"/>
          </a:xfrm>
          <a:custGeom>
            <a:avLst/>
            <a:gdLst/>
            <a:ahLst/>
            <a:cxnLst/>
            <a:rect r="r" b="b" t="t" l="l"/>
            <a:pathLst>
              <a:path h="1962479" w="2616639">
                <a:moveTo>
                  <a:pt x="0" y="0"/>
                </a:moveTo>
                <a:lnTo>
                  <a:pt x="2616639" y="0"/>
                </a:lnTo>
                <a:lnTo>
                  <a:pt x="2616639" y="1962479"/>
                </a:lnTo>
                <a:lnTo>
                  <a:pt x="0" y="1962479"/>
                </a:lnTo>
                <a:lnTo>
                  <a:pt x="0" y="0"/>
                </a:lnTo>
                <a:close/>
              </a:path>
            </a:pathLst>
          </a:custGeom>
          <a:blipFill>
            <a:blip r:embed="rId6"/>
            <a:stretch>
              <a:fillRect l="0" t="0" r="0" b="0"/>
            </a:stretch>
          </a:blipFill>
        </p:spPr>
      </p:sp>
      <p:sp>
        <p:nvSpPr>
          <p:cNvPr name="Freeform 30" id="30"/>
          <p:cNvSpPr/>
          <p:nvPr/>
        </p:nvSpPr>
        <p:spPr>
          <a:xfrm flipH="false" flipV="false" rot="0">
            <a:off x="2424980" y="5312131"/>
            <a:ext cx="3299611" cy="1895577"/>
          </a:xfrm>
          <a:custGeom>
            <a:avLst/>
            <a:gdLst/>
            <a:ahLst/>
            <a:cxnLst/>
            <a:rect r="r" b="b" t="t" l="l"/>
            <a:pathLst>
              <a:path h="1895577" w="3299611">
                <a:moveTo>
                  <a:pt x="0" y="0"/>
                </a:moveTo>
                <a:lnTo>
                  <a:pt x="3299611" y="0"/>
                </a:lnTo>
                <a:lnTo>
                  <a:pt x="3299611" y="1895577"/>
                </a:lnTo>
                <a:lnTo>
                  <a:pt x="0" y="1895577"/>
                </a:lnTo>
                <a:lnTo>
                  <a:pt x="0" y="0"/>
                </a:lnTo>
                <a:close/>
              </a:path>
            </a:pathLst>
          </a:custGeom>
          <a:blipFill>
            <a:blip r:embed="rId7"/>
            <a:stretch>
              <a:fillRect l="0" t="0" r="0" b="0"/>
            </a:stretch>
          </a:blipFill>
        </p:spPr>
      </p:sp>
      <p:sp>
        <p:nvSpPr>
          <p:cNvPr name="Freeform 31" id="31"/>
          <p:cNvSpPr/>
          <p:nvPr/>
        </p:nvSpPr>
        <p:spPr>
          <a:xfrm flipH="false" flipV="false" rot="0">
            <a:off x="13400260" y="1945067"/>
            <a:ext cx="2840557" cy="2130418"/>
          </a:xfrm>
          <a:custGeom>
            <a:avLst/>
            <a:gdLst/>
            <a:ahLst/>
            <a:cxnLst/>
            <a:rect r="r" b="b" t="t" l="l"/>
            <a:pathLst>
              <a:path h="2130418" w="2840557">
                <a:moveTo>
                  <a:pt x="0" y="0"/>
                </a:moveTo>
                <a:lnTo>
                  <a:pt x="2840557" y="0"/>
                </a:lnTo>
                <a:lnTo>
                  <a:pt x="2840557" y="2130418"/>
                </a:lnTo>
                <a:lnTo>
                  <a:pt x="0" y="2130418"/>
                </a:lnTo>
                <a:lnTo>
                  <a:pt x="0" y="0"/>
                </a:lnTo>
                <a:close/>
              </a:path>
            </a:pathLst>
          </a:custGeom>
          <a:blipFill>
            <a:blip r:embed="rId8"/>
            <a:stretch>
              <a:fillRect l="0" t="0" r="0" b="0"/>
            </a:stretch>
          </a:blipFill>
        </p:spPr>
      </p:sp>
      <p:sp>
        <p:nvSpPr>
          <p:cNvPr name="Freeform 32" id="32"/>
          <p:cNvSpPr/>
          <p:nvPr/>
        </p:nvSpPr>
        <p:spPr>
          <a:xfrm flipH="false" flipV="false" rot="0">
            <a:off x="15212945" y="8236822"/>
            <a:ext cx="2524630" cy="1893472"/>
          </a:xfrm>
          <a:custGeom>
            <a:avLst/>
            <a:gdLst/>
            <a:ahLst/>
            <a:cxnLst/>
            <a:rect r="r" b="b" t="t" l="l"/>
            <a:pathLst>
              <a:path h="1893472" w="2524630">
                <a:moveTo>
                  <a:pt x="0" y="0"/>
                </a:moveTo>
                <a:lnTo>
                  <a:pt x="2524630" y="0"/>
                </a:lnTo>
                <a:lnTo>
                  <a:pt x="2524630" y="1893472"/>
                </a:lnTo>
                <a:lnTo>
                  <a:pt x="0" y="1893472"/>
                </a:lnTo>
                <a:lnTo>
                  <a:pt x="0" y="0"/>
                </a:lnTo>
                <a:close/>
              </a:path>
            </a:pathLst>
          </a:custGeom>
          <a:blipFill>
            <a:blip r:embed="rId9"/>
            <a:stretch>
              <a:fillRect l="0" t="0" r="0" b="0"/>
            </a:stretch>
          </a:blipFill>
        </p:spPr>
      </p:sp>
      <p:grpSp>
        <p:nvGrpSpPr>
          <p:cNvPr name="Group 33" id="33"/>
          <p:cNvGrpSpPr/>
          <p:nvPr/>
        </p:nvGrpSpPr>
        <p:grpSpPr>
          <a:xfrm rot="0">
            <a:off x="7838991" y="152275"/>
            <a:ext cx="2182616" cy="2157833"/>
            <a:chOff x="0" y="0"/>
            <a:chExt cx="2910155" cy="2877111"/>
          </a:xfrm>
        </p:grpSpPr>
        <p:grpSp>
          <p:nvGrpSpPr>
            <p:cNvPr name="Group 34" id="34"/>
            <p:cNvGrpSpPr/>
            <p:nvPr/>
          </p:nvGrpSpPr>
          <p:grpSpPr>
            <a:xfrm rot="0">
              <a:off x="0" y="0"/>
              <a:ext cx="2910155" cy="2877111"/>
              <a:chOff x="0" y="0"/>
              <a:chExt cx="1393053" cy="1377235"/>
            </a:xfrm>
          </p:grpSpPr>
          <p:sp>
            <p:nvSpPr>
              <p:cNvPr name="Freeform 35" id="35"/>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36" id="36"/>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37" id="37"/>
            <p:cNvGrpSpPr/>
            <p:nvPr/>
          </p:nvGrpSpPr>
          <p:grpSpPr>
            <a:xfrm rot="0">
              <a:off x="439316" y="363745"/>
              <a:ext cx="2435025" cy="2435025"/>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19670" t="0" r="-48589" b="0"/>
                </a:stretch>
              </a:blipFill>
            </p:spPr>
          </p:sp>
        </p:grpSp>
      </p:grpSp>
      <p:sp>
        <p:nvSpPr>
          <p:cNvPr name="Freeform 39" id="39"/>
          <p:cNvSpPr/>
          <p:nvPr/>
        </p:nvSpPr>
        <p:spPr>
          <a:xfrm flipH="false" flipV="false" rot="0">
            <a:off x="12587757" y="8236822"/>
            <a:ext cx="2469747" cy="1893472"/>
          </a:xfrm>
          <a:custGeom>
            <a:avLst/>
            <a:gdLst/>
            <a:ahLst/>
            <a:cxnLst/>
            <a:rect r="r" b="b" t="t" l="l"/>
            <a:pathLst>
              <a:path h="1893472" w="2469747">
                <a:moveTo>
                  <a:pt x="0" y="0"/>
                </a:moveTo>
                <a:lnTo>
                  <a:pt x="2469746" y="0"/>
                </a:lnTo>
                <a:lnTo>
                  <a:pt x="2469746" y="1893472"/>
                </a:lnTo>
                <a:lnTo>
                  <a:pt x="0" y="1893472"/>
                </a:lnTo>
                <a:lnTo>
                  <a:pt x="0" y="0"/>
                </a:lnTo>
                <a:close/>
              </a:path>
            </a:pathLst>
          </a:custGeom>
          <a:blipFill>
            <a:blip r:embed="rId11"/>
            <a:stretch>
              <a:fillRect l="0" t="0" r="0" b="0"/>
            </a:stretch>
          </a:blipFill>
        </p:spPr>
      </p:sp>
      <p:sp>
        <p:nvSpPr>
          <p:cNvPr name="Freeform 40" id="40"/>
          <p:cNvSpPr/>
          <p:nvPr/>
        </p:nvSpPr>
        <p:spPr>
          <a:xfrm flipH="false" flipV="false" rot="0">
            <a:off x="2654610" y="8365954"/>
            <a:ext cx="2379590" cy="1784692"/>
          </a:xfrm>
          <a:custGeom>
            <a:avLst/>
            <a:gdLst/>
            <a:ahLst/>
            <a:cxnLst/>
            <a:rect r="r" b="b" t="t" l="l"/>
            <a:pathLst>
              <a:path h="1784692" w="2379590">
                <a:moveTo>
                  <a:pt x="0" y="0"/>
                </a:moveTo>
                <a:lnTo>
                  <a:pt x="2379590" y="0"/>
                </a:lnTo>
                <a:lnTo>
                  <a:pt x="2379590" y="1784692"/>
                </a:lnTo>
                <a:lnTo>
                  <a:pt x="0" y="1784692"/>
                </a:lnTo>
                <a:lnTo>
                  <a:pt x="0" y="0"/>
                </a:lnTo>
                <a:close/>
              </a:path>
            </a:pathLst>
          </a:custGeom>
          <a:blipFill>
            <a:blip r:embed="rId12"/>
            <a:stretch>
              <a:fillRect l="0" t="0" r="0" b="0"/>
            </a:stretch>
          </a:blipFill>
        </p:spPr>
      </p:sp>
      <p:sp>
        <p:nvSpPr>
          <p:cNvPr name="Freeform 41" id="41"/>
          <p:cNvSpPr/>
          <p:nvPr/>
        </p:nvSpPr>
        <p:spPr>
          <a:xfrm flipH="false" flipV="false" rot="0">
            <a:off x="5208732" y="8329561"/>
            <a:ext cx="2476636" cy="1857477"/>
          </a:xfrm>
          <a:custGeom>
            <a:avLst/>
            <a:gdLst/>
            <a:ahLst/>
            <a:cxnLst/>
            <a:rect r="r" b="b" t="t" l="l"/>
            <a:pathLst>
              <a:path h="1857477" w="2476636">
                <a:moveTo>
                  <a:pt x="0" y="0"/>
                </a:moveTo>
                <a:lnTo>
                  <a:pt x="2476636" y="0"/>
                </a:lnTo>
                <a:lnTo>
                  <a:pt x="2476636" y="1857478"/>
                </a:lnTo>
                <a:lnTo>
                  <a:pt x="0" y="1857478"/>
                </a:lnTo>
                <a:lnTo>
                  <a:pt x="0" y="0"/>
                </a:lnTo>
                <a:close/>
              </a:path>
            </a:pathLst>
          </a:custGeom>
          <a:blipFill>
            <a:blip r:embed="rId13"/>
            <a:stretch>
              <a:fillRect l="0" t="0" r="0" b="0"/>
            </a:stretch>
          </a:blipFill>
        </p:spPr>
      </p:sp>
      <p:sp>
        <p:nvSpPr>
          <p:cNvPr name="TextBox 42" id="42"/>
          <p:cNvSpPr txBox="true"/>
          <p:nvPr/>
        </p:nvSpPr>
        <p:spPr>
          <a:xfrm rot="0">
            <a:off x="1354782" y="4325459"/>
            <a:ext cx="3088337" cy="939046"/>
          </a:xfrm>
          <a:prstGeom prst="rect">
            <a:avLst/>
          </a:prstGeom>
        </p:spPr>
        <p:txBody>
          <a:bodyPr anchor="t" rtlCol="false" tIns="0" lIns="0" bIns="0" rIns="0">
            <a:spAutoFit/>
          </a:bodyPr>
          <a:lstStyle/>
          <a:p>
            <a:pPr algn="ctr">
              <a:lnSpc>
                <a:spcPts val="2408"/>
              </a:lnSpc>
            </a:pPr>
            <a:r>
              <a:rPr lang="en-US" sz="2293" spc="96">
                <a:solidFill>
                  <a:srgbClr val="000000"/>
                </a:solidFill>
                <a:latin typeface="TAN Headline"/>
                <a:ea typeface="TAN Headline"/>
                <a:cs typeface="TAN Headline"/>
                <a:sym typeface="TAN Headline"/>
              </a:rPr>
              <a:t>Visite Caserne de POMPIERS</a:t>
            </a:r>
          </a:p>
          <a:p>
            <a:pPr algn="ctr">
              <a:lnSpc>
                <a:spcPts val="2408"/>
              </a:lnSpc>
              <a:spcBef>
                <a:spcPct val="0"/>
              </a:spcBef>
            </a:pPr>
            <a:r>
              <a:rPr lang="en-US" sz="2293" spc="96">
                <a:solidFill>
                  <a:srgbClr val="000000"/>
                </a:solidFill>
                <a:latin typeface="TAN Headline"/>
                <a:ea typeface="TAN Headline"/>
                <a:cs typeface="TAN Headline"/>
                <a:sym typeface="TAN Headline"/>
              </a:rPr>
              <a:t>LANGEAIS</a:t>
            </a:r>
          </a:p>
        </p:txBody>
      </p:sp>
      <p:sp>
        <p:nvSpPr>
          <p:cNvPr name="TextBox 43" id="43"/>
          <p:cNvSpPr txBox="true"/>
          <p:nvPr/>
        </p:nvSpPr>
        <p:spPr>
          <a:xfrm rot="0">
            <a:off x="1945863" y="1021725"/>
            <a:ext cx="3088337" cy="329446"/>
          </a:xfrm>
          <a:prstGeom prst="rect">
            <a:avLst/>
          </a:prstGeom>
        </p:spPr>
        <p:txBody>
          <a:bodyPr anchor="t" rtlCol="false" tIns="0" lIns="0" bIns="0" rIns="0">
            <a:spAutoFit/>
          </a:bodyPr>
          <a:lstStyle/>
          <a:p>
            <a:pPr algn="ctr">
              <a:lnSpc>
                <a:spcPts val="2408"/>
              </a:lnSpc>
              <a:spcBef>
                <a:spcPct val="0"/>
              </a:spcBef>
            </a:pPr>
            <a:r>
              <a:rPr lang="en-US" sz="2293" spc="96">
                <a:solidFill>
                  <a:srgbClr val="000000"/>
                </a:solidFill>
                <a:latin typeface="TAN Headline"/>
                <a:ea typeface="TAN Headline"/>
                <a:cs typeface="TAN Headline"/>
                <a:sym typeface="TAN Headline"/>
              </a:rPr>
              <a:t>REAAP</a:t>
            </a:r>
          </a:p>
        </p:txBody>
      </p:sp>
      <p:sp>
        <p:nvSpPr>
          <p:cNvPr name="TextBox 44" id="44"/>
          <p:cNvSpPr txBox="true"/>
          <p:nvPr/>
        </p:nvSpPr>
        <p:spPr>
          <a:xfrm rot="0">
            <a:off x="1811076" y="1424490"/>
            <a:ext cx="3546918" cy="430352"/>
          </a:xfrm>
          <a:prstGeom prst="rect">
            <a:avLst/>
          </a:prstGeom>
        </p:spPr>
        <p:txBody>
          <a:bodyPr anchor="t" rtlCol="false" tIns="0" lIns="0" bIns="0" rIns="0">
            <a:spAutoFit/>
          </a:bodyPr>
          <a:lstStyle/>
          <a:p>
            <a:pPr algn="ctr">
              <a:lnSpc>
                <a:spcPts val="1670"/>
              </a:lnSpc>
            </a:pPr>
            <a:r>
              <a:rPr lang="en-US" sz="1590" spc="66">
                <a:solidFill>
                  <a:srgbClr val="000000"/>
                </a:solidFill>
                <a:latin typeface="Handy Casual"/>
                <a:ea typeface="Handy Casual"/>
                <a:cs typeface="Handy Casual"/>
                <a:sym typeface="Handy Casual"/>
              </a:rPr>
              <a:t>Réseau d’écoute, d’appui et d’accompagnement des parents </a:t>
            </a:r>
          </a:p>
        </p:txBody>
      </p:sp>
      <p:sp>
        <p:nvSpPr>
          <p:cNvPr name="TextBox 45" id="45"/>
          <p:cNvSpPr txBox="true"/>
          <p:nvPr/>
        </p:nvSpPr>
        <p:spPr>
          <a:xfrm rot="0">
            <a:off x="2148723" y="7419467"/>
            <a:ext cx="3088337" cy="809625"/>
          </a:xfrm>
          <a:prstGeom prst="rect">
            <a:avLst/>
          </a:prstGeom>
        </p:spPr>
        <p:txBody>
          <a:bodyPr anchor="t" rtlCol="false" tIns="0" lIns="0" bIns="0" rIns="0">
            <a:spAutoFit/>
          </a:bodyPr>
          <a:lstStyle/>
          <a:p>
            <a:pPr algn="ctr">
              <a:lnSpc>
                <a:spcPts val="2100"/>
              </a:lnSpc>
            </a:pPr>
            <a:r>
              <a:rPr lang="en-US" sz="2000" spc="84">
                <a:solidFill>
                  <a:srgbClr val="000000"/>
                </a:solidFill>
                <a:latin typeface="TAN Headline"/>
                <a:ea typeface="TAN Headline"/>
                <a:cs typeface="TAN Headline"/>
                <a:sym typeface="TAN Headline"/>
              </a:rPr>
              <a:t>Moments conviviaux avec des</a:t>
            </a:r>
          </a:p>
          <a:p>
            <a:pPr algn="ctr">
              <a:lnSpc>
                <a:spcPts val="2100"/>
              </a:lnSpc>
              <a:spcBef>
                <a:spcPct val="0"/>
              </a:spcBef>
            </a:pPr>
            <a:r>
              <a:rPr lang="en-US" sz="2000" spc="84">
                <a:solidFill>
                  <a:srgbClr val="000000"/>
                </a:solidFill>
                <a:latin typeface="TAN Headline"/>
                <a:ea typeface="TAN Headline"/>
                <a:cs typeface="TAN Headline"/>
                <a:sym typeface="TAN Headline"/>
              </a:rPr>
              <a:t>repas partagés</a:t>
            </a:r>
          </a:p>
        </p:txBody>
      </p:sp>
      <p:sp>
        <p:nvSpPr>
          <p:cNvPr name="TextBox 46" id="46"/>
          <p:cNvSpPr txBox="true"/>
          <p:nvPr/>
        </p:nvSpPr>
        <p:spPr>
          <a:xfrm rot="0">
            <a:off x="13152481" y="1250242"/>
            <a:ext cx="3088337" cy="329446"/>
          </a:xfrm>
          <a:prstGeom prst="rect">
            <a:avLst/>
          </a:prstGeom>
        </p:spPr>
        <p:txBody>
          <a:bodyPr anchor="t" rtlCol="false" tIns="0" lIns="0" bIns="0" rIns="0">
            <a:spAutoFit/>
          </a:bodyPr>
          <a:lstStyle/>
          <a:p>
            <a:pPr algn="ctr">
              <a:lnSpc>
                <a:spcPts val="2408"/>
              </a:lnSpc>
              <a:spcBef>
                <a:spcPct val="0"/>
              </a:spcBef>
            </a:pPr>
            <a:r>
              <a:rPr lang="en-US" sz="2293" spc="96">
                <a:solidFill>
                  <a:srgbClr val="000000"/>
                </a:solidFill>
                <a:latin typeface="TAN Headline"/>
                <a:ea typeface="TAN Headline"/>
                <a:cs typeface="TAN Headline"/>
                <a:sym typeface="TAN Headline"/>
              </a:rPr>
              <a:t>Marché de Noêl</a:t>
            </a:r>
          </a:p>
        </p:txBody>
      </p:sp>
      <p:sp>
        <p:nvSpPr>
          <p:cNvPr name="TextBox 47" id="47"/>
          <p:cNvSpPr txBox="true"/>
          <p:nvPr/>
        </p:nvSpPr>
        <p:spPr>
          <a:xfrm rot="0">
            <a:off x="13860513" y="4477859"/>
            <a:ext cx="3088337" cy="634246"/>
          </a:xfrm>
          <a:prstGeom prst="rect">
            <a:avLst/>
          </a:prstGeom>
        </p:spPr>
        <p:txBody>
          <a:bodyPr anchor="t" rtlCol="false" tIns="0" lIns="0" bIns="0" rIns="0">
            <a:spAutoFit/>
          </a:bodyPr>
          <a:lstStyle/>
          <a:p>
            <a:pPr algn="ctr">
              <a:lnSpc>
                <a:spcPts val="2408"/>
              </a:lnSpc>
              <a:spcBef>
                <a:spcPct val="0"/>
              </a:spcBef>
            </a:pPr>
            <a:r>
              <a:rPr lang="en-US" sz="2293" spc="96">
                <a:solidFill>
                  <a:srgbClr val="000000"/>
                </a:solidFill>
                <a:latin typeface="TAN Headline"/>
                <a:ea typeface="TAN Headline"/>
                <a:cs typeface="TAN Headline"/>
                <a:sym typeface="TAN Headline"/>
              </a:rPr>
              <a:t>Soirée HALLOWEEN</a:t>
            </a:r>
          </a:p>
        </p:txBody>
      </p:sp>
      <p:sp>
        <p:nvSpPr>
          <p:cNvPr name="TextBox 48" id="48"/>
          <p:cNvSpPr txBox="true"/>
          <p:nvPr/>
        </p:nvSpPr>
        <p:spPr>
          <a:xfrm rot="0">
            <a:off x="13553970" y="7336040"/>
            <a:ext cx="3088337" cy="634246"/>
          </a:xfrm>
          <a:prstGeom prst="rect">
            <a:avLst/>
          </a:prstGeom>
        </p:spPr>
        <p:txBody>
          <a:bodyPr anchor="t" rtlCol="false" tIns="0" lIns="0" bIns="0" rIns="0">
            <a:spAutoFit/>
          </a:bodyPr>
          <a:lstStyle/>
          <a:p>
            <a:pPr algn="ctr">
              <a:lnSpc>
                <a:spcPts val="2408"/>
              </a:lnSpc>
              <a:spcBef>
                <a:spcPct val="0"/>
              </a:spcBef>
            </a:pPr>
            <a:r>
              <a:rPr lang="en-US" sz="2293" spc="96">
                <a:solidFill>
                  <a:srgbClr val="000000"/>
                </a:solidFill>
                <a:latin typeface="TAN Headline"/>
                <a:ea typeface="TAN Headline"/>
                <a:cs typeface="TAN Headline"/>
                <a:sym typeface="TAN Headline"/>
              </a:rPr>
              <a:t>Ateliers avec des intervenants </a:t>
            </a:r>
          </a:p>
        </p:txBody>
      </p:sp>
      <p:sp>
        <p:nvSpPr>
          <p:cNvPr name="TextBox 49" id="49"/>
          <p:cNvSpPr txBox="true"/>
          <p:nvPr/>
        </p:nvSpPr>
        <p:spPr>
          <a:xfrm rot="0">
            <a:off x="406377" y="366069"/>
            <a:ext cx="2492573"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Evèn</a:t>
            </a:r>
            <a:r>
              <a:rPr lang="en-US" sz="2600" spc="109">
                <a:solidFill>
                  <a:srgbClr val="000000"/>
                </a:solidFill>
                <a:latin typeface="TAN Headline"/>
                <a:ea typeface="TAN Headline"/>
                <a:cs typeface="TAN Headline"/>
                <a:sym typeface="TAN Headline"/>
              </a:rPr>
              <a:t>ements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7"/>
        </a:solidFill>
      </p:bgPr>
    </p:bg>
    <p:spTree>
      <p:nvGrpSpPr>
        <p:cNvPr id="1" name=""/>
        <p:cNvGrpSpPr/>
        <p:nvPr/>
      </p:nvGrpSpPr>
      <p:grpSpPr>
        <a:xfrm>
          <a:off x="0" y="0"/>
          <a:ext cx="0" cy="0"/>
          <a:chOff x="0" y="0"/>
          <a:chExt cx="0" cy="0"/>
        </a:xfrm>
      </p:grpSpPr>
      <p:sp>
        <p:nvSpPr>
          <p:cNvPr name="TextBox 2" id="2"/>
          <p:cNvSpPr txBox="true"/>
          <p:nvPr/>
        </p:nvSpPr>
        <p:spPr>
          <a:xfrm rot="0">
            <a:off x="5219603" y="1449339"/>
            <a:ext cx="7864519" cy="906780"/>
          </a:xfrm>
          <a:prstGeom prst="rect">
            <a:avLst/>
          </a:prstGeom>
        </p:spPr>
        <p:txBody>
          <a:bodyPr anchor="t" rtlCol="false" tIns="0" lIns="0" bIns="0" rIns="0">
            <a:spAutoFit/>
          </a:bodyPr>
          <a:lstStyle/>
          <a:p>
            <a:pPr algn="ctr">
              <a:lnSpc>
                <a:spcPts val="6930"/>
              </a:lnSpc>
            </a:pPr>
            <a:r>
              <a:rPr lang="en-US" sz="6600" spc="277">
                <a:solidFill>
                  <a:srgbClr val="000000"/>
                </a:solidFill>
                <a:latin typeface="TAN Headline"/>
                <a:ea typeface="TAN Headline"/>
                <a:cs typeface="TAN Headline"/>
                <a:sym typeface="TAN Headline"/>
              </a:rPr>
              <a:t>POUR 2025</a:t>
            </a:r>
          </a:p>
        </p:txBody>
      </p:sp>
      <p:sp>
        <p:nvSpPr>
          <p:cNvPr name="Freeform 3" id="3"/>
          <p:cNvSpPr/>
          <p:nvPr/>
        </p:nvSpPr>
        <p:spPr>
          <a:xfrm flipH="false" flipV="false" rot="0">
            <a:off x="7295294" y="5334444"/>
            <a:ext cx="3713137" cy="4248440"/>
          </a:xfrm>
          <a:custGeom>
            <a:avLst/>
            <a:gdLst/>
            <a:ahLst/>
            <a:cxnLst/>
            <a:rect r="r" b="b" t="t" l="l"/>
            <a:pathLst>
              <a:path h="4248440" w="3713137">
                <a:moveTo>
                  <a:pt x="0" y="0"/>
                </a:moveTo>
                <a:lnTo>
                  <a:pt x="3713137" y="0"/>
                </a:lnTo>
                <a:lnTo>
                  <a:pt x="3713137" y="4248440"/>
                </a:lnTo>
                <a:lnTo>
                  <a:pt x="0" y="424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1984554" y="4997318"/>
            <a:ext cx="2763006" cy="1389808"/>
            <a:chOff x="0" y="0"/>
            <a:chExt cx="795631" cy="400207"/>
          </a:xfrm>
        </p:grpSpPr>
        <p:sp>
          <p:nvSpPr>
            <p:cNvPr name="Freeform 5" id="5"/>
            <p:cNvSpPr/>
            <p:nvPr/>
          </p:nvSpPr>
          <p:spPr>
            <a:xfrm flipH="false" flipV="false" rot="0">
              <a:off x="0" y="0"/>
              <a:ext cx="795631" cy="400207"/>
            </a:xfrm>
            <a:custGeom>
              <a:avLst/>
              <a:gdLst/>
              <a:ahLst/>
              <a:cxnLst/>
              <a:rect r="r" b="b" t="t" l="l"/>
              <a:pathLst>
                <a:path h="400207" w="795631">
                  <a:moveTo>
                    <a:pt x="100872" y="0"/>
                  </a:moveTo>
                  <a:lnTo>
                    <a:pt x="694759" y="0"/>
                  </a:lnTo>
                  <a:cubicBezTo>
                    <a:pt x="750469" y="0"/>
                    <a:pt x="795631" y="45162"/>
                    <a:pt x="795631" y="100872"/>
                  </a:cubicBezTo>
                  <a:lnTo>
                    <a:pt x="795631" y="299335"/>
                  </a:lnTo>
                  <a:cubicBezTo>
                    <a:pt x="795631" y="326088"/>
                    <a:pt x="785004" y="351745"/>
                    <a:pt x="766087" y="370662"/>
                  </a:cubicBezTo>
                  <a:cubicBezTo>
                    <a:pt x="747169" y="389580"/>
                    <a:pt x="721512" y="400207"/>
                    <a:pt x="694759" y="400207"/>
                  </a:cubicBezTo>
                  <a:lnTo>
                    <a:pt x="100872" y="400207"/>
                  </a:lnTo>
                  <a:cubicBezTo>
                    <a:pt x="74119" y="400207"/>
                    <a:pt x="48462" y="389580"/>
                    <a:pt x="29545" y="370662"/>
                  </a:cubicBezTo>
                  <a:cubicBezTo>
                    <a:pt x="10628" y="351745"/>
                    <a:pt x="0" y="326088"/>
                    <a:pt x="0" y="299335"/>
                  </a:cubicBezTo>
                  <a:lnTo>
                    <a:pt x="0" y="100872"/>
                  </a:lnTo>
                  <a:cubicBezTo>
                    <a:pt x="0" y="74119"/>
                    <a:pt x="10628" y="48462"/>
                    <a:pt x="29545" y="29545"/>
                  </a:cubicBezTo>
                  <a:cubicBezTo>
                    <a:pt x="48462" y="10628"/>
                    <a:pt x="74119" y="0"/>
                    <a:pt x="100872" y="0"/>
                  </a:cubicBezTo>
                  <a:close/>
                </a:path>
              </a:pathLst>
            </a:custGeom>
            <a:solidFill>
              <a:srgbClr val="E6BFE1"/>
            </a:solidFill>
          </p:spPr>
        </p:sp>
        <p:sp>
          <p:nvSpPr>
            <p:cNvPr name="TextBox 6" id="6"/>
            <p:cNvSpPr txBox="true"/>
            <p:nvPr/>
          </p:nvSpPr>
          <p:spPr>
            <a:xfrm>
              <a:off x="0" y="28575"/>
              <a:ext cx="795631" cy="371632"/>
            </a:xfrm>
            <a:prstGeom prst="rect">
              <a:avLst/>
            </a:prstGeom>
          </p:spPr>
          <p:txBody>
            <a:bodyPr anchor="ctr" rtlCol="false" tIns="71438" lIns="71438" bIns="71438" rIns="71438"/>
            <a:lstStyle/>
            <a:p>
              <a:pPr algn="ctr">
                <a:lnSpc>
                  <a:spcPts val="2598"/>
                </a:lnSpc>
              </a:pPr>
            </a:p>
          </p:txBody>
        </p:sp>
      </p:grpSp>
      <p:sp>
        <p:nvSpPr>
          <p:cNvPr name="TextBox 7" id="7"/>
          <p:cNvSpPr txBox="true"/>
          <p:nvPr/>
        </p:nvSpPr>
        <p:spPr>
          <a:xfrm rot="0">
            <a:off x="12146395" y="5285767"/>
            <a:ext cx="2601165" cy="840359"/>
          </a:xfrm>
          <a:prstGeom prst="rect">
            <a:avLst/>
          </a:prstGeom>
        </p:spPr>
        <p:txBody>
          <a:bodyPr anchor="t" rtlCol="false" tIns="0" lIns="0" bIns="0" rIns="0">
            <a:spAutoFit/>
          </a:bodyPr>
          <a:lstStyle/>
          <a:p>
            <a:pPr algn="ctr">
              <a:lnSpc>
                <a:spcPts val="3328"/>
              </a:lnSpc>
            </a:pPr>
            <a:r>
              <a:rPr lang="en-US" sz="2600" spc="109">
                <a:solidFill>
                  <a:srgbClr val="000000"/>
                </a:solidFill>
                <a:latin typeface="TAN Headline"/>
                <a:ea typeface="TAN Headline"/>
                <a:cs typeface="TAN Headline"/>
                <a:sym typeface="TAN Headline"/>
              </a:rPr>
              <a:t>Moments conviviaux</a:t>
            </a:r>
          </a:p>
        </p:txBody>
      </p:sp>
      <p:grpSp>
        <p:nvGrpSpPr>
          <p:cNvPr name="Group 8" id="8"/>
          <p:cNvGrpSpPr/>
          <p:nvPr/>
        </p:nvGrpSpPr>
        <p:grpSpPr>
          <a:xfrm rot="0">
            <a:off x="12307384" y="7324158"/>
            <a:ext cx="3055365" cy="1389808"/>
            <a:chOff x="0" y="0"/>
            <a:chExt cx="879818" cy="400207"/>
          </a:xfrm>
        </p:grpSpPr>
        <p:sp>
          <p:nvSpPr>
            <p:cNvPr name="Freeform 9" id="9"/>
            <p:cNvSpPr/>
            <p:nvPr/>
          </p:nvSpPr>
          <p:spPr>
            <a:xfrm flipH="false" flipV="false" rot="0">
              <a:off x="0" y="0"/>
              <a:ext cx="879818" cy="400207"/>
            </a:xfrm>
            <a:custGeom>
              <a:avLst/>
              <a:gdLst/>
              <a:ahLst/>
              <a:cxnLst/>
              <a:rect r="r" b="b" t="t" l="l"/>
              <a:pathLst>
                <a:path h="400207" w="879818">
                  <a:moveTo>
                    <a:pt x="91220" y="0"/>
                  </a:moveTo>
                  <a:lnTo>
                    <a:pt x="788599" y="0"/>
                  </a:lnTo>
                  <a:cubicBezTo>
                    <a:pt x="838978" y="0"/>
                    <a:pt x="879818" y="40840"/>
                    <a:pt x="879818" y="91220"/>
                  </a:cubicBezTo>
                  <a:lnTo>
                    <a:pt x="879818" y="308988"/>
                  </a:lnTo>
                  <a:cubicBezTo>
                    <a:pt x="879818" y="359367"/>
                    <a:pt x="838978" y="400207"/>
                    <a:pt x="788599" y="400207"/>
                  </a:cubicBezTo>
                  <a:lnTo>
                    <a:pt x="91220" y="400207"/>
                  </a:lnTo>
                  <a:cubicBezTo>
                    <a:pt x="67027" y="400207"/>
                    <a:pt x="43825" y="390597"/>
                    <a:pt x="26718" y="373490"/>
                  </a:cubicBezTo>
                  <a:cubicBezTo>
                    <a:pt x="9611" y="356383"/>
                    <a:pt x="0" y="333180"/>
                    <a:pt x="0" y="308988"/>
                  </a:cubicBezTo>
                  <a:lnTo>
                    <a:pt x="0" y="91220"/>
                  </a:lnTo>
                  <a:cubicBezTo>
                    <a:pt x="0" y="40840"/>
                    <a:pt x="40840" y="0"/>
                    <a:pt x="91220" y="0"/>
                  </a:cubicBezTo>
                  <a:close/>
                </a:path>
              </a:pathLst>
            </a:custGeom>
            <a:solidFill>
              <a:srgbClr val="E6BFE1"/>
            </a:solidFill>
          </p:spPr>
        </p:sp>
        <p:sp>
          <p:nvSpPr>
            <p:cNvPr name="TextBox 10" id="10"/>
            <p:cNvSpPr txBox="true"/>
            <p:nvPr/>
          </p:nvSpPr>
          <p:spPr>
            <a:xfrm>
              <a:off x="0" y="28575"/>
              <a:ext cx="879818" cy="371632"/>
            </a:xfrm>
            <a:prstGeom prst="rect">
              <a:avLst/>
            </a:prstGeom>
          </p:spPr>
          <p:txBody>
            <a:bodyPr anchor="ctr" rtlCol="false" tIns="71438" lIns="71438" bIns="71438" rIns="71438"/>
            <a:lstStyle/>
            <a:p>
              <a:pPr algn="ctr">
                <a:lnSpc>
                  <a:spcPts val="2598"/>
                </a:lnSpc>
              </a:pPr>
            </a:p>
          </p:txBody>
        </p:sp>
      </p:grpSp>
      <p:sp>
        <p:nvSpPr>
          <p:cNvPr name="TextBox 11" id="11"/>
          <p:cNvSpPr txBox="true"/>
          <p:nvPr/>
        </p:nvSpPr>
        <p:spPr>
          <a:xfrm rot="0">
            <a:off x="12307384" y="7579385"/>
            <a:ext cx="2857177" cy="915052"/>
          </a:xfrm>
          <a:prstGeom prst="rect">
            <a:avLst/>
          </a:prstGeom>
        </p:spPr>
        <p:txBody>
          <a:bodyPr anchor="t" rtlCol="false" tIns="0" lIns="0" bIns="0" rIns="0">
            <a:spAutoFit/>
          </a:bodyPr>
          <a:lstStyle/>
          <a:p>
            <a:pPr algn="ctr">
              <a:lnSpc>
                <a:spcPts val="2486"/>
              </a:lnSpc>
            </a:pPr>
            <a:r>
              <a:rPr lang="en-US" sz="1942" spc="81">
                <a:solidFill>
                  <a:srgbClr val="000000"/>
                </a:solidFill>
                <a:latin typeface="TAN Headline"/>
                <a:ea typeface="TAN Headline"/>
                <a:cs typeface="TAN Headline"/>
                <a:sym typeface="TAN Headline"/>
              </a:rPr>
              <a:t>Ecoute, </a:t>
            </a:r>
          </a:p>
          <a:p>
            <a:pPr algn="ctr">
              <a:lnSpc>
                <a:spcPts val="2486"/>
              </a:lnSpc>
            </a:pPr>
            <a:r>
              <a:rPr lang="en-US" sz="1942" spc="81">
                <a:solidFill>
                  <a:srgbClr val="000000"/>
                </a:solidFill>
                <a:latin typeface="TAN Headline"/>
                <a:ea typeface="TAN Headline"/>
                <a:cs typeface="TAN Headline"/>
                <a:sym typeface="TAN Headline"/>
              </a:rPr>
              <a:t>Partage  Accompagnement</a:t>
            </a:r>
          </a:p>
        </p:txBody>
      </p:sp>
      <p:grpSp>
        <p:nvGrpSpPr>
          <p:cNvPr name="Group 12" id="12"/>
          <p:cNvGrpSpPr/>
          <p:nvPr/>
        </p:nvGrpSpPr>
        <p:grpSpPr>
          <a:xfrm rot="0">
            <a:off x="10555791" y="2965719"/>
            <a:ext cx="2926328" cy="1389808"/>
            <a:chOff x="0" y="0"/>
            <a:chExt cx="842661" cy="400207"/>
          </a:xfrm>
        </p:grpSpPr>
        <p:sp>
          <p:nvSpPr>
            <p:cNvPr name="Freeform 13" id="13"/>
            <p:cNvSpPr/>
            <p:nvPr/>
          </p:nvSpPr>
          <p:spPr>
            <a:xfrm flipH="false" flipV="false" rot="0">
              <a:off x="0" y="0"/>
              <a:ext cx="842661" cy="400207"/>
            </a:xfrm>
            <a:custGeom>
              <a:avLst/>
              <a:gdLst/>
              <a:ahLst/>
              <a:cxnLst/>
              <a:rect r="r" b="b" t="t" l="l"/>
              <a:pathLst>
                <a:path h="400207" w="842661">
                  <a:moveTo>
                    <a:pt x="95242" y="0"/>
                  </a:moveTo>
                  <a:lnTo>
                    <a:pt x="747419" y="0"/>
                  </a:lnTo>
                  <a:cubicBezTo>
                    <a:pt x="800020" y="0"/>
                    <a:pt x="842661" y="42641"/>
                    <a:pt x="842661" y="95242"/>
                  </a:cubicBezTo>
                  <a:lnTo>
                    <a:pt x="842661" y="304965"/>
                  </a:lnTo>
                  <a:cubicBezTo>
                    <a:pt x="842661" y="330225"/>
                    <a:pt x="832627" y="354450"/>
                    <a:pt x="814765" y="372311"/>
                  </a:cubicBezTo>
                  <a:cubicBezTo>
                    <a:pt x="796904" y="390173"/>
                    <a:pt x="772679" y="400207"/>
                    <a:pt x="747419" y="400207"/>
                  </a:cubicBezTo>
                  <a:lnTo>
                    <a:pt x="95242" y="400207"/>
                  </a:lnTo>
                  <a:cubicBezTo>
                    <a:pt x="69982" y="400207"/>
                    <a:pt x="45757" y="390173"/>
                    <a:pt x="27896" y="372311"/>
                  </a:cubicBezTo>
                  <a:cubicBezTo>
                    <a:pt x="10034" y="354450"/>
                    <a:pt x="0" y="330225"/>
                    <a:pt x="0" y="304965"/>
                  </a:cubicBezTo>
                  <a:lnTo>
                    <a:pt x="0" y="95242"/>
                  </a:lnTo>
                  <a:cubicBezTo>
                    <a:pt x="0" y="69982"/>
                    <a:pt x="10034" y="45757"/>
                    <a:pt x="27896" y="27896"/>
                  </a:cubicBezTo>
                  <a:cubicBezTo>
                    <a:pt x="45757" y="10034"/>
                    <a:pt x="69982" y="0"/>
                    <a:pt x="95242" y="0"/>
                  </a:cubicBezTo>
                  <a:close/>
                </a:path>
              </a:pathLst>
            </a:custGeom>
            <a:solidFill>
              <a:srgbClr val="E6BFE1"/>
            </a:solidFill>
          </p:spPr>
        </p:sp>
        <p:sp>
          <p:nvSpPr>
            <p:cNvPr name="TextBox 14" id="14"/>
            <p:cNvSpPr txBox="true"/>
            <p:nvPr/>
          </p:nvSpPr>
          <p:spPr>
            <a:xfrm>
              <a:off x="0" y="28575"/>
              <a:ext cx="842661" cy="371632"/>
            </a:xfrm>
            <a:prstGeom prst="rect">
              <a:avLst/>
            </a:prstGeom>
          </p:spPr>
          <p:txBody>
            <a:bodyPr anchor="ctr" rtlCol="false" tIns="71438" lIns="71438" bIns="71438" rIns="71438"/>
            <a:lstStyle/>
            <a:p>
              <a:pPr algn="ctr">
                <a:lnSpc>
                  <a:spcPts val="2598"/>
                </a:lnSpc>
              </a:pPr>
            </a:p>
          </p:txBody>
        </p:sp>
      </p:grpSp>
      <p:sp>
        <p:nvSpPr>
          <p:cNvPr name="TextBox 15" id="15"/>
          <p:cNvSpPr txBox="true"/>
          <p:nvPr/>
        </p:nvSpPr>
        <p:spPr>
          <a:xfrm rot="0">
            <a:off x="10767432" y="3254167"/>
            <a:ext cx="2508333" cy="840359"/>
          </a:xfrm>
          <a:prstGeom prst="rect">
            <a:avLst/>
          </a:prstGeom>
        </p:spPr>
        <p:txBody>
          <a:bodyPr anchor="t" rtlCol="false" tIns="0" lIns="0" bIns="0" rIns="0">
            <a:spAutoFit/>
          </a:bodyPr>
          <a:lstStyle/>
          <a:p>
            <a:pPr algn="ctr">
              <a:lnSpc>
                <a:spcPts val="3328"/>
              </a:lnSpc>
            </a:pPr>
            <a:r>
              <a:rPr lang="en-US" sz="2600" spc="109">
                <a:solidFill>
                  <a:srgbClr val="000000"/>
                </a:solidFill>
                <a:latin typeface="TAN Headline"/>
                <a:ea typeface="TAN Headline"/>
                <a:cs typeface="TAN Headline"/>
                <a:sym typeface="TAN Headline"/>
              </a:rPr>
              <a:t>Prêt de matériel </a:t>
            </a:r>
          </a:p>
        </p:txBody>
      </p:sp>
      <p:grpSp>
        <p:nvGrpSpPr>
          <p:cNvPr name="Group 16" id="16"/>
          <p:cNvGrpSpPr/>
          <p:nvPr/>
        </p:nvGrpSpPr>
        <p:grpSpPr>
          <a:xfrm rot="0">
            <a:off x="4821399" y="3000300"/>
            <a:ext cx="2876106" cy="1389808"/>
            <a:chOff x="0" y="0"/>
            <a:chExt cx="828199" cy="400207"/>
          </a:xfrm>
        </p:grpSpPr>
        <p:sp>
          <p:nvSpPr>
            <p:cNvPr name="Freeform 17" id="17"/>
            <p:cNvSpPr/>
            <p:nvPr/>
          </p:nvSpPr>
          <p:spPr>
            <a:xfrm flipH="false" flipV="false" rot="0">
              <a:off x="0" y="0"/>
              <a:ext cx="828199" cy="400207"/>
            </a:xfrm>
            <a:custGeom>
              <a:avLst/>
              <a:gdLst/>
              <a:ahLst/>
              <a:cxnLst/>
              <a:rect r="r" b="b" t="t" l="l"/>
              <a:pathLst>
                <a:path h="400207" w="828199">
                  <a:moveTo>
                    <a:pt x="96905" y="0"/>
                  </a:moveTo>
                  <a:lnTo>
                    <a:pt x="731294" y="0"/>
                  </a:lnTo>
                  <a:cubicBezTo>
                    <a:pt x="784813" y="0"/>
                    <a:pt x="828199" y="43386"/>
                    <a:pt x="828199" y="96905"/>
                  </a:cubicBezTo>
                  <a:lnTo>
                    <a:pt x="828199" y="303302"/>
                  </a:lnTo>
                  <a:cubicBezTo>
                    <a:pt x="828199" y="329003"/>
                    <a:pt x="817990" y="353651"/>
                    <a:pt x="799816" y="371824"/>
                  </a:cubicBezTo>
                  <a:cubicBezTo>
                    <a:pt x="781643" y="389998"/>
                    <a:pt x="756995" y="400207"/>
                    <a:pt x="731294" y="400207"/>
                  </a:cubicBezTo>
                  <a:lnTo>
                    <a:pt x="96905" y="400207"/>
                  </a:lnTo>
                  <a:cubicBezTo>
                    <a:pt x="71204" y="400207"/>
                    <a:pt x="46556" y="389998"/>
                    <a:pt x="28383" y="371824"/>
                  </a:cubicBezTo>
                  <a:cubicBezTo>
                    <a:pt x="10210" y="353651"/>
                    <a:pt x="0" y="329003"/>
                    <a:pt x="0" y="303302"/>
                  </a:cubicBezTo>
                  <a:lnTo>
                    <a:pt x="0" y="96905"/>
                  </a:lnTo>
                  <a:cubicBezTo>
                    <a:pt x="0" y="71204"/>
                    <a:pt x="10210" y="46556"/>
                    <a:pt x="28383" y="28383"/>
                  </a:cubicBezTo>
                  <a:cubicBezTo>
                    <a:pt x="46556" y="10210"/>
                    <a:pt x="71204" y="0"/>
                    <a:pt x="96905" y="0"/>
                  </a:cubicBezTo>
                  <a:close/>
                </a:path>
              </a:pathLst>
            </a:custGeom>
            <a:solidFill>
              <a:srgbClr val="E6BFE1"/>
            </a:solidFill>
          </p:spPr>
        </p:sp>
        <p:sp>
          <p:nvSpPr>
            <p:cNvPr name="TextBox 18" id="18"/>
            <p:cNvSpPr txBox="true"/>
            <p:nvPr/>
          </p:nvSpPr>
          <p:spPr>
            <a:xfrm>
              <a:off x="0" y="28575"/>
              <a:ext cx="828199" cy="371632"/>
            </a:xfrm>
            <a:prstGeom prst="rect">
              <a:avLst/>
            </a:prstGeom>
          </p:spPr>
          <p:txBody>
            <a:bodyPr anchor="ctr" rtlCol="false" tIns="71438" lIns="71438" bIns="71438" rIns="71438"/>
            <a:lstStyle/>
            <a:p>
              <a:pPr algn="ctr">
                <a:lnSpc>
                  <a:spcPts val="2598"/>
                </a:lnSpc>
              </a:pPr>
            </a:p>
          </p:txBody>
        </p:sp>
      </p:grpSp>
      <p:sp>
        <p:nvSpPr>
          <p:cNvPr name="TextBox 19" id="19"/>
          <p:cNvSpPr txBox="true"/>
          <p:nvPr/>
        </p:nvSpPr>
        <p:spPr>
          <a:xfrm rot="0">
            <a:off x="4885180" y="3271427"/>
            <a:ext cx="2683054" cy="1259459"/>
          </a:xfrm>
          <a:prstGeom prst="rect">
            <a:avLst/>
          </a:prstGeom>
        </p:spPr>
        <p:txBody>
          <a:bodyPr anchor="t" rtlCol="false" tIns="0" lIns="0" bIns="0" rIns="0">
            <a:spAutoFit/>
          </a:bodyPr>
          <a:lstStyle/>
          <a:p>
            <a:pPr algn="ctr">
              <a:lnSpc>
                <a:spcPts val="3328"/>
              </a:lnSpc>
            </a:pPr>
            <a:r>
              <a:rPr lang="en-US" sz="2600" spc="109">
                <a:solidFill>
                  <a:srgbClr val="000000"/>
                </a:solidFill>
                <a:latin typeface="TAN Headline"/>
                <a:ea typeface="TAN Headline"/>
                <a:cs typeface="TAN Headline"/>
                <a:sym typeface="TAN Headline"/>
              </a:rPr>
              <a:t>Soirée papote</a:t>
            </a:r>
          </a:p>
          <a:p>
            <a:pPr algn="ctr">
              <a:lnSpc>
                <a:spcPts val="3328"/>
              </a:lnSpc>
            </a:pPr>
          </a:p>
        </p:txBody>
      </p:sp>
      <p:grpSp>
        <p:nvGrpSpPr>
          <p:cNvPr name="Group 20" id="20"/>
          <p:cNvGrpSpPr/>
          <p:nvPr/>
        </p:nvGrpSpPr>
        <p:grpSpPr>
          <a:xfrm rot="0">
            <a:off x="3574857" y="5045236"/>
            <a:ext cx="2854492" cy="1389808"/>
            <a:chOff x="0" y="0"/>
            <a:chExt cx="821975" cy="400207"/>
          </a:xfrm>
        </p:grpSpPr>
        <p:sp>
          <p:nvSpPr>
            <p:cNvPr name="Freeform 21" id="21"/>
            <p:cNvSpPr/>
            <p:nvPr/>
          </p:nvSpPr>
          <p:spPr>
            <a:xfrm flipH="false" flipV="false" rot="0">
              <a:off x="0" y="0"/>
              <a:ext cx="821975" cy="400207"/>
            </a:xfrm>
            <a:custGeom>
              <a:avLst/>
              <a:gdLst/>
              <a:ahLst/>
              <a:cxnLst/>
              <a:rect r="r" b="b" t="t" l="l"/>
              <a:pathLst>
                <a:path h="400207" w="821975">
                  <a:moveTo>
                    <a:pt x="97639" y="0"/>
                  </a:moveTo>
                  <a:lnTo>
                    <a:pt x="724336" y="0"/>
                  </a:lnTo>
                  <a:cubicBezTo>
                    <a:pt x="750232" y="0"/>
                    <a:pt x="775067" y="10287"/>
                    <a:pt x="793377" y="28598"/>
                  </a:cubicBezTo>
                  <a:cubicBezTo>
                    <a:pt x="811688" y="46909"/>
                    <a:pt x="821975" y="71743"/>
                    <a:pt x="821975" y="97639"/>
                  </a:cubicBezTo>
                  <a:lnTo>
                    <a:pt x="821975" y="302568"/>
                  </a:lnTo>
                  <a:cubicBezTo>
                    <a:pt x="821975" y="356493"/>
                    <a:pt x="778261" y="400207"/>
                    <a:pt x="724336" y="400207"/>
                  </a:cubicBezTo>
                  <a:lnTo>
                    <a:pt x="97639" y="400207"/>
                  </a:lnTo>
                  <a:cubicBezTo>
                    <a:pt x="43714" y="400207"/>
                    <a:pt x="0" y="356493"/>
                    <a:pt x="0" y="302568"/>
                  </a:cubicBezTo>
                  <a:lnTo>
                    <a:pt x="0" y="97639"/>
                  </a:lnTo>
                  <a:cubicBezTo>
                    <a:pt x="0" y="43714"/>
                    <a:pt x="43714" y="0"/>
                    <a:pt x="97639" y="0"/>
                  </a:cubicBezTo>
                  <a:close/>
                </a:path>
              </a:pathLst>
            </a:custGeom>
            <a:solidFill>
              <a:srgbClr val="E6BFE1"/>
            </a:solidFill>
          </p:spPr>
        </p:sp>
        <p:sp>
          <p:nvSpPr>
            <p:cNvPr name="TextBox 22" id="22"/>
            <p:cNvSpPr txBox="true"/>
            <p:nvPr/>
          </p:nvSpPr>
          <p:spPr>
            <a:xfrm>
              <a:off x="0" y="28575"/>
              <a:ext cx="821975" cy="371632"/>
            </a:xfrm>
            <a:prstGeom prst="rect">
              <a:avLst/>
            </a:prstGeom>
          </p:spPr>
          <p:txBody>
            <a:bodyPr anchor="ctr" rtlCol="false" tIns="71438" lIns="71438" bIns="71438" rIns="71438"/>
            <a:lstStyle/>
            <a:p>
              <a:pPr algn="ctr">
                <a:lnSpc>
                  <a:spcPts val="2598"/>
                </a:lnSpc>
              </a:pPr>
            </a:p>
          </p:txBody>
        </p:sp>
      </p:grpSp>
      <p:sp>
        <p:nvSpPr>
          <p:cNvPr name="TextBox 23" id="23"/>
          <p:cNvSpPr txBox="true"/>
          <p:nvPr/>
        </p:nvSpPr>
        <p:spPr>
          <a:xfrm rot="0">
            <a:off x="3617031" y="5333685"/>
            <a:ext cx="2770143" cy="940689"/>
          </a:xfrm>
          <a:prstGeom prst="rect">
            <a:avLst/>
          </a:prstGeom>
        </p:spPr>
        <p:txBody>
          <a:bodyPr anchor="t" rtlCol="false" tIns="0" lIns="0" bIns="0" rIns="0">
            <a:spAutoFit/>
          </a:bodyPr>
          <a:lstStyle/>
          <a:p>
            <a:pPr algn="ctr">
              <a:lnSpc>
                <a:spcPts val="3328"/>
              </a:lnSpc>
            </a:pPr>
            <a:r>
              <a:rPr lang="en-US" sz="2600" spc="109">
                <a:solidFill>
                  <a:srgbClr val="000000"/>
                </a:solidFill>
                <a:latin typeface="TAN Headline"/>
                <a:ea typeface="TAN Headline"/>
                <a:cs typeface="TAN Headline"/>
                <a:sym typeface="TAN Headline"/>
              </a:rPr>
              <a:t>Intervenants</a:t>
            </a:r>
          </a:p>
          <a:p>
            <a:pPr algn="ctr">
              <a:lnSpc>
                <a:spcPts val="2048"/>
              </a:lnSpc>
            </a:pPr>
            <a:r>
              <a:rPr lang="en-US" sz="1600" spc="67">
                <a:solidFill>
                  <a:srgbClr val="000000"/>
                </a:solidFill>
                <a:latin typeface="TAN Headline"/>
                <a:ea typeface="TAN Headline"/>
                <a:cs typeface="TAN Headline"/>
                <a:sym typeface="TAN Headline"/>
              </a:rPr>
              <a:t>l’association copain sans pattes </a:t>
            </a:r>
          </a:p>
        </p:txBody>
      </p:sp>
      <p:grpSp>
        <p:nvGrpSpPr>
          <p:cNvPr name="Group 24" id="24"/>
          <p:cNvGrpSpPr/>
          <p:nvPr/>
        </p:nvGrpSpPr>
        <p:grpSpPr>
          <a:xfrm rot="0">
            <a:off x="3023947" y="7341494"/>
            <a:ext cx="2799569" cy="1389808"/>
            <a:chOff x="0" y="0"/>
            <a:chExt cx="806160" cy="400207"/>
          </a:xfrm>
        </p:grpSpPr>
        <p:sp>
          <p:nvSpPr>
            <p:cNvPr name="Freeform 25" id="25"/>
            <p:cNvSpPr/>
            <p:nvPr/>
          </p:nvSpPr>
          <p:spPr>
            <a:xfrm flipH="false" flipV="false" rot="0">
              <a:off x="0" y="0"/>
              <a:ext cx="806160" cy="400207"/>
            </a:xfrm>
            <a:custGeom>
              <a:avLst/>
              <a:gdLst/>
              <a:ahLst/>
              <a:cxnLst/>
              <a:rect r="r" b="b" t="t" l="l"/>
              <a:pathLst>
                <a:path h="400207" w="806160">
                  <a:moveTo>
                    <a:pt x="99554" y="0"/>
                  </a:moveTo>
                  <a:lnTo>
                    <a:pt x="706605" y="0"/>
                  </a:lnTo>
                  <a:cubicBezTo>
                    <a:pt x="733009" y="0"/>
                    <a:pt x="758331" y="10489"/>
                    <a:pt x="777001" y="29159"/>
                  </a:cubicBezTo>
                  <a:cubicBezTo>
                    <a:pt x="795671" y="47829"/>
                    <a:pt x="806160" y="73151"/>
                    <a:pt x="806160" y="99554"/>
                  </a:cubicBezTo>
                  <a:lnTo>
                    <a:pt x="806160" y="300653"/>
                  </a:lnTo>
                  <a:cubicBezTo>
                    <a:pt x="806160" y="355635"/>
                    <a:pt x="761588" y="400207"/>
                    <a:pt x="706605" y="400207"/>
                  </a:cubicBezTo>
                  <a:lnTo>
                    <a:pt x="99554" y="400207"/>
                  </a:lnTo>
                  <a:cubicBezTo>
                    <a:pt x="73151" y="400207"/>
                    <a:pt x="47829" y="389718"/>
                    <a:pt x="29159" y="371048"/>
                  </a:cubicBezTo>
                  <a:cubicBezTo>
                    <a:pt x="10489" y="352378"/>
                    <a:pt x="0" y="327056"/>
                    <a:pt x="0" y="300653"/>
                  </a:cubicBezTo>
                  <a:lnTo>
                    <a:pt x="0" y="99554"/>
                  </a:lnTo>
                  <a:cubicBezTo>
                    <a:pt x="0" y="44572"/>
                    <a:pt x="44572" y="0"/>
                    <a:pt x="99554" y="0"/>
                  </a:cubicBezTo>
                  <a:close/>
                </a:path>
              </a:pathLst>
            </a:custGeom>
            <a:solidFill>
              <a:srgbClr val="E6BFE1"/>
            </a:solidFill>
          </p:spPr>
        </p:sp>
        <p:sp>
          <p:nvSpPr>
            <p:cNvPr name="TextBox 26" id="26"/>
            <p:cNvSpPr txBox="true"/>
            <p:nvPr/>
          </p:nvSpPr>
          <p:spPr>
            <a:xfrm>
              <a:off x="0" y="28575"/>
              <a:ext cx="806160" cy="371632"/>
            </a:xfrm>
            <a:prstGeom prst="rect">
              <a:avLst/>
            </a:prstGeom>
          </p:spPr>
          <p:txBody>
            <a:bodyPr anchor="ctr" rtlCol="false" tIns="71438" lIns="71438" bIns="71438" rIns="71438"/>
            <a:lstStyle/>
            <a:p>
              <a:pPr algn="ctr">
                <a:lnSpc>
                  <a:spcPts val="2598"/>
                </a:lnSpc>
              </a:pPr>
            </a:p>
          </p:txBody>
        </p:sp>
      </p:grpSp>
      <p:sp>
        <p:nvSpPr>
          <p:cNvPr name="TextBox 27" id="27"/>
          <p:cNvSpPr txBox="true"/>
          <p:nvPr/>
        </p:nvSpPr>
        <p:spPr>
          <a:xfrm rot="0">
            <a:off x="3140009" y="7498786"/>
            <a:ext cx="2567445" cy="1259459"/>
          </a:xfrm>
          <a:prstGeom prst="rect">
            <a:avLst/>
          </a:prstGeom>
        </p:spPr>
        <p:txBody>
          <a:bodyPr anchor="t" rtlCol="false" tIns="0" lIns="0" bIns="0" rIns="0">
            <a:spAutoFit/>
          </a:bodyPr>
          <a:lstStyle/>
          <a:p>
            <a:pPr algn="ctr">
              <a:lnSpc>
                <a:spcPts val="3328"/>
              </a:lnSpc>
            </a:pPr>
            <a:r>
              <a:rPr lang="en-US" sz="2600" spc="109">
                <a:solidFill>
                  <a:srgbClr val="000000"/>
                </a:solidFill>
                <a:latin typeface="TAN Headline"/>
                <a:ea typeface="TAN Headline"/>
                <a:cs typeface="TAN Headline"/>
                <a:sym typeface="TAN Headline"/>
              </a:rPr>
              <a:t> BRUNCH avec le REAAP</a:t>
            </a:r>
          </a:p>
        </p:txBody>
      </p:sp>
      <p:sp>
        <p:nvSpPr>
          <p:cNvPr name="Freeform 28" id="28"/>
          <p:cNvSpPr/>
          <p:nvPr/>
        </p:nvSpPr>
        <p:spPr>
          <a:xfrm flipH="false" flipV="false" rot="2638600">
            <a:off x="8660159" y="125081"/>
            <a:ext cx="1206893" cy="1099370"/>
          </a:xfrm>
          <a:custGeom>
            <a:avLst/>
            <a:gdLst/>
            <a:ahLst/>
            <a:cxnLst/>
            <a:rect r="r" b="b" t="t" l="l"/>
            <a:pathLst>
              <a:path h="1099370" w="1206893">
                <a:moveTo>
                  <a:pt x="0" y="0"/>
                </a:moveTo>
                <a:lnTo>
                  <a:pt x="1206893" y="0"/>
                </a:lnTo>
                <a:lnTo>
                  <a:pt x="1206893" y="1099369"/>
                </a:lnTo>
                <a:lnTo>
                  <a:pt x="0" y="10993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2832155">
            <a:off x="9287896" y="4670333"/>
            <a:ext cx="1307544" cy="595894"/>
          </a:xfrm>
          <a:custGeom>
            <a:avLst/>
            <a:gdLst/>
            <a:ahLst/>
            <a:cxnLst/>
            <a:rect r="r" b="b" t="t" l="l"/>
            <a:pathLst>
              <a:path h="595894" w="1307544">
                <a:moveTo>
                  <a:pt x="0" y="0"/>
                </a:moveTo>
                <a:lnTo>
                  <a:pt x="1307544" y="0"/>
                </a:lnTo>
                <a:lnTo>
                  <a:pt x="1307544" y="595893"/>
                </a:lnTo>
                <a:lnTo>
                  <a:pt x="0" y="595893"/>
                </a:lnTo>
                <a:lnTo>
                  <a:pt x="0" y="0"/>
                </a:lnTo>
                <a:close/>
              </a:path>
            </a:pathLst>
          </a:custGeom>
          <a:blipFill>
            <a:blip r:embed="rId6">
              <a:extLst>
                <a:ext uri="{96DAC541-7B7A-43D3-8B79-37D633B846F1}">
                  <asvg:svgBlip xmlns:asvg="http://schemas.microsoft.com/office/drawing/2016/SVG/main" r:embed="rId7"/>
                </a:ext>
              </a:extLst>
            </a:blip>
            <a:stretch>
              <a:fillRect l="-444900" t="0" r="0" b="0"/>
            </a:stretch>
          </a:blipFill>
        </p:spPr>
      </p:sp>
      <p:sp>
        <p:nvSpPr>
          <p:cNvPr name="Freeform 30" id="30"/>
          <p:cNvSpPr/>
          <p:nvPr/>
        </p:nvSpPr>
        <p:spPr>
          <a:xfrm flipH="false" flipV="false" rot="-7162041">
            <a:off x="7776942" y="4688265"/>
            <a:ext cx="1307544" cy="595894"/>
          </a:xfrm>
          <a:custGeom>
            <a:avLst/>
            <a:gdLst/>
            <a:ahLst/>
            <a:cxnLst/>
            <a:rect r="r" b="b" t="t" l="l"/>
            <a:pathLst>
              <a:path h="595894" w="1307544">
                <a:moveTo>
                  <a:pt x="0" y="0"/>
                </a:moveTo>
                <a:lnTo>
                  <a:pt x="1307545" y="0"/>
                </a:lnTo>
                <a:lnTo>
                  <a:pt x="1307545" y="595894"/>
                </a:lnTo>
                <a:lnTo>
                  <a:pt x="0" y="595894"/>
                </a:lnTo>
                <a:lnTo>
                  <a:pt x="0" y="0"/>
                </a:lnTo>
                <a:close/>
              </a:path>
            </a:pathLst>
          </a:custGeom>
          <a:blipFill>
            <a:blip r:embed="rId6">
              <a:extLst>
                <a:ext uri="{96DAC541-7B7A-43D3-8B79-37D633B846F1}">
                  <asvg:svgBlip xmlns:asvg="http://schemas.microsoft.com/office/drawing/2016/SVG/main" r:embed="rId7"/>
                </a:ext>
              </a:extLst>
            </a:blip>
            <a:stretch>
              <a:fillRect l="-444900" t="0" r="0" b="0"/>
            </a:stretch>
          </a:blipFill>
        </p:spPr>
      </p:sp>
      <p:sp>
        <p:nvSpPr>
          <p:cNvPr name="Freeform 31" id="31"/>
          <p:cNvSpPr/>
          <p:nvPr/>
        </p:nvSpPr>
        <p:spPr>
          <a:xfrm flipH="false" flipV="false" rot="-7790319">
            <a:off x="6559798" y="5999022"/>
            <a:ext cx="1345939" cy="611817"/>
          </a:xfrm>
          <a:custGeom>
            <a:avLst/>
            <a:gdLst/>
            <a:ahLst/>
            <a:cxnLst/>
            <a:rect r="r" b="b" t="t" l="l"/>
            <a:pathLst>
              <a:path h="611817" w="1345939">
                <a:moveTo>
                  <a:pt x="0" y="0"/>
                </a:moveTo>
                <a:lnTo>
                  <a:pt x="1345938" y="0"/>
                </a:lnTo>
                <a:lnTo>
                  <a:pt x="1345938" y="611816"/>
                </a:lnTo>
                <a:lnTo>
                  <a:pt x="0" y="611816"/>
                </a:lnTo>
                <a:lnTo>
                  <a:pt x="0" y="0"/>
                </a:lnTo>
                <a:close/>
              </a:path>
            </a:pathLst>
          </a:custGeom>
          <a:blipFill>
            <a:blip r:embed="rId6">
              <a:extLst>
                <a:ext uri="{96DAC541-7B7A-43D3-8B79-37D633B846F1}">
                  <asvg:svgBlip xmlns:asvg="http://schemas.microsoft.com/office/drawing/2016/SVG/main" r:embed="rId7"/>
                </a:ext>
              </a:extLst>
            </a:blip>
            <a:stretch>
              <a:fillRect l="-443501" t="0" r="0" b="0"/>
            </a:stretch>
          </a:blipFill>
        </p:spPr>
      </p:sp>
      <p:sp>
        <p:nvSpPr>
          <p:cNvPr name="Freeform 32" id="32"/>
          <p:cNvSpPr/>
          <p:nvPr/>
        </p:nvSpPr>
        <p:spPr>
          <a:xfrm flipH="false" flipV="false" rot="-10511353">
            <a:off x="6199011" y="8226739"/>
            <a:ext cx="1345939" cy="611817"/>
          </a:xfrm>
          <a:custGeom>
            <a:avLst/>
            <a:gdLst/>
            <a:ahLst/>
            <a:cxnLst/>
            <a:rect r="r" b="b" t="t" l="l"/>
            <a:pathLst>
              <a:path h="611817" w="1345939">
                <a:moveTo>
                  <a:pt x="0" y="0"/>
                </a:moveTo>
                <a:lnTo>
                  <a:pt x="1345939" y="0"/>
                </a:lnTo>
                <a:lnTo>
                  <a:pt x="1345939" y="611816"/>
                </a:lnTo>
                <a:lnTo>
                  <a:pt x="0" y="611816"/>
                </a:lnTo>
                <a:lnTo>
                  <a:pt x="0" y="0"/>
                </a:lnTo>
                <a:close/>
              </a:path>
            </a:pathLst>
          </a:custGeom>
          <a:blipFill>
            <a:blip r:embed="rId6">
              <a:extLst>
                <a:ext uri="{96DAC541-7B7A-43D3-8B79-37D633B846F1}">
                  <asvg:svgBlip xmlns:asvg="http://schemas.microsoft.com/office/drawing/2016/SVG/main" r:embed="rId7"/>
                </a:ext>
              </a:extLst>
            </a:blip>
            <a:stretch>
              <a:fillRect l="-443501" t="0" r="0" b="0"/>
            </a:stretch>
          </a:blipFill>
        </p:spPr>
      </p:sp>
      <p:sp>
        <p:nvSpPr>
          <p:cNvPr name="Freeform 33" id="33"/>
          <p:cNvSpPr/>
          <p:nvPr/>
        </p:nvSpPr>
        <p:spPr>
          <a:xfrm flipH="false" flipV="false" rot="304285">
            <a:off x="10648609" y="8192600"/>
            <a:ext cx="1345939" cy="611817"/>
          </a:xfrm>
          <a:custGeom>
            <a:avLst/>
            <a:gdLst/>
            <a:ahLst/>
            <a:cxnLst/>
            <a:rect r="r" b="b" t="t" l="l"/>
            <a:pathLst>
              <a:path h="611817" w="1345939">
                <a:moveTo>
                  <a:pt x="0" y="0"/>
                </a:moveTo>
                <a:lnTo>
                  <a:pt x="1345939" y="0"/>
                </a:lnTo>
                <a:lnTo>
                  <a:pt x="1345939" y="611816"/>
                </a:lnTo>
                <a:lnTo>
                  <a:pt x="0" y="611816"/>
                </a:lnTo>
                <a:lnTo>
                  <a:pt x="0" y="0"/>
                </a:lnTo>
                <a:close/>
              </a:path>
            </a:pathLst>
          </a:custGeom>
          <a:blipFill>
            <a:blip r:embed="rId6">
              <a:extLst>
                <a:ext uri="{96DAC541-7B7A-43D3-8B79-37D633B846F1}">
                  <asvg:svgBlip xmlns:asvg="http://schemas.microsoft.com/office/drawing/2016/SVG/main" r:embed="rId7"/>
                </a:ext>
              </a:extLst>
            </a:blip>
            <a:stretch>
              <a:fillRect l="-443501" t="0" r="0" b="0"/>
            </a:stretch>
          </a:blipFill>
        </p:spPr>
      </p:sp>
      <p:sp>
        <p:nvSpPr>
          <p:cNvPr name="Freeform 34" id="34"/>
          <p:cNvSpPr/>
          <p:nvPr/>
        </p:nvSpPr>
        <p:spPr>
          <a:xfrm flipH="false" flipV="false" rot="-2591211">
            <a:off x="10459148" y="6028123"/>
            <a:ext cx="1345939" cy="611817"/>
          </a:xfrm>
          <a:custGeom>
            <a:avLst/>
            <a:gdLst/>
            <a:ahLst/>
            <a:cxnLst/>
            <a:rect r="r" b="b" t="t" l="l"/>
            <a:pathLst>
              <a:path h="611817" w="1345939">
                <a:moveTo>
                  <a:pt x="0" y="0"/>
                </a:moveTo>
                <a:lnTo>
                  <a:pt x="1345938" y="0"/>
                </a:lnTo>
                <a:lnTo>
                  <a:pt x="1345938" y="611817"/>
                </a:lnTo>
                <a:lnTo>
                  <a:pt x="0" y="611817"/>
                </a:lnTo>
                <a:lnTo>
                  <a:pt x="0" y="0"/>
                </a:lnTo>
                <a:close/>
              </a:path>
            </a:pathLst>
          </a:custGeom>
          <a:blipFill>
            <a:blip r:embed="rId6">
              <a:extLst>
                <a:ext uri="{96DAC541-7B7A-43D3-8B79-37D633B846F1}">
                  <asvg:svgBlip xmlns:asvg="http://schemas.microsoft.com/office/drawing/2016/SVG/main" r:embed="rId7"/>
                </a:ext>
              </a:extLst>
            </a:blip>
            <a:stretch>
              <a:fillRect l="-443501" t="0" r="0" b="0"/>
            </a:stretch>
          </a:blipFill>
        </p:spPr>
      </p:sp>
      <p:grpSp>
        <p:nvGrpSpPr>
          <p:cNvPr name="Group 35" id="35"/>
          <p:cNvGrpSpPr/>
          <p:nvPr/>
        </p:nvGrpSpPr>
        <p:grpSpPr>
          <a:xfrm rot="0">
            <a:off x="15362749" y="410427"/>
            <a:ext cx="2182616" cy="2157833"/>
            <a:chOff x="0" y="0"/>
            <a:chExt cx="2910155" cy="2877111"/>
          </a:xfrm>
        </p:grpSpPr>
        <p:grpSp>
          <p:nvGrpSpPr>
            <p:cNvPr name="Group 36" id="36"/>
            <p:cNvGrpSpPr/>
            <p:nvPr/>
          </p:nvGrpSpPr>
          <p:grpSpPr>
            <a:xfrm rot="0">
              <a:off x="0" y="0"/>
              <a:ext cx="2910155" cy="2877111"/>
              <a:chOff x="0" y="0"/>
              <a:chExt cx="1393053" cy="1377235"/>
            </a:xfrm>
          </p:grpSpPr>
          <p:sp>
            <p:nvSpPr>
              <p:cNvPr name="Freeform 37" id="37"/>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38" id="38"/>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39" id="39"/>
            <p:cNvGrpSpPr/>
            <p:nvPr/>
          </p:nvGrpSpPr>
          <p:grpSpPr>
            <a:xfrm rot="0">
              <a:off x="439316" y="363745"/>
              <a:ext cx="2435025" cy="2435025"/>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9670" t="0" r="-48589" b="0"/>
                </a:stretch>
              </a:blipFill>
            </p:spPr>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6135067" y="-115383"/>
            <a:ext cx="10083238" cy="1393320"/>
          </a:xfrm>
          <a:custGeom>
            <a:avLst/>
            <a:gdLst/>
            <a:ahLst/>
            <a:cxnLst/>
            <a:rect r="r" b="b" t="t" l="l"/>
            <a:pathLst>
              <a:path h="1393320" w="10083238">
                <a:moveTo>
                  <a:pt x="0" y="0"/>
                </a:moveTo>
                <a:lnTo>
                  <a:pt x="10083239" y="0"/>
                </a:lnTo>
                <a:lnTo>
                  <a:pt x="10083239" y="1393320"/>
                </a:lnTo>
                <a:lnTo>
                  <a:pt x="0" y="139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1965079" y="9011630"/>
            <a:ext cx="8506453" cy="1905171"/>
          </a:xfrm>
          <a:custGeom>
            <a:avLst/>
            <a:gdLst/>
            <a:ahLst/>
            <a:cxnLst/>
            <a:rect r="r" b="b" t="t" l="l"/>
            <a:pathLst>
              <a:path h="1905171" w="8506453">
                <a:moveTo>
                  <a:pt x="0" y="0"/>
                </a:moveTo>
                <a:lnTo>
                  <a:pt x="8506453" y="0"/>
                </a:lnTo>
                <a:lnTo>
                  <a:pt x="8506453" y="1905171"/>
                </a:lnTo>
                <a:lnTo>
                  <a:pt x="0" y="1905171"/>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4" id="4"/>
          <p:cNvSpPr/>
          <p:nvPr/>
        </p:nvSpPr>
        <p:spPr>
          <a:xfrm flipH="false" flipV="false" rot="5400000">
            <a:off x="1851265" y="-1349400"/>
            <a:ext cx="8088897" cy="11433013"/>
          </a:xfrm>
          <a:custGeom>
            <a:avLst/>
            <a:gdLst/>
            <a:ahLst/>
            <a:cxnLst/>
            <a:rect r="r" b="b" t="t" l="l"/>
            <a:pathLst>
              <a:path h="11433013" w="8088897">
                <a:moveTo>
                  <a:pt x="0" y="0"/>
                </a:moveTo>
                <a:lnTo>
                  <a:pt x="8088898" y="0"/>
                </a:lnTo>
                <a:lnTo>
                  <a:pt x="8088898" y="11433013"/>
                </a:lnTo>
                <a:lnTo>
                  <a:pt x="0" y="11433013"/>
                </a:lnTo>
                <a:lnTo>
                  <a:pt x="0" y="0"/>
                </a:lnTo>
                <a:close/>
              </a:path>
            </a:pathLst>
          </a:custGeom>
          <a:blipFill>
            <a:blip r:embed="rId4">
              <a:extLst>
                <a:ext uri="{96DAC541-7B7A-43D3-8B79-37D633B846F1}">
                  <asvg:svgBlip xmlns:asvg="http://schemas.microsoft.com/office/drawing/2016/SVG/main" r:embed="rId5"/>
                </a:ext>
              </a:extLst>
            </a:blip>
            <a:stretch>
              <a:fillRect l="0" t="0" r="0" b="-55030"/>
            </a:stretch>
          </a:blipFill>
        </p:spPr>
      </p:sp>
      <p:sp>
        <p:nvSpPr>
          <p:cNvPr name="TextBox 5" id="5"/>
          <p:cNvSpPr txBox="true"/>
          <p:nvPr/>
        </p:nvSpPr>
        <p:spPr>
          <a:xfrm rot="0">
            <a:off x="398526" y="1268412"/>
            <a:ext cx="4933491" cy="882137"/>
          </a:xfrm>
          <a:prstGeom prst="rect">
            <a:avLst/>
          </a:prstGeom>
        </p:spPr>
        <p:txBody>
          <a:bodyPr anchor="t" rtlCol="false" tIns="0" lIns="0" bIns="0" rIns="0">
            <a:spAutoFit/>
          </a:bodyPr>
          <a:lstStyle/>
          <a:p>
            <a:pPr algn="ctr">
              <a:lnSpc>
                <a:spcPts val="3513"/>
              </a:lnSpc>
            </a:pPr>
            <a:r>
              <a:rPr lang="en-US" sz="2903">
                <a:solidFill>
                  <a:srgbClr val="000000"/>
                </a:solidFill>
                <a:latin typeface="TAN Headline"/>
                <a:ea typeface="TAN Headline"/>
                <a:cs typeface="TAN Headline"/>
                <a:sym typeface="TAN Headline"/>
              </a:rPr>
              <a:t>COMMENT REJOINDRE L’ASSOCIATION :</a:t>
            </a:r>
          </a:p>
        </p:txBody>
      </p:sp>
      <p:sp>
        <p:nvSpPr>
          <p:cNvPr name="Freeform 6" id="6"/>
          <p:cNvSpPr/>
          <p:nvPr/>
        </p:nvSpPr>
        <p:spPr>
          <a:xfrm flipH="true" flipV="true" rot="9074365">
            <a:off x="1625648" y="9215895"/>
            <a:ext cx="3573273" cy="896567"/>
          </a:xfrm>
          <a:custGeom>
            <a:avLst/>
            <a:gdLst/>
            <a:ahLst/>
            <a:cxnLst/>
            <a:rect r="r" b="b" t="t" l="l"/>
            <a:pathLst>
              <a:path h="896567" w="3573273">
                <a:moveTo>
                  <a:pt x="3573273" y="896567"/>
                </a:moveTo>
                <a:lnTo>
                  <a:pt x="0" y="896567"/>
                </a:lnTo>
                <a:lnTo>
                  <a:pt x="0" y="0"/>
                </a:lnTo>
                <a:lnTo>
                  <a:pt x="3573273" y="0"/>
                </a:lnTo>
                <a:lnTo>
                  <a:pt x="3573273" y="896567"/>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5517835" y="8721667"/>
            <a:ext cx="2508796"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Partenaires:</a:t>
            </a:r>
          </a:p>
        </p:txBody>
      </p:sp>
      <p:sp>
        <p:nvSpPr>
          <p:cNvPr name="Freeform 8" id="8"/>
          <p:cNvSpPr/>
          <p:nvPr/>
        </p:nvSpPr>
        <p:spPr>
          <a:xfrm flipH="false" flipV="false" rot="0">
            <a:off x="9609919" y="9280364"/>
            <a:ext cx="1566767" cy="716236"/>
          </a:xfrm>
          <a:custGeom>
            <a:avLst/>
            <a:gdLst/>
            <a:ahLst/>
            <a:cxnLst/>
            <a:rect r="r" b="b" t="t" l="l"/>
            <a:pathLst>
              <a:path h="716236" w="1566767">
                <a:moveTo>
                  <a:pt x="0" y="0"/>
                </a:moveTo>
                <a:lnTo>
                  <a:pt x="1566768" y="0"/>
                </a:lnTo>
                <a:lnTo>
                  <a:pt x="1566768" y="716236"/>
                </a:lnTo>
                <a:lnTo>
                  <a:pt x="0" y="716236"/>
                </a:lnTo>
                <a:lnTo>
                  <a:pt x="0" y="0"/>
                </a:lnTo>
                <a:close/>
              </a:path>
            </a:pathLst>
          </a:custGeom>
          <a:blipFill>
            <a:blip r:embed="rId8"/>
            <a:stretch>
              <a:fillRect l="0" t="0" r="0" b="0"/>
            </a:stretch>
          </a:blipFill>
        </p:spPr>
      </p:sp>
      <p:sp>
        <p:nvSpPr>
          <p:cNvPr name="Freeform 9" id="9"/>
          <p:cNvSpPr/>
          <p:nvPr/>
        </p:nvSpPr>
        <p:spPr>
          <a:xfrm flipH="false" flipV="false" rot="0">
            <a:off x="6458458" y="9394345"/>
            <a:ext cx="1566767" cy="488273"/>
          </a:xfrm>
          <a:custGeom>
            <a:avLst/>
            <a:gdLst/>
            <a:ahLst/>
            <a:cxnLst/>
            <a:rect r="r" b="b" t="t" l="l"/>
            <a:pathLst>
              <a:path h="488273" w="1566767">
                <a:moveTo>
                  <a:pt x="0" y="0"/>
                </a:moveTo>
                <a:lnTo>
                  <a:pt x="1566767" y="0"/>
                </a:lnTo>
                <a:lnTo>
                  <a:pt x="1566767" y="488274"/>
                </a:lnTo>
                <a:lnTo>
                  <a:pt x="0" y="488274"/>
                </a:lnTo>
                <a:lnTo>
                  <a:pt x="0" y="0"/>
                </a:lnTo>
                <a:close/>
              </a:path>
            </a:pathLst>
          </a:custGeom>
          <a:blipFill>
            <a:blip r:embed="rId9"/>
            <a:stretch>
              <a:fillRect l="0" t="0" r="0" b="0"/>
            </a:stretch>
          </a:blipFill>
        </p:spPr>
      </p:sp>
      <p:sp>
        <p:nvSpPr>
          <p:cNvPr name="Freeform 10" id="10"/>
          <p:cNvSpPr/>
          <p:nvPr/>
        </p:nvSpPr>
        <p:spPr>
          <a:xfrm flipH="false" flipV="false" rot="0">
            <a:off x="5517835" y="9314376"/>
            <a:ext cx="940623" cy="578429"/>
          </a:xfrm>
          <a:custGeom>
            <a:avLst/>
            <a:gdLst/>
            <a:ahLst/>
            <a:cxnLst/>
            <a:rect r="r" b="b" t="t" l="l"/>
            <a:pathLst>
              <a:path h="578429" w="940623">
                <a:moveTo>
                  <a:pt x="0" y="0"/>
                </a:moveTo>
                <a:lnTo>
                  <a:pt x="940623" y="0"/>
                </a:lnTo>
                <a:lnTo>
                  <a:pt x="940623" y="578429"/>
                </a:lnTo>
                <a:lnTo>
                  <a:pt x="0" y="578429"/>
                </a:lnTo>
                <a:lnTo>
                  <a:pt x="0" y="0"/>
                </a:lnTo>
                <a:close/>
              </a:path>
            </a:pathLst>
          </a:custGeom>
          <a:blipFill>
            <a:blip r:embed="rId10"/>
            <a:stretch>
              <a:fillRect l="0" t="0" r="0" b="0"/>
            </a:stretch>
          </a:blipFill>
        </p:spPr>
      </p:sp>
      <p:sp>
        <p:nvSpPr>
          <p:cNvPr name="Freeform 11" id="11"/>
          <p:cNvSpPr/>
          <p:nvPr/>
        </p:nvSpPr>
        <p:spPr>
          <a:xfrm flipH="false" flipV="false" rot="0">
            <a:off x="8210782" y="9258300"/>
            <a:ext cx="1307601" cy="624319"/>
          </a:xfrm>
          <a:custGeom>
            <a:avLst/>
            <a:gdLst/>
            <a:ahLst/>
            <a:cxnLst/>
            <a:rect r="r" b="b" t="t" l="l"/>
            <a:pathLst>
              <a:path h="624319" w="1307601">
                <a:moveTo>
                  <a:pt x="0" y="0"/>
                </a:moveTo>
                <a:lnTo>
                  <a:pt x="1307600" y="0"/>
                </a:lnTo>
                <a:lnTo>
                  <a:pt x="1307600" y="624319"/>
                </a:lnTo>
                <a:lnTo>
                  <a:pt x="0" y="624319"/>
                </a:lnTo>
                <a:lnTo>
                  <a:pt x="0" y="0"/>
                </a:lnTo>
                <a:close/>
              </a:path>
            </a:pathLst>
          </a:custGeom>
          <a:blipFill>
            <a:blip r:embed="rId11"/>
            <a:stretch>
              <a:fillRect l="0" t="0" r="0" b="0"/>
            </a:stretch>
          </a:blipFill>
        </p:spPr>
      </p:sp>
      <p:grpSp>
        <p:nvGrpSpPr>
          <p:cNvPr name="Group 12" id="12"/>
          <p:cNvGrpSpPr/>
          <p:nvPr/>
        </p:nvGrpSpPr>
        <p:grpSpPr>
          <a:xfrm rot="0">
            <a:off x="15587965" y="635326"/>
            <a:ext cx="2182616" cy="2157833"/>
            <a:chOff x="0" y="0"/>
            <a:chExt cx="2910155" cy="2877111"/>
          </a:xfrm>
        </p:grpSpPr>
        <p:grpSp>
          <p:nvGrpSpPr>
            <p:cNvPr name="Group 13" id="13"/>
            <p:cNvGrpSpPr/>
            <p:nvPr/>
          </p:nvGrpSpPr>
          <p:grpSpPr>
            <a:xfrm rot="0">
              <a:off x="0" y="0"/>
              <a:ext cx="2910155" cy="2877111"/>
              <a:chOff x="0" y="0"/>
              <a:chExt cx="1393053" cy="1377235"/>
            </a:xfrm>
          </p:grpSpPr>
          <p:sp>
            <p:nvSpPr>
              <p:cNvPr name="Freeform 14" id="14"/>
              <p:cNvSpPr/>
              <p:nvPr/>
            </p:nvSpPr>
            <p:spPr>
              <a:xfrm flipH="false" flipV="false" rot="0">
                <a:off x="0" y="0"/>
                <a:ext cx="1393053" cy="1377235"/>
              </a:xfrm>
              <a:custGeom>
                <a:avLst/>
                <a:gdLst/>
                <a:ahLst/>
                <a:cxnLst/>
                <a:rect r="r" b="b" t="t" l="l"/>
                <a:pathLst>
                  <a:path h="1377235" w="1393053">
                    <a:moveTo>
                      <a:pt x="696526" y="0"/>
                    </a:moveTo>
                    <a:cubicBezTo>
                      <a:pt x="311845" y="0"/>
                      <a:pt x="0" y="308305"/>
                      <a:pt x="0" y="688617"/>
                    </a:cubicBezTo>
                    <a:cubicBezTo>
                      <a:pt x="0" y="1068930"/>
                      <a:pt x="311845" y="1377235"/>
                      <a:pt x="696526" y="1377235"/>
                    </a:cubicBezTo>
                    <a:cubicBezTo>
                      <a:pt x="1081207" y="1377235"/>
                      <a:pt x="1393053" y="1068930"/>
                      <a:pt x="1393053" y="688617"/>
                    </a:cubicBezTo>
                    <a:cubicBezTo>
                      <a:pt x="1393053" y="308305"/>
                      <a:pt x="1081207" y="0"/>
                      <a:pt x="696526" y="0"/>
                    </a:cubicBezTo>
                    <a:close/>
                  </a:path>
                </a:pathLst>
              </a:custGeom>
              <a:solidFill>
                <a:srgbClr val="F5C399"/>
              </a:solidFill>
            </p:spPr>
          </p:sp>
          <p:sp>
            <p:nvSpPr>
              <p:cNvPr name="TextBox 15" id="15"/>
              <p:cNvSpPr txBox="true"/>
              <p:nvPr/>
            </p:nvSpPr>
            <p:spPr>
              <a:xfrm>
                <a:off x="130599" y="100541"/>
                <a:ext cx="1131855" cy="1147578"/>
              </a:xfrm>
              <a:prstGeom prst="rect">
                <a:avLst/>
              </a:prstGeom>
            </p:spPr>
            <p:txBody>
              <a:bodyPr anchor="ctr" rtlCol="false" tIns="50800" lIns="50800" bIns="50800" rIns="50800"/>
              <a:lstStyle/>
              <a:p>
                <a:pPr algn="ctr">
                  <a:lnSpc>
                    <a:spcPts val="1743"/>
                  </a:lnSpc>
                </a:pPr>
              </a:p>
            </p:txBody>
          </p:sp>
        </p:grpSp>
        <p:grpSp>
          <p:nvGrpSpPr>
            <p:cNvPr name="Group 16" id="16"/>
            <p:cNvGrpSpPr/>
            <p:nvPr/>
          </p:nvGrpSpPr>
          <p:grpSpPr>
            <a:xfrm rot="0">
              <a:off x="439316" y="363745"/>
              <a:ext cx="2435025" cy="243502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19670" t="0" r="-48589" b="0"/>
                </a:stretch>
              </a:blipFill>
            </p:spPr>
          </p:sp>
        </p:grpSp>
      </p:grpSp>
      <p:sp>
        <p:nvSpPr>
          <p:cNvPr name="TextBox 18" id="18"/>
          <p:cNvSpPr txBox="true"/>
          <p:nvPr/>
        </p:nvSpPr>
        <p:spPr>
          <a:xfrm rot="0">
            <a:off x="2782951" y="2535984"/>
            <a:ext cx="4458891" cy="485775"/>
          </a:xfrm>
          <a:prstGeom prst="rect">
            <a:avLst/>
          </a:prstGeom>
        </p:spPr>
        <p:txBody>
          <a:bodyPr anchor="t" rtlCol="false" tIns="0" lIns="0" bIns="0" rIns="0">
            <a:spAutoFit/>
          </a:bodyPr>
          <a:lstStyle/>
          <a:p>
            <a:pPr algn="ctr">
              <a:lnSpc>
                <a:spcPts val="3900"/>
              </a:lnSpc>
              <a:spcBef>
                <a:spcPct val="0"/>
              </a:spcBef>
            </a:pPr>
            <a:r>
              <a:rPr lang="en-US" sz="3000" spc="105">
                <a:solidFill>
                  <a:srgbClr val="000000"/>
                </a:solidFill>
                <a:latin typeface="Playfair Display 2"/>
                <a:ea typeface="Playfair Display 2"/>
                <a:cs typeface="Playfair Display 2"/>
                <a:sym typeface="Playfair Display 2"/>
              </a:rPr>
              <a:t>Adhésion annuelle : 10 €</a:t>
            </a:r>
          </a:p>
        </p:txBody>
      </p:sp>
      <p:sp>
        <p:nvSpPr>
          <p:cNvPr name="TextBox 19" id="19"/>
          <p:cNvSpPr txBox="true"/>
          <p:nvPr/>
        </p:nvSpPr>
        <p:spPr>
          <a:xfrm rot="0">
            <a:off x="1465152" y="3436310"/>
            <a:ext cx="7094488" cy="981075"/>
          </a:xfrm>
          <a:prstGeom prst="rect">
            <a:avLst/>
          </a:prstGeom>
        </p:spPr>
        <p:txBody>
          <a:bodyPr anchor="t" rtlCol="false" tIns="0" lIns="0" bIns="0" rIns="0">
            <a:spAutoFit/>
          </a:bodyPr>
          <a:lstStyle/>
          <a:p>
            <a:pPr algn="ctr">
              <a:lnSpc>
                <a:spcPts val="3900"/>
              </a:lnSpc>
            </a:pPr>
            <a:r>
              <a:rPr lang="en-US" sz="3000" spc="105">
                <a:solidFill>
                  <a:srgbClr val="000000"/>
                </a:solidFill>
                <a:latin typeface="Playfair Display 2"/>
                <a:ea typeface="Playfair Display 2"/>
                <a:cs typeface="Playfair Display 2"/>
                <a:sym typeface="Playfair Display 2"/>
              </a:rPr>
              <a:t>“ les bulletins d’adhésion sont remis à </a:t>
            </a:r>
          </a:p>
          <a:p>
            <a:pPr algn="ctr">
              <a:lnSpc>
                <a:spcPts val="3900"/>
              </a:lnSpc>
              <a:spcBef>
                <a:spcPct val="0"/>
              </a:spcBef>
            </a:pPr>
            <a:r>
              <a:rPr lang="en-US" sz="3000" spc="105">
                <a:solidFill>
                  <a:srgbClr val="000000"/>
                </a:solidFill>
                <a:latin typeface="Playfair Display 2"/>
                <a:ea typeface="Playfair Display 2"/>
                <a:cs typeface="Playfair Display 2"/>
                <a:sym typeface="Playfair Display 2"/>
              </a:rPr>
              <a:t>chaque réunions ou permanence “</a:t>
            </a:r>
          </a:p>
        </p:txBody>
      </p:sp>
      <p:sp>
        <p:nvSpPr>
          <p:cNvPr name="TextBox 20" id="20"/>
          <p:cNvSpPr txBox="true"/>
          <p:nvPr/>
        </p:nvSpPr>
        <p:spPr>
          <a:xfrm rot="0">
            <a:off x="12186478" y="3505653"/>
            <a:ext cx="5878507" cy="1590675"/>
          </a:xfrm>
          <a:prstGeom prst="rect">
            <a:avLst/>
          </a:prstGeom>
        </p:spPr>
        <p:txBody>
          <a:bodyPr anchor="t" rtlCol="false" tIns="0" lIns="0" bIns="0" rIns="0">
            <a:spAutoFit/>
          </a:bodyPr>
          <a:lstStyle/>
          <a:p>
            <a:pPr algn="ctr">
              <a:lnSpc>
                <a:spcPts val="4200"/>
              </a:lnSpc>
            </a:pPr>
            <a:r>
              <a:rPr lang="en-US" sz="3000" spc="30">
                <a:solidFill>
                  <a:srgbClr val="805A3D"/>
                </a:solidFill>
                <a:latin typeface="Lato"/>
                <a:ea typeface="Lato"/>
                <a:cs typeface="Lato"/>
                <a:sym typeface="Lato"/>
              </a:rPr>
              <a:t>Ludivine   : 06-44-00-15-02</a:t>
            </a:r>
          </a:p>
          <a:p>
            <a:pPr algn="ctr">
              <a:lnSpc>
                <a:spcPts val="4200"/>
              </a:lnSpc>
            </a:pPr>
            <a:r>
              <a:rPr lang="en-US" sz="3000" spc="30">
                <a:solidFill>
                  <a:srgbClr val="805A3D"/>
                </a:solidFill>
                <a:latin typeface="Lato"/>
                <a:ea typeface="Lato"/>
                <a:cs typeface="Lato"/>
                <a:sym typeface="Lato"/>
              </a:rPr>
              <a:t>Catherine : 06-14-37-32-50</a:t>
            </a:r>
          </a:p>
          <a:p>
            <a:pPr algn="ctr">
              <a:lnSpc>
                <a:spcPts val="4200"/>
              </a:lnSpc>
            </a:pPr>
            <a:r>
              <a:rPr lang="en-US" sz="3000" spc="30">
                <a:solidFill>
                  <a:srgbClr val="805A3D"/>
                </a:solidFill>
                <a:latin typeface="Lato"/>
                <a:ea typeface="Lato"/>
                <a:cs typeface="Lato"/>
                <a:sym typeface="Lato"/>
              </a:rPr>
              <a:t>Magaly     : 06-49-66-65-57</a:t>
            </a:r>
          </a:p>
        </p:txBody>
      </p:sp>
      <p:sp>
        <p:nvSpPr>
          <p:cNvPr name="Freeform 21" id="21"/>
          <p:cNvSpPr/>
          <p:nvPr/>
        </p:nvSpPr>
        <p:spPr>
          <a:xfrm flipH="false" flipV="false" rot="1256487">
            <a:off x="11879290" y="3849009"/>
            <a:ext cx="828795" cy="1136751"/>
          </a:xfrm>
          <a:custGeom>
            <a:avLst/>
            <a:gdLst/>
            <a:ahLst/>
            <a:cxnLst/>
            <a:rect r="r" b="b" t="t" l="l"/>
            <a:pathLst>
              <a:path h="1136751" w="828795">
                <a:moveTo>
                  <a:pt x="0" y="0"/>
                </a:moveTo>
                <a:lnTo>
                  <a:pt x="828795" y="0"/>
                </a:lnTo>
                <a:lnTo>
                  <a:pt x="828795" y="1136751"/>
                </a:lnTo>
                <a:lnTo>
                  <a:pt x="0" y="113675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12883857" y="5734239"/>
            <a:ext cx="5142583" cy="422275"/>
          </a:xfrm>
          <a:prstGeom prst="rect">
            <a:avLst/>
          </a:prstGeom>
        </p:spPr>
        <p:txBody>
          <a:bodyPr anchor="t" rtlCol="false" tIns="0" lIns="0" bIns="0" rIns="0">
            <a:spAutoFit/>
          </a:bodyPr>
          <a:lstStyle/>
          <a:p>
            <a:pPr algn="l">
              <a:lnSpc>
                <a:spcPts val="3499"/>
              </a:lnSpc>
            </a:pPr>
            <a:r>
              <a:rPr lang="en-US" sz="2499" spc="24">
                <a:solidFill>
                  <a:srgbClr val="805A3D"/>
                </a:solidFill>
                <a:latin typeface="Lato"/>
                <a:ea typeface="Lato"/>
                <a:cs typeface="Lato"/>
                <a:sym typeface="Lato"/>
              </a:rPr>
              <a:t>associationdansmabulle@gmail.com</a:t>
            </a:r>
          </a:p>
        </p:txBody>
      </p:sp>
      <p:sp>
        <p:nvSpPr>
          <p:cNvPr name="TextBox 23" id="23"/>
          <p:cNvSpPr txBox="true"/>
          <p:nvPr/>
        </p:nvSpPr>
        <p:spPr>
          <a:xfrm rot="0">
            <a:off x="11962965" y="6476467"/>
            <a:ext cx="6006470" cy="1676400"/>
          </a:xfrm>
          <a:prstGeom prst="rect">
            <a:avLst/>
          </a:prstGeom>
        </p:spPr>
        <p:txBody>
          <a:bodyPr anchor="t" rtlCol="false" tIns="0" lIns="0" bIns="0" rIns="0">
            <a:spAutoFit/>
          </a:bodyPr>
          <a:lstStyle/>
          <a:p>
            <a:pPr algn="ctr">
              <a:lnSpc>
                <a:spcPts val="3779"/>
              </a:lnSpc>
            </a:pPr>
            <a:r>
              <a:rPr lang="en-US" sz="2699" spc="26">
                <a:solidFill>
                  <a:srgbClr val="805A3D"/>
                </a:solidFill>
                <a:latin typeface="Lato"/>
                <a:ea typeface="Lato"/>
                <a:cs typeface="Lato"/>
                <a:sym typeface="Lato"/>
              </a:rPr>
              <a:t>Retrouvez nous :</a:t>
            </a:r>
          </a:p>
          <a:p>
            <a:pPr algn="ctr">
              <a:lnSpc>
                <a:spcPts val="2100"/>
              </a:lnSpc>
            </a:pPr>
          </a:p>
          <a:p>
            <a:pPr algn="ctr">
              <a:lnSpc>
                <a:spcPts val="4899"/>
              </a:lnSpc>
            </a:pPr>
            <a:r>
              <a:rPr lang="en-US" b="true" sz="3499" spc="34">
                <a:solidFill>
                  <a:srgbClr val="805A3D"/>
                </a:solidFill>
                <a:latin typeface="Lato Bold"/>
                <a:ea typeface="Lato Bold"/>
                <a:cs typeface="Lato Bold"/>
                <a:sym typeface="Lato Bold"/>
              </a:rPr>
              <a:t>association dans ma bulle</a:t>
            </a:r>
          </a:p>
          <a:p>
            <a:pPr algn="l">
              <a:lnSpc>
                <a:spcPts val="2520"/>
              </a:lnSpc>
            </a:pPr>
          </a:p>
        </p:txBody>
      </p:sp>
      <p:sp>
        <p:nvSpPr>
          <p:cNvPr name="Freeform 24" id="24"/>
          <p:cNvSpPr/>
          <p:nvPr/>
        </p:nvSpPr>
        <p:spPr>
          <a:xfrm flipH="false" flipV="false" rot="0">
            <a:off x="12090928" y="5772339"/>
            <a:ext cx="564959" cy="403240"/>
          </a:xfrm>
          <a:custGeom>
            <a:avLst/>
            <a:gdLst/>
            <a:ahLst/>
            <a:cxnLst/>
            <a:rect r="r" b="b" t="t" l="l"/>
            <a:pathLst>
              <a:path h="403240" w="564959">
                <a:moveTo>
                  <a:pt x="0" y="0"/>
                </a:moveTo>
                <a:lnTo>
                  <a:pt x="564959" y="0"/>
                </a:lnTo>
                <a:lnTo>
                  <a:pt x="564959" y="403240"/>
                </a:lnTo>
                <a:lnTo>
                  <a:pt x="0" y="40324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0">
            <a:off x="13325850" y="7994899"/>
            <a:ext cx="564959" cy="564959"/>
          </a:xfrm>
          <a:custGeom>
            <a:avLst/>
            <a:gdLst/>
            <a:ahLst/>
            <a:cxnLst/>
            <a:rect r="r" b="b" t="t" l="l"/>
            <a:pathLst>
              <a:path h="564959" w="564959">
                <a:moveTo>
                  <a:pt x="0" y="0"/>
                </a:moveTo>
                <a:lnTo>
                  <a:pt x="564959" y="0"/>
                </a:lnTo>
                <a:lnTo>
                  <a:pt x="564959" y="564959"/>
                </a:lnTo>
                <a:lnTo>
                  <a:pt x="0" y="564959"/>
                </a:lnTo>
                <a:lnTo>
                  <a:pt x="0" y="0"/>
                </a:lnTo>
                <a:close/>
              </a:path>
            </a:pathLst>
          </a:custGeom>
          <a:blipFill>
            <a:blip r:embed="rId17"/>
            <a:stretch>
              <a:fillRect l="0" t="0" r="0" b="0"/>
            </a:stretch>
          </a:blipFill>
        </p:spPr>
      </p:sp>
      <p:sp>
        <p:nvSpPr>
          <p:cNvPr name="Freeform 26" id="26"/>
          <p:cNvSpPr/>
          <p:nvPr/>
        </p:nvSpPr>
        <p:spPr>
          <a:xfrm flipH="false" flipV="false" rot="0">
            <a:off x="15125731" y="7994899"/>
            <a:ext cx="658836" cy="658836"/>
          </a:xfrm>
          <a:custGeom>
            <a:avLst/>
            <a:gdLst/>
            <a:ahLst/>
            <a:cxnLst/>
            <a:rect r="r" b="b" t="t" l="l"/>
            <a:pathLst>
              <a:path h="658836" w="658836">
                <a:moveTo>
                  <a:pt x="0" y="0"/>
                </a:moveTo>
                <a:lnTo>
                  <a:pt x="658836" y="0"/>
                </a:lnTo>
                <a:lnTo>
                  <a:pt x="658836" y="658836"/>
                </a:lnTo>
                <a:lnTo>
                  <a:pt x="0" y="658836"/>
                </a:lnTo>
                <a:lnTo>
                  <a:pt x="0" y="0"/>
                </a:lnTo>
                <a:close/>
              </a:path>
            </a:pathLst>
          </a:custGeom>
          <a:blipFill>
            <a:blip r:embed="rId18"/>
            <a:stretch>
              <a:fillRect l="0" t="0" r="0" b="0"/>
            </a:stretch>
          </a:blipFill>
        </p:spPr>
      </p:sp>
      <p:sp>
        <p:nvSpPr>
          <p:cNvPr name="Freeform 27" id="27"/>
          <p:cNvSpPr/>
          <p:nvPr/>
        </p:nvSpPr>
        <p:spPr>
          <a:xfrm flipH="false" flipV="false" rot="0">
            <a:off x="16774523" y="7994899"/>
            <a:ext cx="586485" cy="586485"/>
          </a:xfrm>
          <a:custGeom>
            <a:avLst/>
            <a:gdLst/>
            <a:ahLst/>
            <a:cxnLst/>
            <a:rect r="r" b="b" t="t" l="l"/>
            <a:pathLst>
              <a:path h="586485" w="586485">
                <a:moveTo>
                  <a:pt x="0" y="0"/>
                </a:moveTo>
                <a:lnTo>
                  <a:pt x="586486" y="0"/>
                </a:lnTo>
                <a:lnTo>
                  <a:pt x="586486" y="586485"/>
                </a:lnTo>
                <a:lnTo>
                  <a:pt x="0" y="586485"/>
                </a:lnTo>
                <a:lnTo>
                  <a:pt x="0" y="0"/>
                </a:lnTo>
                <a:close/>
              </a:path>
            </a:pathLst>
          </a:custGeom>
          <a:blipFill>
            <a:blip r:embed="rId19"/>
            <a:stretch>
              <a:fillRect l="0" t="0" r="0" b="0"/>
            </a:stretch>
          </a:blipFill>
        </p:spPr>
      </p:sp>
      <p:sp>
        <p:nvSpPr>
          <p:cNvPr name="TextBox 28" id="28"/>
          <p:cNvSpPr txBox="true"/>
          <p:nvPr/>
        </p:nvSpPr>
        <p:spPr>
          <a:xfrm rot="0">
            <a:off x="782140" y="5969133"/>
            <a:ext cx="8827780" cy="1200785"/>
          </a:xfrm>
          <a:prstGeom prst="rect">
            <a:avLst/>
          </a:prstGeom>
        </p:spPr>
        <p:txBody>
          <a:bodyPr anchor="t" rtlCol="false" tIns="0" lIns="0" bIns="0" rIns="0">
            <a:spAutoFit/>
          </a:bodyPr>
          <a:lstStyle/>
          <a:p>
            <a:pPr algn="ctr">
              <a:lnSpc>
                <a:spcPts val="4809"/>
              </a:lnSpc>
            </a:pPr>
            <a:r>
              <a:rPr lang="en-US" b="true" sz="3699" spc="129">
                <a:solidFill>
                  <a:srgbClr val="000000"/>
                </a:solidFill>
                <a:latin typeface="Playfair Display 2 Bold"/>
                <a:ea typeface="Playfair Display 2 Bold"/>
                <a:cs typeface="Playfair Display 2 Bold"/>
                <a:sym typeface="Playfair Display 2 Bold"/>
              </a:rPr>
              <a:t>“ Pour que la différence soit mieux comprise et devienne une force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91967">
            <a:off x="4366081" y="1559751"/>
            <a:ext cx="1707111" cy="1555022"/>
          </a:xfrm>
          <a:custGeom>
            <a:avLst/>
            <a:gdLst/>
            <a:ahLst/>
            <a:cxnLst/>
            <a:rect r="r" b="b" t="t" l="l"/>
            <a:pathLst>
              <a:path h="1555022" w="1707111">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182303" y="4220763"/>
            <a:ext cx="3634128" cy="4158041"/>
          </a:xfrm>
          <a:custGeom>
            <a:avLst/>
            <a:gdLst/>
            <a:ahLst/>
            <a:cxnLst/>
            <a:rect r="r" b="b" t="t" l="l"/>
            <a:pathLst>
              <a:path h="4158041" w="3634128">
                <a:moveTo>
                  <a:pt x="0" y="0"/>
                </a:moveTo>
                <a:lnTo>
                  <a:pt x="3634128" y="0"/>
                </a:lnTo>
                <a:lnTo>
                  <a:pt x="3634128" y="4158041"/>
                </a:lnTo>
                <a:lnTo>
                  <a:pt x="0" y="41580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7104264">
            <a:off x="152632" y="3931750"/>
            <a:ext cx="3895386" cy="4128059"/>
          </a:xfrm>
          <a:custGeom>
            <a:avLst/>
            <a:gdLst/>
            <a:ahLst/>
            <a:cxnLst/>
            <a:rect r="r" b="b" t="t" l="l"/>
            <a:pathLst>
              <a:path h="4128059" w="3895386">
                <a:moveTo>
                  <a:pt x="0" y="4128059"/>
                </a:moveTo>
                <a:lnTo>
                  <a:pt x="3895387" y="4128059"/>
                </a:lnTo>
                <a:lnTo>
                  <a:pt x="3895387" y="0"/>
                </a:lnTo>
                <a:lnTo>
                  <a:pt x="0" y="0"/>
                </a:lnTo>
                <a:lnTo>
                  <a:pt x="0" y="412805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568932">
            <a:off x="12894609" y="960037"/>
            <a:ext cx="1480813" cy="2123030"/>
          </a:xfrm>
          <a:custGeom>
            <a:avLst/>
            <a:gdLst/>
            <a:ahLst/>
            <a:cxnLst/>
            <a:rect r="r" b="b" t="t" l="l"/>
            <a:pathLst>
              <a:path h="2123030" w="1480813">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5258428" y="2394413"/>
            <a:ext cx="8376587" cy="2756553"/>
          </a:xfrm>
          <a:prstGeom prst="rect">
            <a:avLst/>
          </a:prstGeom>
        </p:spPr>
        <p:txBody>
          <a:bodyPr anchor="t" rtlCol="false" tIns="0" lIns="0" bIns="0" rIns="0">
            <a:spAutoFit/>
          </a:bodyPr>
          <a:lstStyle/>
          <a:p>
            <a:pPr algn="ctr">
              <a:lnSpc>
                <a:spcPts val="21650"/>
              </a:lnSpc>
            </a:pPr>
            <a:r>
              <a:rPr lang="en-US" sz="18504" spc="407">
                <a:solidFill>
                  <a:srgbClr val="000000"/>
                </a:solidFill>
                <a:latin typeface="Pompiere"/>
                <a:ea typeface="Pompiere"/>
                <a:cs typeface="Pompiere"/>
                <a:sym typeface="Pompiere"/>
              </a:rPr>
              <a:t>MERCI</a:t>
            </a:r>
          </a:p>
        </p:txBody>
      </p:sp>
      <p:sp>
        <p:nvSpPr>
          <p:cNvPr name="TextBox 9" id="9"/>
          <p:cNvSpPr txBox="true"/>
          <p:nvPr/>
        </p:nvSpPr>
        <p:spPr>
          <a:xfrm rot="0">
            <a:off x="3034607" y="5762573"/>
            <a:ext cx="11724240" cy="969647"/>
          </a:xfrm>
          <a:prstGeom prst="rect">
            <a:avLst/>
          </a:prstGeom>
        </p:spPr>
        <p:txBody>
          <a:bodyPr anchor="t" rtlCol="false" tIns="0" lIns="0" bIns="0" rIns="0">
            <a:spAutoFit/>
          </a:bodyPr>
          <a:lstStyle/>
          <a:p>
            <a:pPr algn="ctr">
              <a:lnSpc>
                <a:spcPts val="7979"/>
              </a:lnSpc>
              <a:spcBef>
                <a:spcPct val="0"/>
              </a:spcBef>
            </a:pPr>
            <a:r>
              <a:rPr lang="en-US" sz="5699">
                <a:solidFill>
                  <a:srgbClr val="EB04A3"/>
                </a:solidFill>
                <a:latin typeface="TAN Headline"/>
                <a:ea typeface="TAN Headline"/>
                <a:cs typeface="TAN Headline"/>
                <a:sym typeface="TAN Headline"/>
              </a:rPr>
              <a:t> QUESTIONS ?</a:t>
            </a:r>
          </a:p>
        </p:txBody>
      </p:sp>
      <p:sp>
        <p:nvSpPr>
          <p:cNvPr name="TextBox 10" id="10"/>
          <p:cNvSpPr txBox="true"/>
          <p:nvPr/>
        </p:nvSpPr>
        <p:spPr>
          <a:xfrm rot="0">
            <a:off x="397720" y="8652736"/>
            <a:ext cx="9643833" cy="1576070"/>
          </a:xfrm>
          <a:prstGeom prst="rect">
            <a:avLst/>
          </a:prstGeom>
        </p:spPr>
        <p:txBody>
          <a:bodyPr anchor="t" rtlCol="false" tIns="0" lIns="0" bIns="0" rIns="0">
            <a:spAutoFit/>
          </a:bodyPr>
          <a:lstStyle/>
          <a:p>
            <a:pPr algn="ctr">
              <a:lnSpc>
                <a:spcPts val="6370"/>
              </a:lnSpc>
            </a:pPr>
            <a:r>
              <a:rPr lang="en-US" b="true" sz="4900" spc="171">
                <a:solidFill>
                  <a:srgbClr val="754B36"/>
                </a:solidFill>
                <a:latin typeface="Playfair Display 2 Bold"/>
                <a:ea typeface="Playfair Display 2 Bold"/>
                <a:cs typeface="Playfair Display 2 Bold"/>
                <a:sym typeface="Playfair Display 2 Bold"/>
              </a:rPr>
              <a:t>Mon Handicap est Invisible ...</a:t>
            </a:r>
          </a:p>
          <a:p>
            <a:pPr algn="ctr">
              <a:lnSpc>
                <a:spcPts val="6370"/>
              </a:lnSpc>
            </a:pPr>
            <a:r>
              <a:rPr lang="en-US" b="true" sz="4900" spc="171">
                <a:solidFill>
                  <a:srgbClr val="754B36"/>
                </a:solidFill>
                <a:latin typeface="Playfair Display 2 Bold"/>
                <a:ea typeface="Playfair Display 2 Bold"/>
                <a:cs typeface="Playfair Display 2 Bold"/>
                <a:sym typeface="Playfair Display 2 Bold"/>
              </a:rPr>
              <a:t>PAS MOI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DAGgaFs3jn0</dc:identifier>
  <dcterms:modified xsi:type="dcterms:W3CDTF">2011-08-01T06:04:30Z</dcterms:modified>
  <cp:revision>1</cp:revision>
  <dc:title>Présentation Association</dc:title>
</cp:coreProperties>
</file>