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4630400" cy="8229600"/>
  <p:notesSz cx="8229600" cy="14630400"/>
  <p:embeddedFontLst>
    <p:embeddedFont>
      <p:font typeface="Gelasio" panose="020B0604020202020204" charset="0"/>
      <p:regular r:id="rId14"/>
    </p:embeddedFont>
    <p:embeddedFont>
      <p:font typeface="Gelasio Semi Bold"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2" d="100"/>
          <a:sy n="102" d="100"/>
        </p:scale>
        <p:origin x="138"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312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txBody>
          <a:bodyPr/>
          <a:lstStyle/>
          <a:p>
            <a:endParaRPr lang="en-US"/>
          </a:p>
        </p:txBody>
      </p:sp>
      <p:sp>
        <p:nvSpPr>
          <p:cNvPr id="3" name="Shape 1"/>
          <p:cNvSpPr/>
          <p:nvPr/>
        </p:nvSpPr>
        <p:spPr>
          <a:xfrm>
            <a:off x="0" y="0"/>
            <a:ext cx="14630400" cy="8229600"/>
          </a:xfrm>
          <a:prstGeom prst="rect">
            <a:avLst/>
          </a:prstGeom>
          <a:solidFill>
            <a:srgbClr val="F9F6F0"/>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6280190" y="269152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Dare to Do What You Love! Do You?</a:t>
            </a:r>
            <a:endParaRPr lang="en-US" sz="4450" dirty="0"/>
          </a:p>
        </p:txBody>
      </p:sp>
      <p:sp>
        <p:nvSpPr>
          <p:cNvPr id="4" name="Text 1"/>
          <p:cNvSpPr/>
          <p:nvPr/>
        </p:nvSpPr>
        <p:spPr>
          <a:xfrm>
            <a:off x="6280190" y="444924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A 30-minute journey to align our life with our values, purpose, and passion — even for just a fraction of time in our day because success without alignment can still feel hollow.</a:t>
            </a:r>
            <a:endParaRPr lang="en-US" sz="1750" dirty="0"/>
          </a:p>
        </p:txBody>
      </p:sp>
      <p:pic>
        <p:nvPicPr>
          <p:cNvPr id="5" name="Picture 4">
            <a:extLst>
              <a:ext uri="{FF2B5EF4-FFF2-40B4-BE49-F238E27FC236}">
                <a16:creationId xmlns:a16="http://schemas.microsoft.com/office/drawing/2014/main" id="{BE211197-700D-0A40-EE02-54FA86730774}"/>
              </a:ext>
            </a:extLst>
          </p:cNvPr>
          <p:cNvPicPr>
            <a:picLocks noChangeAspect="1"/>
          </p:cNvPicPr>
          <p:nvPr/>
        </p:nvPicPr>
        <p:blipFill>
          <a:blip r:embed="rId3"/>
          <a:stretch>
            <a:fillRect/>
          </a:stretch>
        </p:blipFill>
        <p:spPr>
          <a:xfrm>
            <a:off x="254524" y="0"/>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83062" y="590431"/>
            <a:ext cx="8036362" cy="609838"/>
          </a:xfrm>
          <a:prstGeom prst="rect">
            <a:avLst/>
          </a:prstGeom>
          <a:noFill/>
          <a:ln/>
        </p:spPr>
        <p:txBody>
          <a:bodyPr wrap="none" lIns="0" tIns="0" rIns="0" bIns="0" rtlCol="0" anchor="t"/>
          <a:lstStyle/>
          <a:p>
            <a:pPr marL="0" indent="0" algn="l">
              <a:lnSpc>
                <a:spcPts val="4800"/>
              </a:lnSpc>
              <a:buNone/>
            </a:pPr>
            <a:r>
              <a:rPr lang="en-US" sz="3800" dirty="0">
                <a:solidFill>
                  <a:srgbClr val="484237"/>
                </a:solidFill>
                <a:latin typeface="Gelasio Semi Bold" pitchFamily="34" charset="0"/>
                <a:ea typeface="Gelasio Semi Bold" pitchFamily="34" charset="-122"/>
                <a:cs typeface="Gelasio Semi Bold" pitchFamily="34" charset="-120"/>
              </a:rPr>
              <a:t>Your One Small Pivot This Month</a:t>
            </a:r>
            <a:endParaRPr lang="en-US" sz="3800" dirty="0"/>
          </a:p>
        </p:txBody>
      </p:sp>
      <p:sp>
        <p:nvSpPr>
          <p:cNvPr id="3" name="Text 1"/>
          <p:cNvSpPr/>
          <p:nvPr/>
        </p:nvSpPr>
        <p:spPr>
          <a:xfrm>
            <a:off x="683062" y="1688068"/>
            <a:ext cx="6733223" cy="841534"/>
          </a:xfrm>
          <a:prstGeom prst="rect">
            <a:avLst/>
          </a:prstGeom>
          <a:noFill/>
          <a:ln/>
        </p:spPr>
        <p:txBody>
          <a:bodyPr wrap="none" lIns="0" tIns="0" rIns="0" bIns="0" rtlCol="0" anchor="t"/>
          <a:lstStyle/>
          <a:p>
            <a:pPr marL="0" indent="0" algn="l">
              <a:lnSpc>
                <a:spcPts val="6600"/>
              </a:lnSpc>
              <a:buNone/>
            </a:pPr>
            <a:r>
              <a:rPr lang="en-US" sz="5300" dirty="0">
                <a:solidFill>
                  <a:srgbClr val="484237"/>
                </a:solidFill>
                <a:latin typeface="Gelasio Semi Bold" pitchFamily="34" charset="0"/>
                <a:ea typeface="Gelasio Semi Bold" pitchFamily="34" charset="-122"/>
                <a:cs typeface="Gelasio Semi Bold" pitchFamily="34" charset="-120"/>
              </a:rPr>
              <a:t>What will you dare?</a:t>
            </a:r>
            <a:endParaRPr lang="en-US" sz="5300" dirty="0"/>
          </a:p>
        </p:txBody>
      </p:sp>
      <p:sp>
        <p:nvSpPr>
          <p:cNvPr id="4" name="Text 2"/>
          <p:cNvSpPr/>
          <p:nvPr/>
        </p:nvSpPr>
        <p:spPr>
          <a:xfrm>
            <a:off x="683062" y="2724745"/>
            <a:ext cx="7081123" cy="624364"/>
          </a:xfrm>
          <a:prstGeom prst="rect">
            <a:avLst/>
          </a:prstGeom>
          <a:noFill/>
          <a:ln/>
        </p:spPr>
        <p:txBody>
          <a:bodyPr wrap="square" lIns="0" tIns="0" rIns="0" bIns="0" rtlCol="0" anchor="t"/>
          <a:lstStyle/>
          <a:p>
            <a:pPr marL="0" indent="0" algn="l">
              <a:lnSpc>
                <a:spcPts val="2450"/>
              </a:lnSpc>
              <a:buNone/>
            </a:pPr>
            <a:r>
              <a:rPr lang="en-US" sz="1500" dirty="0">
                <a:solidFill>
                  <a:srgbClr val="746558"/>
                </a:solidFill>
                <a:latin typeface="Gelasio" pitchFamily="34" charset="0"/>
                <a:ea typeface="Gelasio" pitchFamily="34" charset="-122"/>
                <a:cs typeface="Gelasio" pitchFamily="34" charset="-120"/>
              </a:rPr>
              <a:t>You don't need to quit your job tomorrow. You don't need a five-year plan. You just need </a:t>
            </a:r>
            <a:r>
              <a:rPr lang="en-US" sz="1500" b="1" dirty="0">
                <a:solidFill>
                  <a:srgbClr val="746558"/>
                </a:solidFill>
                <a:latin typeface="Gelasio" pitchFamily="34" charset="0"/>
                <a:ea typeface="Gelasio" pitchFamily="34" charset="-122"/>
                <a:cs typeface="Gelasio" pitchFamily="34" charset="-120"/>
              </a:rPr>
              <a:t>one aligned action</a:t>
            </a:r>
            <a:r>
              <a:rPr lang="en-US" sz="1500" dirty="0">
                <a:solidFill>
                  <a:srgbClr val="746558"/>
                </a:solidFill>
                <a:latin typeface="Gelasio" pitchFamily="34" charset="0"/>
                <a:ea typeface="Gelasio" pitchFamily="34" charset="-122"/>
                <a:cs typeface="Gelasio" pitchFamily="34" charset="-120"/>
              </a:rPr>
              <a:t> this month.</a:t>
            </a:r>
            <a:endParaRPr lang="en-US" sz="1500" dirty="0"/>
          </a:p>
        </p:txBody>
      </p:sp>
      <p:sp>
        <p:nvSpPr>
          <p:cNvPr id="5" name="Shape 3"/>
          <p:cNvSpPr/>
          <p:nvPr/>
        </p:nvSpPr>
        <p:spPr>
          <a:xfrm>
            <a:off x="683062" y="3675995"/>
            <a:ext cx="97512" cy="97512"/>
          </a:xfrm>
          <a:prstGeom prst="roundRect">
            <a:avLst>
              <a:gd name="adj" fmla="val 468865"/>
            </a:avLst>
          </a:prstGeom>
          <a:solidFill>
            <a:srgbClr val="D3C5B6"/>
          </a:solidFill>
          <a:ln/>
        </p:spPr>
        <p:txBody>
          <a:bodyPr/>
          <a:lstStyle/>
          <a:p>
            <a:endParaRPr lang="en-US"/>
          </a:p>
        </p:txBody>
      </p:sp>
      <p:sp>
        <p:nvSpPr>
          <p:cNvPr id="6" name="Text 4"/>
          <p:cNvSpPr/>
          <p:nvPr/>
        </p:nvSpPr>
        <p:spPr>
          <a:xfrm>
            <a:off x="975717" y="3568660"/>
            <a:ext cx="6788468" cy="312182"/>
          </a:xfrm>
          <a:prstGeom prst="rect">
            <a:avLst/>
          </a:prstGeom>
          <a:noFill/>
          <a:ln/>
        </p:spPr>
        <p:txBody>
          <a:bodyPr wrap="none" lIns="0" tIns="0" rIns="0" bIns="0" rtlCol="0" anchor="t"/>
          <a:lstStyle/>
          <a:p>
            <a:pPr marL="0" indent="0" algn="l">
              <a:lnSpc>
                <a:spcPts val="2450"/>
              </a:lnSpc>
              <a:buNone/>
            </a:pPr>
            <a:r>
              <a:rPr lang="en-US" sz="1500" dirty="0">
                <a:solidFill>
                  <a:srgbClr val="746558"/>
                </a:solidFill>
                <a:latin typeface="Gelasio" pitchFamily="34" charset="0"/>
                <a:ea typeface="Gelasio" pitchFamily="34" charset="-122"/>
                <a:cs typeface="Gelasio" pitchFamily="34" charset="-120"/>
              </a:rPr>
              <a:t>Research one training program or side project that excites you</a:t>
            </a:r>
            <a:endParaRPr lang="en-US" sz="1500" dirty="0"/>
          </a:p>
        </p:txBody>
      </p:sp>
      <p:sp>
        <p:nvSpPr>
          <p:cNvPr id="7" name="Shape 5"/>
          <p:cNvSpPr/>
          <p:nvPr/>
        </p:nvSpPr>
        <p:spPr>
          <a:xfrm>
            <a:off x="683062" y="4378464"/>
            <a:ext cx="97512" cy="97512"/>
          </a:xfrm>
          <a:prstGeom prst="roundRect">
            <a:avLst>
              <a:gd name="adj" fmla="val 468865"/>
            </a:avLst>
          </a:prstGeom>
          <a:solidFill>
            <a:srgbClr val="D3C5B6"/>
          </a:solidFill>
          <a:ln/>
        </p:spPr>
        <p:txBody>
          <a:bodyPr/>
          <a:lstStyle/>
          <a:p>
            <a:endParaRPr lang="en-US"/>
          </a:p>
        </p:txBody>
      </p:sp>
      <p:sp>
        <p:nvSpPr>
          <p:cNvPr id="8" name="Text 6"/>
          <p:cNvSpPr/>
          <p:nvPr/>
        </p:nvSpPr>
        <p:spPr>
          <a:xfrm>
            <a:off x="975717" y="4271129"/>
            <a:ext cx="6788468" cy="312182"/>
          </a:xfrm>
          <a:prstGeom prst="rect">
            <a:avLst/>
          </a:prstGeom>
          <a:noFill/>
          <a:ln/>
        </p:spPr>
        <p:txBody>
          <a:bodyPr wrap="none" lIns="0" tIns="0" rIns="0" bIns="0" rtlCol="0" anchor="t"/>
          <a:lstStyle/>
          <a:p>
            <a:pPr marL="0" indent="0" algn="l">
              <a:lnSpc>
                <a:spcPts val="2450"/>
              </a:lnSpc>
              <a:buNone/>
            </a:pPr>
            <a:r>
              <a:rPr lang="en-US" sz="1500" dirty="0">
                <a:solidFill>
                  <a:srgbClr val="746558"/>
                </a:solidFill>
                <a:latin typeface="Gelasio" pitchFamily="34" charset="0"/>
                <a:ea typeface="Gelasio" pitchFamily="34" charset="-122"/>
                <a:cs typeface="Gelasio" pitchFamily="34" charset="-120"/>
              </a:rPr>
              <a:t>Have a conversation with someone living the life you're curious about</a:t>
            </a:r>
            <a:endParaRPr lang="en-US" sz="1500" dirty="0"/>
          </a:p>
        </p:txBody>
      </p:sp>
      <p:sp>
        <p:nvSpPr>
          <p:cNvPr id="9" name="Shape 7"/>
          <p:cNvSpPr/>
          <p:nvPr/>
        </p:nvSpPr>
        <p:spPr>
          <a:xfrm>
            <a:off x="683062" y="5080933"/>
            <a:ext cx="97512" cy="97512"/>
          </a:xfrm>
          <a:prstGeom prst="roundRect">
            <a:avLst>
              <a:gd name="adj" fmla="val 468865"/>
            </a:avLst>
          </a:prstGeom>
          <a:solidFill>
            <a:srgbClr val="D3C5B6"/>
          </a:solidFill>
          <a:ln/>
        </p:spPr>
        <p:txBody>
          <a:bodyPr/>
          <a:lstStyle/>
          <a:p>
            <a:endParaRPr lang="en-US"/>
          </a:p>
        </p:txBody>
      </p:sp>
      <p:sp>
        <p:nvSpPr>
          <p:cNvPr id="10" name="Text 8"/>
          <p:cNvSpPr/>
          <p:nvPr/>
        </p:nvSpPr>
        <p:spPr>
          <a:xfrm>
            <a:off x="975717" y="4973598"/>
            <a:ext cx="6788468" cy="312182"/>
          </a:xfrm>
          <a:prstGeom prst="rect">
            <a:avLst/>
          </a:prstGeom>
          <a:noFill/>
          <a:ln/>
        </p:spPr>
        <p:txBody>
          <a:bodyPr wrap="none" lIns="0" tIns="0" rIns="0" bIns="0" rtlCol="0" anchor="t"/>
          <a:lstStyle/>
          <a:p>
            <a:pPr marL="0" indent="0" algn="l">
              <a:lnSpc>
                <a:spcPts val="2450"/>
              </a:lnSpc>
              <a:buNone/>
            </a:pPr>
            <a:r>
              <a:rPr lang="en-US" sz="1500" dirty="0">
                <a:solidFill>
                  <a:srgbClr val="746558"/>
                </a:solidFill>
                <a:latin typeface="Gelasio" pitchFamily="34" charset="0"/>
                <a:ea typeface="Gelasio" pitchFamily="34" charset="-122"/>
                <a:cs typeface="Gelasio" pitchFamily="34" charset="-120"/>
              </a:rPr>
              <a:t>Block 30 minutes weekly to explore what lights you up</a:t>
            </a:r>
            <a:endParaRPr lang="en-US" sz="1500" dirty="0"/>
          </a:p>
        </p:txBody>
      </p:sp>
      <p:sp>
        <p:nvSpPr>
          <p:cNvPr id="11" name="Shape 9"/>
          <p:cNvSpPr/>
          <p:nvPr/>
        </p:nvSpPr>
        <p:spPr>
          <a:xfrm>
            <a:off x="683062" y="5783401"/>
            <a:ext cx="97512" cy="97512"/>
          </a:xfrm>
          <a:prstGeom prst="roundRect">
            <a:avLst>
              <a:gd name="adj" fmla="val 468865"/>
            </a:avLst>
          </a:prstGeom>
          <a:solidFill>
            <a:srgbClr val="D3C5B6"/>
          </a:solidFill>
          <a:ln/>
        </p:spPr>
        <p:txBody>
          <a:bodyPr/>
          <a:lstStyle/>
          <a:p>
            <a:endParaRPr lang="en-US"/>
          </a:p>
        </p:txBody>
      </p:sp>
      <p:sp>
        <p:nvSpPr>
          <p:cNvPr id="12" name="Text 10"/>
          <p:cNvSpPr/>
          <p:nvPr/>
        </p:nvSpPr>
        <p:spPr>
          <a:xfrm>
            <a:off x="975717" y="5676067"/>
            <a:ext cx="6788468" cy="312182"/>
          </a:xfrm>
          <a:prstGeom prst="rect">
            <a:avLst/>
          </a:prstGeom>
          <a:noFill/>
          <a:ln/>
        </p:spPr>
        <p:txBody>
          <a:bodyPr wrap="none" lIns="0" tIns="0" rIns="0" bIns="0" rtlCol="0" anchor="t"/>
          <a:lstStyle/>
          <a:p>
            <a:pPr marL="0" indent="0" algn="l">
              <a:lnSpc>
                <a:spcPts val="2450"/>
              </a:lnSpc>
              <a:buNone/>
            </a:pPr>
            <a:r>
              <a:rPr lang="en-US" sz="1500" dirty="0">
                <a:solidFill>
                  <a:srgbClr val="746558"/>
                </a:solidFill>
                <a:latin typeface="Gelasio" pitchFamily="34" charset="0"/>
                <a:ea typeface="Gelasio" pitchFamily="34" charset="-122"/>
                <a:cs typeface="Gelasio" pitchFamily="34" charset="-120"/>
              </a:rPr>
              <a:t>Write down your top 3 values and audit your calendar against them</a:t>
            </a:r>
            <a:endParaRPr lang="en-US" sz="1500" dirty="0"/>
          </a:p>
        </p:txBody>
      </p:sp>
      <p:sp>
        <p:nvSpPr>
          <p:cNvPr id="13" name="Text 11"/>
          <p:cNvSpPr/>
          <p:nvPr/>
        </p:nvSpPr>
        <p:spPr>
          <a:xfrm>
            <a:off x="683062" y="6207800"/>
            <a:ext cx="7081123" cy="624364"/>
          </a:xfrm>
          <a:prstGeom prst="rect">
            <a:avLst/>
          </a:prstGeom>
          <a:noFill/>
          <a:ln/>
        </p:spPr>
        <p:txBody>
          <a:bodyPr wrap="square" lIns="0" tIns="0" rIns="0" bIns="0" rtlCol="0" anchor="t"/>
          <a:lstStyle/>
          <a:p>
            <a:pPr marL="0" indent="0" algn="l">
              <a:lnSpc>
                <a:spcPts val="2450"/>
              </a:lnSpc>
              <a:buNone/>
            </a:pPr>
            <a:r>
              <a:rPr lang="en-US" sz="1500" dirty="0">
                <a:solidFill>
                  <a:srgbClr val="746558"/>
                </a:solidFill>
                <a:latin typeface="Gelasio" pitchFamily="34" charset="0"/>
                <a:ea typeface="Gelasio" pitchFamily="34" charset="-122"/>
                <a:cs typeface="Gelasio" pitchFamily="34" charset="-120"/>
              </a:rPr>
              <a:t>Small pivots create momentum. Momentum creates transformation. What's your pivot?</a:t>
            </a:r>
            <a:endParaRPr lang="en-US" sz="1500" dirty="0"/>
          </a:p>
        </p:txBody>
      </p:sp>
      <p:pic>
        <p:nvPicPr>
          <p:cNvPr id="14" name="Image 0" descr="preencoded.png"/>
          <p:cNvPicPr>
            <a:picLocks noChangeAspect="1"/>
          </p:cNvPicPr>
          <p:nvPr/>
        </p:nvPicPr>
        <p:blipFill>
          <a:blip r:embed="rId3"/>
          <a:stretch>
            <a:fillRect/>
          </a:stretch>
        </p:blipFill>
        <p:spPr>
          <a:xfrm>
            <a:off x="8247817" y="1712476"/>
            <a:ext cx="5707023" cy="570702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10003-410B-92E5-B738-AECCC2B79584}"/>
              </a:ext>
            </a:extLst>
          </p:cNvPr>
          <p:cNvPicPr>
            <a:picLocks noChangeAspect="1"/>
          </p:cNvPicPr>
          <p:nvPr/>
        </p:nvPicPr>
        <p:blipFill>
          <a:blip r:embed="rId2"/>
          <a:stretch>
            <a:fillRect/>
          </a:stretch>
        </p:blipFill>
        <p:spPr>
          <a:xfrm>
            <a:off x="4572000" y="0"/>
            <a:ext cx="5486400" cy="8229600"/>
          </a:xfrm>
          <a:prstGeom prst="rect">
            <a:avLst/>
          </a:prstGeom>
        </p:spPr>
      </p:pic>
    </p:spTree>
    <p:extLst>
      <p:ext uri="{BB962C8B-B14F-4D97-AF65-F5344CB8AC3E}">
        <p14:creationId xmlns:p14="http://schemas.microsoft.com/office/powerpoint/2010/main" val="93544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70190"/>
          </a:xfrm>
          <a:prstGeom prst="rect">
            <a:avLst/>
          </a:prstGeom>
        </p:spPr>
      </p:pic>
      <p:sp>
        <p:nvSpPr>
          <p:cNvPr id="3" name="Text 0"/>
          <p:cNvSpPr/>
          <p:nvPr/>
        </p:nvSpPr>
        <p:spPr>
          <a:xfrm>
            <a:off x="691634" y="3171468"/>
            <a:ext cx="8656439" cy="617458"/>
          </a:xfrm>
          <a:prstGeom prst="rect">
            <a:avLst/>
          </a:prstGeom>
          <a:noFill/>
          <a:ln/>
        </p:spPr>
        <p:txBody>
          <a:bodyPr wrap="none" lIns="0" tIns="0" rIns="0" bIns="0" rtlCol="0" anchor="t"/>
          <a:lstStyle/>
          <a:p>
            <a:pPr marL="0" indent="0" algn="l">
              <a:lnSpc>
                <a:spcPts val="4850"/>
              </a:lnSpc>
              <a:buNone/>
            </a:pPr>
            <a:r>
              <a:rPr lang="en-US" sz="3850" dirty="0">
                <a:solidFill>
                  <a:srgbClr val="484237"/>
                </a:solidFill>
                <a:latin typeface="Gelasio Semi Bold" pitchFamily="34" charset="0"/>
                <a:ea typeface="Gelasio Semi Bold" pitchFamily="34" charset="-122"/>
                <a:cs typeface="Gelasio Semi Bold" pitchFamily="34" charset="-120"/>
              </a:rPr>
              <a:t>The Passion Crisis: By the Numbers</a:t>
            </a:r>
            <a:endParaRPr lang="en-US" sz="3850" dirty="0"/>
          </a:p>
        </p:txBody>
      </p:sp>
      <p:sp>
        <p:nvSpPr>
          <p:cNvPr id="4" name="Text 1"/>
          <p:cNvSpPr/>
          <p:nvPr/>
        </p:nvSpPr>
        <p:spPr>
          <a:xfrm>
            <a:off x="691634" y="4183975"/>
            <a:ext cx="4251008" cy="652105"/>
          </a:xfrm>
          <a:prstGeom prst="rect">
            <a:avLst/>
          </a:prstGeom>
          <a:noFill/>
          <a:ln/>
        </p:spPr>
        <p:txBody>
          <a:bodyPr wrap="none" lIns="0" tIns="0" rIns="0" bIns="0" rtlCol="0" anchor="t"/>
          <a:lstStyle/>
          <a:p>
            <a:pPr marL="0" indent="0" algn="ctr">
              <a:lnSpc>
                <a:spcPts val="5100"/>
              </a:lnSpc>
              <a:buNone/>
            </a:pPr>
            <a:r>
              <a:rPr lang="en-US" sz="4000" dirty="0">
                <a:solidFill>
                  <a:srgbClr val="746558"/>
                </a:solidFill>
                <a:latin typeface="Gelasio Semi Bold" pitchFamily="34" charset="0"/>
                <a:ea typeface="Gelasio Semi Bold" pitchFamily="34" charset="-122"/>
                <a:cs typeface="Gelasio Semi Bold" pitchFamily="34" charset="-120"/>
              </a:rPr>
              <a:t>13%</a:t>
            </a:r>
            <a:endParaRPr lang="en-US" sz="4000" dirty="0"/>
          </a:p>
        </p:txBody>
      </p:sp>
      <p:sp>
        <p:nvSpPr>
          <p:cNvPr id="5" name="Text 2"/>
          <p:cNvSpPr/>
          <p:nvPr/>
        </p:nvSpPr>
        <p:spPr>
          <a:xfrm>
            <a:off x="691634" y="5082897"/>
            <a:ext cx="4251008" cy="617458"/>
          </a:xfrm>
          <a:prstGeom prst="rect">
            <a:avLst/>
          </a:prstGeom>
          <a:noFill/>
          <a:ln/>
        </p:spPr>
        <p:txBody>
          <a:bodyPr wrap="square" lIns="0" tIns="0" rIns="0" bIns="0" rtlCol="0" anchor="t"/>
          <a:lstStyle/>
          <a:p>
            <a:pPr marL="0" indent="0" algn="ctr">
              <a:lnSpc>
                <a:spcPts val="2400"/>
              </a:lnSpc>
              <a:buNone/>
            </a:pPr>
            <a:r>
              <a:rPr lang="en-US" sz="1600" dirty="0">
                <a:solidFill>
                  <a:srgbClr val="746558"/>
                </a:solidFill>
                <a:latin typeface="Gelasio Semi Bold" pitchFamily="34" charset="0"/>
                <a:ea typeface="Gelasio Semi Bold" pitchFamily="34" charset="-122"/>
                <a:cs typeface="Gelasio Semi Bold" pitchFamily="34" charset="-120"/>
              </a:rPr>
              <a:t>U.S. workers passionate about their jobs</a:t>
            </a:r>
            <a:endParaRPr lang="en-US" sz="1600" dirty="0"/>
          </a:p>
        </p:txBody>
      </p:sp>
      <p:sp>
        <p:nvSpPr>
          <p:cNvPr id="6" name="Text 3"/>
          <p:cNvSpPr/>
          <p:nvPr/>
        </p:nvSpPr>
        <p:spPr>
          <a:xfrm>
            <a:off x="569085" y="5646279"/>
            <a:ext cx="4251008" cy="632460"/>
          </a:xfrm>
          <a:prstGeom prst="rect">
            <a:avLst/>
          </a:prstGeom>
          <a:noFill/>
          <a:ln/>
        </p:spPr>
        <p:txBody>
          <a:bodyPr wrap="square" lIns="0" tIns="0" rIns="0" bIns="0" rtlCol="0" anchor="t"/>
          <a:lstStyle/>
          <a:p>
            <a:pPr marL="0" indent="0" algn="ctr">
              <a:lnSpc>
                <a:spcPts val="2450"/>
              </a:lnSpc>
              <a:buNone/>
            </a:pPr>
            <a:r>
              <a:rPr lang="en-US" sz="1200" dirty="0">
                <a:solidFill>
                  <a:srgbClr val="746558"/>
                </a:solidFill>
                <a:latin typeface="Gelasio" pitchFamily="34" charset="0"/>
                <a:ea typeface="Gelasio" pitchFamily="34" charset="-122"/>
                <a:cs typeface="Gelasio" pitchFamily="34" charset="-120"/>
              </a:rPr>
              <a:t>Most professionals feel disconnected from meaningful work</a:t>
            </a:r>
            <a:endParaRPr lang="en-US" sz="1200" dirty="0"/>
          </a:p>
        </p:txBody>
      </p:sp>
      <p:sp>
        <p:nvSpPr>
          <p:cNvPr id="7" name="Text 4"/>
          <p:cNvSpPr/>
          <p:nvPr/>
        </p:nvSpPr>
        <p:spPr>
          <a:xfrm>
            <a:off x="5189577" y="4183975"/>
            <a:ext cx="4251127" cy="652105"/>
          </a:xfrm>
          <a:prstGeom prst="rect">
            <a:avLst/>
          </a:prstGeom>
          <a:noFill/>
          <a:ln/>
        </p:spPr>
        <p:txBody>
          <a:bodyPr wrap="none" lIns="0" tIns="0" rIns="0" bIns="0" rtlCol="0" anchor="t"/>
          <a:lstStyle/>
          <a:p>
            <a:pPr algn="ctr">
              <a:lnSpc>
                <a:spcPts val="5100"/>
              </a:lnSpc>
            </a:pPr>
            <a:r>
              <a:rPr lang="en-US" sz="4000" dirty="0">
                <a:solidFill>
                  <a:srgbClr val="746558"/>
                </a:solidFill>
                <a:latin typeface="Gelasio Semi Bold" pitchFamily="34" charset="0"/>
                <a:cs typeface="Gelasio Semi Bold" pitchFamily="34" charset="-120"/>
              </a:rPr>
              <a:t>84%</a:t>
            </a:r>
          </a:p>
        </p:txBody>
      </p:sp>
      <p:sp>
        <p:nvSpPr>
          <p:cNvPr id="8" name="Text 5"/>
          <p:cNvSpPr/>
          <p:nvPr/>
        </p:nvSpPr>
        <p:spPr>
          <a:xfrm>
            <a:off x="5189577" y="5082897"/>
            <a:ext cx="4251127" cy="617458"/>
          </a:xfrm>
          <a:prstGeom prst="rect">
            <a:avLst/>
          </a:prstGeom>
          <a:noFill/>
          <a:ln/>
        </p:spPr>
        <p:txBody>
          <a:bodyPr wrap="square" lIns="0" tIns="0" rIns="0" bIns="0" rtlCol="0" anchor="t"/>
          <a:lstStyle/>
          <a:p>
            <a:pPr marL="0" indent="0" algn="ctr">
              <a:lnSpc>
                <a:spcPts val="2400"/>
              </a:lnSpc>
              <a:buNone/>
            </a:pPr>
            <a:r>
              <a:rPr lang="en-US" sz="1600" dirty="0">
                <a:solidFill>
                  <a:srgbClr val="746558"/>
                </a:solidFill>
                <a:latin typeface="Gelasio Semi Bold" pitchFamily="34" charset="0"/>
                <a:ea typeface="Gelasio Semi Bold" pitchFamily="34" charset="-122"/>
                <a:cs typeface="Gelasio Semi Bold" pitchFamily="34" charset="-120"/>
              </a:rPr>
              <a:t>Young people not pursuing their passions</a:t>
            </a:r>
            <a:endParaRPr lang="en-US" sz="1600" dirty="0"/>
          </a:p>
        </p:txBody>
      </p:sp>
      <p:sp>
        <p:nvSpPr>
          <p:cNvPr id="9" name="Text 6"/>
          <p:cNvSpPr/>
          <p:nvPr/>
        </p:nvSpPr>
        <p:spPr>
          <a:xfrm>
            <a:off x="5189577" y="5818823"/>
            <a:ext cx="4251127" cy="632460"/>
          </a:xfrm>
          <a:prstGeom prst="rect">
            <a:avLst/>
          </a:prstGeom>
          <a:noFill/>
          <a:ln/>
        </p:spPr>
        <p:txBody>
          <a:bodyPr wrap="square" lIns="0" tIns="0" rIns="0" bIns="0" rtlCol="0" anchor="t"/>
          <a:lstStyle/>
          <a:p>
            <a:pPr marL="0" indent="0" algn="ctr">
              <a:lnSpc>
                <a:spcPts val="2450"/>
              </a:lnSpc>
              <a:buNone/>
            </a:pPr>
            <a:r>
              <a:rPr lang="en-US" sz="1550" dirty="0">
                <a:solidFill>
                  <a:srgbClr val="746558"/>
                </a:solidFill>
                <a:latin typeface="Gelasio" pitchFamily="34" charset="0"/>
                <a:ea typeface="Gelasio" pitchFamily="34" charset="-122"/>
                <a:cs typeface="Gelasio" pitchFamily="34" charset="-120"/>
              </a:rPr>
              <a:t>The next generation is already compromising their dreams</a:t>
            </a:r>
            <a:endParaRPr lang="en-US" sz="1550" dirty="0"/>
          </a:p>
        </p:txBody>
      </p:sp>
      <p:sp>
        <p:nvSpPr>
          <p:cNvPr id="10" name="Text 7"/>
          <p:cNvSpPr/>
          <p:nvPr/>
        </p:nvSpPr>
        <p:spPr>
          <a:xfrm>
            <a:off x="9687639" y="4183975"/>
            <a:ext cx="4251008" cy="652105"/>
          </a:xfrm>
          <a:prstGeom prst="rect">
            <a:avLst/>
          </a:prstGeom>
          <a:noFill/>
          <a:ln/>
        </p:spPr>
        <p:txBody>
          <a:bodyPr wrap="none" lIns="0" tIns="0" rIns="0" bIns="0" rtlCol="0" anchor="t"/>
          <a:lstStyle/>
          <a:p>
            <a:pPr marL="0" indent="0" algn="ctr">
              <a:lnSpc>
                <a:spcPts val="5100"/>
              </a:lnSpc>
              <a:buNone/>
            </a:pPr>
            <a:r>
              <a:rPr lang="en-US" sz="4000" dirty="0">
                <a:solidFill>
                  <a:srgbClr val="746558"/>
                </a:solidFill>
                <a:latin typeface="Gelasio Semi Bold" pitchFamily="34" charset="0"/>
                <a:ea typeface="Gelasio Semi Bold" pitchFamily="34" charset="-122"/>
                <a:cs typeface="Gelasio Semi Bold" pitchFamily="34" charset="-120"/>
              </a:rPr>
              <a:t>31%</a:t>
            </a:r>
            <a:endParaRPr lang="en-US" sz="4000" dirty="0"/>
          </a:p>
        </p:txBody>
      </p:sp>
      <p:sp>
        <p:nvSpPr>
          <p:cNvPr id="11" name="Text 8"/>
          <p:cNvSpPr/>
          <p:nvPr/>
        </p:nvSpPr>
        <p:spPr>
          <a:xfrm>
            <a:off x="9687639" y="5082897"/>
            <a:ext cx="4251008" cy="617458"/>
          </a:xfrm>
          <a:prstGeom prst="rect">
            <a:avLst/>
          </a:prstGeom>
          <a:noFill/>
          <a:ln/>
        </p:spPr>
        <p:txBody>
          <a:bodyPr wrap="square" lIns="0" tIns="0" rIns="0" bIns="0" rtlCol="0" anchor="t"/>
          <a:lstStyle/>
          <a:p>
            <a:pPr marL="0" indent="0" algn="ctr">
              <a:lnSpc>
                <a:spcPts val="2400"/>
              </a:lnSpc>
              <a:buNone/>
            </a:pPr>
            <a:r>
              <a:rPr lang="en-US" sz="1600" dirty="0">
                <a:solidFill>
                  <a:srgbClr val="746558"/>
                </a:solidFill>
                <a:latin typeface="Gelasio Semi Bold" pitchFamily="34" charset="0"/>
                <a:ea typeface="Gelasio Semi Bold" pitchFamily="34" charset="-122"/>
                <a:cs typeface="Gelasio Semi Bold" pitchFamily="34" charset="-120"/>
              </a:rPr>
              <a:t>Drop in U.S. workplace engagement in 2024</a:t>
            </a:r>
            <a:endParaRPr lang="en-US" sz="1600" dirty="0"/>
          </a:p>
        </p:txBody>
      </p:sp>
      <p:sp>
        <p:nvSpPr>
          <p:cNvPr id="12" name="Text 9"/>
          <p:cNvSpPr/>
          <p:nvPr/>
        </p:nvSpPr>
        <p:spPr>
          <a:xfrm>
            <a:off x="9687639" y="5818823"/>
            <a:ext cx="4251008" cy="632460"/>
          </a:xfrm>
          <a:prstGeom prst="rect">
            <a:avLst/>
          </a:prstGeom>
          <a:noFill/>
          <a:ln/>
        </p:spPr>
        <p:txBody>
          <a:bodyPr wrap="square" lIns="0" tIns="0" rIns="0" bIns="0" rtlCol="0" anchor="t"/>
          <a:lstStyle/>
          <a:p>
            <a:pPr marL="0" indent="0" algn="ctr">
              <a:lnSpc>
                <a:spcPts val="2450"/>
              </a:lnSpc>
              <a:buNone/>
            </a:pPr>
            <a:r>
              <a:rPr lang="en-US" sz="1550" dirty="0">
                <a:solidFill>
                  <a:srgbClr val="746558"/>
                </a:solidFill>
                <a:latin typeface="Gelasio" pitchFamily="34" charset="0"/>
                <a:ea typeface="Gelasio" pitchFamily="34" charset="-122"/>
                <a:cs typeface="Gelasio" pitchFamily="34" charset="-120"/>
              </a:rPr>
              <a:t>A historic decline signaling widespread dissatisfaction</a:t>
            </a:r>
            <a:endParaRPr lang="en-US" sz="1550" dirty="0"/>
          </a:p>
        </p:txBody>
      </p:sp>
      <p:sp>
        <p:nvSpPr>
          <p:cNvPr id="13" name="Text 10"/>
          <p:cNvSpPr/>
          <p:nvPr/>
        </p:nvSpPr>
        <p:spPr>
          <a:xfrm>
            <a:off x="691634" y="6673572"/>
            <a:ext cx="13247132" cy="316230"/>
          </a:xfrm>
          <a:prstGeom prst="rect">
            <a:avLst/>
          </a:prstGeom>
          <a:noFill/>
          <a:ln/>
        </p:spPr>
        <p:txBody>
          <a:bodyPr wrap="none" lIns="0" tIns="0" rIns="0" bIns="0" rtlCol="0" anchor="t"/>
          <a:lstStyle/>
          <a:p>
            <a:pPr algn="ctr">
              <a:lnSpc>
                <a:spcPts val="2450"/>
              </a:lnSpc>
            </a:pPr>
            <a:r>
              <a:rPr lang="en-US" sz="4000" dirty="0">
                <a:solidFill>
                  <a:srgbClr val="746558"/>
                </a:solidFill>
                <a:latin typeface="Gelasio Semi Bold" pitchFamily="34" charset="0"/>
                <a:cs typeface="Gelasio Semi Bold" pitchFamily="34" charset="-120"/>
              </a:rPr>
              <a:t>28% </a:t>
            </a:r>
            <a:r>
              <a:rPr lang="en-US" sz="1550" dirty="0">
                <a:solidFill>
                  <a:srgbClr val="746558"/>
                </a:solidFill>
                <a:latin typeface="Gelasio" pitchFamily="34" charset="0"/>
                <a:cs typeface="Gelasio" pitchFamily="34" charset="-120"/>
              </a:rPr>
              <a:t>of surveyed workers said their biggest career regret was not pursuing a passion</a:t>
            </a:r>
          </a:p>
        </p:txBody>
      </p:sp>
      <p:sp>
        <p:nvSpPr>
          <p:cNvPr id="14" name="Text 11"/>
          <p:cNvSpPr/>
          <p:nvPr/>
        </p:nvSpPr>
        <p:spPr>
          <a:xfrm>
            <a:off x="691634" y="7212092"/>
            <a:ext cx="13247132" cy="316230"/>
          </a:xfrm>
          <a:prstGeom prst="rect">
            <a:avLst/>
          </a:prstGeom>
          <a:noFill/>
          <a:ln/>
        </p:spPr>
        <p:txBody>
          <a:bodyPr wrap="none" lIns="0" tIns="0" rIns="0" bIns="0" rtlCol="0" anchor="t"/>
          <a:lstStyle/>
          <a:p>
            <a:pPr marL="0" indent="0" algn="l">
              <a:lnSpc>
                <a:spcPts val="2450"/>
              </a:lnSpc>
              <a:buNone/>
            </a:pPr>
            <a:r>
              <a:rPr lang="en-US" sz="1550" dirty="0">
                <a:solidFill>
                  <a:srgbClr val="746558"/>
                </a:solidFill>
                <a:latin typeface="Gelasio" pitchFamily="34" charset="0"/>
                <a:ea typeface="Gelasio" pitchFamily="34" charset="-122"/>
                <a:cs typeface="Gelasio" pitchFamily="34" charset="-120"/>
              </a:rPr>
              <a:t>These aren't just statistics — they represent millions of talented professionals feeling stuck, unfulfilled, and uncertain about how to change course.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76501" y="452914"/>
            <a:ext cx="8355211" cy="514707"/>
          </a:xfrm>
          <a:prstGeom prst="rect">
            <a:avLst/>
          </a:prstGeom>
          <a:noFill/>
          <a:ln/>
        </p:spPr>
        <p:txBody>
          <a:bodyPr wrap="none" lIns="0" tIns="0" rIns="0" bIns="0" rtlCol="0" anchor="t"/>
          <a:lstStyle/>
          <a:p>
            <a:pPr marL="0" indent="0" algn="l">
              <a:lnSpc>
                <a:spcPts val="4050"/>
              </a:lnSpc>
              <a:buNone/>
            </a:pPr>
            <a:r>
              <a:rPr lang="en-US" sz="3200" dirty="0">
                <a:solidFill>
                  <a:srgbClr val="484237"/>
                </a:solidFill>
                <a:latin typeface="Gelasio Semi Bold" pitchFamily="34" charset="0"/>
                <a:ea typeface="Gelasio Semi Bold" pitchFamily="34" charset="-122"/>
                <a:cs typeface="Gelasio Semi Bold" pitchFamily="34" charset="-120"/>
              </a:rPr>
              <a:t>Why We Stay Stuck: The Hidden Barriers</a:t>
            </a:r>
            <a:endParaRPr lang="en-US" sz="3200" dirty="0"/>
          </a:p>
        </p:txBody>
      </p:sp>
      <p:pic>
        <p:nvPicPr>
          <p:cNvPr id="3" name="Image 0" descr="preencoded.png"/>
          <p:cNvPicPr>
            <a:picLocks noChangeAspect="1"/>
          </p:cNvPicPr>
          <p:nvPr/>
        </p:nvPicPr>
        <p:blipFill>
          <a:blip r:embed="rId3"/>
          <a:stretch>
            <a:fillRect/>
          </a:stretch>
        </p:blipFill>
        <p:spPr>
          <a:xfrm>
            <a:off x="576501" y="1399937"/>
            <a:ext cx="6537841" cy="6537841"/>
          </a:xfrm>
          <a:prstGeom prst="rect">
            <a:avLst/>
          </a:prstGeom>
        </p:spPr>
      </p:pic>
      <p:sp>
        <p:nvSpPr>
          <p:cNvPr id="4" name="Shape 1"/>
          <p:cNvSpPr/>
          <p:nvPr/>
        </p:nvSpPr>
        <p:spPr>
          <a:xfrm>
            <a:off x="7523678" y="1399937"/>
            <a:ext cx="6537841" cy="1323737"/>
          </a:xfrm>
          <a:prstGeom prst="roundRect">
            <a:avLst>
              <a:gd name="adj" fmla="val 8289"/>
            </a:avLst>
          </a:prstGeom>
          <a:solidFill>
            <a:srgbClr val="F9F6F0"/>
          </a:solidFill>
          <a:ln w="22860">
            <a:solidFill>
              <a:srgbClr val="D4CEC3"/>
            </a:solidFill>
            <a:prstDash val="solid"/>
          </a:ln>
        </p:spPr>
        <p:txBody>
          <a:bodyPr/>
          <a:lstStyle/>
          <a:p>
            <a:endParaRPr lang="en-US"/>
          </a:p>
        </p:txBody>
      </p:sp>
      <p:sp>
        <p:nvSpPr>
          <p:cNvPr id="5" name="Shape 2"/>
          <p:cNvSpPr/>
          <p:nvPr/>
        </p:nvSpPr>
        <p:spPr>
          <a:xfrm>
            <a:off x="7500818" y="1399937"/>
            <a:ext cx="91440" cy="1323737"/>
          </a:xfrm>
          <a:prstGeom prst="roundRect">
            <a:avLst>
              <a:gd name="adj" fmla="val 27021"/>
            </a:avLst>
          </a:prstGeom>
          <a:solidFill>
            <a:srgbClr val="D3C5B6"/>
          </a:solidFill>
          <a:ln/>
        </p:spPr>
        <p:txBody>
          <a:bodyPr/>
          <a:lstStyle/>
          <a:p>
            <a:endParaRPr lang="en-US"/>
          </a:p>
        </p:txBody>
      </p:sp>
      <p:sp>
        <p:nvSpPr>
          <p:cNvPr id="6" name="Text 3"/>
          <p:cNvSpPr/>
          <p:nvPr/>
        </p:nvSpPr>
        <p:spPr>
          <a:xfrm>
            <a:off x="7779782" y="1587460"/>
            <a:ext cx="3186708" cy="257294"/>
          </a:xfrm>
          <a:prstGeom prst="rect">
            <a:avLst/>
          </a:prstGeom>
          <a:noFill/>
          <a:ln/>
        </p:spPr>
        <p:txBody>
          <a:bodyPr wrap="none" lIns="0" tIns="0" rIns="0" bIns="0" rtlCol="0" anchor="t"/>
          <a:lstStyle/>
          <a:p>
            <a:pPr marL="0" indent="0" algn="l">
              <a:lnSpc>
                <a:spcPts val="2000"/>
              </a:lnSpc>
              <a:buNone/>
            </a:pPr>
            <a:r>
              <a:rPr lang="en-US" sz="1600" dirty="0">
                <a:solidFill>
                  <a:srgbClr val="746558"/>
                </a:solidFill>
                <a:latin typeface="Gelasio Semi Bold" pitchFamily="34" charset="0"/>
                <a:ea typeface="Gelasio Semi Bold" pitchFamily="34" charset="-122"/>
                <a:cs typeface="Gelasio Semi Bold" pitchFamily="34" charset="-120"/>
              </a:rPr>
              <a:t>Medical Insurance Dependency</a:t>
            </a:r>
            <a:endParaRPr lang="en-US" sz="1600" dirty="0"/>
          </a:p>
        </p:txBody>
      </p:sp>
      <p:sp>
        <p:nvSpPr>
          <p:cNvPr id="7" name="Text 4"/>
          <p:cNvSpPr/>
          <p:nvPr/>
        </p:nvSpPr>
        <p:spPr>
          <a:xfrm>
            <a:off x="7779782" y="2009418"/>
            <a:ext cx="6094214" cy="526733"/>
          </a:xfrm>
          <a:prstGeom prst="rect">
            <a:avLst/>
          </a:prstGeom>
          <a:noFill/>
          <a:ln/>
        </p:spPr>
        <p:txBody>
          <a:bodyPr wrap="square" lIns="0" tIns="0" rIns="0" bIns="0" rtlCol="0" anchor="t"/>
          <a:lstStyle/>
          <a:p>
            <a:pPr marL="0" indent="0" algn="l">
              <a:lnSpc>
                <a:spcPts val="2050"/>
              </a:lnSpc>
              <a:buNone/>
            </a:pPr>
            <a:r>
              <a:rPr lang="en-US" sz="1250" dirty="0">
                <a:solidFill>
                  <a:srgbClr val="746558"/>
                </a:solidFill>
                <a:latin typeface="Gelasio" pitchFamily="34" charset="0"/>
                <a:ea typeface="Gelasio" pitchFamily="34" charset="-122"/>
                <a:cs typeface="Gelasio" pitchFamily="34" charset="-120"/>
              </a:rPr>
              <a:t>Healthcare tied to employment keeps us tethered to unfulfilling roles, afraid to take risks</a:t>
            </a:r>
            <a:endParaRPr lang="en-US" sz="1250" dirty="0"/>
          </a:p>
        </p:txBody>
      </p:sp>
      <p:sp>
        <p:nvSpPr>
          <p:cNvPr id="8" name="Shape 5"/>
          <p:cNvSpPr/>
          <p:nvPr/>
        </p:nvSpPr>
        <p:spPr>
          <a:xfrm>
            <a:off x="7523678" y="2888337"/>
            <a:ext cx="6537841" cy="1323737"/>
          </a:xfrm>
          <a:prstGeom prst="roundRect">
            <a:avLst>
              <a:gd name="adj" fmla="val 8289"/>
            </a:avLst>
          </a:prstGeom>
          <a:solidFill>
            <a:srgbClr val="F9F6F0"/>
          </a:solidFill>
          <a:ln w="22860">
            <a:solidFill>
              <a:srgbClr val="D4CEC3"/>
            </a:solidFill>
            <a:prstDash val="solid"/>
          </a:ln>
        </p:spPr>
        <p:txBody>
          <a:bodyPr/>
          <a:lstStyle/>
          <a:p>
            <a:endParaRPr lang="en-US"/>
          </a:p>
        </p:txBody>
      </p:sp>
      <p:sp>
        <p:nvSpPr>
          <p:cNvPr id="9" name="Shape 6"/>
          <p:cNvSpPr/>
          <p:nvPr/>
        </p:nvSpPr>
        <p:spPr>
          <a:xfrm>
            <a:off x="7500818" y="2888337"/>
            <a:ext cx="91440" cy="1323737"/>
          </a:xfrm>
          <a:prstGeom prst="roundRect">
            <a:avLst>
              <a:gd name="adj" fmla="val 27021"/>
            </a:avLst>
          </a:prstGeom>
          <a:solidFill>
            <a:srgbClr val="D3C5B6"/>
          </a:solidFill>
          <a:ln/>
        </p:spPr>
        <p:txBody>
          <a:bodyPr/>
          <a:lstStyle/>
          <a:p>
            <a:endParaRPr lang="en-US"/>
          </a:p>
        </p:txBody>
      </p:sp>
      <p:sp>
        <p:nvSpPr>
          <p:cNvPr id="10" name="Text 7"/>
          <p:cNvSpPr/>
          <p:nvPr/>
        </p:nvSpPr>
        <p:spPr>
          <a:xfrm>
            <a:off x="7779782" y="3075861"/>
            <a:ext cx="2058948" cy="257294"/>
          </a:xfrm>
          <a:prstGeom prst="rect">
            <a:avLst/>
          </a:prstGeom>
          <a:noFill/>
          <a:ln/>
        </p:spPr>
        <p:txBody>
          <a:bodyPr wrap="none" lIns="0" tIns="0" rIns="0" bIns="0" rtlCol="0" anchor="t"/>
          <a:lstStyle/>
          <a:p>
            <a:pPr marL="0" indent="0" algn="l">
              <a:lnSpc>
                <a:spcPts val="2000"/>
              </a:lnSpc>
              <a:buNone/>
            </a:pPr>
            <a:r>
              <a:rPr lang="en-US" sz="1600" dirty="0">
                <a:solidFill>
                  <a:srgbClr val="746558"/>
                </a:solidFill>
                <a:latin typeface="Gelasio Semi Bold" pitchFamily="34" charset="0"/>
                <a:ea typeface="Gelasio Semi Bold" pitchFamily="34" charset="-122"/>
                <a:cs typeface="Gelasio Semi Bold" pitchFamily="34" charset="-120"/>
              </a:rPr>
              <a:t>Gender Stereotypes</a:t>
            </a:r>
            <a:endParaRPr lang="en-US" sz="1600" dirty="0"/>
          </a:p>
        </p:txBody>
      </p:sp>
      <p:sp>
        <p:nvSpPr>
          <p:cNvPr id="11" name="Text 8"/>
          <p:cNvSpPr/>
          <p:nvPr/>
        </p:nvSpPr>
        <p:spPr>
          <a:xfrm>
            <a:off x="7779782" y="3497818"/>
            <a:ext cx="6094214" cy="526733"/>
          </a:xfrm>
          <a:prstGeom prst="rect">
            <a:avLst/>
          </a:prstGeom>
          <a:noFill/>
          <a:ln/>
        </p:spPr>
        <p:txBody>
          <a:bodyPr wrap="square" lIns="0" tIns="0" rIns="0" bIns="0" rtlCol="0" anchor="t"/>
          <a:lstStyle/>
          <a:p>
            <a:pPr marL="0" indent="0" algn="l">
              <a:lnSpc>
                <a:spcPts val="2050"/>
              </a:lnSpc>
              <a:buNone/>
            </a:pPr>
            <a:r>
              <a:rPr lang="en-US" sz="1250" dirty="0">
                <a:solidFill>
                  <a:srgbClr val="746558"/>
                </a:solidFill>
                <a:latin typeface="Gelasio" pitchFamily="34" charset="0"/>
                <a:ea typeface="Gelasio" pitchFamily="34" charset="-122"/>
                <a:cs typeface="Gelasio" pitchFamily="34" charset="-120"/>
              </a:rPr>
              <a:t>Women face expectations to prioritize family over ambition, creating internal conflict</a:t>
            </a:r>
            <a:endParaRPr lang="en-US" sz="1250" dirty="0"/>
          </a:p>
        </p:txBody>
      </p:sp>
      <p:sp>
        <p:nvSpPr>
          <p:cNvPr id="12" name="Shape 9"/>
          <p:cNvSpPr/>
          <p:nvPr/>
        </p:nvSpPr>
        <p:spPr>
          <a:xfrm>
            <a:off x="7523678" y="4376738"/>
            <a:ext cx="6537841" cy="1060371"/>
          </a:xfrm>
          <a:prstGeom prst="roundRect">
            <a:avLst>
              <a:gd name="adj" fmla="val 10348"/>
            </a:avLst>
          </a:prstGeom>
          <a:solidFill>
            <a:srgbClr val="F9F6F0"/>
          </a:solidFill>
          <a:ln w="22860">
            <a:solidFill>
              <a:srgbClr val="D4CEC3"/>
            </a:solidFill>
            <a:prstDash val="solid"/>
          </a:ln>
        </p:spPr>
        <p:txBody>
          <a:bodyPr/>
          <a:lstStyle/>
          <a:p>
            <a:endParaRPr lang="en-US"/>
          </a:p>
        </p:txBody>
      </p:sp>
      <p:sp>
        <p:nvSpPr>
          <p:cNvPr id="13" name="Shape 10"/>
          <p:cNvSpPr/>
          <p:nvPr/>
        </p:nvSpPr>
        <p:spPr>
          <a:xfrm>
            <a:off x="7500818" y="4376738"/>
            <a:ext cx="91440" cy="1060371"/>
          </a:xfrm>
          <a:prstGeom prst="roundRect">
            <a:avLst>
              <a:gd name="adj" fmla="val 27021"/>
            </a:avLst>
          </a:prstGeom>
          <a:solidFill>
            <a:srgbClr val="D3C5B6"/>
          </a:solidFill>
          <a:ln/>
        </p:spPr>
        <p:txBody>
          <a:bodyPr/>
          <a:lstStyle/>
          <a:p>
            <a:endParaRPr lang="en-US"/>
          </a:p>
        </p:txBody>
      </p:sp>
      <p:sp>
        <p:nvSpPr>
          <p:cNvPr id="14" name="Text 11"/>
          <p:cNvSpPr/>
          <p:nvPr/>
        </p:nvSpPr>
        <p:spPr>
          <a:xfrm>
            <a:off x="7779782" y="4564261"/>
            <a:ext cx="2229922" cy="257294"/>
          </a:xfrm>
          <a:prstGeom prst="rect">
            <a:avLst/>
          </a:prstGeom>
          <a:noFill/>
          <a:ln/>
        </p:spPr>
        <p:txBody>
          <a:bodyPr wrap="none" lIns="0" tIns="0" rIns="0" bIns="0" rtlCol="0" anchor="t"/>
          <a:lstStyle/>
          <a:p>
            <a:pPr marL="0" indent="0" algn="l">
              <a:lnSpc>
                <a:spcPts val="2000"/>
              </a:lnSpc>
              <a:buNone/>
            </a:pPr>
            <a:r>
              <a:rPr lang="en-US" sz="1600" dirty="0">
                <a:solidFill>
                  <a:srgbClr val="746558"/>
                </a:solidFill>
                <a:latin typeface="Gelasio Semi Bold" pitchFamily="34" charset="0"/>
                <a:ea typeface="Gelasio Semi Bold" pitchFamily="34" charset="-122"/>
                <a:cs typeface="Gelasio Semi Bold" pitchFamily="34" charset="-120"/>
              </a:rPr>
              <a:t>The "Passion Penalty"</a:t>
            </a:r>
            <a:endParaRPr lang="en-US" sz="1600" dirty="0"/>
          </a:p>
        </p:txBody>
      </p:sp>
      <p:sp>
        <p:nvSpPr>
          <p:cNvPr id="15" name="Text 12"/>
          <p:cNvSpPr/>
          <p:nvPr/>
        </p:nvSpPr>
        <p:spPr>
          <a:xfrm>
            <a:off x="7779782" y="4986218"/>
            <a:ext cx="6094214" cy="263366"/>
          </a:xfrm>
          <a:prstGeom prst="rect">
            <a:avLst/>
          </a:prstGeom>
          <a:noFill/>
          <a:ln/>
        </p:spPr>
        <p:txBody>
          <a:bodyPr wrap="none" lIns="0" tIns="0" rIns="0" bIns="0" rtlCol="0" anchor="t"/>
          <a:lstStyle/>
          <a:p>
            <a:pPr marL="0" indent="0" algn="l">
              <a:lnSpc>
                <a:spcPts val="2050"/>
              </a:lnSpc>
              <a:buNone/>
            </a:pPr>
            <a:r>
              <a:rPr lang="en-US" sz="1250" dirty="0">
                <a:solidFill>
                  <a:srgbClr val="746558"/>
                </a:solidFill>
                <a:latin typeface="Gelasio" pitchFamily="34" charset="0"/>
                <a:ea typeface="Gelasio" pitchFamily="34" charset="-122"/>
                <a:cs typeface="Gelasio" pitchFamily="34" charset="-120"/>
              </a:rPr>
              <a:t>Pursuing what you love is seen as frivolous or financially irresponsible</a:t>
            </a:r>
            <a:endParaRPr lang="en-US" sz="1250" dirty="0"/>
          </a:p>
        </p:txBody>
      </p:sp>
      <p:sp>
        <p:nvSpPr>
          <p:cNvPr id="16" name="Shape 13"/>
          <p:cNvSpPr/>
          <p:nvPr/>
        </p:nvSpPr>
        <p:spPr>
          <a:xfrm>
            <a:off x="7523678" y="5601772"/>
            <a:ext cx="6537841" cy="1060371"/>
          </a:xfrm>
          <a:prstGeom prst="roundRect">
            <a:avLst>
              <a:gd name="adj" fmla="val 10348"/>
            </a:avLst>
          </a:prstGeom>
          <a:solidFill>
            <a:srgbClr val="F9F6F0"/>
          </a:solidFill>
          <a:ln w="22860">
            <a:solidFill>
              <a:srgbClr val="D4CEC3"/>
            </a:solidFill>
            <a:prstDash val="solid"/>
          </a:ln>
        </p:spPr>
        <p:txBody>
          <a:bodyPr/>
          <a:lstStyle/>
          <a:p>
            <a:endParaRPr lang="en-US"/>
          </a:p>
        </p:txBody>
      </p:sp>
      <p:sp>
        <p:nvSpPr>
          <p:cNvPr id="17" name="Shape 14"/>
          <p:cNvSpPr/>
          <p:nvPr/>
        </p:nvSpPr>
        <p:spPr>
          <a:xfrm>
            <a:off x="7500818" y="5601772"/>
            <a:ext cx="91440" cy="1060371"/>
          </a:xfrm>
          <a:prstGeom prst="roundRect">
            <a:avLst>
              <a:gd name="adj" fmla="val 27021"/>
            </a:avLst>
          </a:prstGeom>
          <a:solidFill>
            <a:srgbClr val="D3C5B6"/>
          </a:solidFill>
          <a:ln/>
        </p:spPr>
        <p:txBody>
          <a:bodyPr/>
          <a:lstStyle/>
          <a:p>
            <a:endParaRPr lang="en-US"/>
          </a:p>
        </p:txBody>
      </p:sp>
      <p:sp>
        <p:nvSpPr>
          <p:cNvPr id="18" name="Text 15"/>
          <p:cNvSpPr/>
          <p:nvPr/>
        </p:nvSpPr>
        <p:spPr>
          <a:xfrm>
            <a:off x="7779782" y="5789295"/>
            <a:ext cx="2058948" cy="257294"/>
          </a:xfrm>
          <a:prstGeom prst="rect">
            <a:avLst/>
          </a:prstGeom>
          <a:noFill/>
          <a:ln/>
        </p:spPr>
        <p:txBody>
          <a:bodyPr wrap="none" lIns="0" tIns="0" rIns="0" bIns="0" rtlCol="0" anchor="t"/>
          <a:lstStyle/>
          <a:p>
            <a:pPr marL="0" indent="0" algn="l">
              <a:lnSpc>
                <a:spcPts val="2000"/>
              </a:lnSpc>
              <a:buNone/>
            </a:pPr>
            <a:r>
              <a:rPr lang="en-US" sz="1600" dirty="0">
                <a:solidFill>
                  <a:srgbClr val="746558"/>
                </a:solidFill>
                <a:latin typeface="Gelasio Semi Bold" pitchFamily="34" charset="0"/>
                <a:ea typeface="Gelasio Semi Bold" pitchFamily="34" charset="-122"/>
                <a:cs typeface="Gelasio Semi Bold" pitchFamily="34" charset="-120"/>
              </a:rPr>
              <a:t>Societal Norms</a:t>
            </a:r>
            <a:endParaRPr lang="en-US" sz="1600" dirty="0"/>
          </a:p>
        </p:txBody>
      </p:sp>
      <p:sp>
        <p:nvSpPr>
          <p:cNvPr id="19" name="Text 16"/>
          <p:cNvSpPr/>
          <p:nvPr/>
        </p:nvSpPr>
        <p:spPr>
          <a:xfrm>
            <a:off x="7779782" y="6211253"/>
            <a:ext cx="6094214" cy="263366"/>
          </a:xfrm>
          <a:prstGeom prst="rect">
            <a:avLst/>
          </a:prstGeom>
          <a:noFill/>
          <a:ln/>
        </p:spPr>
        <p:txBody>
          <a:bodyPr wrap="none" lIns="0" tIns="0" rIns="0" bIns="0" rtlCol="0" anchor="t"/>
          <a:lstStyle/>
          <a:p>
            <a:pPr marL="0" indent="0" algn="l">
              <a:lnSpc>
                <a:spcPts val="2050"/>
              </a:lnSpc>
              <a:buNone/>
            </a:pPr>
            <a:r>
              <a:rPr lang="en-US" sz="1250" dirty="0">
                <a:solidFill>
                  <a:srgbClr val="746558"/>
                </a:solidFill>
                <a:latin typeface="Gelasio" pitchFamily="34" charset="0"/>
                <a:ea typeface="Gelasio" pitchFamily="34" charset="-122"/>
                <a:cs typeface="Gelasio" pitchFamily="34" charset="-120"/>
              </a:rPr>
              <a:t>We're conditioned to follow the "safe path" rather than the meaningful one</a:t>
            </a:r>
            <a:endParaRPr lang="en-US" sz="1250" dirty="0"/>
          </a:p>
        </p:txBody>
      </p:sp>
      <p:sp>
        <p:nvSpPr>
          <p:cNvPr id="20" name="Text 17"/>
          <p:cNvSpPr/>
          <p:nvPr/>
        </p:nvSpPr>
        <p:spPr>
          <a:xfrm>
            <a:off x="576501" y="8308300"/>
            <a:ext cx="13477399" cy="263366"/>
          </a:xfrm>
          <a:prstGeom prst="rect">
            <a:avLst/>
          </a:prstGeom>
          <a:noFill/>
          <a:ln/>
        </p:spPr>
        <p:txBody>
          <a:bodyPr wrap="none" lIns="0" tIns="0" rIns="0" bIns="0" rtlCol="0" anchor="t"/>
          <a:lstStyle/>
          <a:p>
            <a:pPr marL="0" indent="0" algn="l">
              <a:lnSpc>
                <a:spcPts val="2050"/>
              </a:lnSpc>
              <a:buNone/>
            </a:pPr>
            <a:r>
              <a:rPr lang="en-US" sz="1250" dirty="0">
                <a:solidFill>
                  <a:srgbClr val="746558"/>
                </a:solidFill>
                <a:latin typeface="Gelasio" pitchFamily="34" charset="0"/>
                <a:ea typeface="Gelasio" pitchFamily="34" charset="-122"/>
                <a:cs typeface="Gelasio" pitchFamily="34" charset="-120"/>
              </a:rPr>
              <a:t>These barriers feel immovable — but recognizing them is the first step toward dismantling their power over your choices.</a:t>
            </a:r>
            <a:endParaRPr lang="en-US" sz="1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92518"/>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When Success Isn't Enough</a:t>
            </a:r>
            <a:endParaRPr lang="en-US" sz="4450" dirty="0"/>
          </a:p>
        </p:txBody>
      </p:sp>
      <p:sp>
        <p:nvSpPr>
          <p:cNvPr id="4" name="Text 1"/>
          <p:cNvSpPr/>
          <p:nvPr/>
        </p:nvSpPr>
        <p:spPr>
          <a:xfrm>
            <a:off x="1133951" y="3105388"/>
            <a:ext cx="7216259" cy="1814513"/>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"A friend recently reached out. On paper, she's thriving — a high-level HR leader in a well-known corporation. She's successful by every metric we're told to aim for. But she said, </a:t>
            </a:r>
            <a:r>
              <a:rPr lang="en-US" sz="1750" i="1" dirty="0">
                <a:solidFill>
                  <a:srgbClr val="746558"/>
                </a:solidFill>
                <a:latin typeface="Gelasio" pitchFamily="34" charset="0"/>
                <a:ea typeface="Gelasio" pitchFamily="34" charset="-122"/>
                <a:cs typeface="Gelasio" pitchFamily="34" charset="-120"/>
              </a:rPr>
              <a:t>'I'm ready to quit. I need to do something that matters more to me now. I've got a plan. I want to explore. I want to do what I love.'</a:t>
            </a:r>
            <a:endParaRPr lang="en-US" sz="1750" dirty="0"/>
          </a:p>
        </p:txBody>
      </p:sp>
      <p:sp>
        <p:nvSpPr>
          <p:cNvPr id="5" name="Text 2"/>
          <p:cNvSpPr/>
          <p:nvPr/>
        </p:nvSpPr>
        <p:spPr>
          <a:xfrm>
            <a:off x="1133951" y="5175052"/>
            <a:ext cx="7216259" cy="725805"/>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And what strikes me is that we wait until we have  everything… to realize it isn't </a:t>
            </a:r>
            <a:r>
              <a:rPr lang="en-US" sz="1750" i="1" dirty="0">
                <a:solidFill>
                  <a:srgbClr val="746558"/>
                </a:solidFill>
                <a:latin typeface="Gelasio" pitchFamily="34" charset="0"/>
                <a:ea typeface="Gelasio" pitchFamily="34" charset="-122"/>
                <a:cs typeface="Gelasio" pitchFamily="34" charset="-120"/>
              </a:rPr>
              <a:t>enough</a:t>
            </a:r>
            <a:r>
              <a:rPr lang="en-US" sz="1750" dirty="0">
                <a:solidFill>
                  <a:srgbClr val="746558"/>
                </a:solidFill>
                <a:latin typeface="Gelasio" pitchFamily="34" charset="0"/>
                <a:ea typeface="Gelasio" pitchFamily="34" charset="-122"/>
                <a:cs typeface="Gelasio" pitchFamily="34" charset="-120"/>
              </a:rPr>
              <a:t>."</a:t>
            </a:r>
            <a:endParaRPr lang="en-US" sz="1750" dirty="0"/>
          </a:p>
        </p:txBody>
      </p:sp>
      <p:sp>
        <p:nvSpPr>
          <p:cNvPr id="6" name="Shape 3"/>
          <p:cNvSpPr/>
          <p:nvPr/>
        </p:nvSpPr>
        <p:spPr>
          <a:xfrm>
            <a:off x="793790" y="2850237"/>
            <a:ext cx="30480" cy="3305770"/>
          </a:xfrm>
          <a:prstGeom prst="rect">
            <a:avLst/>
          </a:prstGeom>
          <a:solidFill>
            <a:srgbClr val="D3C5B6"/>
          </a:solidFill>
          <a:ln/>
        </p:spPr>
        <p:txBody>
          <a:bodyPr/>
          <a:lstStyle/>
          <a:p>
            <a:endParaRPr lang="en-US"/>
          </a:p>
        </p:txBody>
      </p:sp>
      <p:sp>
        <p:nvSpPr>
          <p:cNvPr id="7" name="Text 4"/>
          <p:cNvSpPr/>
          <p:nvPr/>
        </p:nvSpPr>
        <p:spPr>
          <a:xfrm>
            <a:off x="793790" y="641115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The courage to pivot isn't weakness — it's wisdom.</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892612"/>
            <a:ext cx="10125075" cy="708779"/>
          </a:xfrm>
          <a:prstGeom prst="rect">
            <a:avLst/>
          </a:prstGeom>
          <a:noFill/>
          <a:ln/>
        </p:spPr>
        <p:txBody>
          <a:bodyPr wrap="none" lIns="0" tIns="0" rIns="0" bIns="0" rtlCol="0" anchor="t"/>
          <a:lstStyle/>
          <a:p>
            <a:pPr marL="0" indent="0" algn="l">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From Rock Bottom to 500K Readers</a:t>
            </a:r>
            <a:endParaRPr lang="en-US" sz="4450" dirty="0"/>
          </a:p>
        </p:txBody>
      </p:sp>
      <p:pic>
        <p:nvPicPr>
          <p:cNvPr id="3" name="Image 0" descr="preencoded.png"/>
          <p:cNvPicPr>
            <a:picLocks noChangeAspect="1"/>
          </p:cNvPicPr>
          <p:nvPr/>
        </p:nvPicPr>
        <p:blipFill>
          <a:blip r:embed="rId3"/>
          <a:stretch>
            <a:fillRect/>
          </a:stretch>
        </p:blipFill>
        <p:spPr>
          <a:xfrm>
            <a:off x="793790" y="2196703"/>
            <a:ext cx="4885015" cy="4885015"/>
          </a:xfrm>
          <a:prstGeom prst="rect">
            <a:avLst/>
          </a:prstGeom>
        </p:spPr>
      </p:pic>
      <p:sp>
        <p:nvSpPr>
          <p:cNvPr id="4" name="Text 1"/>
          <p:cNvSpPr/>
          <p:nvPr/>
        </p:nvSpPr>
        <p:spPr>
          <a:xfrm>
            <a:off x="6239828" y="2168366"/>
            <a:ext cx="5775127" cy="425291"/>
          </a:xfrm>
          <a:prstGeom prst="rect">
            <a:avLst/>
          </a:prstGeom>
          <a:noFill/>
          <a:ln/>
        </p:spPr>
        <p:txBody>
          <a:bodyPr wrap="none" lIns="0" tIns="0" rIns="0" bIns="0" rtlCol="0" anchor="t"/>
          <a:lstStyle/>
          <a:p>
            <a:pPr marL="0" indent="0" algn="l">
              <a:lnSpc>
                <a:spcPts val="3300"/>
              </a:lnSpc>
              <a:buNone/>
            </a:pPr>
            <a:r>
              <a:rPr lang="en-US" sz="2650" dirty="0">
                <a:solidFill>
                  <a:srgbClr val="484237"/>
                </a:solidFill>
                <a:latin typeface="Gelasio Semi Bold" pitchFamily="34" charset="0"/>
                <a:ea typeface="Gelasio Semi Bold" pitchFamily="34" charset="-122"/>
                <a:cs typeface="Gelasio Semi Bold" pitchFamily="34" charset="-120"/>
              </a:rPr>
              <a:t>Ayodeji Awosika's Transformation</a:t>
            </a:r>
            <a:endParaRPr lang="en-US" sz="2650" dirty="0"/>
          </a:p>
        </p:txBody>
      </p:sp>
      <p:sp>
        <p:nvSpPr>
          <p:cNvPr id="5" name="Text 2"/>
          <p:cNvSpPr/>
          <p:nvPr/>
        </p:nvSpPr>
        <p:spPr>
          <a:xfrm>
            <a:off x="6239828" y="2820472"/>
            <a:ext cx="7604284" cy="1088708"/>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Ayodeji was broke, jobless, living with his parents, battling anxiety. But instead of numbing out, he made one micro-choice at a time: he wrote one blog post, then another.</a:t>
            </a:r>
            <a:endParaRPr lang="en-US" sz="1750" dirty="0"/>
          </a:p>
        </p:txBody>
      </p:sp>
      <p:sp>
        <p:nvSpPr>
          <p:cNvPr id="6" name="Text 3"/>
          <p:cNvSpPr/>
          <p:nvPr/>
        </p:nvSpPr>
        <p:spPr>
          <a:xfrm>
            <a:off x="6239828" y="4113252"/>
            <a:ext cx="7604284" cy="1088708"/>
          </a:xfrm>
          <a:prstGeom prst="rect">
            <a:avLst/>
          </a:prstGeom>
          <a:noFill/>
          <a:ln/>
        </p:spPr>
        <p:txBody>
          <a:bodyPr wrap="square" lIns="0" tIns="0" rIns="0" bIns="0" rtlCol="0" anchor="t"/>
          <a:lstStyle/>
          <a:p>
            <a:pPr marL="0" indent="0" algn="l">
              <a:lnSpc>
                <a:spcPts val="2850"/>
              </a:lnSpc>
              <a:buNone/>
            </a:pPr>
            <a:r>
              <a:rPr lang="en-US" sz="1750" dirty="0">
                <a:solidFill>
                  <a:srgbClr val="746558"/>
                </a:solidFill>
                <a:latin typeface="Gelasio" pitchFamily="34" charset="0"/>
                <a:ea typeface="Gelasio" pitchFamily="34" charset="-122"/>
                <a:cs typeface="Gelasio" pitchFamily="34" charset="-120"/>
              </a:rPr>
              <a:t>Today, he's a top writer with over 500,000 readers and a thriving author career — </a:t>
            </a:r>
            <a:r>
              <a:rPr lang="en-US" sz="1750" b="1" dirty="0">
                <a:solidFill>
                  <a:srgbClr val="746558"/>
                </a:solidFill>
                <a:latin typeface="Gelasio" pitchFamily="34" charset="0"/>
                <a:ea typeface="Gelasio" pitchFamily="34" charset="-122"/>
                <a:cs typeface="Gelasio" pitchFamily="34" charset="-120"/>
              </a:rPr>
              <a:t>not because he found the perfect plan</a:t>
            </a:r>
            <a:r>
              <a:rPr lang="en-US" sz="1750" dirty="0">
                <a:solidFill>
                  <a:srgbClr val="746558"/>
                </a:solidFill>
                <a:latin typeface="Gelasio" pitchFamily="34" charset="0"/>
                <a:ea typeface="Gelasio" pitchFamily="34" charset="-122"/>
                <a:cs typeface="Gelasio" pitchFamily="34" charset="-120"/>
              </a:rPr>
              <a:t>, but because he </a:t>
            </a:r>
            <a:r>
              <a:rPr lang="en-US" sz="1750" b="1" dirty="0">
                <a:solidFill>
                  <a:srgbClr val="D3C5B6"/>
                </a:solidFill>
                <a:latin typeface="Gelasio" pitchFamily="34" charset="0"/>
                <a:ea typeface="Gelasio" pitchFamily="34" charset="-122"/>
                <a:cs typeface="Gelasio" pitchFamily="34" charset="-120"/>
              </a:rPr>
              <a:t>aligned his choices with his values</a:t>
            </a:r>
            <a:r>
              <a:rPr lang="en-US" sz="1750" dirty="0">
                <a:solidFill>
                  <a:srgbClr val="746558"/>
                </a:solidFill>
                <a:latin typeface="Gelasio" pitchFamily="34" charset="0"/>
                <a:ea typeface="Gelasio" pitchFamily="34" charset="-122"/>
                <a:cs typeface="Gelasio" pitchFamily="34" charset="-120"/>
              </a:rPr>
              <a:t> one day at a time.</a:t>
            </a:r>
            <a:endParaRPr lang="en-US" sz="1750" dirty="0"/>
          </a:p>
        </p:txBody>
      </p:sp>
      <p:sp>
        <p:nvSpPr>
          <p:cNvPr id="7" name="Shape 4"/>
          <p:cNvSpPr/>
          <p:nvPr/>
        </p:nvSpPr>
        <p:spPr>
          <a:xfrm>
            <a:off x="6239828" y="5457111"/>
            <a:ext cx="7604284" cy="1326713"/>
          </a:xfrm>
          <a:prstGeom prst="roundRect">
            <a:avLst>
              <a:gd name="adj" fmla="val 2565"/>
            </a:avLst>
          </a:prstGeom>
          <a:solidFill>
            <a:srgbClr val="E2D9CF"/>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6466642" y="5785961"/>
            <a:ext cx="283488" cy="226814"/>
          </a:xfrm>
          <a:prstGeom prst="rect">
            <a:avLst/>
          </a:prstGeom>
        </p:spPr>
      </p:pic>
      <p:sp>
        <p:nvSpPr>
          <p:cNvPr id="9" name="Text 5"/>
          <p:cNvSpPr/>
          <p:nvPr/>
        </p:nvSpPr>
        <p:spPr>
          <a:xfrm>
            <a:off x="6976943" y="5740598"/>
            <a:ext cx="6640354"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Gelasio" pitchFamily="34" charset="0"/>
                <a:ea typeface="Gelasio" pitchFamily="34" charset="-122"/>
                <a:cs typeface="Gelasio" pitchFamily="34" charset="-120"/>
              </a:rPr>
              <a:t>You don't need a perfect plan. You need values-aligned action, repeated consistently.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p:cNvPicPr>
            <a:picLocks noChangeAspect="1"/>
          </p:cNvPicPr>
          <p:nvPr/>
        </p:nvPicPr>
        <p:blipFill>
          <a:blip r:embed="rId3"/>
          <a:srcRect/>
          <a:stretch/>
        </p:blipFill>
        <p:spPr>
          <a:xfrm>
            <a:off x="5110520" y="400824"/>
            <a:ext cx="4165455" cy="2505194"/>
          </a:xfrm>
          <a:prstGeom prst="rect">
            <a:avLst/>
          </a:prstGeom>
        </p:spPr>
      </p:pic>
      <p:sp>
        <p:nvSpPr>
          <p:cNvPr id="3" name="Text 0"/>
          <p:cNvSpPr/>
          <p:nvPr/>
        </p:nvSpPr>
        <p:spPr>
          <a:xfrm>
            <a:off x="701397" y="3056334"/>
            <a:ext cx="9042797" cy="626269"/>
          </a:xfrm>
          <a:prstGeom prst="rect">
            <a:avLst/>
          </a:prstGeom>
          <a:noFill/>
          <a:ln/>
        </p:spPr>
        <p:txBody>
          <a:bodyPr wrap="none" lIns="0" tIns="0" rIns="0" bIns="0" rtlCol="0" anchor="t"/>
          <a:lstStyle/>
          <a:p>
            <a:pPr marL="0" indent="0" algn="l">
              <a:lnSpc>
                <a:spcPts val="4900"/>
              </a:lnSpc>
              <a:buNone/>
            </a:pPr>
            <a:r>
              <a:rPr lang="en-US" sz="3900" dirty="0">
                <a:solidFill>
                  <a:srgbClr val="484237"/>
                </a:solidFill>
                <a:latin typeface="Gelasio Semi Bold" pitchFamily="34" charset="0"/>
                <a:ea typeface="Gelasio Semi Bold" pitchFamily="34" charset="-122"/>
                <a:cs typeface="Gelasio Semi Bold" pitchFamily="34" charset="-120"/>
              </a:rPr>
              <a:t>The Gender Gap in Pursuing Passion</a:t>
            </a:r>
            <a:endParaRPr lang="en-US" sz="3900" dirty="0"/>
          </a:p>
        </p:txBody>
      </p:sp>
      <p:sp>
        <p:nvSpPr>
          <p:cNvPr id="4" name="Shape 1"/>
          <p:cNvSpPr/>
          <p:nvPr/>
        </p:nvSpPr>
        <p:spPr>
          <a:xfrm>
            <a:off x="701397" y="3983236"/>
            <a:ext cx="6513552" cy="1475184"/>
          </a:xfrm>
          <a:prstGeom prst="roundRect">
            <a:avLst>
              <a:gd name="adj" fmla="val 2038"/>
            </a:avLst>
          </a:prstGeom>
          <a:solidFill>
            <a:srgbClr val="D3C5B6"/>
          </a:solidFill>
          <a:ln/>
        </p:spPr>
        <p:txBody>
          <a:bodyPr/>
          <a:lstStyle/>
          <a:p>
            <a:endParaRPr lang="en-US"/>
          </a:p>
        </p:txBody>
      </p:sp>
      <p:sp>
        <p:nvSpPr>
          <p:cNvPr id="5" name="Text 2"/>
          <p:cNvSpPr/>
          <p:nvPr/>
        </p:nvSpPr>
        <p:spPr>
          <a:xfrm>
            <a:off x="901779" y="4183618"/>
            <a:ext cx="2505194" cy="313134"/>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Gelasio Semi Bold" pitchFamily="34" charset="0"/>
                <a:ea typeface="Gelasio Semi Bold" pitchFamily="34" charset="-122"/>
                <a:cs typeface="Gelasio Semi Bold" pitchFamily="34" charset="-120"/>
              </a:rPr>
              <a:t>Time Poverty</a:t>
            </a:r>
            <a:endParaRPr lang="en-US" sz="1950" dirty="0"/>
          </a:p>
        </p:txBody>
      </p:sp>
      <p:sp>
        <p:nvSpPr>
          <p:cNvPr id="6" name="Text 3"/>
          <p:cNvSpPr/>
          <p:nvPr/>
        </p:nvSpPr>
        <p:spPr>
          <a:xfrm>
            <a:off x="901779" y="4617006"/>
            <a:ext cx="6112788" cy="641033"/>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Gelasio" pitchFamily="34" charset="0"/>
                <a:ea typeface="Gelasio" pitchFamily="34" charset="-122"/>
                <a:cs typeface="Gelasio" pitchFamily="34" charset="-120"/>
              </a:rPr>
              <a:t>Women spend significantly more hours on unpaid care work, leaving less energy for career pivots</a:t>
            </a:r>
            <a:endParaRPr lang="en-US" sz="1550" dirty="0"/>
          </a:p>
        </p:txBody>
      </p:sp>
      <p:sp>
        <p:nvSpPr>
          <p:cNvPr id="7" name="Shape 4"/>
          <p:cNvSpPr/>
          <p:nvPr/>
        </p:nvSpPr>
        <p:spPr>
          <a:xfrm>
            <a:off x="7415332" y="3983236"/>
            <a:ext cx="6513671" cy="1475184"/>
          </a:xfrm>
          <a:prstGeom prst="roundRect">
            <a:avLst>
              <a:gd name="adj" fmla="val 2038"/>
            </a:avLst>
          </a:prstGeom>
          <a:solidFill>
            <a:srgbClr val="D3C5B6"/>
          </a:solidFill>
          <a:ln/>
        </p:spPr>
        <p:txBody>
          <a:bodyPr/>
          <a:lstStyle/>
          <a:p>
            <a:endParaRPr lang="en-US"/>
          </a:p>
        </p:txBody>
      </p:sp>
      <p:sp>
        <p:nvSpPr>
          <p:cNvPr id="8" name="Text 5"/>
          <p:cNvSpPr/>
          <p:nvPr/>
        </p:nvSpPr>
        <p:spPr>
          <a:xfrm>
            <a:off x="7615714" y="4183618"/>
            <a:ext cx="2505194" cy="313134"/>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Gelasio Semi Bold" pitchFamily="34" charset="0"/>
                <a:ea typeface="Gelasio Semi Bold" pitchFamily="34" charset="-122"/>
                <a:cs typeface="Gelasio Semi Bold" pitchFamily="34" charset="-120"/>
              </a:rPr>
              <a:t>Care Burden</a:t>
            </a:r>
            <a:endParaRPr lang="en-US" sz="1950" dirty="0"/>
          </a:p>
        </p:txBody>
      </p:sp>
      <p:sp>
        <p:nvSpPr>
          <p:cNvPr id="9" name="Text 6"/>
          <p:cNvSpPr/>
          <p:nvPr/>
        </p:nvSpPr>
        <p:spPr>
          <a:xfrm>
            <a:off x="7615714" y="4617006"/>
            <a:ext cx="6112907" cy="641033"/>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Gelasio" pitchFamily="34" charset="0"/>
                <a:ea typeface="Gelasio" pitchFamily="34" charset="-122"/>
                <a:cs typeface="Gelasio" pitchFamily="34" charset="-120"/>
              </a:rPr>
              <a:t>The mental load of managing households and families falls disproportionately on women</a:t>
            </a:r>
            <a:endParaRPr lang="en-US" sz="1550" dirty="0"/>
          </a:p>
        </p:txBody>
      </p:sp>
      <p:sp>
        <p:nvSpPr>
          <p:cNvPr id="10" name="Shape 7"/>
          <p:cNvSpPr/>
          <p:nvPr/>
        </p:nvSpPr>
        <p:spPr>
          <a:xfrm>
            <a:off x="701397" y="5658803"/>
            <a:ext cx="6513552" cy="1475184"/>
          </a:xfrm>
          <a:prstGeom prst="roundRect">
            <a:avLst>
              <a:gd name="adj" fmla="val 2038"/>
            </a:avLst>
          </a:prstGeom>
          <a:solidFill>
            <a:srgbClr val="D3C5B6"/>
          </a:solidFill>
          <a:ln/>
        </p:spPr>
        <p:txBody>
          <a:bodyPr/>
          <a:lstStyle/>
          <a:p>
            <a:endParaRPr lang="en-US"/>
          </a:p>
        </p:txBody>
      </p:sp>
      <p:sp>
        <p:nvSpPr>
          <p:cNvPr id="11" name="Text 8"/>
          <p:cNvSpPr/>
          <p:nvPr/>
        </p:nvSpPr>
        <p:spPr>
          <a:xfrm>
            <a:off x="901779" y="5859185"/>
            <a:ext cx="2505194" cy="313134"/>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Gelasio Semi Bold" pitchFamily="34" charset="0"/>
                <a:ea typeface="Gelasio Semi Bold" pitchFamily="34" charset="-122"/>
                <a:cs typeface="Gelasio Semi Bold" pitchFamily="34" charset="-120"/>
              </a:rPr>
              <a:t>Pay Gap Reality</a:t>
            </a:r>
            <a:endParaRPr lang="en-US" sz="1950" dirty="0"/>
          </a:p>
        </p:txBody>
      </p:sp>
      <p:sp>
        <p:nvSpPr>
          <p:cNvPr id="12" name="Text 9"/>
          <p:cNvSpPr/>
          <p:nvPr/>
        </p:nvSpPr>
        <p:spPr>
          <a:xfrm>
            <a:off x="901779" y="6292572"/>
            <a:ext cx="6112788" cy="641033"/>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Gelasio" pitchFamily="34" charset="0"/>
                <a:ea typeface="Gelasio" pitchFamily="34" charset="-122"/>
                <a:cs typeface="Gelasio" pitchFamily="34" charset="-120"/>
              </a:rPr>
              <a:t>Lower earnings make financial risk-taking feel impossible, even when passion calls</a:t>
            </a:r>
            <a:endParaRPr lang="en-US" sz="1550" dirty="0"/>
          </a:p>
        </p:txBody>
      </p:sp>
      <p:sp>
        <p:nvSpPr>
          <p:cNvPr id="13" name="Shape 10"/>
          <p:cNvSpPr/>
          <p:nvPr/>
        </p:nvSpPr>
        <p:spPr>
          <a:xfrm>
            <a:off x="7415332" y="5658803"/>
            <a:ext cx="6513671" cy="1475184"/>
          </a:xfrm>
          <a:prstGeom prst="roundRect">
            <a:avLst>
              <a:gd name="adj" fmla="val 2038"/>
            </a:avLst>
          </a:prstGeom>
          <a:solidFill>
            <a:srgbClr val="D3C5B6"/>
          </a:solidFill>
          <a:ln/>
        </p:spPr>
        <p:txBody>
          <a:bodyPr/>
          <a:lstStyle/>
          <a:p>
            <a:endParaRPr lang="en-US"/>
          </a:p>
        </p:txBody>
      </p:sp>
      <p:sp>
        <p:nvSpPr>
          <p:cNvPr id="14" name="Text 11"/>
          <p:cNvSpPr/>
          <p:nvPr/>
        </p:nvSpPr>
        <p:spPr>
          <a:xfrm>
            <a:off x="7615714" y="5859185"/>
            <a:ext cx="2505194" cy="313134"/>
          </a:xfrm>
          <a:prstGeom prst="rect">
            <a:avLst/>
          </a:prstGeom>
          <a:noFill/>
          <a:ln/>
        </p:spPr>
        <p:txBody>
          <a:bodyPr wrap="none" lIns="0" tIns="0" rIns="0" bIns="0" rtlCol="0" anchor="t"/>
          <a:lstStyle/>
          <a:p>
            <a:pPr marL="0" indent="0" algn="l">
              <a:lnSpc>
                <a:spcPts val="2450"/>
              </a:lnSpc>
              <a:buNone/>
            </a:pPr>
            <a:r>
              <a:rPr lang="en-US" sz="1950" dirty="0">
                <a:solidFill>
                  <a:srgbClr val="000000"/>
                </a:solidFill>
                <a:latin typeface="Gelasio Semi Bold" pitchFamily="34" charset="0"/>
                <a:ea typeface="Gelasio Semi Bold" pitchFamily="34" charset="-122"/>
                <a:cs typeface="Gelasio Semi Bold" pitchFamily="34" charset="-120"/>
              </a:rPr>
              <a:t>Structural Barriers</a:t>
            </a:r>
            <a:endParaRPr lang="en-US" sz="1950" dirty="0"/>
          </a:p>
        </p:txBody>
      </p:sp>
      <p:sp>
        <p:nvSpPr>
          <p:cNvPr id="15" name="Text 12"/>
          <p:cNvSpPr/>
          <p:nvPr/>
        </p:nvSpPr>
        <p:spPr>
          <a:xfrm>
            <a:off x="7615714" y="6292572"/>
            <a:ext cx="6112907" cy="641033"/>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Gelasio" pitchFamily="34" charset="0"/>
                <a:ea typeface="Gelasio" pitchFamily="34" charset="-122"/>
                <a:cs typeface="Gelasio" pitchFamily="34" charset="-120"/>
              </a:rPr>
              <a:t>Lack of affordable childcare, flexible work, and support systems limit women's choices</a:t>
            </a:r>
            <a:endParaRPr lang="en-US" sz="1550" dirty="0"/>
          </a:p>
        </p:txBody>
      </p:sp>
      <p:sp>
        <p:nvSpPr>
          <p:cNvPr id="16" name="Text 13"/>
          <p:cNvSpPr/>
          <p:nvPr/>
        </p:nvSpPr>
        <p:spPr>
          <a:xfrm>
            <a:off x="701397" y="7359372"/>
            <a:ext cx="13227606" cy="320516"/>
          </a:xfrm>
          <a:prstGeom prst="rect">
            <a:avLst/>
          </a:prstGeom>
          <a:noFill/>
          <a:ln/>
        </p:spPr>
        <p:txBody>
          <a:bodyPr wrap="none" lIns="0" tIns="0" rIns="0" bIns="0" rtlCol="0" anchor="t"/>
          <a:lstStyle/>
          <a:p>
            <a:pPr marL="0" indent="0" algn="l">
              <a:lnSpc>
                <a:spcPts val="2500"/>
              </a:lnSpc>
              <a:buNone/>
            </a:pPr>
            <a:r>
              <a:rPr lang="en-US" sz="1550" dirty="0">
                <a:solidFill>
                  <a:srgbClr val="746558"/>
                </a:solidFill>
                <a:latin typeface="Gelasio" pitchFamily="34" charset="0"/>
                <a:ea typeface="Gelasio" pitchFamily="34" charset="-122"/>
                <a:cs typeface="Gelasio" pitchFamily="34" charset="-120"/>
              </a:rPr>
              <a:t>These aren't excuses — they're real constraints. But understanding them helps us design smarter, more sustainable paths forward.</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21638" y="566976"/>
            <a:ext cx="11307842" cy="644366"/>
          </a:xfrm>
          <a:prstGeom prst="rect">
            <a:avLst/>
          </a:prstGeom>
          <a:noFill/>
          <a:ln/>
        </p:spPr>
        <p:txBody>
          <a:bodyPr wrap="none" lIns="0" tIns="0" rIns="0" bIns="0" rtlCol="0" anchor="t"/>
          <a:lstStyle/>
          <a:p>
            <a:pPr marL="0" indent="0" algn="l">
              <a:lnSpc>
                <a:spcPts val="5050"/>
              </a:lnSpc>
              <a:buNone/>
            </a:pPr>
            <a:r>
              <a:rPr lang="en-US" sz="4050" dirty="0">
                <a:solidFill>
                  <a:srgbClr val="484237"/>
                </a:solidFill>
                <a:latin typeface="Gelasio Semi Bold" pitchFamily="34" charset="0"/>
                <a:ea typeface="Gelasio Semi Bold" pitchFamily="34" charset="-122"/>
                <a:cs typeface="Gelasio Semi Bold" pitchFamily="34" charset="-120"/>
              </a:rPr>
              <a:t>Your Secret Weapon: Emotional Intelligence</a:t>
            </a:r>
            <a:endParaRPr lang="en-US" sz="4050" dirty="0"/>
          </a:p>
        </p:txBody>
      </p:sp>
      <p:sp>
        <p:nvSpPr>
          <p:cNvPr id="3" name="Text 1"/>
          <p:cNvSpPr/>
          <p:nvPr/>
        </p:nvSpPr>
        <p:spPr>
          <a:xfrm>
            <a:off x="721638" y="1726644"/>
            <a:ext cx="6342102" cy="773192"/>
          </a:xfrm>
          <a:prstGeom prst="rect">
            <a:avLst/>
          </a:prstGeom>
          <a:noFill/>
          <a:ln/>
        </p:spPr>
        <p:txBody>
          <a:bodyPr wrap="square" lIns="0" tIns="0" rIns="0" bIns="0" rtlCol="0" anchor="t"/>
          <a:lstStyle/>
          <a:p>
            <a:pPr marL="0" indent="0" algn="l">
              <a:lnSpc>
                <a:spcPts val="3000"/>
              </a:lnSpc>
              <a:buNone/>
            </a:pPr>
            <a:r>
              <a:rPr lang="en-US" sz="2400" dirty="0">
                <a:solidFill>
                  <a:srgbClr val="484237"/>
                </a:solidFill>
                <a:latin typeface="Gelasio Semi Bold" pitchFamily="34" charset="0"/>
                <a:ea typeface="Gelasio Semi Bold" pitchFamily="34" charset="-122"/>
                <a:cs typeface="Gelasio Semi Bold" pitchFamily="34" charset="-120"/>
              </a:rPr>
              <a:t>Lead yourself with clarity, calm, and adaptability</a:t>
            </a:r>
            <a:endParaRPr lang="en-US" sz="2400" dirty="0"/>
          </a:p>
        </p:txBody>
      </p:sp>
      <p:sp>
        <p:nvSpPr>
          <p:cNvPr id="4" name="Text 2"/>
          <p:cNvSpPr/>
          <p:nvPr/>
        </p:nvSpPr>
        <p:spPr>
          <a:xfrm>
            <a:off x="721638" y="2705933"/>
            <a:ext cx="6342102" cy="659844"/>
          </a:xfrm>
          <a:prstGeom prst="rect">
            <a:avLst/>
          </a:prstGeom>
          <a:noFill/>
          <a:ln/>
        </p:spPr>
        <p:txBody>
          <a:bodyPr wrap="square" lIns="0" tIns="0" rIns="0" bIns="0" rtlCol="0" anchor="t"/>
          <a:lstStyle/>
          <a:p>
            <a:pPr marL="0" indent="0" algn="l">
              <a:lnSpc>
                <a:spcPts val="2550"/>
              </a:lnSpc>
              <a:buNone/>
            </a:pPr>
            <a:r>
              <a:rPr lang="en-US" sz="1600" dirty="0">
                <a:solidFill>
                  <a:srgbClr val="746558"/>
                </a:solidFill>
                <a:latin typeface="Gelasio" pitchFamily="34" charset="0"/>
                <a:ea typeface="Gelasio" pitchFamily="34" charset="-122"/>
                <a:cs typeface="Gelasio" pitchFamily="34" charset="-120"/>
              </a:rPr>
              <a:t>In uncertain times, emotional intelligence isn't a soft skill — it's </a:t>
            </a:r>
            <a:r>
              <a:rPr lang="en-US" sz="1600" b="1" dirty="0">
                <a:solidFill>
                  <a:srgbClr val="D3C5B6"/>
                </a:solidFill>
                <a:latin typeface="Gelasio" pitchFamily="34" charset="0"/>
                <a:ea typeface="Gelasio" pitchFamily="34" charset="-122"/>
                <a:cs typeface="Gelasio" pitchFamily="34" charset="-120"/>
              </a:rPr>
              <a:t>the skill</a:t>
            </a:r>
            <a:r>
              <a:rPr lang="en-US" sz="1600" dirty="0">
                <a:solidFill>
                  <a:srgbClr val="746558"/>
                </a:solidFill>
                <a:latin typeface="Gelasio" pitchFamily="34" charset="0"/>
                <a:ea typeface="Gelasio" pitchFamily="34" charset="-122"/>
                <a:cs typeface="Gelasio" pitchFamily="34" charset="-120"/>
              </a:rPr>
              <a:t> that allows you to navigate change without losing yourself.</a:t>
            </a:r>
            <a:endParaRPr lang="en-US" sz="1600" dirty="0"/>
          </a:p>
        </p:txBody>
      </p:sp>
      <p:sp>
        <p:nvSpPr>
          <p:cNvPr id="5" name="Text 3"/>
          <p:cNvSpPr/>
          <p:nvPr/>
        </p:nvSpPr>
        <p:spPr>
          <a:xfrm>
            <a:off x="721638" y="3551277"/>
            <a:ext cx="6342102" cy="329922"/>
          </a:xfrm>
          <a:prstGeom prst="rect">
            <a:avLst/>
          </a:prstGeom>
          <a:noFill/>
          <a:ln/>
        </p:spPr>
        <p:txBody>
          <a:bodyPr wrap="none" lIns="0" tIns="0" rIns="0" bIns="0" rtlCol="0" anchor="t"/>
          <a:lstStyle/>
          <a:p>
            <a:pPr marL="0" indent="0" algn="l">
              <a:lnSpc>
                <a:spcPts val="2550"/>
              </a:lnSpc>
              <a:buNone/>
            </a:pPr>
            <a:r>
              <a:rPr lang="en-US" sz="1600" dirty="0">
                <a:solidFill>
                  <a:srgbClr val="746558"/>
                </a:solidFill>
                <a:latin typeface="Gelasio" pitchFamily="34" charset="0"/>
                <a:ea typeface="Gelasio" pitchFamily="34" charset="-122"/>
                <a:cs typeface="Gelasio" pitchFamily="34" charset="-120"/>
              </a:rPr>
              <a:t>When you develop EI, you can:</a:t>
            </a:r>
            <a:endParaRPr lang="en-US" sz="1600" dirty="0"/>
          </a:p>
        </p:txBody>
      </p:sp>
      <p:sp>
        <p:nvSpPr>
          <p:cNvPr id="6" name="Text 4"/>
          <p:cNvSpPr/>
          <p:nvPr/>
        </p:nvSpPr>
        <p:spPr>
          <a:xfrm>
            <a:off x="721638" y="4066699"/>
            <a:ext cx="6342102" cy="329922"/>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746558"/>
                </a:solidFill>
                <a:latin typeface="Gelasio" pitchFamily="34" charset="0"/>
                <a:ea typeface="Gelasio" pitchFamily="34" charset="-122"/>
                <a:cs typeface="Gelasio" pitchFamily="34" charset="-120"/>
              </a:rPr>
              <a:t>Recognize when you're operating from fear versus values</a:t>
            </a:r>
            <a:endParaRPr lang="en-US" sz="1600" dirty="0"/>
          </a:p>
        </p:txBody>
      </p:sp>
      <p:sp>
        <p:nvSpPr>
          <p:cNvPr id="7" name="Text 5"/>
          <p:cNvSpPr/>
          <p:nvPr/>
        </p:nvSpPr>
        <p:spPr>
          <a:xfrm>
            <a:off x="721638" y="4468773"/>
            <a:ext cx="6342102" cy="329922"/>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746558"/>
                </a:solidFill>
                <a:latin typeface="Gelasio" pitchFamily="34" charset="0"/>
                <a:ea typeface="Gelasio" pitchFamily="34" charset="-122"/>
                <a:cs typeface="Gelasio" pitchFamily="34" charset="-120"/>
              </a:rPr>
              <a:t>Stay grounded when external circumstances shift</a:t>
            </a:r>
            <a:endParaRPr lang="en-US" sz="1600" dirty="0"/>
          </a:p>
        </p:txBody>
      </p:sp>
      <p:sp>
        <p:nvSpPr>
          <p:cNvPr id="8" name="Text 6"/>
          <p:cNvSpPr/>
          <p:nvPr/>
        </p:nvSpPr>
        <p:spPr>
          <a:xfrm>
            <a:off x="721638" y="4870847"/>
            <a:ext cx="6342102" cy="329922"/>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746558"/>
                </a:solidFill>
                <a:latin typeface="Gelasio" pitchFamily="34" charset="0"/>
                <a:ea typeface="Gelasio" pitchFamily="34" charset="-122"/>
                <a:cs typeface="Gelasio" pitchFamily="34" charset="-120"/>
              </a:rPr>
              <a:t>Make aligned decisions even under pressure</a:t>
            </a:r>
            <a:endParaRPr lang="en-US" sz="1600" dirty="0"/>
          </a:p>
        </p:txBody>
      </p:sp>
      <p:sp>
        <p:nvSpPr>
          <p:cNvPr id="9" name="Text 7"/>
          <p:cNvSpPr/>
          <p:nvPr/>
        </p:nvSpPr>
        <p:spPr>
          <a:xfrm>
            <a:off x="721638" y="5272921"/>
            <a:ext cx="6342102" cy="329922"/>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746558"/>
                </a:solidFill>
                <a:latin typeface="Gelasio" pitchFamily="34" charset="0"/>
                <a:ea typeface="Gelasio" pitchFamily="34" charset="-122"/>
                <a:cs typeface="Gelasio" pitchFamily="34" charset="-120"/>
              </a:rPr>
              <a:t>Build resilience through self-compassion</a:t>
            </a:r>
            <a:endParaRPr lang="en-US" sz="1600" dirty="0"/>
          </a:p>
        </p:txBody>
      </p:sp>
      <p:pic>
        <p:nvPicPr>
          <p:cNvPr id="10" name="Image 0" descr="preencoded.png"/>
          <p:cNvPicPr>
            <a:picLocks noChangeAspect="1"/>
          </p:cNvPicPr>
          <p:nvPr/>
        </p:nvPicPr>
        <p:blipFill>
          <a:blip r:embed="rId3"/>
          <a:stretch>
            <a:fillRect/>
          </a:stretch>
        </p:blipFill>
        <p:spPr>
          <a:xfrm>
            <a:off x="7574280" y="1752481"/>
            <a:ext cx="6342102" cy="634210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95682" y="868085"/>
            <a:ext cx="12843391" cy="621149"/>
          </a:xfrm>
          <a:prstGeom prst="rect">
            <a:avLst/>
          </a:prstGeom>
          <a:noFill/>
          <a:ln/>
        </p:spPr>
        <p:txBody>
          <a:bodyPr wrap="none" lIns="0" tIns="0" rIns="0" bIns="0" rtlCol="0" anchor="t"/>
          <a:lstStyle/>
          <a:p>
            <a:pPr marL="0" indent="0" algn="l">
              <a:lnSpc>
                <a:spcPts val="4850"/>
              </a:lnSpc>
              <a:buNone/>
            </a:pPr>
            <a:r>
              <a:rPr lang="en-US" sz="3900" dirty="0">
                <a:solidFill>
                  <a:srgbClr val="484237"/>
                </a:solidFill>
                <a:latin typeface="Gelasio Semi Bold" pitchFamily="34" charset="0"/>
                <a:ea typeface="Gelasio Semi Bold" pitchFamily="34" charset="-122"/>
                <a:cs typeface="Gelasio Semi Bold" pitchFamily="34" charset="-120"/>
              </a:rPr>
              <a:t>The ACT Framework: 6-Sided Rubik’s Cube</a:t>
            </a:r>
            <a:endParaRPr lang="en-US" sz="3900" dirty="0"/>
          </a:p>
        </p:txBody>
      </p:sp>
      <p:sp>
        <p:nvSpPr>
          <p:cNvPr id="3" name="Text 1"/>
          <p:cNvSpPr/>
          <p:nvPr/>
        </p:nvSpPr>
        <p:spPr>
          <a:xfrm>
            <a:off x="658852" y="1509951"/>
            <a:ext cx="13229547" cy="666631"/>
          </a:xfrm>
          <a:prstGeom prst="rect">
            <a:avLst/>
          </a:prstGeom>
          <a:noFill/>
          <a:ln/>
        </p:spPr>
        <p:txBody>
          <a:bodyPr wrap="none" lIns="0" tIns="0" rIns="0" bIns="0" rtlCol="0" anchor="t"/>
          <a:lstStyle/>
          <a:p>
            <a:pPr>
              <a:lnSpc>
                <a:spcPts val="2500"/>
              </a:lnSpc>
            </a:pPr>
            <a:r>
              <a:rPr lang="en-US" sz="1600" dirty="0">
                <a:solidFill>
                  <a:srgbClr val="484237"/>
                </a:solidFill>
                <a:latin typeface="Gelasio Semi Bold" pitchFamily="34" charset="0"/>
                <a:ea typeface="Gelasio Semi Bold" pitchFamily="34" charset="-122"/>
                <a:cs typeface="Gelasio Semi Bold" pitchFamily="34" charset="-120"/>
              </a:rPr>
              <a:t>Coach Yourself Toward Clarity –</a:t>
            </a:r>
            <a:r>
              <a:rPr lang="en-US" sz="1600" dirty="0">
                <a:solidFill>
                  <a:srgbClr val="746558"/>
                </a:solidFill>
                <a:latin typeface="Gelasio" pitchFamily="34" charset="0"/>
                <a:ea typeface="Gelasio" pitchFamily="34" charset="-122"/>
                <a:cs typeface="Gelasio" pitchFamily="34" charset="-120"/>
              </a:rPr>
              <a:t>Based on Diana Hill's proven tool to move from stuck to aligned through committed action</a:t>
            </a:r>
            <a:endParaRPr lang="en-US" sz="1600" dirty="0">
              <a:solidFill>
                <a:srgbClr val="484237"/>
              </a:solidFill>
              <a:latin typeface="Gelasio Semi Bold" pitchFamily="34" charset="0"/>
              <a:ea typeface="Gelasio Semi Bold" pitchFamily="34" charset="-122"/>
              <a:cs typeface="Gelasio Semi Bold" pitchFamily="34" charset="-120"/>
            </a:endParaRPr>
          </a:p>
          <a:p>
            <a:pPr>
              <a:lnSpc>
                <a:spcPts val="2500"/>
              </a:lnSpc>
            </a:pPr>
            <a:r>
              <a:rPr lang="en-US" sz="1550" dirty="0">
                <a:solidFill>
                  <a:srgbClr val="746558"/>
                </a:solidFill>
                <a:latin typeface="Gelasio" pitchFamily="34" charset="0"/>
                <a:cs typeface="Gelasio" pitchFamily="34" charset="-120"/>
              </a:rPr>
              <a:t>ACT has six core aspects—each one functions like a side of a Rubik’s Cube, working together to help you move toward your goal.</a:t>
            </a:r>
          </a:p>
        </p:txBody>
      </p:sp>
      <p:sp>
        <p:nvSpPr>
          <p:cNvPr id="4" name="Text 2"/>
          <p:cNvSpPr/>
          <p:nvPr/>
        </p:nvSpPr>
        <p:spPr>
          <a:xfrm>
            <a:off x="695682" y="2428161"/>
            <a:ext cx="198715" cy="248364"/>
          </a:xfrm>
          <a:prstGeom prst="rect">
            <a:avLst/>
          </a:prstGeom>
          <a:noFill/>
          <a:ln/>
        </p:spPr>
        <p:txBody>
          <a:bodyPr wrap="none" lIns="0" tIns="0" rIns="0" bIns="0" rtlCol="0" anchor="t"/>
          <a:lstStyle/>
          <a:p>
            <a:pPr marL="0" indent="0" algn="l">
              <a:lnSpc>
                <a:spcPts val="2500"/>
              </a:lnSpc>
              <a:buNone/>
            </a:pPr>
            <a:r>
              <a:rPr lang="en-US" sz="1550" dirty="0">
                <a:solidFill>
                  <a:srgbClr val="746558"/>
                </a:solidFill>
                <a:latin typeface="Gelasio Light" pitchFamily="34" charset="0"/>
                <a:ea typeface="Gelasio Light" pitchFamily="34" charset="-122"/>
                <a:cs typeface="Gelasio Light" pitchFamily="34" charset="-120"/>
              </a:rPr>
              <a:t>1</a:t>
            </a:r>
            <a:endParaRPr lang="en-US" sz="1550" dirty="0"/>
          </a:p>
        </p:txBody>
      </p:sp>
      <p:sp>
        <p:nvSpPr>
          <p:cNvPr id="5" name="Shape 3"/>
          <p:cNvSpPr/>
          <p:nvPr/>
        </p:nvSpPr>
        <p:spPr>
          <a:xfrm>
            <a:off x="695682" y="2742962"/>
            <a:ext cx="4280535" cy="22860"/>
          </a:xfrm>
          <a:prstGeom prst="rect">
            <a:avLst/>
          </a:prstGeom>
          <a:solidFill>
            <a:srgbClr val="D3C5B6"/>
          </a:solidFill>
          <a:ln/>
        </p:spPr>
        <p:txBody>
          <a:bodyPr/>
          <a:lstStyle/>
          <a:p>
            <a:endParaRPr lang="en-US"/>
          </a:p>
        </p:txBody>
      </p:sp>
      <p:sp>
        <p:nvSpPr>
          <p:cNvPr id="6" name="Text 4"/>
          <p:cNvSpPr/>
          <p:nvPr/>
        </p:nvSpPr>
        <p:spPr>
          <a:xfrm>
            <a:off x="695682" y="2887980"/>
            <a:ext cx="963436" cy="310515"/>
          </a:xfrm>
          <a:prstGeom prst="rect">
            <a:avLst/>
          </a:prstGeom>
          <a:noFill/>
          <a:ln/>
        </p:spPr>
        <p:txBody>
          <a:bodyPr wrap="none" lIns="0" tIns="0" rIns="0" bIns="0" rtlCol="0" anchor="t"/>
          <a:lstStyle/>
          <a:p>
            <a:pPr>
              <a:lnSpc>
                <a:spcPts val="2400"/>
              </a:lnSpc>
            </a:pPr>
            <a:r>
              <a:rPr lang="en-US" sz="1950" dirty="0">
                <a:solidFill>
                  <a:srgbClr val="746558"/>
                </a:solidFill>
                <a:latin typeface="Gelasio Semi Bold" pitchFamily="34" charset="0"/>
                <a:cs typeface="Gelasio Semi Bold" pitchFamily="34" charset="-120"/>
              </a:rPr>
              <a:t>Notice the Moment</a:t>
            </a:r>
            <a:endParaRPr lang="en-US" sz="1950" dirty="0"/>
          </a:p>
        </p:txBody>
      </p:sp>
      <p:sp>
        <p:nvSpPr>
          <p:cNvPr id="7" name="Text 5"/>
          <p:cNvSpPr/>
          <p:nvPr/>
        </p:nvSpPr>
        <p:spPr>
          <a:xfrm>
            <a:off x="614121" y="3355734"/>
            <a:ext cx="4280535" cy="953691"/>
          </a:xfrm>
          <a:prstGeom prst="rect">
            <a:avLst/>
          </a:prstGeom>
          <a:noFill/>
          <a:ln/>
        </p:spPr>
        <p:txBody>
          <a:bodyPr wrap="square" lIns="0" tIns="0" rIns="0" bIns="0" rtlCol="0" anchor="t"/>
          <a:lstStyle/>
          <a:p>
            <a:pPr marL="0" indent="0" algn="l">
              <a:lnSpc>
                <a:spcPts val="2500"/>
              </a:lnSpc>
              <a:buNone/>
            </a:pPr>
            <a:r>
              <a:rPr lang="en-US" sz="1550" dirty="0">
                <a:solidFill>
                  <a:srgbClr val="746558"/>
                </a:solidFill>
                <a:latin typeface="Gelasio" pitchFamily="34" charset="0"/>
                <a:ea typeface="Gelasio" pitchFamily="34" charset="-122"/>
                <a:cs typeface="Gelasio" pitchFamily="34" charset="-120"/>
              </a:rPr>
              <a:t>Be present in moments that matter: Be fully aware of the moment  that matters to you.</a:t>
            </a:r>
            <a:br>
              <a:rPr lang="en-US" sz="1550" dirty="0">
                <a:solidFill>
                  <a:srgbClr val="746558"/>
                </a:solidFill>
                <a:latin typeface="Gelasio" pitchFamily="34" charset="0"/>
                <a:ea typeface="Gelasio" pitchFamily="34" charset="-122"/>
                <a:cs typeface="Gelasio" pitchFamily="34" charset="-120"/>
              </a:rPr>
            </a:br>
            <a:r>
              <a:rPr lang="en-US" sz="1550" dirty="0">
                <a:solidFill>
                  <a:srgbClr val="746558"/>
                </a:solidFill>
                <a:latin typeface="Gelasio" pitchFamily="34" charset="0"/>
                <a:ea typeface="Gelasio" pitchFamily="34" charset="-122"/>
                <a:cs typeface="Gelasio" pitchFamily="34" charset="-120"/>
              </a:rPr>
              <a:t>No judgement, just attention.</a:t>
            </a:r>
            <a:endParaRPr lang="en-US" sz="1550" dirty="0"/>
          </a:p>
        </p:txBody>
      </p:sp>
      <p:sp>
        <p:nvSpPr>
          <p:cNvPr id="8" name="Text 6"/>
          <p:cNvSpPr/>
          <p:nvPr/>
        </p:nvSpPr>
        <p:spPr>
          <a:xfrm>
            <a:off x="5174933" y="2428161"/>
            <a:ext cx="198715" cy="248364"/>
          </a:xfrm>
          <a:prstGeom prst="rect">
            <a:avLst/>
          </a:prstGeom>
          <a:noFill/>
          <a:ln/>
        </p:spPr>
        <p:txBody>
          <a:bodyPr wrap="none" lIns="0" tIns="0" rIns="0" bIns="0" rtlCol="0" anchor="t"/>
          <a:lstStyle/>
          <a:p>
            <a:pPr marL="0" indent="0" algn="l">
              <a:lnSpc>
                <a:spcPts val="2500"/>
              </a:lnSpc>
              <a:buNone/>
            </a:pPr>
            <a:r>
              <a:rPr lang="en-US" sz="1550" dirty="0">
                <a:solidFill>
                  <a:srgbClr val="746558"/>
                </a:solidFill>
                <a:latin typeface="Gelasio Light" pitchFamily="34" charset="0"/>
                <a:ea typeface="Gelasio Light" pitchFamily="34" charset="-122"/>
                <a:cs typeface="Gelasio Light" pitchFamily="34" charset="-120"/>
              </a:rPr>
              <a:t>2</a:t>
            </a:r>
            <a:endParaRPr lang="en-US" sz="1550" dirty="0"/>
          </a:p>
        </p:txBody>
      </p:sp>
      <p:sp>
        <p:nvSpPr>
          <p:cNvPr id="9" name="Shape 7"/>
          <p:cNvSpPr/>
          <p:nvPr/>
        </p:nvSpPr>
        <p:spPr>
          <a:xfrm>
            <a:off x="5174933" y="2742962"/>
            <a:ext cx="4280535" cy="22860"/>
          </a:xfrm>
          <a:prstGeom prst="rect">
            <a:avLst/>
          </a:prstGeom>
          <a:solidFill>
            <a:srgbClr val="D3C5B6"/>
          </a:solidFill>
          <a:ln/>
        </p:spPr>
        <p:txBody>
          <a:bodyPr/>
          <a:lstStyle/>
          <a:p>
            <a:endParaRPr lang="en-US"/>
          </a:p>
        </p:txBody>
      </p:sp>
      <p:sp>
        <p:nvSpPr>
          <p:cNvPr id="10" name="Text 8"/>
          <p:cNvSpPr/>
          <p:nvPr/>
        </p:nvSpPr>
        <p:spPr>
          <a:xfrm>
            <a:off x="5174933" y="2887980"/>
            <a:ext cx="2484596" cy="310515"/>
          </a:xfrm>
          <a:prstGeom prst="rect">
            <a:avLst/>
          </a:prstGeom>
          <a:noFill/>
          <a:ln/>
        </p:spPr>
        <p:txBody>
          <a:bodyPr wrap="none" lIns="0" tIns="0" rIns="0" bIns="0" rtlCol="0" anchor="t"/>
          <a:lstStyle/>
          <a:p>
            <a:pPr marL="0" indent="0" algn="l">
              <a:lnSpc>
                <a:spcPts val="2400"/>
              </a:lnSpc>
              <a:buNone/>
            </a:pPr>
            <a:r>
              <a:rPr lang="en-US" sz="1950" dirty="0">
                <a:solidFill>
                  <a:srgbClr val="746558"/>
                </a:solidFill>
                <a:latin typeface="Gelasio Semi Bold" pitchFamily="34" charset="0"/>
                <a:ea typeface="Gelasio Semi Bold" pitchFamily="34" charset="-122"/>
                <a:cs typeface="Gelasio Semi Bold" pitchFamily="34" charset="-120"/>
              </a:rPr>
              <a:t>Name the Values</a:t>
            </a:r>
            <a:endParaRPr lang="en-US" sz="1950" dirty="0"/>
          </a:p>
        </p:txBody>
      </p:sp>
      <p:sp>
        <p:nvSpPr>
          <p:cNvPr id="11" name="Text 9"/>
          <p:cNvSpPr/>
          <p:nvPr/>
        </p:nvSpPr>
        <p:spPr>
          <a:xfrm>
            <a:off x="5174933" y="3317677"/>
            <a:ext cx="4280535" cy="953691"/>
          </a:xfrm>
          <a:prstGeom prst="rect">
            <a:avLst/>
          </a:prstGeom>
          <a:noFill/>
          <a:ln/>
        </p:spPr>
        <p:txBody>
          <a:bodyPr wrap="square" lIns="0" tIns="0" rIns="0" bIns="0" rtlCol="0" anchor="t"/>
          <a:lstStyle/>
          <a:p>
            <a:pPr marL="0" indent="0" algn="l">
              <a:lnSpc>
                <a:spcPts val="2500"/>
              </a:lnSpc>
              <a:buNone/>
            </a:pPr>
            <a:r>
              <a:rPr lang="en-US" sz="1550" dirty="0">
                <a:solidFill>
                  <a:srgbClr val="746558"/>
                </a:solidFill>
                <a:latin typeface="Gelasio" pitchFamily="34" charset="0"/>
                <a:ea typeface="Gelasio" pitchFamily="34" charset="-122"/>
                <a:cs typeface="Gelasio" pitchFamily="34" charset="-120"/>
              </a:rPr>
              <a:t>Reconnect with your core values. What matters most to you? Name it and check if you are aligned in the moment with your values</a:t>
            </a:r>
            <a:endParaRPr lang="en-US" sz="1550" dirty="0"/>
          </a:p>
        </p:txBody>
      </p:sp>
      <p:sp>
        <p:nvSpPr>
          <p:cNvPr id="12" name="Text 10"/>
          <p:cNvSpPr/>
          <p:nvPr/>
        </p:nvSpPr>
        <p:spPr>
          <a:xfrm>
            <a:off x="9654183" y="2428161"/>
            <a:ext cx="198715" cy="248364"/>
          </a:xfrm>
          <a:prstGeom prst="rect">
            <a:avLst/>
          </a:prstGeom>
          <a:noFill/>
          <a:ln/>
        </p:spPr>
        <p:txBody>
          <a:bodyPr wrap="none" lIns="0" tIns="0" rIns="0" bIns="0" rtlCol="0" anchor="t"/>
          <a:lstStyle/>
          <a:p>
            <a:pPr marL="0" indent="0" algn="l">
              <a:lnSpc>
                <a:spcPts val="2500"/>
              </a:lnSpc>
              <a:buNone/>
            </a:pPr>
            <a:r>
              <a:rPr lang="en-US" sz="1550" dirty="0">
                <a:solidFill>
                  <a:srgbClr val="746558"/>
                </a:solidFill>
                <a:latin typeface="Gelasio Light" pitchFamily="34" charset="0"/>
                <a:ea typeface="Gelasio Light" pitchFamily="34" charset="-122"/>
                <a:cs typeface="Gelasio Light" pitchFamily="34" charset="-120"/>
              </a:rPr>
              <a:t>3</a:t>
            </a:r>
            <a:endParaRPr lang="en-US" sz="1550" dirty="0"/>
          </a:p>
        </p:txBody>
      </p:sp>
      <p:sp>
        <p:nvSpPr>
          <p:cNvPr id="13" name="Shape 11"/>
          <p:cNvSpPr/>
          <p:nvPr/>
        </p:nvSpPr>
        <p:spPr>
          <a:xfrm>
            <a:off x="9654183" y="2742962"/>
            <a:ext cx="4280535" cy="22860"/>
          </a:xfrm>
          <a:prstGeom prst="rect">
            <a:avLst/>
          </a:prstGeom>
          <a:solidFill>
            <a:srgbClr val="D3C5B6"/>
          </a:solidFill>
          <a:ln/>
        </p:spPr>
        <p:txBody>
          <a:bodyPr/>
          <a:lstStyle/>
          <a:p>
            <a:endParaRPr lang="en-US"/>
          </a:p>
        </p:txBody>
      </p:sp>
      <p:sp>
        <p:nvSpPr>
          <p:cNvPr id="14" name="Text 12"/>
          <p:cNvSpPr/>
          <p:nvPr/>
        </p:nvSpPr>
        <p:spPr>
          <a:xfrm>
            <a:off x="9607866" y="4958856"/>
            <a:ext cx="2484596" cy="310515"/>
          </a:xfrm>
          <a:prstGeom prst="rect">
            <a:avLst/>
          </a:prstGeom>
          <a:noFill/>
          <a:ln/>
        </p:spPr>
        <p:txBody>
          <a:bodyPr wrap="none" lIns="0" tIns="0" rIns="0" bIns="0" rtlCol="0" anchor="t"/>
          <a:lstStyle/>
          <a:p>
            <a:pPr marL="0" indent="0" algn="l">
              <a:lnSpc>
                <a:spcPts val="2400"/>
              </a:lnSpc>
              <a:buNone/>
            </a:pPr>
            <a:r>
              <a:rPr lang="en-US" sz="1950" dirty="0">
                <a:solidFill>
                  <a:srgbClr val="746558"/>
                </a:solidFill>
                <a:latin typeface="Gelasio Semi Bold" pitchFamily="34" charset="0"/>
                <a:ea typeface="Gelasio Semi Bold" pitchFamily="34" charset="-122"/>
                <a:cs typeface="Gelasio Semi Bold" pitchFamily="34" charset="-120"/>
              </a:rPr>
              <a:t>Navigate</a:t>
            </a:r>
            <a:endParaRPr lang="en-US" sz="1950" dirty="0"/>
          </a:p>
        </p:txBody>
      </p:sp>
      <p:sp>
        <p:nvSpPr>
          <p:cNvPr id="15" name="Text 13"/>
          <p:cNvSpPr/>
          <p:nvPr/>
        </p:nvSpPr>
        <p:spPr>
          <a:xfrm>
            <a:off x="9607866" y="5329475"/>
            <a:ext cx="4245291" cy="1252210"/>
          </a:xfrm>
          <a:prstGeom prst="rect">
            <a:avLst/>
          </a:prstGeom>
          <a:noFill/>
          <a:ln/>
        </p:spPr>
        <p:txBody>
          <a:bodyPr wrap="square" lIns="0" tIns="0" rIns="0" bIns="0" rtlCol="0" anchor="t"/>
          <a:lstStyle/>
          <a:p>
            <a:pPr marL="0" indent="0" algn="l">
              <a:lnSpc>
                <a:spcPts val="2500"/>
              </a:lnSpc>
              <a:buNone/>
            </a:pPr>
            <a:r>
              <a:rPr lang="en-US" sz="1550" dirty="0">
                <a:solidFill>
                  <a:srgbClr val="746558"/>
                </a:solidFill>
                <a:latin typeface="Gelasio" pitchFamily="34" charset="0"/>
                <a:ea typeface="Gelasio" pitchFamily="34" charset="-122"/>
                <a:cs typeface="Gelasio" pitchFamily="34" charset="-120"/>
              </a:rPr>
              <a:t>Choose small, concrete actions that align with those values. Start micro — aligned with values in the right direction- consistency beats perfection. </a:t>
            </a:r>
            <a:endParaRPr lang="en-US" sz="1550" dirty="0"/>
          </a:p>
        </p:txBody>
      </p:sp>
      <p:sp>
        <p:nvSpPr>
          <p:cNvPr id="16" name="Text 14"/>
          <p:cNvSpPr/>
          <p:nvPr/>
        </p:nvSpPr>
        <p:spPr>
          <a:xfrm>
            <a:off x="695682" y="4619149"/>
            <a:ext cx="198715" cy="248364"/>
          </a:xfrm>
          <a:prstGeom prst="rect">
            <a:avLst/>
          </a:prstGeom>
          <a:noFill/>
          <a:ln/>
        </p:spPr>
        <p:txBody>
          <a:bodyPr wrap="none" lIns="0" tIns="0" rIns="0" bIns="0" rtlCol="0" anchor="t"/>
          <a:lstStyle/>
          <a:p>
            <a:pPr marL="0" indent="0" algn="l">
              <a:lnSpc>
                <a:spcPts val="2500"/>
              </a:lnSpc>
              <a:buNone/>
            </a:pPr>
            <a:r>
              <a:rPr lang="en-US" sz="1550" dirty="0">
                <a:solidFill>
                  <a:srgbClr val="746558"/>
                </a:solidFill>
                <a:latin typeface="Gelasio Light" pitchFamily="34" charset="0"/>
                <a:ea typeface="Gelasio Light" pitchFamily="34" charset="-122"/>
                <a:cs typeface="Gelasio Light" pitchFamily="34" charset="-120"/>
              </a:rPr>
              <a:t>4</a:t>
            </a:r>
          </a:p>
          <a:p>
            <a:pPr marL="0" indent="0" algn="l">
              <a:lnSpc>
                <a:spcPts val="2500"/>
              </a:lnSpc>
              <a:buNone/>
            </a:pPr>
            <a:endParaRPr lang="en-US" sz="1550" dirty="0"/>
          </a:p>
        </p:txBody>
      </p:sp>
      <p:sp>
        <p:nvSpPr>
          <p:cNvPr id="17" name="Shape 15"/>
          <p:cNvSpPr/>
          <p:nvPr/>
        </p:nvSpPr>
        <p:spPr>
          <a:xfrm flipV="1">
            <a:off x="695683" y="4888230"/>
            <a:ext cx="4280534" cy="45719"/>
          </a:xfrm>
          <a:prstGeom prst="rect">
            <a:avLst/>
          </a:prstGeom>
          <a:solidFill>
            <a:srgbClr val="D3C5B6"/>
          </a:solidFill>
          <a:ln/>
        </p:spPr>
        <p:txBody>
          <a:bodyPr/>
          <a:lstStyle/>
          <a:p>
            <a:endParaRPr lang="en-US"/>
          </a:p>
        </p:txBody>
      </p:sp>
      <p:sp>
        <p:nvSpPr>
          <p:cNvPr id="18" name="Text 16"/>
          <p:cNvSpPr/>
          <p:nvPr/>
        </p:nvSpPr>
        <p:spPr>
          <a:xfrm>
            <a:off x="9680397" y="2793828"/>
            <a:ext cx="2726293" cy="310515"/>
          </a:xfrm>
          <a:prstGeom prst="rect">
            <a:avLst/>
          </a:prstGeom>
          <a:noFill/>
          <a:ln/>
        </p:spPr>
        <p:txBody>
          <a:bodyPr wrap="none" lIns="0" tIns="0" rIns="0" bIns="0" rtlCol="0" anchor="t"/>
          <a:lstStyle/>
          <a:p>
            <a:pPr marL="0" indent="0" algn="l">
              <a:lnSpc>
                <a:spcPts val="2400"/>
              </a:lnSpc>
              <a:buNone/>
            </a:pPr>
            <a:r>
              <a:rPr lang="en-US" sz="1950" dirty="0">
                <a:solidFill>
                  <a:srgbClr val="746558"/>
                </a:solidFill>
                <a:latin typeface="Gelasio Semi Bold" pitchFamily="34" charset="0"/>
                <a:ea typeface="Gelasio Semi Bold" pitchFamily="34" charset="-122"/>
                <a:cs typeface="Gelasio Semi Bold" pitchFamily="34" charset="-120"/>
              </a:rPr>
              <a:t>Normalize Discomfort</a:t>
            </a:r>
            <a:endParaRPr lang="en-US" sz="1950" dirty="0"/>
          </a:p>
        </p:txBody>
      </p:sp>
      <p:sp>
        <p:nvSpPr>
          <p:cNvPr id="19" name="Text 17"/>
          <p:cNvSpPr/>
          <p:nvPr/>
        </p:nvSpPr>
        <p:spPr>
          <a:xfrm>
            <a:off x="9654183" y="3332202"/>
            <a:ext cx="4362096" cy="1200506"/>
          </a:xfrm>
          <a:prstGeom prst="rect">
            <a:avLst/>
          </a:prstGeom>
          <a:noFill/>
          <a:ln/>
        </p:spPr>
        <p:txBody>
          <a:bodyPr wrap="square" lIns="0" tIns="0" rIns="0" bIns="0" rtlCol="0" anchor="t"/>
          <a:lstStyle/>
          <a:p>
            <a:pPr>
              <a:lnSpc>
                <a:spcPts val="2500"/>
              </a:lnSpc>
            </a:pPr>
            <a:r>
              <a:rPr lang="en-US" sz="1550" dirty="0">
                <a:solidFill>
                  <a:srgbClr val="746558"/>
                </a:solidFill>
                <a:latin typeface="Gelasio" pitchFamily="34" charset="0"/>
                <a:ea typeface="Gelasio" pitchFamily="34" charset="-122"/>
                <a:cs typeface="Gelasio" pitchFamily="34" charset="-120"/>
              </a:rPr>
              <a:t>You'll feel uncertainty, fear, and doubt.</a:t>
            </a:r>
            <a:br>
              <a:rPr lang="en-US" sz="1550" dirty="0">
                <a:solidFill>
                  <a:srgbClr val="746558"/>
                </a:solidFill>
                <a:latin typeface="Gelasio" pitchFamily="34" charset="0"/>
                <a:ea typeface="Gelasio" pitchFamily="34" charset="-122"/>
                <a:cs typeface="Gelasio" pitchFamily="34" charset="-120"/>
              </a:rPr>
            </a:br>
            <a:r>
              <a:rPr lang="en-US" sz="1550" dirty="0">
                <a:solidFill>
                  <a:srgbClr val="746558"/>
                </a:solidFill>
                <a:latin typeface="Gelasio" pitchFamily="34" charset="0"/>
                <a:ea typeface="Gelasio" pitchFamily="34" charset="-122"/>
                <a:cs typeface="Gelasio" pitchFamily="34" charset="-120"/>
              </a:rPr>
              <a:t> Accept the discomfort as part of growth</a:t>
            </a:r>
            <a:br>
              <a:rPr lang="en-US" sz="1550" dirty="0">
                <a:solidFill>
                  <a:srgbClr val="746558"/>
                </a:solidFill>
                <a:latin typeface="Gelasio" pitchFamily="34" charset="0"/>
                <a:ea typeface="Gelasio" pitchFamily="34" charset="-122"/>
                <a:cs typeface="Gelasio" pitchFamily="34" charset="-120"/>
              </a:rPr>
            </a:br>
            <a:r>
              <a:rPr lang="en-US" sz="1550" dirty="0">
                <a:solidFill>
                  <a:srgbClr val="746558"/>
                </a:solidFill>
                <a:latin typeface="Gelasio" pitchFamily="34" charset="0"/>
                <a:ea typeface="Gelasio" pitchFamily="34" charset="-122"/>
                <a:cs typeface="Gelasio" pitchFamily="34" charset="-120"/>
              </a:rPr>
              <a:t> not a sign of something wrong because you are aligned.</a:t>
            </a:r>
            <a:endParaRPr lang="en-US" sz="1550" dirty="0"/>
          </a:p>
        </p:txBody>
      </p:sp>
      <p:sp>
        <p:nvSpPr>
          <p:cNvPr id="20" name="Text 18"/>
          <p:cNvSpPr/>
          <p:nvPr/>
        </p:nvSpPr>
        <p:spPr>
          <a:xfrm>
            <a:off x="5174932" y="4601988"/>
            <a:ext cx="298073" cy="168475"/>
          </a:xfrm>
          <a:prstGeom prst="rect">
            <a:avLst/>
          </a:prstGeom>
          <a:noFill/>
          <a:ln/>
        </p:spPr>
        <p:txBody>
          <a:bodyPr wrap="none" lIns="0" tIns="0" rIns="0" bIns="0" rtlCol="0" anchor="t"/>
          <a:lstStyle/>
          <a:p>
            <a:pPr marL="0" indent="0" algn="l">
              <a:lnSpc>
                <a:spcPts val="2500"/>
              </a:lnSpc>
              <a:buNone/>
            </a:pPr>
            <a:r>
              <a:rPr lang="en-US" sz="1550" dirty="0">
                <a:solidFill>
                  <a:srgbClr val="746558"/>
                </a:solidFill>
                <a:latin typeface="Gelasio Light" pitchFamily="34" charset="0"/>
                <a:ea typeface="Gelasio Light" pitchFamily="34" charset="-122"/>
                <a:cs typeface="Gelasio Light" pitchFamily="34" charset="-120"/>
              </a:rPr>
              <a:t>5</a:t>
            </a:r>
            <a:endParaRPr lang="en-US" sz="1550" dirty="0"/>
          </a:p>
        </p:txBody>
      </p:sp>
      <p:sp>
        <p:nvSpPr>
          <p:cNvPr id="21" name="Shape 19"/>
          <p:cNvSpPr/>
          <p:nvPr/>
        </p:nvSpPr>
        <p:spPr>
          <a:xfrm>
            <a:off x="5174932" y="4888230"/>
            <a:ext cx="4280534" cy="45719"/>
          </a:xfrm>
          <a:prstGeom prst="rect">
            <a:avLst/>
          </a:prstGeom>
          <a:solidFill>
            <a:srgbClr val="D3C5B6"/>
          </a:solidFill>
          <a:ln/>
        </p:spPr>
        <p:txBody>
          <a:bodyPr/>
          <a:lstStyle/>
          <a:p>
            <a:endParaRPr lang="en-US"/>
          </a:p>
        </p:txBody>
      </p:sp>
      <p:sp>
        <p:nvSpPr>
          <p:cNvPr id="22" name="Text 20"/>
          <p:cNvSpPr/>
          <p:nvPr/>
        </p:nvSpPr>
        <p:spPr>
          <a:xfrm>
            <a:off x="695682" y="5035510"/>
            <a:ext cx="2484596" cy="310515"/>
          </a:xfrm>
          <a:prstGeom prst="rect">
            <a:avLst/>
          </a:prstGeom>
          <a:noFill/>
          <a:ln/>
        </p:spPr>
        <p:txBody>
          <a:bodyPr wrap="none" lIns="0" tIns="0" rIns="0" bIns="0" rtlCol="0" anchor="t"/>
          <a:lstStyle/>
          <a:p>
            <a:pPr marL="0" indent="0" algn="l">
              <a:lnSpc>
                <a:spcPts val="2400"/>
              </a:lnSpc>
              <a:buNone/>
            </a:pPr>
            <a:r>
              <a:rPr lang="en-US" sz="1950" dirty="0">
                <a:solidFill>
                  <a:srgbClr val="746558"/>
                </a:solidFill>
                <a:latin typeface="Gelasio Semi Bold" pitchFamily="34" charset="0"/>
                <a:ea typeface="Gelasio Semi Bold" pitchFamily="34" charset="-122"/>
                <a:cs typeface="Gelasio Semi Bold" pitchFamily="34" charset="-120"/>
              </a:rPr>
              <a:t>Nurture the seeds</a:t>
            </a:r>
            <a:endParaRPr lang="en-US" sz="1950" dirty="0"/>
          </a:p>
        </p:txBody>
      </p:sp>
      <p:sp>
        <p:nvSpPr>
          <p:cNvPr id="23" name="Text 21"/>
          <p:cNvSpPr/>
          <p:nvPr/>
        </p:nvSpPr>
        <p:spPr>
          <a:xfrm>
            <a:off x="658853" y="5454730"/>
            <a:ext cx="3686904" cy="929996"/>
          </a:xfrm>
          <a:prstGeom prst="rect">
            <a:avLst/>
          </a:prstGeom>
          <a:noFill/>
          <a:ln/>
        </p:spPr>
        <p:txBody>
          <a:bodyPr wrap="square" lIns="0" tIns="0" rIns="0" bIns="0" rtlCol="0" anchor="t"/>
          <a:lstStyle/>
          <a:p>
            <a:pPr marL="0" indent="0" algn="l">
              <a:lnSpc>
                <a:spcPts val="2500"/>
              </a:lnSpc>
              <a:buNone/>
            </a:pPr>
            <a:r>
              <a:rPr lang="en-US" sz="1550" dirty="0">
                <a:solidFill>
                  <a:srgbClr val="746558"/>
                </a:solidFill>
                <a:latin typeface="Gelasio" pitchFamily="34" charset="0"/>
                <a:ea typeface="Gelasio" pitchFamily="34" charset="-122"/>
                <a:cs typeface="Gelasio" pitchFamily="34" charset="-120"/>
              </a:rPr>
              <a:t>Water the seeds! What it means is-our mind is having thousands of thoughts, replace them with the thoughts that are helpful, aligned to values. </a:t>
            </a:r>
            <a:endParaRPr lang="en-US" sz="1550" dirty="0"/>
          </a:p>
        </p:txBody>
      </p:sp>
      <p:sp>
        <p:nvSpPr>
          <p:cNvPr id="24" name="Shape 22"/>
          <p:cNvSpPr/>
          <p:nvPr/>
        </p:nvSpPr>
        <p:spPr>
          <a:xfrm>
            <a:off x="623610" y="6939319"/>
            <a:ext cx="13239036" cy="844391"/>
          </a:xfrm>
          <a:prstGeom prst="roundRect">
            <a:avLst>
              <a:gd name="adj" fmla="val 3531"/>
            </a:avLst>
          </a:prstGeom>
          <a:solidFill>
            <a:srgbClr val="E2D9CF"/>
          </a:solidFill>
          <a:ln/>
        </p:spPr>
        <p:txBody>
          <a:bodyPr/>
          <a:lstStyle/>
          <a:p>
            <a:endParaRPr lang="en-US"/>
          </a:p>
        </p:txBody>
      </p:sp>
      <p:pic>
        <p:nvPicPr>
          <p:cNvPr id="25" name="Image 0" descr="preencoded.png"/>
          <p:cNvPicPr>
            <a:picLocks noChangeAspect="1"/>
          </p:cNvPicPr>
          <p:nvPr/>
        </p:nvPicPr>
        <p:blipFill>
          <a:blip r:embed="rId3"/>
          <a:stretch>
            <a:fillRect/>
          </a:stretch>
        </p:blipFill>
        <p:spPr>
          <a:xfrm>
            <a:off x="883856" y="7218203"/>
            <a:ext cx="248364" cy="198715"/>
          </a:xfrm>
          <a:prstGeom prst="rect">
            <a:avLst/>
          </a:prstGeom>
        </p:spPr>
      </p:pic>
      <p:sp>
        <p:nvSpPr>
          <p:cNvPr id="26" name="Text 23"/>
          <p:cNvSpPr/>
          <p:nvPr/>
        </p:nvSpPr>
        <p:spPr>
          <a:xfrm>
            <a:off x="1296257" y="7123921"/>
            <a:ext cx="12394525" cy="317897"/>
          </a:xfrm>
          <a:prstGeom prst="rect">
            <a:avLst/>
          </a:prstGeom>
          <a:noFill/>
          <a:ln/>
        </p:spPr>
        <p:txBody>
          <a:bodyPr wrap="none" lIns="0" tIns="0" rIns="0" bIns="0" rtlCol="0" anchor="t"/>
          <a:lstStyle/>
          <a:p>
            <a:pPr marL="0" indent="0" algn="l">
              <a:lnSpc>
                <a:spcPts val="2500"/>
              </a:lnSpc>
              <a:buNone/>
            </a:pPr>
            <a:r>
              <a:rPr lang="en-US" sz="1550" b="1" dirty="0">
                <a:solidFill>
                  <a:srgbClr val="000000"/>
                </a:solidFill>
                <a:latin typeface="Gelasio" pitchFamily="34" charset="0"/>
                <a:ea typeface="Gelasio" pitchFamily="34" charset="-122"/>
                <a:cs typeface="Gelasio" pitchFamily="34" charset="-120"/>
              </a:rPr>
              <a:t>You don't need to leap — you need to align.</a:t>
            </a:r>
            <a:r>
              <a:rPr lang="en-US" sz="1550" dirty="0">
                <a:solidFill>
                  <a:srgbClr val="000000"/>
                </a:solidFill>
                <a:latin typeface="Gelasio" pitchFamily="34" charset="0"/>
                <a:ea typeface="Gelasio" pitchFamily="34" charset="-122"/>
                <a:cs typeface="Gelasio" pitchFamily="34" charset="-120"/>
              </a:rPr>
              <a:t> Consistent, values-aligned actions reshape your story. This is self-coaching in motion.</a:t>
            </a:r>
            <a:endParaRPr lang="en-US" sz="1550" dirty="0"/>
          </a:p>
        </p:txBody>
      </p:sp>
      <p:sp>
        <p:nvSpPr>
          <p:cNvPr id="27" name="Shape 19">
            <a:extLst>
              <a:ext uri="{FF2B5EF4-FFF2-40B4-BE49-F238E27FC236}">
                <a16:creationId xmlns:a16="http://schemas.microsoft.com/office/drawing/2014/main" id="{928606C7-5EE6-AD16-F3AB-392257BE9673}"/>
              </a:ext>
            </a:extLst>
          </p:cNvPr>
          <p:cNvSpPr/>
          <p:nvPr/>
        </p:nvSpPr>
        <p:spPr>
          <a:xfrm>
            <a:off x="9607866" y="4880101"/>
            <a:ext cx="4280534" cy="45719"/>
          </a:xfrm>
          <a:prstGeom prst="rect">
            <a:avLst/>
          </a:prstGeom>
          <a:solidFill>
            <a:srgbClr val="D3C5B6"/>
          </a:solidFill>
          <a:ln/>
        </p:spPr>
        <p:txBody>
          <a:bodyPr/>
          <a:lstStyle/>
          <a:p>
            <a:endParaRPr lang="en-US"/>
          </a:p>
        </p:txBody>
      </p:sp>
      <p:sp>
        <p:nvSpPr>
          <p:cNvPr id="28" name="Text 18">
            <a:extLst>
              <a:ext uri="{FF2B5EF4-FFF2-40B4-BE49-F238E27FC236}">
                <a16:creationId xmlns:a16="http://schemas.microsoft.com/office/drawing/2014/main" id="{5B941387-3A73-3E9A-0186-518619462F82}"/>
              </a:ext>
            </a:extLst>
          </p:cNvPr>
          <p:cNvSpPr/>
          <p:nvPr/>
        </p:nvSpPr>
        <p:spPr>
          <a:xfrm>
            <a:off x="9753540" y="4601988"/>
            <a:ext cx="198715" cy="248364"/>
          </a:xfrm>
          <a:prstGeom prst="rect">
            <a:avLst/>
          </a:prstGeom>
          <a:noFill/>
          <a:ln/>
        </p:spPr>
        <p:txBody>
          <a:bodyPr wrap="none" lIns="0" tIns="0" rIns="0" bIns="0" rtlCol="0" anchor="t"/>
          <a:lstStyle/>
          <a:p>
            <a:pPr marL="0" indent="0" algn="l">
              <a:lnSpc>
                <a:spcPts val="2500"/>
              </a:lnSpc>
              <a:buNone/>
            </a:pPr>
            <a:r>
              <a:rPr lang="en-US" sz="1550" dirty="0">
                <a:solidFill>
                  <a:srgbClr val="746558"/>
                </a:solidFill>
                <a:latin typeface="Gelasio Light" pitchFamily="34" charset="0"/>
                <a:ea typeface="Gelasio Light" pitchFamily="34" charset="-122"/>
                <a:cs typeface="Gelasio Light" pitchFamily="34" charset="-120"/>
              </a:rPr>
              <a:t>6</a:t>
            </a:r>
            <a:endParaRPr lang="en-US" sz="1550" dirty="0"/>
          </a:p>
        </p:txBody>
      </p:sp>
      <p:sp>
        <p:nvSpPr>
          <p:cNvPr id="29" name="Text 8">
            <a:extLst>
              <a:ext uri="{FF2B5EF4-FFF2-40B4-BE49-F238E27FC236}">
                <a16:creationId xmlns:a16="http://schemas.microsoft.com/office/drawing/2014/main" id="{04A69EEF-5291-3BB4-F45E-322C906A759D}"/>
              </a:ext>
            </a:extLst>
          </p:cNvPr>
          <p:cNvSpPr/>
          <p:nvPr/>
        </p:nvSpPr>
        <p:spPr>
          <a:xfrm>
            <a:off x="5174933" y="4963805"/>
            <a:ext cx="2484596" cy="310515"/>
          </a:xfrm>
          <a:prstGeom prst="rect">
            <a:avLst/>
          </a:prstGeom>
          <a:noFill/>
          <a:ln/>
        </p:spPr>
        <p:txBody>
          <a:bodyPr wrap="none" lIns="0" tIns="0" rIns="0" bIns="0" rtlCol="0" anchor="t"/>
          <a:lstStyle/>
          <a:p>
            <a:pPr marL="0" indent="0" algn="l">
              <a:lnSpc>
                <a:spcPts val="2400"/>
              </a:lnSpc>
              <a:buNone/>
            </a:pPr>
            <a:r>
              <a:rPr lang="en-US" sz="1950" dirty="0">
                <a:solidFill>
                  <a:srgbClr val="746558"/>
                </a:solidFill>
                <a:latin typeface="Gelasio Semi Bold" pitchFamily="34" charset="0"/>
                <a:ea typeface="Gelasio Semi Bold" pitchFamily="34" charset="-122"/>
                <a:cs typeface="Gelasio Semi Bold" pitchFamily="34" charset="-120"/>
              </a:rPr>
              <a:t>Narrative</a:t>
            </a:r>
            <a:endParaRPr lang="en-US" sz="1950" dirty="0"/>
          </a:p>
        </p:txBody>
      </p:sp>
      <p:sp>
        <p:nvSpPr>
          <p:cNvPr id="30" name="Text 17">
            <a:extLst>
              <a:ext uri="{FF2B5EF4-FFF2-40B4-BE49-F238E27FC236}">
                <a16:creationId xmlns:a16="http://schemas.microsoft.com/office/drawing/2014/main" id="{B7ECAA69-8B35-2924-0222-7BD0BEDA0D61}"/>
              </a:ext>
            </a:extLst>
          </p:cNvPr>
          <p:cNvSpPr/>
          <p:nvPr/>
        </p:nvSpPr>
        <p:spPr>
          <a:xfrm>
            <a:off x="5174933" y="5329474"/>
            <a:ext cx="4214164" cy="1555567"/>
          </a:xfrm>
          <a:prstGeom prst="rect">
            <a:avLst/>
          </a:prstGeom>
          <a:noFill/>
          <a:ln/>
        </p:spPr>
        <p:txBody>
          <a:bodyPr wrap="square" lIns="0" tIns="0" rIns="0" bIns="0" rtlCol="0" anchor="t"/>
          <a:lstStyle/>
          <a:p>
            <a:pPr>
              <a:lnSpc>
                <a:spcPts val="2500"/>
              </a:lnSpc>
            </a:pPr>
            <a:r>
              <a:rPr lang="en-US" sz="1550" dirty="0">
                <a:solidFill>
                  <a:srgbClr val="746558"/>
                </a:solidFill>
                <a:latin typeface="Gelasio" pitchFamily="34" charset="0"/>
                <a:ea typeface="Gelasio" pitchFamily="34" charset="-122"/>
                <a:cs typeface="Gelasio" pitchFamily="34" charset="-120"/>
              </a:rPr>
              <a:t>What story are you telling yourself? Be aware of your story and take the right perspective. Have the right narrative for you, not just what our minds usually tell us like victim story, All or nothing or  catastrophe story.</a:t>
            </a:r>
            <a:br>
              <a:rPr lang="en-US" sz="1550" dirty="0">
                <a:solidFill>
                  <a:srgbClr val="746558"/>
                </a:solidFill>
                <a:latin typeface="Gelasio" pitchFamily="34" charset="0"/>
                <a:ea typeface="Gelasio" pitchFamily="34" charset="-122"/>
                <a:cs typeface="Gelasio" pitchFamily="34" charset="-120"/>
              </a:rPr>
            </a:br>
            <a:r>
              <a:rPr lang="en-US" sz="1550" dirty="0">
                <a:solidFill>
                  <a:srgbClr val="746558"/>
                </a:solidFill>
                <a:latin typeface="Gelasio" pitchFamily="34" charset="0"/>
                <a:ea typeface="Gelasio" pitchFamily="34" charset="-122"/>
                <a:cs typeface="Gelasio" pitchFamily="34" charset="-120"/>
              </a:rPr>
              <a:t>.</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74489" y="530066"/>
            <a:ext cx="7795022" cy="1204436"/>
          </a:xfrm>
          <a:prstGeom prst="rect">
            <a:avLst/>
          </a:prstGeom>
          <a:noFill/>
          <a:ln/>
        </p:spPr>
        <p:txBody>
          <a:bodyPr wrap="square" lIns="0" tIns="0" rIns="0" bIns="0" rtlCol="0" anchor="t"/>
          <a:lstStyle/>
          <a:p>
            <a:pPr marL="0" indent="0" algn="l">
              <a:lnSpc>
                <a:spcPts val="4700"/>
              </a:lnSpc>
              <a:buNone/>
            </a:pPr>
            <a:r>
              <a:rPr lang="en-US" sz="3750" dirty="0">
                <a:solidFill>
                  <a:srgbClr val="484237"/>
                </a:solidFill>
                <a:latin typeface="Gelasio Semi Bold" pitchFamily="34" charset="0"/>
                <a:ea typeface="Gelasio Semi Bold" pitchFamily="34" charset="-122"/>
                <a:cs typeface="Gelasio Semi Bold" pitchFamily="34" charset="-120"/>
              </a:rPr>
              <a:t>Let's Get Real: Interactive Reflection</a:t>
            </a:r>
            <a:endParaRPr lang="en-US" sz="3750" dirty="0"/>
          </a:p>
        </p:txBody>
      </p:sp>
      <p:sp>
        <p:nvSpPr>
          <p:cNvPr id="4" name="Shape 1"/>
          <p:cNvSpPr/>
          <p:nvPr/>
        </p:nvSpPr>
        <p:spPr>
          <a:xfrm>
            <a:off x="674489" y="2312670"/>
            <a:ext cx="3801189" cy="2340531"/>
          </a:xfrm>
          <a:prstGeom prst="roundRect">
            <a:avLst>
              <a:gd name="adj" fmla="val 4688"/>
            </a:avLst>
          </a:prstGeom>
          <a:solidFill>
            <a:srgbClr val="F9F6F0"/>
          </a:solidFill>
          <a:ln/>
        </p:spPr>
        <p:txBody>
          <a:bodyPr/>
          <a:lstStyle/>
          <a:p>
            <a:endParaRPr lang="en-US"/>
          </a:p>
        </p:txBody>
      </p:sp>
      <p:sp>
        <p:nvSpPr>
          <p:cNvPr id="5" name="Shape 2"/>
          <p:cNvSpPr/>
          <p:nvPr/>
        </p:nvSpPr>
        <p:spPr>
          <a:xfrm>
            <a:off x="674489" y="2289810"/>
            <a:ext cx="3801189" cy="91440"/>
          </a:xfrm>
          <a:prstGeom prst="roundRect">
            <a:avLst>
              <a:gd name="adj" fmla="val 31617"/>
            </a:avLst>
          </a:prstGeom>
          <a:solidFill>
            <a:srgbClr val="D3C5B6"/>
          </a:solidFill>
          <a:ln/>
        </p:spPr>
        <p:txBody>
          <a:bodyPr/>
          <a:lstStyle/>
          <a:p>
            <a:endParaRPr lang="en-US"/>
          </a:p>
        </p:txBody>
      </p:sp>
      <p:sp>
        <p:nvSpPr>
          <p:cNvPr id="6" name="Shape 3"/>
          <p:cNvSpPr/>
          <p:nvPr/>
        </p:nvSpPr>
        <p:spPr>
          <a:xfrm>
            <a:off x="2286000" y="2023586"/>
            <a:ext cx="578168" cy="578168"/>
          </a:xfrm>
          <a:prstGeom prst="roundRect">
            <a:avLst>
              <a:gd name="adj" fmla="val 158155"/>
            </a:avLst>
          </a:prstGeom>
          <a:solidFill>
            <a:srgbClr val="D3C5B6"/>
          </a:solidFill>
          <a:ln/>
        </p:spPr>
        <p:txBody>
          <a:bodyPr/>
          <a:lstStyle/>
          <a:p>
            <a:endParaRPr lang="en-US"/>
          </a:p>
        </p:txBody>
      </p:sp>
      <p:sp>
        <p:nvSpPr>
          <p:cNvPr id="7" name="Text 4"/>
          <p:cNvSpPr/>
          <p:nvPr/>
        </p:nvSpPr>
        <p:spPr>
          <a:xfrm>
            <a:off x="2459474" y="2168128"/>
            <a:ext cx="231219" cy="289084"/>
          </a:xfrm>
          <a:prstGeom prst="rect">
            <a:avLst/>
          </a:prstGeom>
          <a:noFill/>
          <a:ln/>
        </p:spPr>
        <p:txBody>
          <a:bodyPr wrap="none" lIns="0" tIns="0" rIns="0" bIns="0" rtlCol="0" anchor="t"/>
          <a:lstStyle/>
          <a:p>
            <a:pPr marL="0" indent="0" algn="l">
              <a:lnSpc>
                <a:spcPts val="2900"/>
              </a:lnSpc>
              <a:buNone/>
            </a:pPr>
            <a:r>
              <a:rPr lang="en-US" sz="1800" dirty="0">
                <a:solidFill>
                  <a:srgbClr val="000000"/>
                </a:solidFill>
                <a:latin typeface="Gelasio Semi Bold" pitchFamily="34" charset="0"/>
                <a:ea typeface="Gelasio Semi Bold" pitchFamily="34" charset="-122"/>
                <a:cs typeface="Gelasio Semi Bold" pitchFamily="34" charset="-120"/>
              </a:rPr>
              <a:t>1</a:t>
            </a:r>
            <a:endParaRPr lang="en-US" sz="1800" dirty="0"/>
          </a:p>
        </p:txBody>
      </p:sp>
      <p:sp>
        <p:nvSpPr>
          <p:cNvPr id="8" name="Text 5"/>
          <p:cNvSpPr/>
          <p:nvPr/>
        </p:nvSpPr>
        <p:spPr>
          <a:xfrm>
            <a:off x="889992" y="2794516"/>
            <a:ext cx="3370183" cy="602456"/>
          </a:xfrm>
          <a:prstGeom prst="rect">
            <a:avLst/>
          </a:prstGeom>
          <a:noFill/>
          <a:ln/>
        </p:spPr>
        <p:txBody>
          <a:bodyPr wrap="squar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Do you feel aligned with your work?</a:t>
            </a:r>
            <a:endParaRPr lang="en-US" sz="1850" dirty="0"/>
          </a:p>
        </p:txBody>
      </p:sp>
      <p:sp>
        <p:nvSpPr>
          <p:cNvPr id="9" name="Text 6"/>
          <p:cNvSpPr/>
          <p:nvPr/>
        </p:nvSpPr>
        <p:spPr>
          <a:xfrm>
            <a:off x="889992" y="3512582"/>
            <a:ext cx="3370183" cy="925116"/>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On a scale of 1–10, how much does your current role reflect your values and passions?</a:t>
            </a:r>
            <a:endParaRPr lang="en-US" sz="1500" dirty="0"/>
          </a:p>
        </p:txBody>
      </p:sp>
      <p:sp>
        <p:nvSpPr>
          <p:cNvPr id="10" name="Shape 7"/>
          <p:cNvSpPr/>
          <p:nvPr/>
        </p:nvSpPr>
        <p:spPr>
          <a:xfrm>
            <a:off x="4668322" y="2312670"/>
            <a:ext cx="3801189" cy="2340531"/>
          </a:xfrm>
          <a:prstGeom prst="roundRect">
            <a:avLst>
              <a:gd name="adj" fmla="val 4688"/>
            </a:avLst>
          </a:prstGeom>
          <a:solidFill>
            <a:srgbClr val="F9F6F0"/>
          </a:solidFill>
          <a:ln/>
        </p:spPr>
        <p:txBody>
          <a:bodyPr/>
          <a:lstStyle/>
          <a:p>
            <a:endParaRPr lang="en-US"/>
          </a:p>
        </p:txBody>
      </p:sp>
      <p:sp>
        <p:nvSpPr>
          <p:cNvPr id="11" name="Shape 8"/>
          <p:cNvSpPr/>
          <p:nvPr/>
        </p:nvSpPr>
        <p:spPr>
          <a:xfrm>
            <a:off x="4668322" y="2289810"/>
            <a:ext cx="3801189" cy="91440"/>
          </a:xfrm>
          <a:prstGeom prst="roundRect">
            <a:avLst>
              <a:gd name="adj" fmla="val 31617"/>
            </a:avLst>
          </a:prstGeom>
          <a:solidFill>
            <a:srgbClr val="D3C5B6"/>
          </a:solidFill>
          <a:ln/>
        </p:spPr>
        <p:txBody>
          <a:bodyPr/>
          <a:lstStyle/>
          <a:p>
            <a:endParaRPr lang="en-US"/>
          </a:p>
        </p:txBody>
      </p:sp>
      <p:sp>
        <p:nvSpPr>
          <p:cNvPr id="12" name="Shape 9"/>
          <p:cNvSpPr/>
          <p:nvPr/>
        </p:nvSpPr>
        <p:spPr>
          <a:xfrm>
            <a:off x="6279833" y="2023586"/>
            <a:ext cx="578168" cy="578168"/>
          </a:xfrm>
          <a:prstGeom prst="roundRect">
            <a:avLst>
              <a:gd name="adj" fmla="val 158155"/>
            </a:avLst>
          </a:prstGeom>
          <a:solidFill>
            <a:srgbClr val="D3C5B6"/>
          </a:solidFill>
          <a:ln/>
        </p:spPr>
        <p:txBody>
          <a:bodyPr/>
          <a:lstStyle/>
          <a:p>
            <a:endParaRPr lang="en-US"/>
          </a:p>
        </p:txBody>
      </p:sp>
      <p:sp>
        <p:nvSpPr>
          <p:cNvPr id="13" name="Text 10"/>
          <p:cNvSpPr/>
          <p:nvPr/>
        </p:nvSpPr>
        <p:spPr>
          <a:xfrm>
            <a:off x="6453307" y="2168128"/>
            <a:ext cx="231219" cy="289084"/>
          </a:xfrm>
          <a:prstGeom prst="rect">
            <a:avLst/>
          </a:prstGeom>
          <a:noFill/>
          <a:ln/>
        </p:spPr>
        <p:txBody>
          <a:bodyPr wrap="none" lIns="0" tIns="0" rIns="0" bIns="0" rtlCol="0" anchor="t"/>
          <a:lstStyle/>
          <a:p>
            <a:pPr marL="0" indent="0" algn="l">
              <a:lnSpc>
                <a:spcPts val="2900"/>
              </a:lnSpc>
              <a:buNone/>
            </a:pPr>
            <a:r>
              <a:rPr lang="en-US" sz="1800" dirty="0">
                <a:solidFill>
                  <a:srgbClr val="000000"/>
                </a:solidFill>
                <a:latin typeface="Gelasio Semi Bold" pitchFamily="34" charset="0"/>
                <a:ea typeface="Gelasio Semi Bold" pitchFamily="34" charset="-122"/>
                <a:cs typeface="Gelasio Semi Bold" pitchFamily="34" charset="-120"/>
              </a:rPr>
              <a:t>2</a:t>
            </a:r>
            <a:endParaRPr lang="en-US" sz="1800" dirty="0"/>
          </a:p>
        </p:txBody>
      </p:sp>
      <p:sp>
        <p:nvSpPr>
          <p:cNvPr id="14" name="Text 11"/>
          <p:cNvSpPr/>
          <p:nvPr/>
        </p:nvSpPr>
        <p:spPr>
          <a:xfrm>
            <a:off x="4883825" y="2794516"/>
            <a:ext cx="3370183" cy="602456"/>
          </a:xfrm>
          <a:prstGeom prst="rect">
            <a:avLst/>
          </a:prstGeom>
          <a:noFill/>
          <a:ln/>
        </p:spPr>
        <p:txBody>
          <a:bodyPr wrap="squar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What's stopping you from doing what you love?</a:t>
            </a:r>
            <a:endParaRPr lang="en-US" sz="1850" dirty="0"/>
          </a:p>
        </p:txBody>
      </p:sp>
      <p:sp>
        <p:nvSpPr>
          <p:cNvPr id="15" name="Text 12"/>
          <p:cNvSpPr/>
          <p:nvPr/>
        </p:nvSpPr>
        <p:spPr>
          <a:xfrm>
            <a:off x="4883825" y="3512582"/>
            <a:ext cx="3370183" cy="925116"/>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Is it money? Fear? Time? Family expectations? Name the barrier out loud.</a:t>
            </a:r>
            <a:endParaRPr lang="en-US" sz="1500" dirty="0"/>
          </a:p>
        </p:txBody>
      </p:sp>
      <p:sp>
        <p:nvSpPr>
          <p:cNvPr id="16" name="Shape 13"/>
          <p:cNvSpPr/>
          <p:nvPr/>
        </p:nvSpPr>
        <p:spPr>
          <a:xfrm>
            <a:off x="674489" y="5134928"/>
            <a:ext cx="7795022" cy="1730931"/>
          </a:xfrm>
          <a:prstGeom prst="roundRect">
            <a:avLst>
              <a:gd name="adj" fmla="val 6339"/>
            </a:avLst>
          </a:prstGeom>
          <a:solidFill>
            <a:srgbClr val="F9F6F0"/>
          </a:solidFill>
          <a:ln/>
        </p:spPr>
        <p:txBody>
          <a:bodyPr/>
          <a:lstStyle/>
          <a:p>
            <a:endParaRPr lang="en-US"/>
          </a:p>
        </p:txBody>
      </p:sp>
      <p:sp>
        <p:nvSpPr>
          <p:cNvPr id="17" name="Shape 14"/>
          <p:cNvSpPr/>
          <p:nvPr/>
        </p:nvSpPr>
        <p:spPr>
          <a:xfrm>
            <a:off x="674489" y="5112068"/>
            <a:ext cx="7795022" cy="91440"/>
          </a:xfrm>
          <a:prstGeom prst="roundRect">
            <a:avLst>
              <a:gd name="adj" fmla="val 31617"/>
            </a:avLst>
          </a:prstGeom>
          <a:solidFill>
            <a:srgbClr val="D3C5B6"/>
          </a:solidFill>
          <a:ln/>
        </p:spPr>
        <p:txBody>
          <a:bodyPr/>
          <a:lstStyle/>
          <a:p>
            <a:endParaRPr lang="en-US"/>
          </a:p>
        </p:txBody>
      </p:sp>
      <p:sp>
        <p:nvSpPr>
          <p:cNvPr id="18" name="Shape 15"/>
          <p:cNvSpPr/>
          <p:nvPr/>
        </p:nvSpPr>
        <p:spPr>
          <a:xfrm>
            <a:off x="4282916" y="4845844"/>
            <a:ext cx="578168" cy="578168"/>
          </a:xfrm>
          <a:prstGeom prst="roundRect">
            <a:avLst>
              <a:gd name="adj" fmla="val 158155"/>
            </a:avLst>
          </a:prstGeom>
          <a:solidFill>
            <a:srgbClr val="D3C5B6"/>
          </a:solidFill>
          <a:ln/>
        </p:spPr>
        <p:txBody>
          <a:bodyPr/>
          <a:lstStyle/>
          <a:p>
            <a:endParaRPr lang="en-US"/>
          </a:p>
        </p:txBody>
      </p:sp>
      <p:sp>
        <p:nvSpPr>
          <p:cNvPr id="19" name="Text 16"/>
          <p:cNvSpPr/>
          <p:nvPr/>
        </p:nvSpPr>
        <p:spPr>
          <a:xfrm>
            <a:off x="4456390" y="4990386"/>
            <a:ext cx="231219" cy="289084"/>
          </a:xfrm>
          <a:prstGeom prst="rect">
            <a:avLst/>
          </a:prstGeom>
          <a:noFill/>
          <a:ln/>
        </p:spPr>
        <p:txBody>
          <a:bodyPr wrap="none" lIns="0" tIns="0" rIns="0" bIns="0" rtlCol="0" anchor="t"/>
          <a:lstStyle/>
          <a:p>
            <a:pPr marL="0" indent="0" algn="l">
              <a:lnSpc>
                <a:spcPts val="2900"/>
              </a:lnSpc>
              <a:buNone/>
            </a:pPr>
            <a:r>
              <a:rPr lang="en-US" sz="1800" dirty="0">
                <a:solidFill>
                  <a:srgbClr val="000000"/>
                </a:solidFill>
                <a:latin typeface="Gelasio Semi Bold" pitchFamily="34" charset="0"/>
                <a:ea typeface="Gelasio Semi Bold" pitchFamily="34" charset="-122"/>
                <a:cs typeface="Gelasio Semi Bold" pitchFamily="34" charset="-120"/>
              </a:rPr>
              <a:t>3</a:t>
            </a:r>
            <a:endParaRPr lang="en-US" sz="1800" dirty="0"/>
          </a:p>
        </p:txBody>
      </p:sp>
      <p:sp>
        <p:nvSpPr>
          <p:cNvPr id="20" name="Text 17"/>
          <p:cNvSpPr/>
          <p:nvPr/>
        </p:nvSpPr>
        <p:spPr>
          <a:xfrm>
            <a:off x="889992" y="5616773"/>
            <a:ext cx="3649385" cy="301228"/>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Where are you leaking energy?</a:t>
            </a:r>
            <a:endParaRPr lang="en-US" sz="1850" dirty="0"/>
          </a:p>
        </p:txBody>
      </p:sp>
      <p:sp>
        <p:nvSpPr>
          <p:cNvPr id="21" name="Text 18"/>
          <p:cNvSpPr/>
          <p:nvPr/>
        </p:nvSpPr>
        <p:spPr>
          <a:xfrm>
            <a:off x="889992" y="6033611"/>
            <a:ext cx="7364016" cy="616744"/>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What parts of your day drain you most? What would it look like to reclaim that energy?</a:t>
            </a:r>
            <a:endParaRPr lang="en-US" sz="1500" dirty="0"/>
          </a:p>
        </p:txBody>
      </p:sp>
      <p:sp>
        <p:nvSpPr>
          <p:cNvPr id="22" name="Text 19"/>
          <p:cNvSpPr/>
          <p:nvPr/>
        </p:nvSpPr>
        <p:spPr>
          <a:xfrm>
            <a:off x="889992" y="6858714"/>
            <a:ext cx="7795022" cy="616744"/>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These aren't rhetorical questions. Take a moment right now to write down your honest answers. Awareness is the beginning of change.</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125</TotalTime>
  <Words>1092</Words>
  <Application>Microsoft Office PowerPoint</Application>
  <PresentationFormat>Custom</PresentationFormat>
  <Paragraphs>102</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Gelasio Light</vt:lpstr>
      <vt:lpstr>Gelasio Semi Bold</vt:lpstr>
      <vt:lpstr>Arial</vt:lpstr>
      <vt:lpstr>Gelasio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Fatima, Gulistan</cp:lastModifiedBy>
  <cp:revision>4</cp:revision>
  <dcterms:created xsi:type="dcterms:W3CDTF">2025-10-14T00:48:06Z</dcterms:created>
  <dcterms:modified xsi:type="dcterms:W3CDTF">2025-10-17T15:50:24Z</dcterms:modified>
</cp:coreProperties>
</file>