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notesSlides/notesSlide2.xml" ContentType="application/vnd.openxmlformats-officedocument.presentationml.notesSlide+xml"/>
  <Override PartName="/ppt/media/image5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g"/>
  <Override PartName="/ppt/notesSlides/notesSlide5.xml" ContentType="application/vnd.openxmlformats-officedocument.presentationml.notesSlide+xml"/>
  <Override PartName="/ppt/media/image7.jpg" ContentType="image/jpg"/>
  <Override PartName="/ppt/notesSlides/notesSlide6.xml" ContentType="application/vnd.openxmlformats-officedocument.presentationml.notesSlide+xml"/>
  <Override PartName="/ppt/media/image9.jpg" ContentType="image/jpg"/>
  <Override PartName="/ppt/media/image11.jpg" ContentType="image/jpg"/>
  <Override PartName="/ppt/media/image13.jpg" ContentType="image/jpg"/>
  <Override PartName="/ppt/notesSlides/notesSlide7.xml" ContentType="application/vnd.openxmlformats-officedocument.presentationml.notesSlide+xml"/>
  <Override PartName="/ppt/media/image16.jpg" ContentType="image/jpg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56" r:id="rId3"/>
    <p:sldId id="257" r:id="rId4"/>
    <p:sldId id="258" r:id="rId5"/>
    <p:sldId id="262" r:id="rId6"/>
    <p:sldId id="259" r:id="rId7"/>
    <p:sldId id="265" r:id="rId8"/>
    <p:sldId id="260" r:id="rId9"/>
    <p:sldId id="266" r:id="rId10"/>
    <p:sldId id="261" r:id="rId11"/>
    <p:sldId id="263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Berg" userId="ab5fe54a0d97a47d" providerId="LiveId" clId="{229149ED-8C8B-4198-B08A-0B369113EB2A}"/>
    <pc:docChg chg="custSel addSld modSld sldOrd">
      <pc:chgData name="Anton Berg" userId="ab5fe54a0d97a47d" providerId="LiveId" clId="{229149ED-8C8B-4198-B08A-0B369113EB2A}" dt="2026-05-26T13:03:51.228" v="13"/>
      <pc:docMkLst>
        <pc:docMk/>
      </pc:docMkLst>
      <pc:sldChg chg="delSp modSp mod">
        <pc:chgData name="Anton Berg" userId="ab5fe54a0d97a47d" providerId="LiveId" clId="{229149ED-8C8B-4198-B08A-0B369113EB2A}" dt="2026-05-26T13:00:34.510" v="2" actId="1076"/>
        <pc:sldMkLst>
          <pc:docMk/>
          <pc:sldMk cId="0" sldId="263"/>
        </pc:sldMkLst>
        <pc:spChg chg="del">
          <ac:chgData name="Anton Berg" userId="ab5fe54a0d97a47d" providerId="LiveId" clId="{229149ED-8C8B-4198-B08A-0B369113EB2A}" dt="2026-05-26T13:00:16.010" v="0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Anton Berg" userId="ab5fe54a0d97a47d" providerId="LiveId" clId="{229149ED-8C8B-4198-B08A-0B369113EB2A}" dt="2026-05-26T13:00:25.647" v="1" actId="478"/>
          <ac:spMkLst>
            <pc:docMk/>
            <pc:sldMk cId="0" sldId="263"/>
            <ac:spMk id="30" creationId="{00000000-0000-0000-0000-000000000000}"/>
          </ac:spMkLst>
        </pc:spChg>
        <pc:picChg chg="mod">
          <ac:chgData name="Anton Berg" userId="ab5fe54a0d97a47d" providerId="LiveId" clId="{229149ED-8C8B-4198-B08A-0B369113EB2A}" dt="2026-05-26T13:00:34.510" v="2" actId="1076"/>
          <ac:picMkLst>
            <pc:docMk/>
            <pc:sldMk cId="0" sldId="263"/>
            <ac:picMk id="33" creationId="{CF50CBF0-8468-E725-A542-FDB4C1FB7EBC}"/>
          </ac:picMkLst>
        </pc:picChg>
      </pc:sldChg>
      <pc:sldChg chg="addSp delSp modSp new mod ord setBg">
        <pc:chgData name="Anton Berg" userId="ab5fe54a0d97a47d" providerId="LiveId" clId="{229149ED-8C8B-4198-B08A-0B369113EB2A}" dt="2026-05-26T13:03:35.525" v="11" actId="26606"/>
        <pc:sldMkLst>
          <pc:docMk/>
          <pc:sldMk cId="1121117951" sldId="265"/>
        </pc:sldMkLst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8" creationId="{F3060C83-F051-4F0E-ABAD-AA0DFC48B218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10" creationId="{83C98ABE-055B-441F-B07E-44F97F083C39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12" creationId="{29FDB030-9B49-4CED-8CCD-4D99382388AC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14" creationId="{3783CA14-24A1-485C-8B30-D6A5D87987AD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16" creationId="{9A97C86A-04D6-40F7-AE84-31AB43E6A846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18" creationId="{FF9F2414-84E8-453E-B1F3-389FDE8192D9}"/>
          </ac:spMkLst>
        </pc:spChg>
        <pc:spChg chg="add del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20" creationId="{3ECA69A1-7536-43AC-85EF-C7106179F5ED}"/>
          </ac:spMkLst>
        </pc:spChg>
        <pc:spChg chg="add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25" creationId="{2D2B266D-3625-4584-A5C3-7D3F672CFF30}"/>
          </ac:spMkLst>
        </pc:spChg>
        <pc:spChg chg="add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27" creationId="{C463B99A-73EE-4FBB-B7C4-F9F9BCC25C65}"/>
          </ac:spMkLst>
        </pc:spChg>
        <pc:spChg chg="add">
          <ac:chgData name="Anton Berg" userId="ab5fe54a0d97a47d" providerId="LiveId" clId="{229149ED-8C8B-4198-B08A-0B369113EB2A}" dt="2026-05-26T13:03:35.525" v="11" actId="26606"/>
          <ac:spMkLst>
            <pc:docMk/>
            <pc:sldMk cId="1121117951" sldId="265"/>
            <ac:spMk id="29" creationId="{A5D2A5D1-BA0D-47D3-B051-DA7743C46E28}"/>
          </ac:spMkLst>
        </pc:spChg>
        <pc:picChg chg="add mod">
          <ac:chgData name="Anton Berg" userId="ab5fe54a0d97a47d" providerId="LiveId" clId="{229149ED-8C8B-4198-B08A-0B369113EB2A}" dt="2026-05-26T13:03:08.104" v="9" actId="26606"/>
          <ac:picMkLst>
            <pc:docMk/>
            <pc:sldMk cId="1121117951" sldId="265"/>
            <ac:picMk id="3" creationId="{59DBDEE4-4637-B1CF-704E-8157095C73DF}"/>
          </ac:picMkLst>
        </pc:picChg>
      </pc:sldChg>
      <pc:sldChg chg="addSp modSp new mod ord setBg">
        <pc:chgData name="Anton Berg" userId="ab5fe54a0d97a47d" providerId="LiveId" clId="{229149ED-8C8B-4198-B08A-0B369113EB2A}" dt="2026-05-26T13:03:51.228" v="13"/>
        <pc:sldMkLst>
          <pc:docMk/>
          <pc:sldMk cId="940825670" sldId="266"/>
        </pc:sldMkLst>
        <pc:spChg chg="add">
          <ac:chgData name="Anton Berg" userId="ab5fe54a0d97a47d" providerId="LiveId" clId="{229149ED-8C8B-4198-B08A-0B369113EB2A}" dt="2026-05-26T13:03:21.994" v="10" actId="26606"/>
          <ac:spMkLst>
            <pc:docMk/>
            <pc:sldMk cId="940825670" sldId="266"/>
            <ac:spMk id="8" creationId="{42A4FC2C-047E-45A5-965D-8E1E3BF09BC6}"/>
          </ac:spMkLst>
        </pc:spChg>
        <pc:picChg chg="add mod">
          <ac:chgData name="Anton Berg" userId="ab5fe54a0d97a47d" providerId="LiveId" clId="{229149ED-8C8B-4198-B08A-0B369113EB2A}" dt="2026-05-26T13:03:21.994" v="10" actId="26606"/>
          <ac:picMkLst>
            <pc:docMk/>
            <pc:sldMk cId="940825670" sldId="266"/>
            <ac:picMk id="3" creationId="{B7984D11-D788-6663-BBDC-46084B77BF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0:00-1:00 - Nyitás. Mondd el: ez egy rövid iskolai tájékoztató arról, hogyan válhatnak a biológia olimpiai gyakorlati feladatok tanórai erőforrássá. Mutasd meg a QR-kódot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1:00-3:00 - Probléma és értékajánlat. Hangsúlyozd: a feladatok nem elméleti ötletek, hanem versenyeken már tesztelt gyakorlatok, amelyeket a projekt tanórai használatra alakít.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3:00-5:00 - Partneri kép. Röviden: négy ország, közös digitális platform, nemzeti nyelvi változatok. Emeld ki a magyar jelenlétet és a szegedi szakmai tapasztalatot.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11:00-13:30 - WP4 helyi megvalósítás. Mondd el, hogy nem nagy előadást kérünk: 15 perces, kollégáknak szóló, gyakorlati fókuszú bemutatót. A cél a platform megismertetése és az első kipróbálás elindítása.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5:00-7:00 - Platformlogika. Mondd el: a feladatok kereshetők, több nyelven jelennek meg, és a tanári megvalósításhoz szükséges háttéranyagokat is tartalmazzák.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7:00-9:30 - Feladatmodulok. Mutasd meg, hogy az A-C linkek nem külön dokumentumok, hanem a platform tematikus paneljei. Olvasd fel a két konkrét példát az A modulból, majd utalj arra, hogy B és C a működés, illetve genetika/molekuláris biológia irányába visz.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9:30-11:00 - Feladatcsomag tartalma. Ezt érdemes tanári szemszögből elmondani: nem csak feladat, hanem kipróbálható oktatási csomag, amely csökkenti az előkészítésre fordított időt.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13:30-15:00 - Zárás. Kérd meg a kollégákat, hogy a QR-kódon nézzék meg a feladatokat, és válasszanak egy első kipróbálható gyakorlatot.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E9C5D03-37A7-DF2D-2243-9DC9EA7E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9249"/>
            <a:ext cx="11277600" cy="51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 van egy tanórai feladatcsomagban?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9875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cél a tanári előkészítés rövidítése és a laboróra kockázatának csökkentése.</a:t>
            </a:r>
            <a:endParaRPr lang="en-US" sz="1150" dirty="0"/>
          </a:p>
        </p:txBody>
      </p:sp>
      <p:pic>
        <p:nvPicPr>
          <p:cNvPr id="4" name="Image 0" descr="/mnt/data/assets/processed/classroom_navy_le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40"/>
            <a:ext cx="4800600" cy="5074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58384" y="1481328"/>
            <a:ext cx="2834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Tanulói munkalap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8641080" y="1527048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kérdések, mérés, adatértelmezés</a:t>
            </a:r>
            <a:endParaRPr lang="en-US" sz="980" dirty="0"/>
          </a:p>
        </p:txBody>
      </p:sp>
      <p:sp>
        <p:nvSpPr>
          <p:cNvPr id="7" name="Shape 4"/>
          <p:cNvSpPr/>
          <p:nvPr/>
        </p:nvSpPr>
        <p:spPr>
          <a:xfrm>
            <a:off x="5230368" y="1874520"/>
            <a:ext cx="5715000" cy="0"/>
          </a:xfrm>
          <a:prstGeom prst="line">
            <a:avLst/>
          </a:prstGeom>
          <a:noFill/>
          <a:ln w="12700">
            <a:solidFill>
              <a:srgbClr val="DBE8E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Text 5"/>
          <p:cNvSpPr/>
          <p:nvPr/>
        </p:nvSpPr>
        <p:spPr>
          <a:xfrm>
            <a:off x="5358384" y="2231136"/>
            <a:ext cx="2834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Tanári útmutató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641080" y="227685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előzetes tudás, lebonyolítás</a:t>
            </a:r>
            <a:endParaRPr lang="en-US" sz="980" dirty="0"/>
          </a:p>
        </p:txBody>
      </p:sp>
      <p:sp>
        <p:nvSpPr>
          <p:cNvPr id="10" name="Shape 7"/>
          <p:cNvSpPr/>
          <p:nvPr/>
        </p:nvSpPr>
        <p:spPr>
          <a:xfrm>
            <a:off x="5230368" y="2624328"/>
            <a:ext cx="5715000" cy="0"/>
          </a:xfrm>
          <a:prstGeom prst="line">
            <a:avLst/>
          </a:prstGeom>
          <a:noFill/>
          <a:ln w="12700">
            <a:solidFill>
              <a:srgbClr val="DBE8E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8"/>
          <p:cNvSpPr/>
          <p:nvPr/>
        </p:nvSpPr>
        <p:spPr>
          <a:xfrm>
            <a:off x="5358384" y="2980944"/>
            <a:ext cx="2834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Megoldás és magyarázat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8641080" y="3026664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értékelhető eredmények</a:t>
            </a:r>
            <a:endParaRPr lang="en-US" sz="980" dirty="0"/>
          </a:p>
        </p:txBody>
      </p:sp>
      <p:sp>
        <p:nvSpPr>
          <p:cNvPr id="13" name="Shape 10"/>
          <p:cNvSpPr/>
          <p:nvPr/>
        </p:nvSpPr>
        <p:spPr>
          <a:xfrm>
            <a:off x="5230368" y="3374136"/>
            <a:ext cx="5715000" cy="0"/>
          </a:xfrm>
          <a:prstGeom prst="line">
            <a:avLst/>
          </a:prstGeom>
          <a:noFill/>
          <a:ln w="12700">
            <a:solidFill>
              <a:srgbClr val="DBE8E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Text 11"/>
          <p:cNvSpPr/>
          <p:nvPr/>
        </p:nvSpPr>
        <p:spPr>
          <a:xfrm>
            <a:off x="5358384" y="3730752"/>
            <a:ext cx="2834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Vizuális dokumentáció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8641080" y="37764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fotó, rajz vagy videó</a:t>
            </a:r>
            <a:endParaRPr lang="en-US" sz="980" dirty="0"/>
          </a:p>
        </p:txBody>
      </p:sp>
      <p:sp>
        <p:nvSpPr>
          <p:cNvPr id="16" name="Shape 13"/>
          <p:cNvSpPr/>
          <p:nvPr/>
        </p:nvSpPr>
        <p:spPr>
          <a:xfrm>
            <a:off x="5230368" y="4123944"/>
            <a:ext cx="5715000" cy="0"/>
          </a:xfrm>
          <a:prstGeom prst="line">
            <a:avLst/>
          </a:prstGeom>
          <a:noFill/>
          <a:ln w="12700">
            <a:solidFill>
              <a:srgbClr val="DBE8E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Text 14"/>
          <p:cNvSpPr/>
          <p:nvPr/>
        </p:nvSpPr>
        <p:spPr>
          <a:xfrm>
            <a:off x="5358384" y="4480560"/>
            <a:ext cx="2834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Anyaglista</a:t>
            </a:r>
            <a:endParaRPr lang="en-US" sz="1550" dirty="0"/>
          </a:p>
        </p:txBody>
      </p:sp>
      <p:sp>
        <p:nvSpPr>
          <p:cNvPr id="18" name="Text 15"/>
          <p:cNvSpPr/>
          <p:nvPr/>
        </p:nvSpPr>
        <p:spPr>
          <a:xfrm>
            <a:off x="8641080" y="452628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eszközök, vegyszerek, helyettesítők</a:t>
            </a:r>
            <a:endParaRPr lang="en-US" sz="980" dirty="0"/>
          </a:p>
        </p:txBody>
      </p:sp>
      <p:sp>
        <p:nvSpPr>
          <p:cNvPr id="19" name="Shape 16"/>
          <p:cNvSpPr/>
          <p:nvPr/>
        </p:nvSpPr>
        <p:spPr>
          <a:xfrm>
            <a:off x="5230368" y="4873752"/>
            <a:ext cx="5715000" cy="0"/>
          </a:xfrm>
          <a:prstGeom prst="line">
            <a:avLst/>
          </a:prstGeom>
          <a:noFill/>
          <a:ln w="12700">
            <a:solidFill>
              <a:srgbClr val="DBE8E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Text 17"/>
          <p:cNvSpPr/>
          <p:nvPr/>
        </p:nvSpPr>
        <p:spPr>
          <a:xfrm>
            <a:off x="1051560" y="4919472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90 perc</a:t>
            </a:r>
            <a:endParaRPr lang="en-US" sz="2700" dirty="0"/>
          </a:p>
        </p:txBody>
      </p:sp>
      <p:sp>
        <p:nvSpPr>
          <p:cNvPr id="21" name="Text 18"/>
          <p:cNvSpPr/>
          <p:nvPr/>
        </p:nvSpPr>
        <p:spPr>
          <a:xfrm>
            <a:off x="685800" y="544068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40" dirty="0">
                <a:solidFill>
                  <a:srgbClr val="E7F5E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tipikus laborórai kerethez igazított protokoll</a:t>
            </a:r>
            <a:endParaRPr lang="en-US" sz="1040" dirty="0"/>
          </a:p>
        </p:txBody>
      </p:sp>
      <p:sp>
        <p:nvSpPr>
          <p:cNvPr id="22" name="Text 19"/>
          <p:cNvSpPr/>
          <p:nvPr/>
        </p:nvSpPr>
        <p:spPr>
          <a:xfrm>
            <a:off x="5349240" y="5623560"/>
            <a:ext cx="5715000" cy="502920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feladatok többféle nehézségi és eszközigényű változatban segítik a kisebb és nagyobb iskolákat is.</a:t>
            </a:r>
            <a:endParaRPr lang="en-US" sz="1240" dirty="0"/>
          </a:p>
        </p:txBody>
      </p:sp>
      <p:sp>
        <p:nvSpPr>
          <p:cNvPr id="23" name="Text 20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Erasmus+ KA220-HED-6D2B3DE9 projektleírás; jh-develop.cz/structure és /tasks</a:t>
            </a:r>
            <a:endParaRPr lang="en-US" sz="580" dirty="0"/>
          </a:p>
        </p:txBody>
      </p:sp>
      <p:sp>
        <p:nvSpPr>
          <p:cNvPr id="24" name="Text 21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06</a:t>
            </a:r>
            <a:endParaRPr lang="en-US" sz="800" dirty="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F8EF0905-CFE6-3938-4A71-3FC314C22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34" y="18537"/>
            <a:ext cx="2927365" cy="712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Take-away: 12 üzenet, amit érdemes továbbadni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640080" y="1554480"/>
            <a:ext cx="502920" cy="33832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1280160" y="1490472"/>
            <a:ext cx="2724912" cy="438912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Olimpiás feladatból tanórai erőforrás</a:t>
            </a:r>
            <a:endParaRPr lang="en-US" sz="1140" dirty="0"/>
          </a:p>
        </p:txBody>
      </p:sp>
      <p:sp>
        <p:nvSpPr>
          <p:cNvPr id="6" name="Text 4"/>
          <p:cNvSpPr/>
          <p:nvPr/>
        </p:nvSpPr>
        <p:spPr>
          <a:xfrm>
            <a:off x="4407408" y="1554480"/>
            <a:ext cx="502920" cy="338328"/>
          </a:xfrm>
          <a:prstGeom prst="ellipse">
            <a:avLst/>
          </a:prstGeom>
          <a:solidFill>
            <a:srgbClr val="F2C94C"/>
          </a:solidFill>
          <a:ln>
            <a:solidFill>
              <a:srgbClr val="F2C94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047488" y="1490472"/>
            <a:ext cx="2724912" cy="438912"/>
          </a:xfrm>
          <a:prstGeom prst="roundRect">
            <a:avLst/>
          </a:prstGeom>
          <a:solidFill>
            <a:srgbClr val="FFF8E7"/>
          </a:solidFill>
          <a:ln>
            <a:solidFill>
              <a:srgbClr val="FFF8E7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Kipróbált, minőségi protokollok</a:t>
            </a:r>
            <a:endParaRPr lang="en-US" sz="1140" dirty="0"/>
          </a:p>
        </p:txBody>
      </p:sp>
      <p:sp>
        <p:nvSpPr>
          <p:cNvPr id="8" name="Text 6"/>
          <p:cNvSpPr/>
          <p:nvPr/>
        </p:nvSpPr>
        <p:spPr>
          <a:xfrm>
            <a:off x="8174736" y="1554480"/>
            <a:ext cx="502920" cy="338328"/>
          </a:xfrm>
          <a:prstGeom prst="ellipse">
            <a:avLst/>
          </a:prstGeom>
          <a:solidFill>
            <a:srgbClr val="2F80ED"/>
          </a:solidFill>
          <a:ln>
            <a:solidFill>
              <a:srgbClr val="2F80E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8814816" y="1490472"/>
            <a:ext cx="2724912" cy="438912"/>
          </a:xfrm>
          <a:prstGeom prst="roundRect">
            <a:avLst/>
          </a:prstGeom>
          <a:solidFill>
            <a:srgbClr val="EAF1FF"/>
          </a:solidFill>
          <a:ln>
            <a:solidFill>
              <a:srgbClr val="EAF1FF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Magyarul is használható</a:t>
            </a:r>
            <a:endParaRPr lang="en-US" sz="1140" dirty="0"/>
          </a:p>
        </p:txBody>
      </p:sp>
      <p:sp>
        <p:nvSpPr>
          <p:cNvPr id="10" name="Text 8"/>
          <p:cNvSpPr/>
          <p:nvPr/>
        </p:nvSpPr>
        <p:spPr>
          <a:xfrm>
            <a:off x="640080" y="2514600"/>
            <a:ext cx="502920" cy="33832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1280160" y="2450592"/>
            <a:ext cx="2724912" cy="438912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Tanulói lap + tanári útmutató</a:t>
            </a:r>
            <a:endParaRPr lang="en-US" sz="1140" dirty="0"/>
          </a:p>
        </p:txBody>
      </p:sp>
      <p:sp>
        <p:nvSpPr>
          <p:cNvPr id="12" name="Text 10"/>
          <p:cNvSpPr/>
          <p:nvPr/>
        </p:nvSpPr>
        <p:spPr>
          <a:xfrm>
            <a:off x="4407408" y="2514600"/>
            <a:ext cx="502920" cy="338328"/>
          </a:xfrm>
          <a:prstGeom prst="ellipse">
            <a:avLst/>
          </a:prstGeom>
          <a:solidFill>
            <a:srgbClr val="F2C94C"/>
          </a:solidFill>
          <a:ln>
            <a:solidFill>
              <a:srgbClr val="F2C94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5047488" y="2450592"/>
            <a:ext cx="2724912" cy="438912"/>
          </a:xfrm>
          <a:prstGeom prst="roundRect">
            <a:avLst/>
          </a:prstGeom>
          <a:solidFill>
            <a:srgbClr val="FFF8E7"/>
          </a:solidFill>
          <a:ln>
            <a:solidFill>
              <a:srgbClr val="FFF8E7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Vizuális segédletek támogatják</a:t>
            </a:r>
            <a:endParaRPr lang="en-US" sz="1140" dirty="0"/>
          </a:p>
        </p:txBody>
      </p:sp>
      <p:sp>
        <p:nvSpPr>
          <p:cNvPr id="14" name="Text 12"/>
          <p:cNvSpPr/>
          <p:nvPr/>
        </p:nvSpPr>
        <p:spPr>
          <a:xfrm>
            <a:off x="8174736" y="2514600"/>
            <a:ext cx="502920" cy="338328"/>
          </a:xfrm>
          <a:prstGeom prst="ellipse">
            <a:avLst/>
          </a:prstGeom>
          <a:solidFill>
            <a:srgbClr val="2F80ED"/>
          </a:solidFill>
          <a:ln>
            <a:solidFill>
              <a:srgbClr val="2F80E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8814816" y="2450592"/>
            <a:ext cx="2724912" cy="438912"/>
          </a:xfrm>
          <a:prstGeom prst="roundRect">
            <a:avLst/>
          </a:prstGeom>
          <a:solidFill>
            <a:srgbClr val="EAF1FF"/>
          </a:solidFill>
          <a:ln>
            <a:solidFill>
              <a:srgbClr val="EAF1FF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Kereshető digitális platform</a:t>
            </a:r>
            <a:endParaRPr lang="en-US" sz="1140" dirty="0"/>
          </a:p>
        </p:txBody>
      </p:sp>
      <p:sp>
        <p:nvSpPr>
          <p:cNvPr id="16" name="Text 14"/>
          <p:cNvSpPr/>
          <p:nvPr/>
        </p:nvSpPr>
        <p:spPr>
          <a:xfrm>
            <a:off x="640080" y="3474720"/>
            <a:ext cx="502920" cy="33832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1280160" y="3410712"/>
            <a:ext cx="2724912" cy="438912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A-C modul: sokféleség, működés, genetika</a:t>
            </a:r>
            <a:endParaRPr lang="en-US" sz="1140" dirty="0"/>
          </a:p>
        </p:txBody>
      </p:sp>
      <p:sp>
        <p:nvSpPr>
          <p:cNvPr id="18" name="Text 16"/>
          <p:cNvSpPr/>
          <p:nvPr/>
        </p:nvSpPr>
        <p:spPr>
          <a:xfrm>
            <a:off x="4407408" y="3474720"/>
            <a:ext cx="502920" cy="338328"/>
          </a:xfrm>
          <a:prstGeom prst="ellipse">
            <a:avLst/>
          </a:prstGeom>
          <a:solidFill>
            <a:srgbClr val="F2C94C"/>
          </a:solidFill>
          <a:ln>
            <a:solidFill>
              <a:srgbClr val="F2C94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47488" y="3410712"/>
            <a:ext cx="2724912" cy="438912"/>
          </a:xfrm>
          <a:prstGeom prst="roundRect">
            <a:avLst/>
          </a:prstGeom>
          <a:solidFill>
            <a:srgbClr val="FFF8E7"/>
          </a:solidFill>
          <a:ln>
            <a:solidFill>
              <a:srgbClr val="FFF8E7">
                <a:alpha val="0"/>
              </a:srgbClr>
            </a:solidFill>
          </a:ln>
        </p:spPr>
        <p:txBody>
          <a:bodyPr wrap="square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Idő- és eszközigény szerint választható</a:t>
            </a:r>
            <a:endParaRPr lang="en-US" sz="1140" dirty="0"/>
          </a:p>
        </p:txBody>
      </p:sp>
      <p:sp>
        <p:nvSpPr>
          <p:cNvPr id="20" name="Text 18"/>
          <p:cNvSpPr/>
          <p:nvPr/>
        </p:nvSpPr>
        <p:spPr>
          <a:xfrm>
            <a:off x="8174736" y="3474720"/>
            <a:ext cx="502920" cy="338328"/>
          </a:xfrm>
          <a:prstGeom prst="ellipse">
            <a:avLst/>
          </a:prstGeom>
          <a:solidFill>
            <a:srgbClr val="2F80ED"/>
          </a:solidFill>
          <a:ln>
            <a:solidFill>
              <a:srgbClr val="2F80E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8814816" y="3410712"/>
            <a:ext cx="2724912" cy="438912"/>
          </a:xfrm>
          <a:prstGeom prst="roundRect">
            <a:avLst/>
          </a:prstGeom>
          <a:solidFill>
            <a:srgbClr val="EAF1FF"/>
          </a:solidFill>
          <a:ln>
            <a:solidFill>
              <a:srgbClr val="EAF1FF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Anyaglista és beszerzési támpont</a:t>
            </a:r>
            <a:endParaRPr lang="en-US" sz="1140" dirty="0"/>
          </a:p>
        </p:txBody>
      </p:sp>
      <p:sp>
        <p:nvSpPr>
          <p:cNvPr id="22" name="Text 20"/>
          <p:cNvSpPr/>
          <p:nvPr/>
        </p:nvSpPr>
        <p:spPr>
          <a:xfrm>
            <a:off x="640080" y="4434840"/>
            <a:ext cx="502920" cy="33832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1280160" y="4370832"/>
            <a:ext cx="2724912" cy="438912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Workshop és webinar segít</a:t>
            </a:r>
            <a:endParaRPr lang="en-US" sz="1140" dirty="0"/>
          </a:p>
        </p:txBody>
      </p:sp>
      <p:sp>
        <p:nvSpPr>
          <p:cNvPr id="24" name="Text 22"/>
          <p:cNvSpPr/>
          <p:nvPr/>
        </p:nvSpPr>
        <p:spPr>
          <a:xfrm>
            <a:off x="4407408" y="4434840"/>
            <a:ext cx="502920" cy="338328"/>
          </a:xfrm>
          <a:prstGeom prst="ellipse">
            <a:avLst/>
          </a:prstGeom>
          <a:solidFill>
            <a:srgbClr val="F2C94C"/>
          </a:solidFill>
          <a:ln>
            <a:solidFill>
              <a:srgbClr val="F2C94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5047488" y="4370832"/>
            <a:ext cx="2724912" cy="438912"/>
          </a:xfrm>
          <a:prstGeom prst="roundRect">
            <a:avLst/>
          </a:prstGeom>
          <a:solidFill>
            <a:srgbClr val="FFF8E7"/>
          </a:solidFill>
          <a:ln>
            <a:solidFill>
              <a:srgbClr val="FFF8E7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Tanári visszajelzés fejleszti</a:t>
            </a:r>
            <a:endParaRPr lang="en-US" sz="1140" dirty="0"/>
          </a:p>
        </p:txBody>
      </p:sp>
      <p:sp>
        <p:nvSpPr>
          <p:cNvPr id="26" name="Text 24"/>
          <p:cNvSpPr/>
          <p:nvPr/>
        </p:nvSpPr>
        <p:spPr>
          <a:xfrm>
            <a:off x="8174736" y="4434840"/>
            <a:ext cx="502920" cy="338328"/>
          </a:xfrm>
          <a:prstGeom prst="ellipse">
            <a:avLst/>
          </a:prstGeom>
          <a:solidFill>
            <a:srgbClr val="2F80ED"/>
          </a:solidFill>
          <a:ln>
            <a:solidFill>
              <a:srgbClr val="2F80E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1150" dirty="0"/>
          </a:p>
        </p:txBody>
      </p:sp>
      <p:sp>
        <p:nvSpPr>
          <p:cNvPr id="27" name="Text 25"/>
          <p:cNvSpPr/>
          <p:nvPr/>
        </p:nvSpPr>
        <p:spPr>
          <a:xfrm>
            <a:off x="8814816" y="4370832"/>
            <a:ext cx="2724912" cy="438912"/>
          </a:xfrm>
          <a:prstGeom prst="roundRect">
            <a:avLst/>
          </a:prstGeom>
          <a:solidFill>
            <a:srgbClr val="EAF1FF"/>
          </a:solidFill>
          <a:ln>
            <a:solidFill>
              <a:srgbClr val="EAF1FF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4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Nyitott európai együttműködés</a:t>
            </a:r>
            <a:endParaRPr lang="en-US" sz="1140" dirty="0"/>
          </a:p>
        </p:txBody>
      </p:sp>
      <p:pic>
        <p:nvPicPr>
          <p:cNvPr id="28" name="Image 0" descr="/mnt/data/assets/qr_tas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5577840"/>
            <a:ext cx="694944" cy="694944"/>
          </a:xfrm>
          <a:prstGeom prst="rect">
            <a:avLst/>
          </a:prstGeom>
        </p:spPr>
      </p:pic>
      <p:sp>
        <p:nvSpPr>
          <p:cNvPr id="29" name="Text 26"/>
          <p:cNvSpPr/>
          <p:nvPr/>
        </p:nvSpPr>
        <p:spPr>
          <a:xfrm>
            <a:off x="1645920" y="5678424"/>
            <a:ext cx="4206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Nyisd meg: jh-develop.cz/tasks</a:t>
            </a:r>
            <a:endParaRPr lang="en-US" sz="1030" dirty="0"/>
          </a:p>
          <a:p>
            <a:pPr marL="0" indent="0">
              <a:buNone/>
            </a:pPr>
            <a:r>
              <a:rPr lang="en-US" sz="103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A, B, C panelek: #panel-A / #panel-B / #panel-C</a:t>
            </a:r>
            <a:endParaRPr lang="en-US" sz="1030" dirty="0"/>
          </a:p>
        </p:txBody>
      </p:sp>
      <p:sp>
        <p:nvSpPr>
          <p:cNvPr id="31" name="Text 28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Erasmus+ KA220-HED-6D2B3DE9 projektleírás; jh-develop.cz/structure és /tasks</a:t>
            </a:r>
            <a:endParaRPr lang="en-US" sz="580" dirty="0"/>
          </a:p>
        </p:txBody>
      </p:sp>
      <p:sp>
        <p:nvSpPr>
          <p:cNvPr id="32" name="Text 29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08</a:t>
            </a:r>
            <a:endParaRPr lang="en-US" sz="800" dirty="0"/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CF50CBF0-8468-E725-A542-FDB4C1FB7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736" y="5507063"/>
            <a:ext cx="3096599" cy="754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ssets/processed/cover_d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166360" cy="6858000"/>
          </a:xfrm>
          <a:prstGeom prst="rect">
            <a:avLst/>
          </a:prstGeom>
          <a:solidFill>
            <a:srgbClr val="0B1F33">
              <a:alpha val="92000"/>
            </a:srgbClr>
          </a:solidFill>
          <a:ln w="12700">
            <a:solidFill>
              <a:srgbClr val="0B1F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1"/>
          <p:cNvSpPr/>
          <p:nvPr/>
        </p:nvSpPr>
        <p:spPr>
          <a:xfrm>
            <a:off x="502920" y="566928"/>
            <a:ext cx="2194560" cy="329184"/>
          </a:xfrm>
          <a:prstGeom prst="roundRect">
            <a:avLst>
              <a:gd name="adj" fmla="val 22222"/>
            </a:avLst>
          </a:prstGeom>
          <a:solidFill>
            <a:srgbClr val="00897B"/>
          </a:solidFill>
          <a:ln>
            <a:solidFill>
              <a:srgbClr val="00897B">
                <a:alpha val="0"/>
              </a:srgbClr>
            </a:solidFill>
          </a:ln>
        </p:spPr>
        <p:txBody>
          <a:bodyPr wrap="square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Iskolai </a:t>
            </a:r>
            <a:r>
              <a:rPr lang="en-US" sz="1600" b="1" dirty="0" err="1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bemutató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2920" y="123444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BiO digitalization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521208" y="1920240"/>
            <a:ext cx="4370832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E7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Biológia olimpiai archívumokból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E7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kipróbált, tanórára vihető feladatok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548640" y="3401568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E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Prága - Varsó - Riga - Szeged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DDEE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Erasmus+ KA220-HED együttműködés</a:t>
            </a:r>
            <a:endParaRPr lang="en-US" sz="1250" dirty="0"/>
          </a:p>
        </p:txBody>
      </p:sp>
      <p:pic>
        <p:nvPicPr>
          <p:cNvPr id="8" name="Image 1" descr="/mnt/data/assets/qr_task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166360"/>
            <a:ext cx="749808" cy="7498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81328" y="5239512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Feladatplatform: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jh-develop.cz/tasks</a:t>
            </a:r>
            <a:endParaRPr lang="en-US" sz="950" dirty="0"/>
          </a:p>
        </p:txBody>
      </p:sp>
      <p:sp>
        <p:nvSpPr>
          <p:cNvPr id="10" name="Text 6"/>
          <p:cNvSpPr/>
          <p:nvPr/>
        </p:nvSpPr>
        <p:spPr>
          <a:xfrm>
            <a:off x="6053328" y="5577840"/>
            <a:ext cx="5349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cél: a versenyfeladatok ne csak az olimpián, hanem a mindennapi biológiaórán is használhatóak legyenek.</a:t>
            </a:r>
            <a:endParaRPr lang="en-US" sz="135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F312A07-483F-E102-F56D-EC60C792E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0" y="1"/>
            <a:ext cx="2565094" cy="624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715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Miért érdemes megmutatni a projektet?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5532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tanároknak kevés idejük van kipróbált laborfeladatok fejlesztésére - az olimpiás archívumokban viszont sok használható tudás van.</a:t>
            </a:r>
            <a:endParaRPr lang="en-US" sz="1150" dirty="0"/>
          </a:p>
        </p:txBody>
      </p:sp>
      <p:pic>
        <p:nvPicPr>
          <p:cNvPr id="4" name="Image 0" descr="/mnt/data/assets/processed/petri_teal_side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2" y="4002"/>
            <a:ext cx="5650992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1792" y="1435608"/>
            <a:ext cx="411480" cy="411480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234440" y="141732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Rejtett archívumok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243584" y="1764792"/>
            <a:ext cx="4663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Évről évre kiváló, </a:t>
            </a:r>
            <a:r>
              <a:rPr lang="hu-HU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többszörösen </a:t>
            </a: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kipróbált </a:t>
            </a:r>
            <a:r>
              <a:rPr lang="hu-HU" sz="1130" b="1" dirty="0">
                <a:solidFill>
                  <a:srgbClr val="64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itchFamily="34" charset="0"/>
                <a:ea typeface="Aptos" pitchFamily="34" charset="-122"/>
                <a:cs typeface="Aptos" pitchFamily="34" charset="-120"/>
              </a:rPr>
              <a:t>biológiai gyakorlati versenyfeladatok</a:t>
            </a: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készülnek, de sokuk nem </a:t>
            </a:r>
            <a:r>
              <a:rPr lang="hu-HU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hasznosul az iskolákban.</a:t>
            </a: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1130" dirty="0"/>
          </a:p>
        </p:txBody>
      </p:sp>
      <p:sp>
        <p:nvSpPr>
          <p:cNvPr id="8" name="Text 5"/>
          <p:cNvSpPr/>
          <p:nvPr/>
        </p:nvSpPr>
        <p:spPr>
          <a:xfrm>
            <a:off x="621792" y="2670048"/>
            <a:ext cx="411480" cy="411480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234440" y="265176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Tanári igény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243584" y="2999232"/>
            <a:ext cx="4663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pedagógusok kész, hibakeresett protokollokat és tanári útmutatót keresnek.</a:t>
            </a:r>
            <a:endParaRPr lang="en-US" sz="1130" dirty="0"/>
          </a:p>
        </p:txBody>
      </p:sp>
      <p:sp>
        <p:nvSpPr>
          <p:cNvPr id="11" name="Text 8"/>
          <p:cNvSpPr/>
          <p:nvPr/>
        </p:nvSpPr>
        <p:spPr>
          <a:xfrm>
            <a:off x="621792" y="3904488"/>
            <a:ext cx="411480" cy="411480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234440" y="388620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Diákhatás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243584" y="4233672"/>
            <a:ext cx="4663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laborfeladatok tudományos gondolkodást, problémamegoldást és STEM-önbizalmat építenek.</a:t>
            </a:r>
            <a:endParaRPr lang="en-US" sz="1130" dirty="0"/>
          </a:p>
        </p:txBody>
      </p:sp>
      <p:sp>
        <p:nvSpPr>
          <p:cNvPr id="14" name="Text 11"/>
          <p:cNvSpPr/>
          <p:nvPr/>
        </p:nvSpPr>
        <p:spPr>
          <a:xfrm>
            <a:off x="658368" y="5440680"/>
            <a:ext cx="5074920" cy="512064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projekt hidat épít: olimpiai minőség -&gt; iskolai laboróra.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7315200" y="5440680"/>
            <a:ext cx="39776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lnSpcReduction="10000"/>
          </a:bodyPr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Nem plusz teher, hanem kész keretrendszer: kereshető platform, tanulói munkalap, tanári megoldás, vizuális dokumentáció.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Erasmus+ KA220-HED-6D2B3DE9 projektleírás; jh-develop.cz/structure és /tasks</a:t>
            </a:r>
            <a:endParaRPr lang="en-US" sz="580" dirty="0"/>
          </a:p>
        </p:txBody>
      </p:sp>
      <p:sp>
        <p:nvSpPr>
          <p:cNvPr id="17" name="Text 14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02</a:t>
            </a:r>
            <a:endParaRPr lang="en-US" sz="800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16C7762-1B28-599F-B386-DA91AF77C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0" y="4002"/>
            <a:ext cx="2987040" cy="727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</a:t>
            </a:r>
            <a:r>
              <a:rPr lang="en-US" sz="2500" b="1" dirty="0" err="1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projekt</a:t>
            </a: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hu-HU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áttekintése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9875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 hónapos Erasmus+ együttműködés a biológiatanárok gyakorlati munkájának támogatására.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4511887" y="2514600"/>
            <a:ext cx="2834640" cy="1097280"/>
          </a:xfrm>
          <a:prstGeom prst="ellipse">
            <a:avLst/>
          </a:prstGeom>
          <a:solidFill>
            <a:srgbClr val="0B1F33"/>
          </a:solidFill>
          <a:ln>
            <a:solidFill>
              <a:srgbClr val="0B1F33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BiO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digitalization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960120" y="1508760"/>
            <a:ext cx="2423160" cy="429768"/>
          </a:xfrm>
          <a:prstGeom prst="roundRect">
            <a:avLst/>
          </a:prstGeom>
          <a:solidFill>
            <a:srgbClr val="00897B"/>
          </a:solidFill>
          <a:ln>
            <a:solidFill>
              <a:srgbClr val="00897B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Prága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960120" y="2011680"/>
            <a:ext cx="2423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Charles University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8183880" y="1508760"/>
            <a:ext cx="2423160" cy="429768"/>
          </a:xfrm>
          <a:prstGeom prst="roundRect">
            <a:avLst/>
          </a:prstGeom>
          <a:solidFill>
            <a:srgbClr val="4E9B43"/>
          </a:solidFill>
          <a:ln>
            <a:solidFill>
              <a:srgbClr val="4E9B43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Varsó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183880" y="2011680"/>
            <a:ext cx="2423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Biológiai Olimpia Bizottság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960120" y="4160520"/>
            <a:ext cx="2423160" cy="429768"/>
          </a:xfrm>
          <a:prstGeom prst="roundRect">
            <a:avLst/>
          </a:prstGeom>
          <a:solidFill>
            <a:srgbClr val="2F80ED"/>
          </a:solidFill>
          <a:ln>
            <a:solidFill>
              <a:srgbClr val="2F80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Riga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960120" y="4663440"/>
            <a:ext cx="2423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University of Latvia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8183880" y="4160520"/>
            <a:ext cx="2423160" cy="429768"/>
          </a:xfrm>
          <a:prstGeom prst="roundRect">
            <a:avLst/>
          </a:prstGeom>
          <a:solidFill>
            <a:srgbClr val="F2994A"/>
          </a:solidFill>
          <a:ln>
            <a:solidFill>
              <a:srgbClr val="F2994A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Szeged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8183880" y="4663440"/>
            <a:ext cx="2423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magyarországi partner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777240" y="5532120"/>
            <a:ext cx="2057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897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18 hó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731520" y="6007608"/>
            <a:ext cx="2148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60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2024.12.01 - 2026.05.31</a:t>
            </a:r>
            <a:endParaRPr lang="en-US" sz="960" dirty="0"/>
          </a:p>
        </p:txBody>
      </p:sp>
      <p:sp>
        <p:nvSpPr>
          <p:cNvPr id="17" name="Text 15"/>
          <p:cNvSpPr/>
          <p:nvPr/>
        </p:nvSpPr>
        <p:spPr>
          <a:xfrm>
            <a:off x="9189720" y="5532120"/>
            <a:ext cx="1965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299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~100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144000" y="6007608"/>
            <a:ext cx="2057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60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gyakorlati biológiafeladat</a:t>
            </a:r>
            <a:endParaRPr lang="en-US" sz="960" dirty="0"/>
          </a:p>
        </p:txBody>
      </p:sp>
      <p:sp>
        <p:nvSpPr>
          <p:cNvPr id="19" name="Text 17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Erasmus+ KA220-HED-6D2B3DE9 projektleírás; jh-develop.cz/structure és /tasks</a:t>
            </a:r>
            <a:endParaRPr lang="en-US" sz="580" dirty="0"/>
          </a:p>
        </p:txBody>
      </p:sp>
      <p:sp>
        <p:nvSpPr>
          <p:cNvPr id="20" name="Text 18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03</a:t>
            </a:r>
            <a:endParaRPr lang="en-US" sz="800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A4AE4B43-4F40-F6C0-A3DD-FD35F0B8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47" y="4828032"/>
            <a:ext cx="4008120" cy="976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ssets/processed/classroom_navy_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0"/>
            <a:ext cx="565099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5532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WP4: iskolai disszemináció</a:t>
            </a:r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15 percben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585216" y="1591056"/>
            <a:ext cx="53949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DDEEE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korábban személyesen vagy online tájékoztatott tanárok a saját tantestületi, munkaközösségi vagy rövid szakmai meetingjükön adják tovább a lényeget.</a:t>
            </a:r>
            <a:endParaRPr lang="en-US" sz="1320" dirty="0"/>
          </a:p>
        </p:txBody>
      </p:sp>
      <p:sp>
        <p:nvSpPr>
          <p:cNvPr id="5" name="Text 2"/>
          <p:cNvSpPr/>
          <p:nvPr/>
        </p:nvSpPr>
        <p:spPr>
          <a:xfrm>
            <a:off x="658368" y="2743200"/>
            <a:ext cx="868680" cy="310896"/>
          </a:xfrm>
          <a:prstGeom prst="roundRect">
            <a:avLst/>
          </a:prstGeom>
          <a:solidFill>
            <a:srgbClr val="F2C94C"/>
          </a:solidFill>
          <a:ln>
            <a:solidFill>
              <a:srgbClr val="F2C94C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6" name="Text 3"/>
          <p:cNvSpPr/>
          <p:nvPr/>
        </p:nvSpPr>
        <p:spPr>
          <a:xfrm>
            <a:off x="1783080" y="2779776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Miért jött létre?</a:t>
            </a:r>
            <a:endParaRPr lang="en-US" sz="1520" dirty="0"/>
          </a:p>
        </p:txBody>
      </p:sp>
      <p:sp>
        <p:nvSpPr>
          <p:cNvPr id="7" name="Text 4"/>
          <p:cNvSpPr/>
          <p:nvPr/>
        </p:nvSpPr>
        <p:spPr>
          <a:xfrm>
            <a:off x="658368" y="3310128"/>
            <a:ext cx="868680" cy="310896"/>
          </a:xfrm>
          <a:prstGeom prst="roundRect">
            <a:avLst/>
          </a:prstGeom>
          <a:solidFill>
            <a:srgbClr val="F2C94C"/>
          </a:solidFill>
          <a:ln>
            <a:solidFill>
              <a:srgbClr val="F2C94C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8" name="Text 5"/>
          <p:cNvSpPr/>
          <p:nvPr/>
        </p:nvSpPr>
        <p:spPr>
          <a:xfrm>
            <a:off x="1783080" y="3346704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Mit tud a platform?</a:t>
            </a:r>
            <a:endParaRPr lang="en-US" sz="1520" dirty="0"/>
          </a:p>
        </p:txBody>
      </p:sp>
      <p:sp>
        <p:nvSpPr>
          <p:cNvPr id="9" name="Text 6"/>
          <p:cNvSpPr/>
          <p:nvPr/>
        </p:nvSpPr>
        <p:spPr>
          <a:xfrm>
            <a:off x="658368" y="3877056"/>
            <a:ext cx="868680" cy="310896"/>
          </a:xfrm>
          <a:prstGeom prst="roundRect">
            <a:avLst/>
          </a:prstGeom>
          <a:solidFill>
            <a:srgbClr val="F2C94C"/>
          </a:solidFill>
          <a:ln>
            <a:solidFill>
              <a:srgbClr val="F2C94C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10" name="Text 7"/>
          <p:cNvSpPr/>
          <p:nvPr/>
        </p:nvSpPr>
        <p:spPr>
          <a:xfrm>
            <a:off x="1783080" y="3913632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A-C modulok + példák</a:t>
            </a:r>
            <a:endParaRPr lang="en-US" sz="1520" dirty="0"/>
          </a:p>
        </p:txBody>
      </p:sp>
      <p:sp>
        <p:nvSpPr>
          <p:cNvPr id="11" name="Text 8"/>
          <p:cNvSpPr/>
          <p:nvPr/>
        </p:nvSpPr>
        <p:spPr>
          <a:xfrm>
            <a:off x="658368" y="4443984"/>
            <a:ext cx="868680" cy="310896"/>
          </a:xfrm>
          <a:prstGeom prst="roundRect">
            <a:avLst/>
          </a:prstGeom>
          <a:solidFill>
            <a:srgbClr val="F2C94C"/>
          </a:solidFill>
          <a:ln>
            <a:solidFill>
              <a:srgbClr val="F2C94C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12" name="Text 9"/>
          <p:cNvSpPr/>
          <p:nvPr/>
        </p:nvSpPr>
        <p:spPr>
          <a:xfrm>
            <a:off x="1783080" y="448056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Hogyan próbáljuk ki?</a:t>
            </a:r>
            <a:endParaRPr lang="en-US" sz="1520" dirty="0"/>
          </a:p>
        </p:txBody>
      </p:sp>
      <p:sp>
        <p:nvSpPr>
          <p:cNvPr id="13" name="Text 10"/>
          <p:cNvSpPr/>
          <p:nvPr/>
        </p:nvSpPr>
        <p:spPr>
          <a:xfrm>
            <a:off x="658368" y="5010912"/>
            <a:ext cx="868680" cy="310896"/>
          </a:xfrm>
          <a:prstGeom prst="roundRect">
            <a:avLst/>
          </a:prstGeom>
          <a:solidFill>
            <a:srgbClr val="F2C94C"/>
          </a:solidFill>
          <a:ln>
            <a:solidFill>
              <a:srgbClr val="F2C94C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14" name="Text 11"/>
          <p:cNvSpPr/>
          <p:nvPr/>
        </p:nvSpPr>
        <p:spPr>
          <a:xfrm>
            <a:off x="1783080" y="504748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QR, link, következő lépés</a:t>
            </a:r>
            <a:endParaRPr lang="en-US" sz="1520" dirty="0"/>
          </a:p>
        </p:txBody>
      </p:sp>
      <p:sp>
        <p:nvSpPr>
          <p:cNvPr id="15" name="Text 12"/>
          <p:cNvSpPr/>
          <p:nvPr/>
        </p:nvSpPr>
        <p:spPr>
          <a:xfrm>
            <a:off x="7498080" y="4736592"/>
            <a:ext cx="3520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Mit kérünk?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7360920" y="5138928"/>
            <a:ext cx="36576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340" b="1" dirty="0">
                <a:solidFill>
                  <a:srgbClr val="F7F9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Mutasd meg a platformot, válassz egy feladatot, és bíztasd a kollégákat egy első, kis léptékű kipróbálásra.</a:t>
            </a:r>
            <a:endParaRPr lang="en-US" sz="1340" dirty="0"/>
          </a:p>
        </p:txBody>
      </p:sp>
      <p:sp>
        <p:nvSpPr>
          <p:cNvPr id="17" name="Text 14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WP4 Dissemination - Erasmus+ projektleírás; jh-develop.cz/tasks</a:t>
            </a:r>
            <a:endParaRPr lang="en-US" sz="580" dirty="0"/>
          </a:p>
        </p:txBody>
      </p:sp>
      <p:sp>
        <p:nvSpPr>
          <p:cNvPr id="18" name="Text 15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07</a:t>
            </a:r>
            <a:endParaRPr lang="en-US" sz="800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A67BA33-D617-44CD-3DF1-5CA3FFBE6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5938254"/>
            <a:ext cx="3139440" cy="7646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Mit kap a tanár a platformon?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6720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Egy feladat nem csak leírás: tanulói munkalap, tanári háttér, anyaglista és vizuális segítség együtt.</a:t>
            </a:r>
            <a:endParaRPr lang="en-US" sz="1150" dirty="0"/>
          </a:p>
        </p:txBody>
      </p:sp>
      <p:pic>
        <p:nvPicPr>
          <p:cNvPr id="4" name="Image 0" descr="/mnt/data/assets/processed/microscope_navy_side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594360"/>
            <a:ext cx="3977640" cy="52120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1444752"/>
            <a:ext cx="384048" cy="38404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280160" y="1426464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Keresés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743200" y="1463040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korcsoport, téma, időigény</a:t>
            </a:r>
            <a:endParaRPr lang="en-US" sz="1060" dirty="0"/>
          </a:p>
        </p:txBody>
      </p:sp>
      <p:sp>
        <p:nvSpPr>
          <p:cNvPr id="8" name="Text 5"/>
          <p:cNvSpPr/>
          <p:nvPr/>
        </p:nvSpPr>
        <p:spPr>
          <a:xfrm>
            <a:off x="685800" y="2194560"/>
            <a:ext cx="384048" cy="38404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280160" y="2176272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Letöltés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743200" y="221284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munkalap és tanári útmutató</a:t>
            </a:r>
            <a:endParaRPr lang="en-US" sz="1060" dirty="0"/>
          </a:p>
        </p:txBody>
      </p:sp>
      <p:sp>
        <p:nvSpPr>
          <p:cNvPr id="11" name="Text 8"/>
          <p:cNvSpPr/>
          <p:nvPr/>
        </p:nvSpPr>
        <p:spPr>
          <a:xfrm>
            <a:off x="685800" y="2944368"/>
            <a:ext cx="384048" cy="38404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280160" y="292608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Előkészítés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2743200" y="2962656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anyaglista, beszerzés, helyettesítők</a:t>
            </a:r>
            <a:endParaRPr lang="en-US" sz="1060" dirty="0"/>
          </a:p>
        </p:txBody>
      </p:sp>
      <p:sp>
        <p:nvSpPr>
          <p:cNvPr id="14" name="Text 11"/>
          <p:cNvSpPr/>
          <p:nvPr/>
        </p:nvSpPr>
        <p:spPr>
          <a:xfrm>
            <a:off x="685800" y="3694176"/>
            <a:ext cx="384048" cy="38404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280160" y="3675888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Tanítás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2743200" y="3712464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90 percbe illeszthető gyakorlati munka</a:t>
            </a:r>
            <a:endParaRPr lang="en-US" sz="1060" dirty="0"/>
          </a:p>
        </p:txBody>
      </p:sp>
      <p:sp>
        <p:nvSpPr>
          <p:cNvPr id="17" name="Text 14"/>
          <p:cNvSpPr/>
          <p:nvPr/>
        </p:nvSpPr>
        <p:spPr>
          <a:xfrm>
            <a:off x="685800" y="4443984"/>
            <a:ext cx="384048" cy="384048"/>
          </a:xfrm>
          <a:prstGeom prst="ellipse">
            <a:avLst/>
          </a:prstGeom>
          <a:solidFill>
            <a:srgbClr val="00897B"/>
          </a:solidFill>
          <a:ln>
            <a:solidFill>
              <a:srgbClr val="00897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280160" y="442569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Visszajelzés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2743200" y="4462272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tanári tapasztalatok megosztása</a:t>
            </a:r>
            <a:endParaRPr lang="en-US" sz="1060" dirty="0"/>
          </a:p>
        </p:txBody>
      </p:sp>
      <p:sp>
        <p:nvSpPr>
          <p:cNvPr id="20" name="Text 17"/>
          <p:cNvSpPr/>
          <p:nvPr/>
        </p:nvSpPr>
        <p:spPr>
          <a:xfrm>
            <a:off x="713232" y="5486400"/>
            <a:ext cx="4526280" cy="420624"/>
          </a:xfrm>
          <a:prstGeom prst="roundRect">
            <a:avLst/>
          </a:prstGeom>
          <a:solidFill>
            <a:srgbClr val="DDF3EC"/>
          </a:solidFill>
          <a:ln>
            <a:solidFill>
              <a:srgbClr val="DDF3EC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Nyelvek: angol, cseh, lengyel, lett és magyar</a:t>
            </a:r>
            <a:endParaRPr lang="en-US" sz="1200" dirty="0"/>
          </a:p>
        </p:txBody>
      </p:sp>
      <p:pic>
        <p:nvPicPr>
          <p:cNvPr id="21" name="Image 1" descr="/mnt/data/assets/qr_task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367528"/>
            <a:ext cx="640080" cy="640080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6199632" y="5532120"/>
            <a:ext cx="1508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Platform: jh-develop.cz/tasks</a:t>
            </a:r>
            <a:endParaRPr lang="en-US" sz="950" dirty="0"/>
          </a:p>
        </p:txBody>
      </p:sp>
      <p:sp>
        <p:nvSpPr>
          <p:cNvPr id="23" name="Text 19"/>
          <p:cNvSpPr/>
          <p:nvPr/>
        </p:nvSpPr>
        <p:spPr>
          <a:xfrm>
            <a:off x="8183880" y="5074920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1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feladatleírásokhoz képek, videók, kódok vagy génszekvenciák is kapcsolódhatnak - a feladat típusától függően.</a:t>
            </a:r>
            <a:endParaRPr lang="en-US" sz="1140" dirty="0"/>
          </a:p>
        </p:txBody>
      </p:sp>
      <p:sp>
        <p:nvSpPr>
          <p:cNvPr id="24" name="Text 20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Erasmus+ KA220-HED-6D2B3DE9 projektleírás; jh-develop.cz/structure és /tasks</a:t>
            </a:r>
            <a:endParaRPr lang="en-US" sz="580" dirty="0"/>
          </a:p>
        </p:txBody>
      </p:sp>
      <p:sp>
        <p:nvSpPr>
          <p:cNvPr id="25" name="Text 21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04</a:t>
            </a:r>
            <a:endParaRPr lang="en-US" sz="800" dirty="0"/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58395952-3451-567D-4F2F-6590F63A7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688" y="560596"/>
            <a:ext cx="2578947" cy="628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9DBDEE4-4637-B1CF-704E-8157095C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89" y="228600"/>
            <a:ext cx="728382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Feladatok az A-C modulokban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9875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kért linkek három modulhoz vezetnek: evolúció/sokféleség, élő rendszerek működése, molekuláris biológia/genetika.</a:t>
            </a:r>
            <a:endParaRPr lang="en-US" sz="1150" dirty="0"/>
          </a:p>
        </p:txBody>
      </p:sp>
      <p:pic>
        <p:nvPicPr>
          <p:cNvPr id="4" name="Image 0" descr="/mnt/data/assets/processed/ficaria_green_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463040"/>
            <a:ext cx="3584448" cy="18745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" y="1627632"/>
            <a:ext cx="658368" cy="65836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4E9B4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27048" y="1673352"/>
            <a:ext cx="2423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Organism evolution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and diversity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31520" y="3502152"/>
            <a:ext cx="32644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Élőlények evolúciója és sokfélesége</a:t>
            </a:r>
            <a:endParaRPr lang="en-US" sz="1220" dirty="0"/>
          </a:p>
        </p:txBody>
      </p:sp>
      <p:sp>
        <p:nvSpPr>
          <p:cNvPr id="8" name="Text 5"/>
          <p:cNvSpPr/>
          <p:nvPr/>
        </p:nvSpPr>
        <p:spPr>
          <a:xfrm>
            <a:off x="731520" y="3950208"/>
            <a:ext cx="32552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9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Példák: A-BOT-03 Alice in Ficarialand; A-BOT-07 Secrets of the Ascus</a:t>
            </a:r>
            <a:endParaRPr lang="en-US" sz="990" dirty="0"/>
          </a:p>
        </p:txBody>
      </p:sp>
      <p:pic>
        <p:nvPicPr>
          <p:cNvPr id="9" name="Image 1" descr="/mnt/data/assets/q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855464"/>
            <a:ext cx="493776" cy="49377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335024" y="5010912"/>
            <a:ext cx="2194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tasks#panel-A</a:t>
            </a:r>
            <a:endParaRPr lang="en-US" sz="820" dirty="0"/>
          </a:p>
        </p:txBody>
      </p:sp>
      <p:pic>
        <p:nvPicPr>
          <p:cNvPr id="11" name="Image 2" descr="/mnt/data/assets/processed/microscope_teal_c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984" y="1463040"/>
            <a:ext cx="3584448" cy="18745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608576" y="1627632"/>
            <a:ext cx="658368" cy="65836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897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</a:t>
            </a:r>
            <a:endParaRPr lang="en-US" sz="2600" dirty="0"/>
          </a:p>
        </p:txBody>
      </p:sp>
      <p:sp>
        <p:nvSpPr>
          <p:cNvPr id="13" name="Text 8"/>
          <p:cNvSpPr/>
          <p:nvPr/>
        </p:nvSpPr>
        <p:spPr>
          <a:xfrm>
            <a:off x="5404104" y="1673352"/>
            <a:ext cx="2423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Structure and function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of living systems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4608576" y="3502152"/>
            <a:ext cx="32644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Élő rendszerek felépítése és működése</a:t>
            </a:r>
            <a:endParaRPr lang="en-US" sz="1220" dirty="0"/>
          </a:p>
        </p:txBody>
      </p:sp>
      <p:sp>
        <p:nvSpPr>
          <p:cNvPr id="15" name="Text 10"/>
          <p:cNvSpPr/>
          <p:nvPr/>
        </p:nvSpPr>
        <p:spPr>
          <a:xfrm>
            <a:off x="4608576" y="3950208"/>
            <a:ext cx="32552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9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Tipikus fókusz: szervek, sejtek, élettani folyamatok, mérés és értelmezés</a:t>
            </a:r>
            <a:endParaRPr lang="en-US" sz="990" dirty="0"/>
          </a:p>
        </p:txBody>
      </p:sp>
      <p:pic>
        <p:nvPicPr>
          <p:cNvPr id="16" name="Image 3" descr="/mnt/data/assets/qr_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576" y="4855464"/>
            <a:ext cx="493776" cy="4937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212080" y="5010912"/>
            <a:ext cx="2194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tasks#panel-B</a:t>
            </a:r>
            <a:endParaRPr lang="en-US" sz="820" dirty="0"/>
          </a:p>
        </p:txBody>
      </p:sp>
      <p:pic>
        <p:nvPicPr>
          <p:cNvPr id="18" name="Image 4" descr="/mnt/data/assets/processed/dna_blue_car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040" y="1463040"/>
            <a:ext cx="3584448" cy="187452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485632" y="1627632"/>
            <a:ext cx="658368" cy="65836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F80E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</a:t>
            </a:r>
            <a:endParaRPr lang="en-US" sz="2600" dirty="0"/>
          </a:p>
        </p:txBody>
      </p:sp>
      <p:sp>
        <p:nvSpPr>
          <p:cNvPr id="20" name="Text 13"/>
          <p:cNvSpPr/>
          <p:nvPr/>
        </p:nvSpPr>
        <p:spPr>
          <a:xfrm>
            <a:off x="9281160" y="1673352"/>
            <a:ext cx="2423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Molecular biology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and genetics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8485632" y="3502152"/>
            <a:ext cx="32644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Molekuláris biológia és genetika</a:t>
            </a:r>
            <a:endParaRPr lang="en-US" sz="1220" dirty="0"/>
          </a:p>
        </p:txBody>
      </p:sp>
      <p:sp>
        <p:nvSpPr>
          <p:cNvPr id="22" name="Text 15"/>
          <p:cNvSpPr/>
          <p:nvPr/>
        </p:nvSpPr>
        <p:spPr>
          <a:xfrm>
            <a:off x="8485632" y="3950208"/>
            <a:ext cx="32552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9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Tipikus fókusz: genetika, DNS, mikrobiológia, adatok és modellek</a:t>
            </a:r>
            <a:endParaRPr lang="en-US" sz="990" dirty="0"/>
          </a:p>
        </p:txBody>
      </p:sp>
      <p:pic>
        <p:nvPicPr>
          <p:cNvPr id="23" name="Image 5" descr="/mnt/data/assets/qr_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632" y="4855464"/>
            <a:ext cx="493776" cy="493776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9089136" y="5010912"/>
            <a:ext cx="2194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tasks#panel-C</a:t>
            </a:r>
            <a:endParaRPr lang="en-US" sz="820" dirty="0"/>
          </a:p>
        </p:txBody>
      </p:sp>
      <p:sp>
        <p:nvSpPr>
          <p:cNvPr id="25" name="Text 17"/>
          <p:cNvSpPr/>
          <p:nvPr/>
        </p:nvSpPr>
        <p:spPr>
          <a:xfrm>
            <a:off x="1051560" y="5833872"/>
            <a:ext cx="10104120" cy="393192"/>
          </a:xfrm>
          <a:prstGeom prst="roundRect">
            <a:avLst/>
          </a:prstGeom>
          <a:solidFill>
            <a:srgbClr val="FFF8E7"/>
          </a:solidFill>
          <a:ln>
            <a:solidFill>
              <a:srgbClr val="FFF8E7">
                <a:alpha val="0"/>
              </a:srgbClr>
            </a:solidFill>
          </a:ln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13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feladatkód segít eligazodni: modul - szakterület - sorszám, pl. A-ECO-01.</a:t>
            </a:r>
            <a:endParaRPr lang="en-US" sz="1130" dirty="0"/>
          </a:p>
        </p:txBody>
      </p:sp>
      <p:sp>
        <p:nvSpPr>
          <p:cNvPr id="26" name="Text 18"/>
          <p:cNvSpPr/>
          <p:nvPr/>
        </p:nvSpPr>
        <p:spPr>
          <a:xfrm>
            <a:off x="365760" y="6565392"/>
            <a:ext cx="5669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Forrás: jh-develop.cz/structure; jh-develop.cz/tasks#panel-A, #panel-B, #panel-C</a:t>
            </a:r>
            <a:endParaRPr lang="en-US" sz="580" dirty="0"/>
          </a:p>
        </p:txBody>
      </p:sp>
      <p:sp>
        <p:nvSpPr>
          <p:cNvPr id="27" name="Text 19"/>
          <p:cNvSpPr/>
          <p:nvPr/>
        </p:nvSpPr>
        <p:spPr>
          <a:xfrm>
            <a:off x="11430000" y="649224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00897B"/>
                </a:solidFill>
              </a:rPr>
              <a:t>05</a:t>
            </a:r>
            <a:endParaRPr lang="en-US" sz="800" dirty="0"/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D87A0B0A-A26D-F72F-6113-8599844A1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9408" y="38774"/>
            <a:ext cx="3212592" cy="782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984D11-D788-6663-BBDC-46084B77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1007</Words>
  <Application>Microsoft Office PowerPoint</Application>
  <PresentationFormat>Szélesvásznú</PresentationFormat>
  <Paragraphs>161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digitalization - 15 perces iskolai bemutato</dc:title>
  <dc:subject>BiO digitalization Erasmus+ dissemination material</dc:subject>
  <dc:creator>OpenAI</dc:creator>
  <cp:lastModifiedBy>Anton Berg</cp:lastModifiedBy>
  <cp:revision>2</cp:revision>
  <dcterms:created xsi:type="dcterms:W3CDTF">2026-05-26T11:24:28Z</dcterms:created>
  <dcterms:modified xsi:type="dcterms:W3CDTF">2026-05-26T13:03:53Z</dcterms:modified>
</cp:coreProperties>
</file>