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League Spartan" charset="1" panose="00000800000000000000"/>
      <p:regular r:id="rId15"/>
    </p:embeddedFont>
    <p:embeddedFont>
      <p:font typeface="Montserrat Italics" charset="1" panose="00000500000000000000"/>
      <p:regular r:id="rId16"/>
    </p:embeddedFont>
    <p:embeddedFont>
      <p:font typeface="Montserrat Bold Italics" charset="1" panose="00000800000000000000"/>
      <p:regular r:id="rId17"/>
    </p:embeddedFont>
    <p:embeddedFont>
      <p:font typeface="Montserrat Semi-Bold Italics" charset="1" panose="00000700000000000000"/>
      <p:regular r:id="rId18"/>
    </p:embeddedFont>
    <p:embeddedFont>
      <p:font typeface="Montserrat Medium" charset="1" panose="00000600000000000000"/>
      <p:regular r:id="rId19"/>
    </p:embeddedFont>
    <p:embeddedFont>
      <p:font typeface="Aileron Ultra-Bold" charset="1" panose="00000A00000000000000"/>
      <p:regular r:id="rId20"/>
    </p:embeddedFont>
    <p:embeddedFont>
      <p:font typeface="Aileron" charset="1" panose="00000500000000000000"/>
      <p:regular r:id="rId21"/>
    </p:embeddedFont>
    <p:embeddedFont>
      <p:font typeface="Aileron Bold" charset="1" panose="00000800000000000000"/>
      <p:regular r:id="rId22"/>
    </p:embeddedFont>
    <p:embeddedFont>
      <p:font typeface="Poppins Bold" charset="1" panose="000008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8.jpeg" Type="http://schemas.openxmlformats.org/officeDocument/2006/relationships/image"/><Relationship Id="rId5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2" Target="../media/image40.jpeg" Type="http://schemas.openxmlformats.org/officeDocument/2006/relationships/image"/><Relationship Id="rId3" Target="../media/image41.png" Type="http://schemas.openxmlformats.org/officeDocument/2006/relationships/image"/><Relationship Id="rId4" Target="../media/image42.sv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37" t="-45260" r="-29739" b="-4534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5937" y="1644510"/>
            <a:ext cx="14296126" cy="1111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46"/>
              </a:lnSpc>
            </a:pPr>
            <a:r>
              <a:rPr lang="en-US" sz="4100" spc="151">
                <a:solidFill>
                  <a:srgbClr val="EDFA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TRANSFORMEZ LES MARCHÉS PUBLICS EN OPPORTUNITÉS DE CROISSANCE.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01237" y="2539354"/>
            <a:ext cx="10096072" cy="8267562"/>
          </a:xfrm>
          <a:custGeom>
            <a:avLst/>
            <a:gdLst/>
            <a:ahLst/>
            <a:cxnLst/>
            <a:rect r="r" b="b" t="t" l="l"/>
            <a:pathLst>
              <a:path h="8267562" w="10096072">
                <a:moveTo>
                  <a:pt x="0" y="0"/>
                </a:moveTo>
                <a:lnTo>
                  <a:pt x="10096071" y="0"/>
                </a:lnTo>
                <a:lnTo>
                  <a:pt x="10096071" y="8267562"/>
                </a:lnTo>
                <a:lnTo>
                  <a:pt x="0" y="826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 l="-567" t="-3130" r="0" b="-248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06895" y="5596492"/>
            <a:ext cx="6328954" cy="2153286"/>
          </a:xfrm>
          <a:custGeom>
            <a:avLst/>
            <a:gdLst/>
            <a:ahLst/>
            <a:cxnLst/>
            <a:rect r="r" b="b" t="t" l="l"/>
            <a:pathLst>
              <a:path h="2153286" w="6328954">
                <a:moveTo>
                  <a:pt x="0" y="0"/>
                </a:moveTo>
                <a:lnTo>
                  <a:pt x="6328954" y="0"/>
                </a:lnTo>
                <a:lnTo>
                  <a:pt x="6328954" y="2153286"/>
                </a:lnTo>
                <a:lnTo>
                  <a:pt x="0" y="215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01" r="0" b="-701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1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282420" y="9821542"/>
            <a:ext cx="18852841" cy="0"/>
          </a:xfrm>
          <a:prstGeom prst="line">
            <a:avLst/>
          </a:prstGeom>
          <a:ln cap="rnd" w="28575">
            <a:solidFill>
              <a:srgbClr val="EDFA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7042639" y="8343595"/>
            <a:ext cx="16256977" cy="8229600"/>
          </a:xfrm>
          <a:prstGeom prst="rect">
            <a:avLst/>
          </a:prstGeom>
          <a:solidFill>
            <a:srgbClr val="FF0A0E"/>
          </a:solidFill>
        </p:spPr>
      </p:sp>
      <p:sp>
        <p:nvSpPr>
          <p:cNvPr name="AutoShape 4" id="4"/>
          <p:cNvSpPr/>
          <p:nvPr/>
        </p:nvSpPr>
        <p:spPr>
          <a:xfrm rot="0">
            <a:off x="9144000" y="6833007"/>
            <a:ext cx="9952845" cy="2397208"/>
          </a:xfrm>
          <a:prstGeom prst="rect">
            <a:avLst/>
          </a:prstGeom>
          <a:solidFill>
            <a:srgbClr val="EDFAFF"/>
          </a:solidFill>
          <a:ln w="38100" cap="sq">
            <a:solidFill>
              <a:srgbClr val="FF0A0E"/>
            </a:solidFill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085850" y="990600"/>
            <a:ext cx="7307398" cy="8120062"/>
            <a:chOff x="0" y="0"/>
            <a:chExt cx="9743197" cy="1082675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8329" r="0" b="8329"/>
            <a:stretch>
              <a:fillRect/>
            </a:stretch>
          </p:blipFill>
          <p:spPr>
            <a:xfrm flipH="false" flipV="false">
              <a:off x="0" y="0"/>
              <a:ext cx="9743197" cy="10826750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-5400000">
            <a:off x="16731762" y="1410919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cap="rnd" w="28575">
            <a:solidFill>
              <a:srgbClr val="EDFA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9144000" y="1265357"/>
            <a:ext cx="6256913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EDFA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L’AGENCE PBE EVOLUT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3734207"/>
            <a:ext cx="6787591" cy="128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i="true">
                <a:solidFill>
                  <a:srgbClr val="EDFA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PBE Evolut est une agence spécialisée dans l’accompagnement des entreprises pour leurs réponses aux marchés publics.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13366" y="7121656"/>
            <a:ext cx="8062397" cy="1772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b="true" sz="2699" i="true">
                <a:solidFill>
                  <a:srgbClr val="FF0A0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NOTRE RAISON D’ÊTRE</a:t>
            </a:r>
          </a:p>
          <a:p>
            <a:pPr algn="just">
              <a:lnSpc>
                <a:spcPts val="3499"/>
              </a:lnSpc>
            </a:pPr>
            <a:r>
              <a:rPr lang="en-US" b="true" sz="2499" i="true">
                <a:solidFill>
                  <a:srgbClr val="211845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Transformer la complexité des appels d'offres publiques en opportunités de croissance pour votre entreprise.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0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53541" y="5889218"/>
            <a:ext cx="6099870" cy="4858384"/>
          </a:xfrm>
          <a:custGeom>
            <a:avLst/>
            <a:gdLst/>
            <a:ahLst/>
            <a:cxnLst/>
            <a:rect r="r" b="b" t="t" l="l"/>
            <a:pathLst>
              <a:path h="4858384" w="6099870">
                <a:moveTo>
                  <a:pt x="0" y="0"/>
                </a:moveTo>
                <a:lnTo>
                  <a:pt x="6099870" y="0"/>
                </a:lnTo>
                <a:lnTo>
                  <a:pt x="6099870" y="4858384"/>
                </a:lnTo>
                <a:lnTo>
                  <a:pt x="0" y="485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</a:blip>
            <a:stretch>
              <a:fillRect l="-2238" t="-7920" r="0" b="-24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55457" y="7553138"/>
            <a:ext cx="4436359" cy="1530544"/>
          </a:xfrm>
          <a:custGeom>
            <a:avLst/>
            <a:gdLst/>
            <a:ahLst/>
            <a:cxnLst/>
            <a:rect r="r" b="b" t="t" l="l"/>
            <a:pathLst>
              <a:path h="1530544" w="4436359">
                <a:moveTo>
                  <a:pt x="0" y="0"/>
                </a:moveTo>
                <a:lnTo>
                  <a:pt x="4436358" y="0"/>
                </a:lnTo>
                <a:lnTo>
                  <a:pt x="4436358" y="1530544"/>
                </a:lnTo>
                <a:lnTo>
                  <a:pt x="0" y="153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7303377" cy="10495722"/>
          </a:xfrm>
          <a:custGeom>
            <a:avLst/>
            <a:gdLst/>
            <a:ahLst/>
            <a:cxnLst/>
            <a:rect r="r" b="b" t="t" l="l"/>
            <a:pathLst>
              <a:path h="10495722" w="7303377">
                <a:moveTo>
                  <a:pt x="0" y="0"/>
                </a:moveTo>
                <a:lnTo>
                  <a:pt x="7303377" y="0"/>
                </a:lnTo>
                <a:lnTo>
                  <a:pt x="7303377" y="10495722"/>
                </a:lnTo>
                <a:lnTo>
                  <a:pt x="0" y="1049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93" t="0" r="-4209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7303377" cy="10287000"/>
          </a:xfrm>
          <a:custGeom>
            <a:avLst/>
            <a:gdLst/>
            <a:ahLst/>
            <a:cxnLst/>
            <a:rect r="r" b="b" t="t" l="l"/>
            <a:pathLst>
              <a:path h="10287000" w="7303377">
                <a:moveTo>
                  <a:pt x="0" y="0"/>
                </a:moveTo>
                <a:lnTo>
                  <a:pt x="7303377" y="0"/>
                </a:lnTo>
                <a:lnTo>
                  <a:pt x="73033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999" t="-3615" r="0" b="-678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667858" y="2681104"/>
            <a:ext cx="8471236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 b="true">
                <a:solidFill>
                  <a:srgbClr val="EDFAFF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“Une expertise unique d’ancien acheteur public pour accompagner les entreprises dans toutes les étapes de leurs réponses.”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1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27794" y="0"/>
            <a:ext cx="7060206" cy="10287000"/>
            <a:chOff x="0" y="0"/>
            <a:chExt cx="7095071" cy="10337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095109" cy="10337800"/>
            </a:xfrm>
            <a:custGeom>
              <a:avLst/>
              <a:gdLst/>
              <a:ahLst/>
              <a:cxnLst/>
              <a:rect r="r" b="b" t="t" l="l"/>
              <a:pathLst>
                <a:path h="10337800" w="7095109">
                  <a:moveTo>
                    <a:pt x="2370709" y="0"/>
                  </a:moveTo>
                  <a:lnTo>
                    <a:pt x="0" y="4292600"/>
                  </a:lnTo>
                  <a:lnTo>
                    <a:pt x="3776091" y="9084691"/>
                  </a:lnTo>
                  <a:lnTo>
                    <a:pt x="2590800" y="10337800"/>
                  </a:lnTo>
                  <a:lnTo>
                    <a:pt x="7095109" y="10337800"/>
                  </a:lnTo>
                  <a:lnTo>
                    <a:pt x="7095109" y="0"/>
                  </a:lnTo>
                  <a:close/>
                </a:path>
              </a:pathLst>
            </a:custGeom>
            <a:blipFill>
              <a:blip r:embed="rId2"/>
              <a:stretch>
                <a:fillRect l="-4638" t="0" r="-463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7221385">
            <a:off x="11304292" y="9582671"/>
            <a:ext cx="3837666" cy="589796"/>
            <a:chOff x="0" y="0"/>
            <a:chExt cx="2454669" cy="3772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54669" cy="377249"/>
            </a:xfrm>
            <a:custGeom>
              <a:avLst/>
              <a:gdLst/>
              <a:ahLst/>
              <a:cxnLst/>
              <a:rect r="r" b="b" t="t" l="l"/>
              <a:pathLst>
                <a:path h="377249" w="2454669">
                  <a:moveTo>
                    <a:pt x="203200" y="0"/>
                  </a:moveTo>
                  <a:lnTo>
                    <a:pt x="2454669" y="0"/>
                  </a:lnTo>
                  <a:lnTo>
                    <a:pt x="2251469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0A0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-66675"/>
              <a:ext cx="2251469" cy="443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-2292491">
            <a:off x="11971514" y="3358915"/>
            <a:ext cx="1062487" cy="6734838"/>
            <a:chOff x="0" y="0"/>
            <a:chExt cx="279832" cy="17737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9832" cy="1773784"/>
            </a:xfrm>
            <a:custGeom>
              <a:avLst/>
              <a:gdLst/>
              <a:ahLst/>
              <a:cxnLst/>
              <a:rect r="r" b="b" t="t" l="l"/>
              <a:pathLst>
                <a:path h="1773784" w="279832">
                  <a:moveTo>
                    <a:pt x="0" y="0"/>
                  </a:moveTo>
                  <a:lnTo>
                    <a:pt x="279832" y="0"/>
                  </a:lnTo>
                  <a:lnTo>
                    <a:pt x="279832" y="1773784"/>
                  </a:lnTo>
                  <a:lnTo>
                    <a:pt x="0" y="1773784"/>
                  </a:lnTo>
                  <a:close/>
                </a:path>
              </a:pathLst>
            </a:custGeom>
            <a:solidFill>
              <a:srgbClr val="EDFA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66675"/>
              <a:ext cx="279832" cy="1840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7221385">
            <a:off x="13101531" y="9401040"/>
            <a:ext cx="2523952" cy="953058"/>
            <a:chOff x="0" y="0"/>
            <a:chExt cx="1614384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14384" cy="609600"/>
            </a:xfrm>
            <a:custGeom>
              <a:avLst/>
              <a:gdLst/>
              <a:ahLst/>
              <a:cxnLst/>
              <a:rect r="r" b="b" t="t" l="l"/>
              <a:pathLst>
                <a:path h="609600" w="1614384">
                  <a:moveTo>
                    <a:pt x="203200" y="0"/>
                  </a:moveTo>
                  <a:lnTo>
                    <a:pt x="1614384" y="0"/>
                  </a:lnTo>
                  <a:lnTo>
                    <a:pt x="141118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DFA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66675"/>
              <a:ext cx="1411184" cy="676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7091654">
            <a:off x="9086695" y="955891"/>
            <a:ext cx="4138086" cy="589796"/>
            <a:chOff x="0" y="0"/>
            <a:chExt cx="2646825" cy="3772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46825" cy="377249"/>
            </a:xfrm>
            <a:custGeom>
              <a:avLst/>
              <a:gdLst/>
              <a:ahLst/>
              <a:cxnLst/>
              <a:rect r="r" b="b" t="t" l="l"/>
              <a:pathLst>
                <a:path h="377249" w="2646825">
                  <a:moveTo>
                    <a:pt x="203200" y="0"/>
                  </a:moveTo>
                  <a:lnTo>
                    <a:pt x="2646825" y="0"/>
                  </a:lnTo>
                  <a:lnTo>
                    <a:pt x="2443625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0A0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66675"/>
              <a:ext cx="2443625" cy="443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1710481">
            <a:off x="11533776" y="-1617267"/>
            <a:ext cx="1062487" cy="6686550"/>
            <a:chOff x="0" y="0"/>
            <a:chExt cx="279832" cy="17610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79832" cy="1761067"/>
            </a:xfrm>
            <a:custGeom>
              <a:avLst/>
              <a:gdLst/>
              <a:ahLst/>
              <a:cxnLst/>
              <a:rect r="r" b="b" t="t" l="l"/>
              <a:pathLst>
                <a:path h="1761067" w="279832">
                  <a:moveTo>
                    <a:pt x="0" y="0"/>
                  </a:moveTo>
                  <a:lnTo>
                    <a:pt x="279832" y="0"/>
                  </a:lnTo>
                  <a:lnTo>
                    <a:pt x="27983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EDFA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66675"/>
              <a:ext cx="279832" cy="1827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1744249">
            <a:off x="17183645" y="2226736"/>
            <a:ext cx="2208710" cy="14588015"/>
            <a:chOff x="0" y="0"/>
            <a:chExt cx="581718" cy="384211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81718" cy="3842111"/>
            </a:xfrm>
            <a:custGeom>
              <a:avLst/>
              <a:gdLst/>
              <a:ahLst/>
              <a:cxnLst/>
              <a:rect r="r" b="b" t="t" l="l"/>
              <a:pathLst>
                <a:path h="3842111" w="581718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FF0A0E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224757" y="6145237"/>
            <a:ext cx="538253" cy="538253"/>
          </a:xfrm>
          <a:custGeom>
            <a:avLst/>
            <a:gdLst/>
            <a:ahLst/>
            <a:cxnLst/>
            <a:rect r="r" b="b" t="t" l="l"/>
            <a:pathLst>
              <a:path h="538253" w="538253">
                <a:moveTo>
                  <a:pt x="0" y="0"/>
                </a:moveTo>
                <a:lnTo>
                  <a:pt x="538253" y="0"/>
                </a:lnTo>
                <a:lnTo>
                  <a:pt x="538253" y="538252"/>
                </a:lnTo>
                <a:lnTo>
                  <a:pt x="0" y="538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31672" y="509348"/>
            <a:ext cx="9444000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EDFA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VOTRE CONSULTANT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-268420" y="1082536"/>
            <a:ext cx="10481004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EDFA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Romain Druetto, Dirigeant de PBE Evolut 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30151" y="3401045"/>
            <a:ext cx="9572353" cy="1436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Licence en Droit et Sciences Politiques, Faculté de Droit de Nice</a:t>
            </a:r>
          </a:p>
          <a:p>
            <a:pPr algn="l">
              <a:lnSpc>
                <a:spcPts val="2309"/>
              </a:lnSpc>
              <a:spcBef>
                <a:spcPct val="0"/>
              </a:spcBef>
            </a:pPr>
          </a:p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Master 2 Droit et contentieux publics (Bac +5) - Faculté de Nice</a:t>
            </a:r>
          </a:p>
          <a:p>
            <a:pPr algn="l">
              <a:lnSpc>
                <a:spcPts val="2309"/>
              </a:lnSpc>
              <a:spcBef>
                <a:spcPct val="0"/>
              </a:spcBef>
            </a:pPr>
          </a:p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Mémoire universitaire : Les marchés publics face à la crise sanitaire 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30151" y="6800324"/>
            <a:ext cx="11338100" cy="286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9"/>
              </a:lnSpc>
              <a:spcBef>
                <a:spcPct val="0"/>
              </a:spcBef>
            </a:pPr>
          </a:p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Plusieurs postes de cadre dans la fonction publique territoriales et d’État  </a:t>
            </a:r>
          </a:p>
          <a:p>
            <a:pPr algn="l">
              <a:lnSpc>
                <a:spcPts val="2309"/>
              </a:lnSpc>
              <a:spcBef>
                <a:spcPct val="0"/>
              </a:spcBef>
            </a:pPr>
          </a:p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Tribunal administratif de Nice </a:t>
            </a:r>
          </a:p>
          <a:p>
            <a:pPr algn="l">
              <a:lnSpc>
                <a:spcPts val="2309"/>
              </a:lnSpc>
              <a:spcBef>
                <a:spcPct val="0"/>
              </a:spcBef>
            </a:pPr>
          </a:p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Responsable du service Commande public de la commune de La Gaude (06) </a:t>
            </a:r>
          </a:p>
          <a:p>
            <a:pPr algn="l">
              <a:lnSpc>
                <a:spcPts val="2309"/>
              </a:lnSpc>
              <a:spcBef>
                <a:spcPct val="0"/>
              </a:spcBef>
            </a:pPr>
          </a:p>
          <a:p>
            <a:pPr algn="l" marL="453387" indent="-226693" lvl="1">
              <a:lnSpc>
                <a:spcPts val="23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099" strike="noStrike" u="none">
                <a:solidFill>
                  <a:srgbClr val="EDFA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Autres expériences marchés publics : Collectivité et Établissement public de transports</a:t>
            </a:r>
          </a:p>
          <a:p>
            <a:pPr algn="l">
              <a:lnSpc>
                <a:spcPts val="2309"/>
              </a:lnSpc>
              <a:spcBef>
                <a:spcPct val="0"/>
              </a:spcBef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2348239" y="6261214"/>
            <a:ext cx="645547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0A0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CARRIÈRE ANTÉRIEURE À PBE EVOLUT  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257700" y="2609041"/>
            <a:ext cx="472366" cy="604629"/>
          </a:xfrm>
          <a:custGeom>
            <a:avLst/>
            <a:gdLst/>
            <a:ahLst/>
            <a:cxnLst/>
            <a:rect r="r" b="b" t="t" l="l"/>
            <a:pathLst>
              <a:path h="604629" w="472366">
                <a:moveTo>
                  <a:pt x="0" y="0"/>
                </a:moveTo>
                <a:lnTo>
                  <a:pt x="472366" y="0"/>
                </a:lnTo>
                <a:lnTo>
                  <a:pt x="472366" y="604629"/>
                </a:lnTo>
                <a:lnTo>
                  <a:pt x="0" y="604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2348239" y="2642238"/>
            <a:ext cx="521086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trike="noStrike" u="none">
                <a:solidFill>
                  <a:srgbClr val="FF0A0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PARCOURS UNIVERSITAIRE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1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02175" y="874789"/>
            <a:ext cx="10683650" cy="1034185"/>
            <a:chOff x="0" y="0"/>
            <a:chExt cx="14244867" cy="137891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49036"/>
              <a:ext cx="14244867" cy="767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16"/>
                </a:lnSpc>
                <a:spcBef>
                  <a:spcPct val="0"/>
                </a:spcBef>
              </a:pPr>
              <a:r>
                <a:rPr lang="en-US" b="true" sz="3600" spc="107">
                  <a:solidFill>
                    <a:srgbClr val="EDFA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NOTRE ACCOMPAGNEMENT EN 4 ÉTAPES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798805"/>
              <a:ext cx="14244867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9144000" y="3080548"/>
            <a:ext cx="9144000" cy="3287249"/>
          </a:xfrm>
          <a:prstGeom prst="rect">
            <a:avLst/>
          </a:prstGeom>
          <a:solidFill>
            <a:srgbClr val="EDFAFF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10397296" y="4104241"/>
            <a:ext cx="783092" cy="1548775"/>
            <a:chOff x="0" y="0"/>
            <a:chExt cx="1044123" cy="206503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4123" cy="2065034"/>
            </a:xfrm>
            <a:custGeom>
              <a:avLst/>
              <a:gdLst/>
              <a:ahLst/>
              <a:cxnLst/>
              <a:rect r="r" b="b" t="t" l="l"/>
              <a:pathLst>
                <a:path h="2065034" w="1044123">
                  <a:moveTo>
                    <a:pt x="0" y="0"/>
                  </a:moveTo>
                  <a:lnTo>
                    <a:pt x="1044123" y="0"/>
                  </a:lnTo>
                  <a:lnTo>
                    <a:pt x="1044123" y="2065034"/>
                  </a:lnTo>
                  <a:lnTo>
                    <a:pt x="0" y="2065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888" t="0" r="-48888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35672" y="184792"/>
              <a:ext cx="772779" cy="1609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825"/>
                </a:lnSpc>
                <a:spcBef>
                  <a:spcPct val="0"/>
                </a:spcBef>
              </a:pPr>
              <a:r>
                <a:rPr lang="en-US" b="true" sz="7500" u="none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2</a:t>
              </a:r>
            </a:p>
          </p:txBody>
        </p:sp>
      </p:grpSp>
      <p:sp>
        <p:nvSpPr>
          <p:cNvPr name="AutoShape 9" id="9"/>
          <p:cNvSpPr/>
          <p:nvPr/>
        </p:nvSpPr>
        <p:spPr>
          <a:xfrm rot="0">
            <a:off x="13145993" y="6367798"/>
            <a:ext cx="5142007" cy="3287249"/>
          </a:xfrm>
          <a:prstGeom prst="rect">
            <a:avLst/>
          </a:prstGeom>
          <a:solidFill>
            <a:srgbClr val="FF0A0E"/>
          </a:solidFill>
        </p:spPr>
      </p:sp>
      <p:sp>
        <p:nvSpPr>
          <p:cNvPr name="AutoShape 10" id="10"/>
          <p:cNvSpPr/>
          <p:nvPr/>
        </p:nvSpPr>
        <p:spPr>
          <a:xfrm rot="0">
            <a:off x="0" y="3080548"/>
            <a:ext cx="9144000" cy="3287249"/>
          </a:xfrm>
          <a:prstGeom prst="rect">
            <a:avLst/>
          </a:prstGeom>
          <a:solidFill>
            <a:srgbClr val="BCECFF"/>
          </a:solidFill>
        </p:spPr>
      </p:sp>
      <p:grpSp>
        <p:nvGrpSpPr>
          <p:cNvPr name="Group 11" id="11"/>
          <p:cNvGrpSpPr/>
          <p:nvPr/>
        </p:nvGrpSpPr>
        <p:grpSpPr>
          <a:xfrm rot="0">
            <a:off x="1028700" y="3956665"/>
            <a:ext cx="783092" cy="1535017"/>
            <a:chOff x="0" y="0"/>
            <a:chExt cx="1044123" cy="204668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44123" cy="2046689"/>
            </a:xfrm>
            <a:custGeom>
              <a:avLst/>
              <a:gdLst/>
              <a:ahLst/>
              <a:cxnLst/>
              <a:rect r="r" b="b" t="t" l="l"/>
              <a:pathLst>
                <a:path h="2046689" w="1044123">
                  <a:moveTo>
                    <a:pt x="0" y="0"/>
                  </a:moveTo>
                  <a:lnTo>
                    <a:pt x="1044123" y="0"/>
                  </a:lnTo>
                  <a:lnTo>
                    <a:pt x="1044123" y="2046689"/>
                  </a:lnTo>
                  <a:lnTo>
                    <a:pt x="0" y="2046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009" t="0" r="-48009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35672" y="221848"/>
              <a:ext cx="772779" cy="15553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16"/>
                </a:lnSpc>
                <a:spcBef>
                  <a:spcPct val="0"/>
                </a:spcBef>
              </a:pPr>
              <a:r>
                <a:rPr lang="en-US" b="true" sz="3600" u="none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01</a:t>
              </a:r>
            </a:p>
          </p:txBody>
        </p:sp>
      </p:grpSp>
      <p:sp>
        <p:nvSpPr>
          <p:cNvPr name="AutoShape 14" id="14"/>
          <p:cNvSpPr/>
          <p:nvPr/>
        </p:nvSpPr>
        <p:spPr>
          <a:xfrm rot="0">
            <a:off x="0" y="6367798"/>
            <a:ext cx="6595311" cy="3287249"/>
          </a:xfrm>
          <a:prstGeom prst="rect">
            <a:avLst/>
          </a:prstGeom>
          <a:solidFill>
            <a:srgbClr val="FD8B8B"/>
          </a:solidFill>
        </p:spPr>
      </p:sp>
      <p:grpSp>
        <p:nvGrpSpPr>
          <p:cNvPr name="Group 15" id="15"/>
          <p:cNvGrpSpPr/>
          <p:nvPr/>
        </p:nvGrpSpPr>
        <p:grpSpPr>
          <a:xfrm rot="0">
            <a:off x="433134" y="7181233"/>
            <a:ext cx="783092" cy="1535017"/>
            <a:chOff x="0" y="0"/>
            <a:chExt cx="1044123" cy="204668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44123" cy="2046689"/>
            </a:xfrm>
            <a:custGeom>
              <a:avLst/>
              <a:gdLst/>
              <a:ahLst/>
              <a:cxnLst/>
              <a:rect r="r" b="b" t="t" l="l"/>
              <a:pathLst>
                <a:path h="2046689" w="1044123">
                  <a:moveTo>
                    <a:pt x="0" y="0"/>
                  </a:moveTo>
                  <a:lnTo>
                    <a:pt x="1044123" y="0"/>
                  </a:lnTo>
                  <a:lnTo>
                    <a:pt x="1044123" y="2046689"/>
                  </a:lnTo>
                  <a:lnTo>
                    <a:pt x="0" y="2046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009" t="0" r="-48009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35672" y="221848"/>
              <a:ext cx="772779" cy="15553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16"/>
                </a:lnSpc>
                <a:spcBef>
                  <a:spcPct val="0"/>
                </a:spcBef>
              </a:pPr>
              <a:r>
                <a:rPr lang="en-US" b="true" sz="3600" u="none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03</a:t>
              </a:r>
            </a:p>
          </p:txBody>
        </p:sp>
      </p:grpSp>
      <p:sp>
        <p:nvSpPr>
          <p:cNvPr name="AutoShape 18" id="18"/>
          <p:cNvSpPr/>
          <p:nvPr/>
        </p:nvSpPr>
        <p:spPr>
          <a:xfrm rot="0">
            <a:off x="6591060" y="6367798"/>
            <a:ext cx="6595311" cy="328724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19" id="19"/>
          <p:cNvGrpSpPr/>
          <p:nvPr/>
        </p:nvGrpSpPr>
        <p:grpSpPr>
          <a:xfrm rot="0">
            <a:off x="2297311" y="3872186"/>
            <a:ext cx="6080672" cy="1703973"/>
            <a:chOff x="0" y="0"/>
            <a:chExt cx="8107562" cy="2271964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700974"/>
              <a:ext cx="8107562" cy="15836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 spc="109">
                  <a:solidFill>
                    <a:srgbClr val="211845"/>
                  </a:solidFill>
                  <a:latin typeface="Aileron"/>
                  <a:ea typeface="Aileron"/>
                  <a:cs typeface="Aileron"/>
                  <a:sym typeface="Aileron"/>
                </a:rPr>
                <a:t>Nous identifions les appels d’offres pertinents selon votre secteur, capacités et objectifs stratégiques.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-31397"/>
              <a:ext cx="8107562" cy="536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500" spc="97">
                  <a:solidFill>
                    <a:srgbClr val="21184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DÉTECTION DE VOS OPPORTUNITÉS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47613" y="3960856"/>
            <a:ext cx="6347569" cy="1765569"/>
            <a:chOff x="0" y="0"/>
            <a:chExt cx="8463425" cy="2354092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742038"/>
              <a:ext cx="8463425" cy="1583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 spc="109">
                  <a:solidFill>
                    <a:srgbClr val="211845"/>
                  </a:solidFill>
                  <a:latin typeface="Aileron"/>
                  <a:ea typeface="Aileron"/>
                  <a:cs typeface="Aileron"/>
                  <a:sym typeface="Aileron"/>
                </a:rPr>
                <a:t>Nous préparons un dossier administratif complet et conforme, évitant les erreurs éliminatoires.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-31397"/>
              <a:ext cx="8463425" cy="536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500" spc="97">
                  <a:solidFill>
                    <a:srgbClr val="21184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CANDIDATER EN TOUTE SÉRÉNITÉ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522112" y="6959411"/>
            <a:ext cx="4763062" cy="2104023"/>
            <a:chOff x="0" y="0"/>
            <a:chExt cx="6350749" cy="2805365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1240724"/>
              <a:ext cx="6350749" cy="15836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 spc="109">
                  <a:solidFill>
                    <a:srgbClr val="211845"/>
                  </a:solidFill>
                  <a:latin typeface="Aileron"/>
                  <a:ea typeface="Aileron"/>
                  <a:cs typeface="Aileron"/>
                  <a:sym typeface="Aileron"/>
                </a:rPr>
                <a:t>Nous structurons et rédigeons un mémoire percutant, optimisé selon les attentes des acheteurs.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-31397"/>
              <a:ext cx="6350749" cy="1082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500" spc="97">
                  <a:solidFill>
                    <a:srgbClr val="21184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DES MÉMOIRES TECHNIQUES PERCUTANTS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178506" y="7101517"/>
            <a:ext cx="4721576" cy="1694448"/>
            <a:chOff x="0" y="0"/>
            <a:chExt cx="6295435" cy="2259265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0" y="694624"/>
              <a:ext cx="6295435" cy="15836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 spc="109">
                  <a:solidFill>
                    <a:srgbClr val="211845"/>
                  </a:solidFill>
                  <a:latin typeface="Aileron"/>
                  <a:ea typeface="Aileron"/>
                  <a:cs typeface="Aileron"/>
                  <a:sym typeface="Aileron"/>
                </a:rPr>
                <a:t>Nous vous formons pour gagner en autonomie et améliorer vos futures réponses.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-31397"/>
              <a:ext cx="6295435" cy="536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500" spc="97">
                  <a:solidFill>
                    <a:srgbClr val="21184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FORMATIONS 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189342" y="7118551"/>
            <a:ext cx="783092" cy="1535017"/>
            <a:chOff x="0" y="0"/>
            <a:chExt cx="1044123" cy="2046689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044123" cy="2046689"/>
            </a:xfrm>
            <a:custGeom>
              <a:avLst/>
              <a:gdLst/>
              <a:ahLst/>
              <a:cxnLst/>
              <a:rect r="r" b="b" t="t" l="l"/>
              <a:pathLst>
                <a:path h="2046689" w="1044123">
                  <a:moveTo>
                    <a:pt x="0" y="0"/>
                  </a:moveTo>
                  <a:lnTo>
                    <a:pt x="1044123" y="0"/>
                  </a:lnTo>
                  <a:lnTo>
                    <a:pt x="1044123" y="2046689"/>
                  </a:lnTo>
                  <a:lnTo>
                    <a:pt x="0" y="2046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009" t="0" r="-48009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135672" y="221848"/>
              <a:ext cx="772779" cy="15553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16"/>
                </a:lnSpc>
                <a:spcBef>
                  <a:spcPct val="0"/>
                </a:spcBef>
              </a:pPr>
              <a:r>
                <a:rPr lang="en-US" b="true" sz="3600" u="none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04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4366121" y="7401220"/>
            <a:ext cx="3569979" cy="1377711"/>
            <a:chOff x="0" y="0"/>
            <a:chExt cx="4759972" cy="1836948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741149"/>
              <a:ext cx="4759972" cy="1069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74"/>
                </a:lnSpc>
              </a:pPr>
              <a:r>
                <a:rPr lang="en-US" sz="2249" spc="112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Nous avons la solution qu’il vous faut ! 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-31397"/>
              <a:ext cx="4759972" cy="5477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354"/>
                </a:lnSpc>
                <a:spcBef>
                  <a:spcPct val="0"/>
                </a:spcBef>
              </a:pPr>
              <a:r>
                <a:rPr lang="en-US" b="true" sz="2600" spc="101" u="none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CONCLUSION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-8100000">
            <a:off x="8894728" y="4475208"/>
            <a:ext cx="498728" cy="497930"/>
            <a:chOff x="0" y="0"/>
            <a:chExt cx="6350000" cy="63398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ECFF"/>
            </a:solidFill>
          </p:spPr>
        </p:sp>
      </p:grpSp>
      <p:grpSp>
        <p:nvGrpSpPr>
          <p:cNvPr name="Group 39" id="39"/>
          <p:cNvGrpSpPr/>
          <p:nvPr/>
        </p:nvGrpSpPr>
        <p:grpSpPr>
          <a:xfrm rot="-8100000">
            <a:off x="6341696" y="7762457"/>
            <a:ext cx="498728" cy="497930"/>
            <a:chOff x="0" y="0"/>
            <a:chExt cx="6350000" cy="63398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B8B"/>
            </a:solidFill>
          </p:spPr>
        </p:sp>
      </p:grpSp>
      <p:grpSp>
        <p:nvGrpSpPr>
          <p:cNvPr name="Group 41" id="41"/>
          <p:cNvGrpSpPr/>
          <p:nvPr/>
        </p:nvGrpSpPr>
        <p:grpSpPr>
          <a:xfrm rot="-8100000">
            <a:off x="12865775" y="7762457"/>
            <a:ext cx="579899" cy="497930"/>
            <a:chOff x="0" y="0"/>
            <a:chExt cx="7383500" cy="633984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73835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7383500">
                  <a:moveTo>
                    <a:pt x="73835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1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14318" y="8655169"/>
            <a:ext cx="3737612" cy="1121284"/>
          </a:xfrm>
          <a:custGeom>
            <a:avLst/>
            <a:gdLst/>
            <a:ahLst/>
            <a:cxnLst/>
            <a:rect r="r" b="b" t="t" l="l"/>
            <a:pathLst>
              <a:path h="1121284" w="3737612">
                <a:moveTo>
                  <a:pt x="0" y="0"/>
                </a:moveTo>
                <a:lnTo>
                  <a:pt x="3737612" y="0"/>
                </a:lnTo>
                <a:lnTo>
                  <a:pt x="3737612" y="1121284"/>
                </a:lnTo>
                <a:lnTo>
                  <a:pt x="0" y="1121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71553" y="5925569"/>
            <a:ext cx="6913365" cy="2729600"/>
          </a:xfrm>
          <a:custGeom>
            <a:avLst/>
            <a:gdLst/>
            <a:ahLst/>
            <a:cxnLst/>
            <a:rect r="r" b="b" t="t" l="l"/>
            <a:pathLst>
              <a:path h="2729600" w="6913365">
                <a:moveTo>
                  <a:pt x="0" y="0"/>
                </a:moveTo>
                <a:lnTo>
                  <a:pt x="6913365" y="0"/>
                </a:lnTo>
                <a:lnTo>
                  <a:pt x="6913365" y="2729600"/>
                </a:lnTo>
                <a:lnTo>
                  <a:pt x="0" y="27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3" r="0" b="-233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855024" y="3007059"/>
            <a:ext cx="5960667" cy="3239967"/>
          </a:xfrm>
          <a:custGeom>
            <a:avLst/>
            <a:gdLst/>
            <a:ahLst/>
            <a:cxnLst/>
            <a:rect r="r" b="b" t="t" l="l"/>
            <a:pathLst>
              <a:path h="3239967" w="5960667">
                <a:moveTo>
                  <a:pt x="0" y="0"/>
                </a:moveTo>
                <a:lnTo>
                  <a:pt x="5960668" y="0"/>
                </a:lnTo>
                <a:lnTo>
                  <a:pt x="5960668" y="3239966"/>
                </a:lnTo>
                <a:lnTo>
                  <a:pt x="0" y="3239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9011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2371553" y="3007059"/>
            <a:ext cx="6913365" cy="2385111"/>
          </a:xfrm>
          <a:custGeom>
            <a:avLst/>
            <a:gdLst/>
            <a:ahLst/>
            <a:cxnLst/>
            <a:rect r="r" b="b" t="t" l="l"/>
            <a:pathLst>
              <a:path h="2385111" w="6913365">
                <a:moveTo>
                  <a:pt x="0" y="0"/>
                </a:moveTo>
                <a:lnTo>
                  <a:pt x="6913365" y="0"/>
                </a:lnTo>
                <a:lnTo>
                  <a:pt x="6913365" y="2385110"/>
                </a:lnTo>
                <a:lnTo>
                  <a:pt x="0" y="2385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9855024" y="6780425"/>
            <a:ext cx="5960667" cy="1874744"/>
          </a:xfrm>
          <a:custGeom>
            <a:avLst/>
            <a:gdLst/>
            <a:ahLst/>
            <a:cxnLst/>
            <a:rect r="r" b="b" t="t" l="l"/>
            <a:pathLst>
              <a:path h="1874744" w="5960667">
                <a:moveTo>
                  <a:pt x="0" y="0"/>
                </a:moveTo>
                <a:lnTo>
                  <a:pt x="5960668" y="0"/>
                </a:lnTo>
                <a:lnTo>
                  <a:pt x="5960668" y="1874744"/>
                </a:lnTo>
                <a:lnTo>
                  <a:pt x="0" y="1874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34496" b="0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2590445" y="1028700"/>
            <a:ext cx="13107109" cy="1100352"/>
            <a:chOff x="0" y="0"/>
            <a:chExt cx="17476145" cy="146713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74789"/>
              <a:ext cx="17476145" cy="732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99"/>
                </a:lnSpc>
                <a:spcBef>
                  <a:spcPct val="0"/>
                </a:spcBef>
              </a:pPr>
              <a:r>
                <a:rPr lang="en-US" b="true" sz="3999" strike="noStrike" u="none">
                  <a:solidFill>
                    <a:srgbClr val="EDFA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NOS CLIENTS EN PARLERONT MIEUX QUE NOUS...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887028"/>
              <a:ext cx="17476145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1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09146" y="6404387"/>
            <a:ext cx="5507159" cy="2436918"/>
          </a:xfrm>
          <a:custGeom>
            <a:avLst/>
            <a:gdLst/>
            <a:ahLst/>
            <a:cxnLst/>
            <a:rect r="r" b="b" t="t" l="l"/>
            <a:pathLst>
              <a:path h="2436918" w="5507159">
                <a:moveTo>
                  <a:pt x="0" y="0"/>
                </a:moveTo>
                <a:lnTo>
                  <a:pt x="5507159" y="0"/>
                </a:lnTo>
                <a:lnTo>
                  <a:pt x="5507159" y="2436918"/>
                </a:lnTo>
                <a:lnTo>
                  <a:pt x="0" y="243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952447" y="6404387"/>
            <a:ext cx="5171178" cy="2436918"/>
          </a:xfrm>
          <a:custGeom>
            <a:avLst/>
            <a:gdLst/>
            <a:ahLst/>
            <a:cxnLst/>
            <a:rect r="r" b="b" t="t" l="l"/>
            <a:pathLst>
              <a:path h="2436918" w="5171178">
                <a:moveTo>
                  <a:pt x="0" y="0"/>
                </a:moveTo>
                <a:lnTo>
                  <a:pt x="5171178" y="0"/>
                </a:lnTo>
                <a:lnTo>
                  <a:pt x="5171178" y="2436918"/>
                </a:lnTo>
                <a:lnTo>
                  <a:pt x="0" y="243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317297" y="2959519"/>
            <a:ext cx="5412292" cy="2956464"/>
          </a:xfrm>
          <a:custGeom>
            <a:avLst/>
            <a:gdLst/>
            <a:ahLst/>
            <a:cxnLst/>
            <a:rect r="r" b="b" t="t" l="l"/>
            <a:pathLst>
              <a:path h="2956464" w="5412292">
                <a:moveTo>
                  <a:pt x="0" y="0"/>
                </a:moveTo>
                <a:lnTo>
                  <a:pt x="5412292" y="0"/>
                </a:lnTo>
                <a:lnTo>
                  <a:pt x="5412292" y="2956465"/>
                </a:lnTo>
                <a:lnTo>
                  <a:pt x="0" y="2956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FF0A0E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277338" y="-594164"/>
            <a:ext cx="3963924" cy="4114800"/>
          </a:xfrm>
          <a:custGeom>
            <a:avLst/>
            <a:gdLst/>
            <a:ahLst/>
            <a:cxnLst/>
            <a:rect r="r" b="b" t="t" l="l"/>
            <a:pathLst>
              <a:path h="4114800" w="3963924">
                <a:moveTo>
                  <a:pt x="0" y="0"/>
                </a:moveTo>
                <a:lnTo>
                  <a:pt x="3963924" y="0"/>
                </a:lnTo>
                <a:lnTo>
                  <a:pt x="3963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546754">
            <a:off x="-1981962" y="6975815"/>
            <a:ext cx="3963924" cy="4114800"/>
          </a:xfrm>
          <a:custGeom>
            <a:avLst/>
            <a:gdLst/>
            <a:ahLst/>
            <a:cxnLst/>
            <a:rect r="r" b="b" t="t" l="l"/>
            <a:pathLst>
              <a:path h="4114800" w="3963924">
                <a:moveTo>
                  <a:pt x="0" y="0"/>
                </a:moveTo>
                <a:lnTo>
                  <a:pt x="3963924" y="0"/>
                </a:lnTo>
                <a:lnTo>
                  <a:pt x="3963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29517" y="1726473"/>
            <a:ext cx="8428965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0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2590445" y="1045210"/>
            <a:ext cx="13107109" cy="1033677"/>
            <a:chOff x="0" y="0"/>
            <a:chExt cx="17476145" cy="1378236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74789"/>
              <a:ext cx="17476145" cy="6874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0"/>
                </a:lnSpc>
                <a:spcBef>
                  <a:spcPct val="0"/>
                </a:spcBef>
              </a:pPr>
              <a:r>
                <a:rPr lang="en-US" b="true" sz="3800" strike="noStrike" u="none">
                  <a:solidFill>
                    <a:srgbClr val="EDFA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NOS CLIENTS EN PARLERONT MIEUX QUE NOUS...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51680"/>
              <a:ext cx="17476145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1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82420" y="9286875"/>
            <a:ext cx="18852841" cy="0"/>
          </a:xfrm>
          <a:prstGeom prst="line">
            <a:avLst/>
          </a:prstGeom>
          <a:ln cap="rnd" w="28575">
            <a:solidFill>
              <a:srgbClr val="FF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-5400000">
            <a:off x="16905215" y="1385687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5376337">
            <a:off x="16289363" y="3377588"/>
            <a:ext cx="2075766" cy="0"/>
          </a:xfrm>
          <a:prstGeom prst="line">
            <a:avLst/>
          </a:prstGeom>
          <a:ln cap="rnd" w="28575">
            <a:solidFill>
              <a:srgbClr val="FD8B8B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7684397" y="-146452"/>
            <a:ext cx="2145217" cy="6805228"/>
          </a:xfrm>
          <a:prstGeom prst="rect">
            <a:avLst/>
          </a:prstGeom>
          <a:solidFill>
            <a:srgbClr val="FF5757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-282420" y="4294119"/>
            <a:ext cx="9039426" cy="5992881"/>
            <a:chOff x="0" y="0"/>
            <a:chExt cx="12052568" cy="799050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0" r="15154" b="0"/>
            <a:stretch>
              <a:fillRect/>
            </a:stretch>
          </p:blipFill>
          <p:spPr>
            <a:xfrm flipH="false" flipV="false">
              <a:off x="0" y="0"/>
              <a:ext cx="12052568" cy="7990508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10827074" y="4074133"/>
            <a:ext cx="478506" cy="336749"/>
          </a:xfrm>
          <a:custGeom>
            <a:avLst/>
            <a:gdLst/>
            <a:ahLst/>
            <a:cxnLst/>
            <a:rect r="r" b="b" t="t" l="l"/>
            <a:pathLst>
              <a:path h="336749" w="478506">
                <a:moveTo>
                  <a:pt x="0" y="0"/>
                </a:moveTo>
                <a:lnTo>
                  <a:pt x="478506" y="0"/>
                </a:lnTo>
                <a:lnTo>
                  <a:pt x="478506" y="336749"/>
                </a:lnTo>
                <a:lnTo>
                  <a:pt x="0" y="33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27074" y="6510247"/>
            <a:ext cx="549347" cy="549349"/>
          </a:xfrm>
          <a:custGeom>
            <a:avLst/>
            <a:gdLst/>
            <a:ahLst/>
            <a:cxnLst/>
            <a:rect r="r" b="b" t="t" l="l"/>
            <a:pathLst>
              <a:path h="549349" w="549347">
                <a:moveTo>
                  <a:pt x="0" y="0"/>
                </a:moveTo>
                <a:lnTo>
                  <a:pt x="549347" y="0"/>
                </a:lnTo>
                <a:lnTo>
                  <a:pt x="549347" y="549348"/>
                </a:lnTo>
                <a:lnTo>
                  <a:pt x="0" y="5493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0827074" y="5711827"/>
            <a:ext cx="460420" cy="460420"/>
          </a:xfrm>
          <a:custGeom>
            <a:avLst/>
            <a:gdLst/>
            <a:ahLst/>
            <a:cxnLst/>
            <a:rect r="r" b="b" t="t" l="l"/>
            <a:pathLst>
              <a:path h="460420" w="460420">
                <a:moveTo>
                  <a:pt x="0" y="0"/>
                </a:moveTo>
                <a:lnTo>
                  <a:pt x="460420" y="0"/>
                </a:lnTo>
                <a:lnTo>
                  <a:pt x="460420" y="460420"/>
                </a:lnTo>
                <a:lnTo>
                  <a:pt x="0" y="460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800" r="0" b="-80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0827074" y="4748882"/>
            <a:ext cx="437462" cy="624946"/>
          </a:xfrm>
          <a:custGeom>
            <a:avLst/>
            <a:gdLst/>
            <a:ahLst/>
            <a:cxnLst/>
            <a:rect r="r" b="b" t="t" l="l"/>
            <a:pathLst>
              <a:path h="624946" w="437462">
                <a:moveTo>
                  <a:pt x="0" y="0"/>
                </a:moveTo>
                <a:lnTo>
                  <a:pt x="437462" y="0"/>
                </a:lnTo>
                <a:lnTo>
                  <a:pt x="437462" y="624946"/>
                </a:lnTo>
                <a:lnTo>
                  <a:pt x="0" y="6249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12155670" y="9486900"/>
            <a:ext cx="5066068" cy="27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050"/>
              </a:lnSpc>
              <a:spcBef>
                <a:spcPct val="0"/>
              </a:spcBef>
            </a:pPr>
            <a:r>
              <a:rPr lang="en-US" sz="2050">
                <a:solidFill>
                  <a:srgbClr val="EDFA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@PBE EVOLUT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071850"/>
            <a:ext cx="6191613" cy="181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b="true" sz="6999">
                <a:solidFill>
                  <a:srgbClr val="EDFA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Contactez votre agence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1494896" y="4074133"/>
            <a:ext cx="5839494" cy="2958592"/>
            <a:chOff x="0" y="0"/>
            <a:chExt cx="7785992" cy="3944789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41186" y="2271289"/>
              <a:ext cx="7744807" cy="540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42"/>
                </a:lnSpc>
              </a:pPr>
              <a:r>
                <a:rPr lang="en-US" sz="2300">
                  <a:solidFill>
                    <a:srgbClr val="EDFA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09.81.97.37.74 -  06.98.92.46.00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53243" y="-76200"/>
              <a:ext cx="7732749" cy="11375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42"/>
                </a:lnSpc>
              </a:pPr>
              <a:r>
                <a:rPr lang="en-US" sz="2300">
                  <a:solidFill>
                    <a:srgbClr val="EDFA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romain.druetto@pbe-evolut.fr</a:t>
              </a:r>
            </a:p>
            <a:p>
              <a:pPr algn="l" marL="0" indent="0" lvl="0">
                <a:lnSpc>
                  <a:spcPts val="3542"/>
                </a:lnSpc>
              </a:pP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53243" y="993244"/>
              <a:ext cx="7629945" cy="540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42"/>
                </a:lnSpc>
              </a:pPr>
              <a:r>
                <a:rPr lang="en-US" sz="2300">
                  <a:solidFill>
                    <a:srgbClr val="EDFA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3 rue Louis Blériot, 06200 Nice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3404108"/>
              <a:ext cx="7639930" cy="540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42"/>
                </a:lnSpc>
              </a:pPr>
              <a:r>
                <a:rPr lang="en-US" sz="2300">
                  <a:solidFill>
                    <a:srgbClr val="EDFA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www.pbe-evolut.fr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41596" y="-2058416"/>
            <a:ext cx="19427839" cy="11316716"/>
          </a:xfrm>
          <a:custGeom>
            <a:avLst/>
            <a:gdLst/>
            <a:ahLst/>
            <a:cxnLst/>
            <a:rect r="r" b="b" t="t" l="l"/>
            <a:pathLst>
              <a:path h="11316716" w="19427839">
                <a:moveTo>
                  <a:pt x="0" y="0"/>
                </a:moveTo>
                <a:lnTo>
                  <a:pt x="19427839" y="0"/>
                </a:lnTo>
                <a:lnTo>
                  <a:pt x="19427839" y="11316716"/>
                </a:lnTo>
                <a:lnTo>
                  <a:pt x="0" y="11316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67836" y="2759659"/>
            <a:ext cx="13716000" cy="4767682"/>
          </a:xfrm>
          <a:custGeom>
            <a:avLst/>
            <a:gdLst/>
            <a:ahLst/>
            <a:cxnLst/>
            <a:rect r="r" b="b" t="t" l="l"/>
            <a:pathLst>
              <a:path h="4767682" w="13716000">
                <a:moveTo>
                  <a:pt x="0" y="0"/>
                </a:moveTo>
                <a:lnTo>
                  <a:pt x="13716000" y="0"/>
                </a:lnTo>
                <a:lnTo>
                  <a:pt x="13716000" y="4767682"/>
                </a:lnTo>
                <a:lnTo>
                  <a:pt x="0" y="4767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6668" y="8981019"/>
            <a:ext cx="822092" cy="533664"/>
          </a:xfrm>
          <a:custGeom>
            <a:avLst/>
            <a:gdLst/>
            <a:ahLst/>
            <a:cxnLst/>
            <a:rect r="r" b="b" t="t" l="l"/>
            <a:pathLst>
              <a:path h="533664" w="822092">
                <a:moveTo>
                  <a:pt x="0" y="0"/>
                </a:moveTo>
                <a:lnTo>
                  <a:pt x="822091" y="0"/>
                </a:lnTo>
                <a:lnTo>
                  <a:pt x="822091" y="533663"/>
                </a:lnTo>
                <a:lnTo>
                  <a:pt x="0" y="533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65359" y="8989558"/>
            <a:ext cx="698857" cy="537484"/>
          </a:xfrm>
          <a:custGeom>
            <a:avLst/>
            <a:gdLst/>
            <a:ahLst/>
            <a:cxnLst/>
            <a:rect r="r" b="b" t="t" l="l"/>
            <a:pathLst>
              <a:path h="537484" w="698857">
                <a:moveTo>
                  <a:pt x="0" y="0"/>
                </a:moveTo>
                <a:lnTo>
                  <a:pt x="698857" y="0"/>
                </a:lnTo>
                <a:lnTo>
                  <a:pt x="698857" y="537484"/>
                </a:lnTo>
                <a:lnTo>
                  <a:pt x="0" y="53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069601" y="8866171"/>
            <a:ext cx="784258" cy="784258"/>
          </a:xfrm>
          <a:custGeom>
            <a:avLst/>
            <a:gdLst/>
            <a:ahLst/>
            <a:cxnLst/>
            <a:rect r="r" b="b" t="t" l="l"/>
            <a:pathLst>
              <a:path h="784258" w="784258">
                <a:moveTo>
                  <a:pt x="0" y="0"/>
                </a:moveTo>
                <a:lnTo>
                  <a:pt x="784258" y="0"/>
                </a:lnTo>
                <a:lnTo>
                  <a:pt x="784258" y="784258"/>
                </a:lnTo>
                <a:lnTo>
                  <a:pt x="0" y="784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79511" y="9022116"/>
            <a:ext cx="2365191" cy="3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7"/>
              </a:lnSpc>
              <a:spcBef>
                <a:spcPct val="0"/>
              </a:spcBef>
            </a:pPr>
            <a:r>
              <a:rPr lang="en-US" sz="2212" b="true">
                <a:solidFill>
                  <a:srgbClr val="211845"/>
                </a:solidFill>
                <a:latin typeface="Poppins Bold"/>
                <a:ea typeface="Poppins Bold"/>
                <a:cs typeface="Poppins Bold"/>
                <a:sym typeface="Poppins Bold"/>
              </a:rPr>
              <a:t>09.81.97.37.74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71022" y="9015353"/>
            <a:ext cx="5077922" cy="3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7"/>
              </a:lnSpc>
              <a:spcBef>
                <a:spcPct val="0"/>
              </a:spcBef>
            </a:pPr>
            <a:r>
              <a:rPr lang="en-US" sz="2212" b="true">
                <a:solidFill>
                  <a:srgbClr val="211845"/>
                </a:solidFill>
                <a:latin typeface="Poppins Bold"/>
                <a:ea typeface="Poppins Bold"/>
                <a:cs typeface="Poppins Bold"/>
                <a:sym typeface="Poppins Bold"/>
              </a:rPr>
              <a:t>romain.druetto@pbe-evolut.fr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036670" y="9023539"/>
            <a:ext cx="4127522" cy="3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7"/>
              </a:lnSpc>
              <a:spcBef>
                <a:spcPct val="0"/>
              </a:spcBef>
            </a:pPr>
            <a:r>
              <a:rPr lang="en-US" sz="2212" b="true">
                <a:solidFill>
                  <a:srgbClr val="211845"/>
                </a:solidFill>
                <a:latin typeface="Poppins Bold"/>
                <a:ea typeface="Poppins Bold"/>
                <a:cs typeface="Poppins Bold"/>
                <a:sym typeface="Poppins Bold"/>
              </a:rPr>
              <a:t>www.pbe-evolut.fr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DAGdp_kQbeI</dc:identifier>
  <dcterms:modified xsi:type="dcterms:W3CDTF">2011-08-01T06:04:30Z</dcterms:modified>
  <cp:revision>1</cp:revision>
  <dc:title>PRÉSENTATION DE L’AGENCE PBE EVOLUT</dc:title>
</cp:coreProperties>
</file>