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eague Spartan" panose="020B0604020202020204" charset="0"/>
      <p:regular r:id="rId11"/>
    </p:embeddedFont>
    <p:embeddedFont>
      <p:font typeface="Montserrat Bold" pitchFamily="2" charset="0"/>
      <p:regular r:id="rId12"/>
      <p:bold r:id="rId13"/>
    </p:embeddedFont>
    <p:embeddedFont>
      <p:font typeface="Montserrat Heavy" panose="020B0604020202020204" charset="0"/>
      <p:regular r:id="rId14"/>
    </p:embeddedFont>
    <p:embeddedFont>
      <p:font typeface="Montserrat Medium" pitchFamily="2" charset="0"/>
      <p:regular r:id="rId15"/>
      <p:italic r:id="rId16"/>
    </p:embeddedFont>
    <p:embeddedFont>
      <p:font typeface="Montserrat Ultra-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85089">
            <a:off x="10910360" y="3366724"/>
            <a:ext cx="8556985" cy="6708288"/>
          </a:xfrm>
          <a:custGeom>
            <a:avLst/>
            <a:gdLst/>
            <a:ahLst/>
            <a:cxnLst/>
            <a:rect l="l" t="t" r="r" b="b"/>
            <a:pathLst>
              <a:path w="8556985" h="6708288">
                <a:moveTo>
                  <a:pt x="0" y="0"/>
                </a:moveTo>
                <a:lnTo>
                  <a:pt x="8556985" y="0"/>
                </a:lnTo>
                <a:lnTo>
                  <a:pt x="8556985" y="6708288"/>
                </a:lnTo>
                <a:lnTo>
                  <a:pt x="0" y="6708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-64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28202" y="2452880"/>
            <a:ext cx="7959798" cy="8535977"/>
          </a:xfrm>
          <a:custGeom>
            <a:avLst/>
            <a:gdLst/>
            <a:ahLst/>
            <a:cxnLst/>
            <a:rect l="l" t="t" r="r" b="b"/>
            <a:pathLst>
              <a:path w="7959798" h="8535977">
                <a:moveTo>
                  <a:pt x="0" y="0"/>
                </a:moveTo>
                <a:lnTo>
                  <a:pt x="7959798" y="0"/>
                </a:lnTo>
                <a:lnTo>
                  <a:pt x="7959798" y="8535976"/>
                </a:lnTo>
                <a:lnTo>
                  <a:pt x="0" y="853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7835" y="2531388"/>
            <a:ext cx="11999040" cy="35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1"/>
              </a:lnSpc>
            </a:pPr>
            <a:r>
              <a:rPr lang="en-US" sz="5925" b="1" spc="-30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Répondez à des appels d’offres comme un grand groupe</a:t>
            </a:r>
          </a:p>
          <a:p>
            <a:pPr algn="l">
              <a:lnSpc>
                <a:spcPts val="8241"/>
              </a:lnSpc>
            </a:pPr>
            <a:endParaRPr lang="en-US" sz="5925" b="1" spc="-302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  <a:p>
            <a:pPr algn="l">
              <a:lnSpc>
                <a:spcPts val="3449"/>
              </a:lnSpc>
            </a:pPr>
            <a:endParaRPr lang="en-US" sz="5925" b="1" spc="-302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7835" y="3370509"/>
            <a:ext cx="10710429" cy="292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1"/>
              </a:lnSpc>
            </a:pPr>
            <a:endParaRPr/>
          </a:p>
          <a:p>
            <a:pPr algn="just">
              <a:lnSpc>
                <a:spcPts val="8241"/>
              </a:lnSpc>
            </a:pPr>
            <a:endParaRPr/>
          </a:p>
          <a:p>
            <a:pPr algn="just">
              <a:lnSpc>
                <a:spcPts val="3311"/>
              </a:lnSpc>
            </a:pPr>
            <a:r>
              <a:rPr lang="en-US" sz="23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L’expérience d’un ancien acheteur public au service de vos offres.</a:t>
            </a:r>
          </a:p>
          <a:p>
            <a:pPr algn="just">
              <a:lnSpc>
                <a:spcPts val="3311"/>
              </a:lnSpc>
            </a:pPr>
            <a:endParaRPr lang="en-US" sz="2399" b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36" y="4498373"/>
            <a:ext cx="5453738" cy="3297602"/>
            <a:chOff x="0" y="0"/>
            <a:chExt cx="7271650" cy="43968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71650" cy="4396803"/>
            </a:xfrm>
            <a:custGeom>
              <a:avLst/>
              <a:gdLst/>
              <a:ahLst/>
              <a:cxnLst/>
              <a:rect l="l" t="t" r="r" b="b"/>
              <a:pathLst>
                <a:path w="7271650" h="4396803">
                  <a:moveTo>
                    <a:pt x="0" y="0"/>
                  </a:moveTo>
                  <a:lnTo>
                    <a:pt x="7271650" y="0"/>
                  </a:lnTo>
                  <a:lnTo>
                    <a:pt x="7271650" y="4396803"/>
                  </a:lnTo>
                  <a:lnTo>
                    <a:pt x="0" y="439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1000"/>
              </a:blip>
              <a:stretch>
                <a:fillRect l="-745" r="-745" b="-3019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583411" y="753561"/>
              <a:ext cx="5535961" cy="3163253"/>
              <a:chOff x="0" y="0"/>
              <a:chExt cx="3775220" cy="21571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775220" cy="2157164"/>
              </a:xfrm>
              <a:custGeom>
                <a:avLst/>
                <a:gdLst/>
                <a:ahLst/>
                <a:cxnLst/>
                <a:rect l="l" t="t" r="r" b="b"/>
                <a:pathLst>
                  <a:path w="3775220" h="2157164">
                    <a:moveTo>
                      <a:pt x="0" y="0"/>
                    </a:moveTo>
                    <a:lnTo>
                      <a:pt x="3775220" y="0"/>
                    </a:lnTo>
                    <a:lnTo>
                      <a:pt x="3775220" y="2157164"/>
                    </a:lnTo>
                    <a:lnTo>
                      <a:pt x="0" y="2157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3775220" cy="2233364"/>
              </a:xfrm>
              <a:prstGeom prst="rect">
                <a:avLst/>
              </a:prstGeom>
            </p:spPr>
            <p:txBody>
              <a:bodyPr lIns="71403" tIns="71403" rIns="71403" bIns="71403" rtlCol="0" anchor="ctr"/>
              <a:lstStyle/>
              <a:p>
                <a:pPr algn="ctr">
                  <a:lnSpc>
                    <a:spcPts val="3485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191984" y="4498373"/>
            <a:ext cx="5453738" cy="3297602"/>
            <a:chOff x="0" y="0"/>
            <a:chExt cx="7271650" cy="43968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71650" cy="4396803"/>
            </a:xfrm>
            <a:custGeom>
              <a:avLst/>
              <a:gdLst/>
              <a:ahLst/>
              <a:cxnLst/>
              <a:rect l="l" t="t" r="r" b="b"/>
              <a:pathLst>
                <a:path w="7271650" h="4396803">
                  <a:moveTo>
                    <a:pt x="0" y="0"/>
                  </a:moveTo>
                  <a:lnTo>
                    <a:pt x="7271650" y="0"/>
                  </a:lnTo>
                  <a:lnTo>
                    <a:pt x="7271650" y="4396803"/>
                  </a:lnTo>
                  <a:lnTo>
                    <a:pt x="0" y="439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1000"/>
              </a:blip>
              <a:stretch>
                <a:fillRect l="-745" r="-745" b="-3019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583411" y="753561"/>
              <a:ext cx="5535961" cy="3163253"/>
              <a:chOff x="0" y="0"/>
              <a:chExt cx="3775220" cy="21571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775220" cy="2157164"/>
              </a:xfrm>
              <a:custGeom>
                <a:avLst/>
                <a:gdLst/>
                <a:ahLst/>
                <a:cxnLst/>
                <a:rect l="l" t="t" r="r" b="b"/>
                <a:pathLst>
                  <a:path w="3775220" h="2157164">
                    <a:moveTo>
                      <a:pt x="0" y="0"/>
                    </a:moveTo>
                    <a:lnTo>
                      <a:pt x="3775220" y="0"/>
                    </a:lnTo>
                    <a:lnTo>
                      <a:pt x="3775220" y="2157164"/>
                    </a:lnTo>
                    <a:lnTo>
                      <a:pt x="0" y="2157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76200"/>
                <a:ext cx="3775220" cy="2233364"/>
              </a:xfrm>
              <a:prstGeom prst="rect">
                <a:avLst/>
              </a:prstGeom>
            </p:spPr>
            <p:txBody>
              <a:bodyPr lIns="71403" tIns="71403" rIns="71403" bIns="71403" rtlCol="0" anchor="ctr"/>
              <a:lstStyle/>
              <a:p>
                <a:pPr algn="ctr">
                  <a:lnSpc>
                    <a:spcPts val="3485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8542560" y="4498373"/>
            <a:ext cx="5453738" cy="3297602"/>
            <a:chOff x="0" y="0"/>
            <a:chExt cx="7271650" cy="43968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271650" cy="4396803"/>
            </a:xfrm>
            <a:custGeom>
              <a:avLst/>
              <a:gdLst/>
              <a:ahLst/>
              <a:cxnLst/>
              <a:rect l="l" t="t" r="r" b="b"/>
              <a:pathLst>
                <a:path w="7271650" h="4396803">
                  <a:moveTo>
                    <a:pt x="0" y="0"/>
                  </a:moveTo>
                  <a:lnTo>
                    <a:pt x="7271650" y="0"/>
                  </a:lnTo>
                  <a:lnTo>
                    <a:pt x="7271650" y="4396803"/>
                  </a:lnTo>
                  <a:lnTo>
                    <a:pt x="0" y="439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1000"/>
              </a:blip>
              <a:stretch>
                <a:fillRect l="-745" r="-745" b="-3019"/>
              </a:stretch>
            </a:blipFill>
          </p:spPr>
        </p:sp>
        <p:grpSp>
          <p:nvGrpSpPr>
            <p:cNvPr id="14" name="Group 14"/>
            <p:cNvGrpSpPr/>
            <p:nvPr/>
          </p:nvGrpSpPr>
          <p:grpSpPr>
            <a:xfrm>
              <a:off x="583411" y="753561"/>
              <a:ext cx="5535961" cy="3163253"/>
              <a:chOff x="0" y="0"/>
              <a:chExt cx="3775220" cy="215716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75220" cy="2157164"/>
              </a:xfrm>
              <a:custGeom>
                <a:avLst/>
                <a:gdLst/>
                <a:ahLst/>
                <a:cxnLst/>
                <a:rect l="l" t="t" r="r" b="b"/>
                <a:pathLst>
                  <a:path w="3775220" h="2157164">
                    <a:moveTo>
                      <a:pt x="0" y="0"/>
                    </a:moveTo>
                    <a:lnTo>
                      <a:pt x="3775220" y="0"/>
                    </a:lnTo>
                    <a:lnTo>
                      <a:pt x="3775220" y="2157164"/>
                    </a:lnTo>
                    <a:lnTo>
                      <a:pt x="0" y="2157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3775220" cy="2233364"/>
              </a:xfrm>
              <a:prstGeom prst="rect">
                <a:avLst/>
              </a:prstGeom>
            </p:spPr>
            <p:txBody>
              <a:bodyPr lIns="71403" tIns="71403" rIns="71403" bIns="71403" rtlCol="0" anchor="ctr"/>
              <a:lstStyle/>
              <a:p>
                <a:pPr algn="ctr">
                  <a:lnSpc>
                    <a:spcPts val="3485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2924637" y="4498373"/>
            <a:ext cx="5453738" cy="3297602"/>
            <a:chOff x="0" y="0"/>
            <a:chExt cx="7271650" cy="43968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71650" cy="4396803"/>
            </a:xfrm>
            <a:custGeom>
              <a:avLst/>
              <a:gdLst/>
              <a:ahLst/>
              <a:cxnLst/>
              <a:rect l="l" t="t" r="r" b="b"/>
              <a:pathLst>
                <a:path w="7271650" h="4396803">
                  <a:moveTo>
                    <a:pt x="0" y="0"/>
                  </a:moveTo>
                  <a:lnTo>
                    <a:pt x="7271650" y="0"/>
                  </a:lnTo>
                  <a:lnTo>
                    <a:pt x="7271650" y="4396803"/>
                  </a:lnTo>
                  <a:lnTo>
                    <a:pt x="0" y="439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1000"/>
              </a:blip>
              <a:stretch>
                <a:fillRect l="-745" r="-745" b="-3019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583411" y="753561"/>
              <a:ext cx="5535961" cy="3163253"/>
              <a:chOff x="0" y="0"/>
              <a:chExt cx="3775220" cy="21571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5220" cy="2157164"/>
              </a:xfrm>
              <a:custGeom>
                <a:avLst/>
                <a:gdLst/>
                <a:ahLst/>
                <a:cxnLst/>
                <a:rect l="l" t="t" r="r" b="b"/>
                <a:pathLst>
                  <a:path w="3775220" h="2157164">
                    <a:moveTo>
                      <a:pt x="0" y="0"/>
                    </a:moveTo>
                    <a:lnTo>
                      <a:pt x="3775220" y="0"/>
                    </a:lnTo>
                    <a:lnTo>
                      <a:pt x="3775220" y="2157164"/>
                    </a:lnTo>
                    <a:lnTo>
                      <a:pt x="0" y="2157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3775220" cy="2233364"/>
              </a:xfrm>
              <a:prstGeom prst="rect">
                <a:avLst/>
              </a:prstGeom>
            </p:spPr>
            <p:txBody>
              <a:bodyPr lIns="71403" tIns="71403" rIns="71403" bIns="71403" rtlCol="0" anchor="ctr"/>
              <a:lstStyle/>
              <a:p>
                <a:pPr algn="ctr">
                  <a:lnSpc>
                    <a:spcPts val="3485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2113279" y="4630664"/>
            <a:ext cx="550059" cy="550059"/>
            <a:chOff x="0" y="0"/>
            <a:chExt cx="733412" cy="7334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3412" cy="733412"/>
            </a:xfrm>
            <a:custGeom>
              <a:avLst/>
              <a:gdLst/>
              <a:ahLst/>
              <a:cxnLst/>
              <a:rect l="l" t="t" r="r" b="b"/>
              <a:pathLst>
                <a:path w="733412" h="733412">
                  <a:moveTo>
                    <a:pt x="0" y="0"/>
                  </a:moveTo>
                  <a:lnTo>
                    <a:pt x="733412" y="0"/>
                  </a:lnTo>
                  <a:lnTo>
                    <a:pt x="733412" y="733412"/>
                  </a:lnTo>
                  <a:lnTo>
                    <a:pt x="0" y="73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74237" y="95271"/>
              <a:ext cx="184937" cy="568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537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377664" y="4630664"/>
            <a:ext cx="550059" cy="550059"/>
            <a:chOff x="0" y="0"/>
            <a:chExt cx="733412" cy="73341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33412" cy="733412"/>
            </a:xfrm>
            <a:custGeom>
              <a:avLst/>
              <a:gdLst/>
              <a:ahLst/>
              <a:cxnLst/>
              <a:rect l="l" t="t" r="r" b="b"/>
              <a:pathLst>
                <a:path w="733412" h="733412">
                  <a:moveTo>
                    <a:pt x="0" y="0"/>
                  </a:moveTo>
                  <a:lnTo>
                    <a:pt x="733412" y="0"/>
                  </a:lnTo>
                  <a:lnTo>
                    <a:pt x="733412" y="733412"/>
                  </a:lnTo>
                  <a:lnTo>
                    <a:pt x="0" y="73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23252" y="95271"/>
              <a:ext cx="208166" cy="568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537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161293" y="4630664"/>
            <a:ext cx="550059" cy="550059"/>
            <a:chOff x="0" y="0"/>
            <a:chExt cx="733412" cy="73341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33412" cy="733412"/>
            </a:xfrm>
            <a:custGeom>
              <a:avLst/>
              <a:gdLst/>
              <a:ahLst/>
              <a:cxnLst/>
              <a:rect l="l" t="t" r="r" b="b"/>
              <a:pathLst>
                <a:path w="733412" h="733412">
                  <a:moveTo>
                    <a:pt x="0" y="0"/>
                  </a:moveTo>
                  <a:lnTo>
                    <a:pt x="733412" y="0"/>
                  </a:lnTo>
                  <a:lnTo>
                    <a:pt x="733412" y="733412"/>
                  </a:lnTo>
                  <a:lnTo>
                    <a:pt x="0" y="73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23583" y="72196"/>
              <a:ext cx="214300" cy="568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537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4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754928" y="4630664"/>
            <a:ext cx="550059" cy="550059"/>
            <a:chOff x="0" y="0"/>
            <a:chExt cx="733412" cy="73341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33412" cy="733412"/>
            </a:xfrm>
            <a:custGeom>
              <a:avLst/>
              <a:gdLst/>
              <a:ahLst/>
              <a:cxnLst/>
              <a:rect l="l" t="t" r="r" b="b"/>
              <a:pathLst>
                <a:path w="733412" h="733412">
                  <a:moveTo>
                    <a:pt x="0" y="0"/>
                  </a:moveTo>
                  <a:lnTo>
                    <a:pt x="733412" y="0"/>
                  </a:lnTo>
                  <a:lnTo>
                    <a:pt x="733412" y="733412"/>
                  </a:lnTo>
                  <a:lnTo>
                    <a:pt x="0" y="73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223252" y="95271"/>
              <a:ext cx="208166" cy="568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2537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3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6778008" y="8948675"/>
            <a:ext cx="962584" cy="404686"/>
          </a:xfrm>
          <a:custGeom>
            <a:avLst/>
            <a:gdLst/>
            <a:ahLst/>
            <a:cxnLst/>
            <a:rect l="l" t="t" r="r" b="b"/>
            <a:pathLst>
              <a:path w="962584" h="404686">
                <a:moveTo>
                  <a:pt x="0" y="0"/>
                </a:moveTo>
                <a:lnTo>
                  <a:pt x="962584" y="0"/>
                </a:lnTo>
                <a:lnTo>
                  <a:pt x="962584" y="404686"/>
                </a:lnTo>
                <a:lnTo>
                  <a:pt x="0" y="404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851677" y="1659514"/>
            <a:ext cx="12584646" cy="175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L'objectif de mon accompagnement</a:t>
            </a:r>
          </a:p>
          <a:p>
            <a:pPr algn="ctr">
              <a:lnSpc>
                <a:spcPts val="3499"/>
              </a:lnSpc>
            </a:pPr>
            <a:endParaRPr lang="en-US" sz="4999" b="1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Cet accompagnement vous aide à répondre aux 4 défis suivants 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4201" y="5521470"/>
            <a:ext cx="3827783" cy="1239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8"/>
              </a:lnSpc>
            </a:pP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Il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difficile de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trouver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les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appels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d’offres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adaptés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à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votre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profil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41" b="1" spc="-15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d’entreprise</a:t>
            </a:r>
            <a:r>
              <a:rPr lang="en-US" sz="2441" b="1" spc="-15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62826" y="5521470"/>
            <a:ext cx="3779734" cy="1239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8"/>
              </a:lnSpc>
              <a:spcBef>
                <a:spcPct val="0"/>
              </a:spcBef>
            </a:pPr>
            <a:r>
              <a:rPr lang="en-US" sz="2441" b="1" spc="-56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Il est compliqué de convaincre l</a:t>
            </a:r>
            <a:r>
              <a:rPr lang="en-US" sz="2441" b="1" u="none" strike="noStrike" spc="-56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’acheteur avec vos offres.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733715" y="5538309"/>
            <a:ext cx="3405216" cy="122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0"/>
              </a:lnSpc>
              <a:spcBef>
                <a:spcPct val="0"/>
              </a:spcBef>
            </a:pPr>
            <a:r>
              <a:rPr lang="en-US" sz="2341" b="1" u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L’acheteur n’est pas convaincu par votre mémoire technique.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796315" y="8806024"/>
            <a:ext cx="3017177" cy="61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9"/>
              </a:lnSpc>
            </a:pPr>
            <a:r>
              <a:rPr lang="en-US" sz="358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Comment 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238047" y="5538309"/>
            <a:ext cx="3583821" cy="122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0"/>
              </a:lnSpc>
              <a:spcBef>
                <a:spcPct val="0"/>
              </a:spcBef>
            </a:pPr>
            <a:r>
              <a:rPr lang="en-US" sz="2341" b="1" u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L’acheteur sélectionne plus souvent les offres de vos concurrents.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5920" y="5740537"/>
            <a:ext cx="563270" cy="563270"/>
          </a:xfrm>
          <a:custGeom>
            <a:avLst/>
            <a:gdLst/>
            <a:ahLst/>
            <a:cxnLst/>
            <a:rect l="l" t="t" r="r" b="b"/>
            <a:pathLst>
              <a:path w="563270" h="563270">
                <a:moveTo>
                  <a:pt x="0" y="0"/>
                </a:moveTo>
                <a:lnTo>
                  <a:pt x="563270" y="0"/>
                </a:lnTo>
                <a:lnTo>
                  <a:pt x="563270" y="563270"/>
                </a:lnTo>
                <a:lnTo>
                  <a:pt x="0" y="563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5257" y="5740537"/>
            <a:ext cx="563270" cy="563270"/>
          </a:xfrm>
          <a:custGeom>
            <a:avLst/>
            <a:gdLst/>
            <a:ahLst/>
            <a:cxnLst/>
            <a:rect l="l" t="t" r="r" b="b"/>
            <a:pathLst>
              <a:path w="563270" h="563270">
                <a:moveTo>
                  <a:pt x="0" y="0"/>
                </a:moveTo>
                <a:lnTo>
                  <a:pt x="563270" y="0"/>
                </a:lnTo>
                <a:lnTo>
                  <a:pt x="563270" y="563270"/>
                </a:lnTo>
                <a:lnTo>
                  <a:pt x="0" y="563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11702" y="5727349"/>
            <a:ext cx="563270" cy="563270"/>
          </a:xfrm>
          <a:custGeom>
            <a:avLst/>
            <a:gdLst/>
            <a:ahLst/>
            <a:cxnLst/>
            <a:rect l="l" t="t" r="r" b="b"/>
            <a:pathLst>
              <a:path w="563270" h="563270">
                <a:moveTo>
                  <a:pt x="0" y="0"/>
                </a:moveTo>
                <a:lnTo>
                  <a:pt x="563270" y="0"/>
                </a:lnTo>
                <a:lnTo>
                  <a:pt x="563270" y="563271"/>
                </a:lnTo>
                <a:lnTo>
                  <a:pt x="0" y="56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02352" y="1172261"/>
            <a:ext cx="13283296" cy="87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</a:pPr>
            <a:r>
              <a:rPr lang="en-US" sz="50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2 semaines pour être prêt à répondre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31609" y="1981695"/>
            <a:ext cx="9412322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4"/>
              </a:lnSpc>
            </a:pPr>
            <a:r>
              <a:rPr lang="en-US" sz="49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aux appels d’offres publics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5921" y="3917365"/>
            <a:ext cx="11544422" cy="393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Nous </a:t>
            </a:r>
            <a:r>
              <a:rPr lang="en-US" sz="2399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</a:t>
            </a:r>
            <a:r>
              <a:rPr lang="en-US" sz="23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399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accompagnons</a:t>
            </a:r>
            <a:r>
              <a:rPr lang="en-US" sz="23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manière </a:t>
            </a:r>
            <a:r>
              <a:rPr lang="en-US" sz="2399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optimisée</a:t>
            </a:r>
            <a:r>
              <a:rPr lang="en-US" sz="23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pour </a:t>
            </a:r>
            <a:r>
              <a:rPr lang="en-US" sz="2399" b="1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être</a:t>
            </a:r>
            <a:r>
              <a:rPr lang="en-US" sz="23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prêt le jour J 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25465" y="6532340"/>
            <a:ext cx="4702855" cy="10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5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Mise en place de votre veille d’appels d’offres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18890" y="6468637"/>
            <a:ext cx="4548894" cy="10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5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Constitution de votre dossier stratégique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56537" y="5778945"/>
            <a:ext cx="142037" cy="4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7"/>
              </a:lnSpc>
            </a:pPr>
            <a:r>
              <a:rPr lang="en-US" sz="25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61810" y="5778945"/>
            <a:ext cx="159877" cy="4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7"/>
              </a:lnSpc>
            </a:pPr>
            <a:r>
              <a:rPr lang="en-US" sz="25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2777" y="5778945"/>
            <a:ext cx="162906" cy="4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7"/>
              </a:lnSpc>
            </a:pPr>
            <a:r>
              <a:rPr lang="en-US" sz="25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0216" y="6532340"/>
            <a:ext cx="5414678" cy="10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Étude de votre entreprise et de son positionnement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3000" y="5004244"/>
            <a:ext cx="76200" cy="76200"/>
            <a:chOff x="0" y="0"/>
            <a:chExt cx="76200" cy="76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3000" y="5451920"/>
            <a:ext cx="76200" cy="76200"/>
            <a:chOff x="0" y="0"/>
            <a:chExt cx="76200" cy="76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43000" y="5899594"/>
            <a:ext cx="76200" cy="76200"/>
            <a:chOff x="0" y="0"/>
            <a:chExt cx="76200" cy="76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3000" y="6347270"/>
            <a:ext cx="76200" cy="76200"/>
            <a:chOff x="0" y="0"/>
            <a:chExt cx="76200" cy="76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3000" y="6794944"/>
            <a:ext cx="76200" cy="76200"/>
            <a:chOff x="0" y="0"/>
            <a:chExt cx="76200" cy="76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3000" y="7242620"/>
            <a:ext cx="76200" cy="76200"/>
            <a:chOff x="0" y="0"/>
            <a:chExt cx="76200" cy="76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43180"/>
                    <a:pt x="75184" y="48006"/>
                    <a:pt x="73279" y="52705"/>
                  </a:cubicBezTo>
                  <a:cubicBezTo>
                    <a:pt x="71374" y="57404"/>
                    <a:pt x="68580" y="61468"/>
                    <a:pt x="65024" y="65024"/>
                  </a:cubicBezTo>
                  <a:cubicBezTo>
                    <a:pt x="61468" y="68580"/>
                    <a:pt x="57277" y="71374"/>
                    <a:pt x="52705" y="73279"/>
                  </a:cubicBezTo>
                  <a:cubicBezTo>
                    <a:pt x="48133" y="75184"/>
                    <a:pt x="43180" y="76200"/>
                    <a:pt x="38100" y="76200"/>
                  </a:cubicBezTo>
                  <a:cubicBezTo>
                    <a:pt x="33020" y="76200"/>
                    <a:pt x="28194" y="75184"/>
                    <a:pt x="23495" y="73279"/>
                  </a:cubicBezTo>
                  <a:cubicBezTo>
                    <a:pt x="18796" y="71374"/>
                    <a:pt x="14732" y="68580"/>
                    <a:pt x="11176" y="65024"/>
                  </a:cubicBezTo>
                  <a:cubicBezTo>
                    <a:pt x="7620" y="61468"/>
                    <a:pt x="4826" y="57277"/>
                    <a:pt x="2921" y="52705"/>
                  </a:cubicBezTo>
                  <a:cubicBezTo>
                    <a:pt x="1016" y="48133"/>
                    <a:pt x="0" y="43180"/>
                    <a:pt x="0" y="38100"/>
                  </a:cubicBezTo>
                  <a:cubicBezTo>
                    <a:pt x="0" y="33020"/>
                    <a:pt x="1016" y="28194"/>
                    <a:pt x="2921" y="23495"/>
                  </a:cubicBezTo>
                  <a:cubicBezTo>
                    <a:pt x="4826" y="18796"/>
                    <a:pt x="7620" y="14732"/>
                    <a:pt x="11176" y="11176"/>
                  </a:cubicBezTo>
                  <a:cubicBezTo>
                    <a:pt x="14732" y="7620"/>
                    <a:pt x="18923" y="4826"/>
                    <a:pt x="23495" y="2921"/>
                  </a:cubicBezTo>
                  <a:cubicBezTo>
                    <a:pt x="28067" y="1016"/>
                    <a:pt x="33020" y="0"/>
                    <a:pt x="38100" y="0"/>
                  </a:cubicBezTo>
                  <a:cubicBezTo>
                    <a:pt x="43180" y="0"/>
                    <a:pt x="48006" y="1016"/>
                    <a:pt x="52705" y="2921"/>
                  </a:cubicBezTo>
                  <a:cubicBezTo>
                    <a:pt x="57404" y="4826"/>
                    <a:pt x="61468" y="7620"/>
                    <a:pt x="65024" y="11176"/>
                  </a:cubicBezTo>
                  <a:cubicBezTo>
                    <a:pt x="68580" y="14732"/>
                    <a:pt x="71374" y="18923"/>
                    <a:pt x="73279" y="23495"/>
                  </a:cubicBezTo>
                  <a:cubicBezTo>
                    <a:pt x="75184" y="28067"/>
                    <a:pt x="76200" y="33020"/>
                    <a:pt x="76200" y="38100"/>
                  </a:cubicBezTo>
                  <a:close/>
                </a:path>
              </a:pathLst>
            </a:custGeom>
            <a:solidFill>
              <a:srgbClr val="21184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32320" y="6156769"/>
            <a:ext cx="9406653" cy="304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Diplômé d’état en droit public </a:t>
            </a:r>
          </a:p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Ancien acheteur public en collectivités locales</a:t>
            </a:r>
          </a:p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 centaines d’offres d’entreprise notées par le passé</a:t>
            </a:r>
          </a:p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Conférencier sur le thème de la commande publique</a:t>
            </a:r>
          </a:p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Formateur des collectivités et acheteurs publics </a:t>
            </a:r>
          </a:p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Conseils stratégiques dans la réponse aux appels d’offres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101826" y="6587524"/>
            <a:ext cx="5393253" cy="2887721"/>
            <a:chOff x="0" y="0"/>
            <a:chExt cx="812800" cy="4351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35199"/>
            </a:xfrm>
            <a:custGeom>
              <a:avLst/>
              <a:gdLst/>
              <a:ahLst/>
              <a:cxnLst/>
              <a:rect l="l" t="t" r="r" b="b"/>
              <a:pathLst>
                <a:path w="812800" h="435199">
                  <a:moveTo>
                    <a:pt x="0" y="0"/>
                  </a:moveTo>
                  <a:lnTo>
                    <a:pt x="812800" y="0"/>
                  </a:lnTo>
                  <a:lnTo>
                    <a:pt x="812800" y="435199"/>
                  </a:lnTo>
                  <a:lnTo>
                    <a:pt x="0" y="435199"/>
                  </a:lnTo>
                  <a:close/>
                </a:path>
              </a:pathLst>
            </a:custGeom>
            <a:blipFill>
              <a:blip r:embed="rId2"/>
              <a:stretch>
                <a:fillRect l="-8667" t="-25063" r="-30025" b="-69209"/>
              </a:stretch>
            </a:blipFill>
            <a:ln w="95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732320" y="3641041"/>
            <a:ext cx="8571151" cy="150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4"/>
              </a:lnSpc>
            </a:pPr>
            <a:r>
              <a:rPr lang="en-US" sz="2299" b="1" spc="45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Romain Druetto avant de lancer PBE Evolut était le responsable d’un service marchés publics en collectivités locales.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2320" y="2185385"/>
            <a:ext cx="11584000" cy="121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spc="-288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Pourquoi choisir cet accompagnement ? </a:t>
            </a:r>
          </a:p>
          <a:p>
            <a:pPr algn="l">
              <a:lnSpc>
                <a:spcPts val="3449"/>
              </a:lnSpc>
            </a:pPr>
            <a:endParaRPr lang="en-US" sz="4500" b="1" spc="-288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404893" y="3699476"/>
            <a:ext cx="5393866" cy="2888049"/>
            <a:chOff x="0" y="0"/>
            <a:chExt cx="812800" cy="43519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35199"/>
            </a:xfrm>
            <a:custGeom>
              <a:avLst/>
              <a:gdLst/>
              <a:ahLst/>
              <a:cxnLst/>
              <a:rect l="l" t="t" r="r" b="b"/>
              <a:pathLst>
                <a:path w="812800" h="435199">
                  <a:moveTo>
                    <a:pt x="0" y="0"/>
                  </a:moveTo>
                  <a:lnTo>
                    <a:pt x="812800" y="0"/>
                  </a:lnTo>
                  <a:lnTo>
                    <a:pt x="812800" y="435199"/>
                  </a:lnTo>
                  <a:lnTo>
                    <a:pt x="0" y="435199"/>
                  </a:lnTo>
                  <a:close/>
                </a:path>
              </a:pathLst>
            </a:custGeom>
            <a:blipFill>
              <a:blip r:embed="rId3"/>
              <a:stretch>
                <a:fillRect l="-9492" r="-9492"/>
              </a:stretch>
            </a:blipFill>
            <a:ln w="95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2101826" y="811755"/>
            <a:ext cx="5393253" cy="2887721"/>
            <a:chOff x="0" y="0"/>
            <a:chExt cx="812800" cy="4351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35199"/>
            </a:xfrm>
            <a:custGeom>
              <a:avLst/>
              <a:gdLst/>
              <a:ahLst/>
              <a:cxnLst/>
              <a:rect l="l" t="t" r="r" b="b"/>
              <a:pathLst>
                <a:path w="812800" h="435199">
                  <a:moveTo>
                    <a:pt x="0" y="0"/>
                  </a:moveTo>
                  <a:lnTo>
                    <a:pt x="812800" y="0"/>
                  </a:lnTo>
                  <a:lnTo>
                    <a:pt x="812800" y="435199"/>
                  </a:lnTo>
                  <a:lnTo>
                    <a:pt x="0" y="435199"/>
                  </a:lnTo>
                  <a:close/>
                </a:path>
              </a:pathLst>
            </a:custGeom>
            <a:blipFill>
              <a:blip r:embed="rId4"/>
              <a:stretch>
                <a:fillRect t="-74510" b="-74510"/>
              </a:stretch>
            </a:blipFill>
            <a:ln w="9525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33260">
            <a:off x="9348635" y="1749850"/>
            <a:ext cx="10316367" cy="8087563"/>
          </a:xfrm>
          <a:custGeom>
            <a:avLst/>
            <a:gdLst/>
            <a:ahLst/>
            <a:cxnLst/>
            <a:rect l="l" t="t" r="r" b="b"/>
            <a:pathLst>
              <a:path w="10316367" h="8087563">
                <a:moveTo>
                  <a:pt x="0" y="0"/>
                </a:moveTo>
                <a:lnTo>
                  <a:pt x="10316367" y="0"/>
                </a:lnTo>
                <a:lnTo>
                  <a:pt x="10316367" y="8087563"/>
                </a:lnTo>
                <a:lnTo>
                  <a:pt x="0" y="8087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-6479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700750" y="821889"/>
            <a:ext cx="7139260" cy="9519014"/>
          </a:xfrm>
          <a:custGeom>
            <a:avLst/>
            <a:gdLst/>
            <a:ahLst/>
            <a:cxnLst/>
            <a:rect l="l" t="t" r="r" b="b"/>
            <a:pathLst>
              <a:path w="7139260" h="9519014">
                <a:moveTo>
                  <a:pt x="7139260" y="0"/>
                </a:moveTo>
                <a:lnTo>
                  <a:pt x="0" y="0"/>
                </a:lnTo>
                <a:lnTo>
                  <a:pt x="0" y="9519014"/>
                </a:lnTo>
                <a:lnTo>
                  <a:pt x="7139260" y="9519014"/>
                </a:lnTo>
                <a:lnTo>
                  <a:pt x="71392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0846" y="1624957"/>
            <a:ext cx="12690024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Étape 1 : Les fondations de votre succès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0846" y="2471324"/>
            <a:ext cx="9483080" cy="41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7"/>
              </a:lnSpc>
              <a:spcBef>
                <a:spcPct val="0"/>
              </a:spcBef>
            </a:pPr>
            <a:r>
              <a:rPr lang="en-US" sz="2491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Nous posons les bases pour faciliter vos réponses le jour J 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39491" y="4079266"/>
            <a:ext cx="7923209" cy="68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Analyse personnalisée pour comprendre votre entreprise en profondeur.</a:t>
            </a:r>
          </a:p>
        </p:txBody>
      </p:sp>
      <p:sp>
        <p:nvSpPr>
          <p:cNvPr id="7" name="Freeform 7"/>
          <p:cNvSpPr/>
          <p:nvPr/>
        </p:nvSpPr>
        <p:spPr>
          <a:xfrm>
            <a:off x="1080846" y="4185650"/>
            <a:ext cx="498544" cy="498544"/>
          </a:xfrm>
          <a:custGeom>
            <a:avLst/>
            <a:gdLst/>
            <a:ahLst/>
            <a:cxnLst/>
            <a:rect l="l" t="t" r="r" b="b"/>
            <a:pathLst>
              <a:path w="498544" h="498544">
                <a:moveTo>
                  <a:pt x="0" y="0"/>
                </a:moveTo>
                <a:lnTo>
                  <a:pt x="498544" y="0"/>
                </a:lnTo>
                <a:lnTo>
                  <a:pt x="498544" y="498544"/>
                </a:lnTo>
                <a:lnTo>
                  <a:pt x="0" y="498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4135925"/>
            <a:ext cx="590208" cy="590208"/>
          </a:xfrm>
          <a:custGeom>
            <a:avLst/>
            <a:gdLst/>
            <a:ahLst/>
            <a:cxnLst/>
            <a:rect l="l" t="t" r="r" b="b"/>
            <a:pathLst>
              <a:path w="590208" h="590208">
                <a:moveTo>
                  <a:pt x="0" y="0"/>
                </a:moveTo>
                <a:lnTo>
                  <a:pt x="590208" y="0"/>
                </a:lnTo>
                <a:lnTo>
                  <a:pt x="590208" y="590208"/>
                </a:lnTo>
                <a:lnTo>
                  <a:pt x="0" y="590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39491" y="5287264"/>
            <a:ext cx="7923209" cy="3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Identification précise du positionnement de votre entreprise.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80846" y="5221304"/>
            <a:ext cx="498544" cy="498544"/>
          </a:xfrm>
          <a:custGeom>
            <a:avLst/>
            <a:gdLst/>
            <a:ahLst/>
            <a:cxnLst/>
            <a:rect l="l" t="t" r="r" b="b"/>
            <a:pathLst>
              <a:path w="498544" h="498544">
                <a:moveTo>
                  <a:pt x="0" y="0"/>
                </a:moveTo>
                <a:lnTo>
                  <a:pt x="498544" y="0"/>
                </a:lnTo>
                <a:lnTo>
                  <a:pt x="498544" y="498544"/>
                </a:lnTo>
                <a:lnTo>
                  <a:pt x="0" y="498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5171578"/>
            <a:ext cx="590208" cy="590208"/>
          </a:xfrm>
          <a:custGeom>
            <a:avLst/>
            <a:gdLst/>
            <a:ahLst/>
            <a:cxnLst/>
            <a:rect l="l" t="t" r="r" b="b"/>
            <a:pathLst>
              <a:path w="590208" h="590208">
                <a:moveTo>
                  <a:pt x="0" y="0"/>
                </a:moveTo>
                <a:lnTo>
                  <a:pt x="590208" y="0"/>
                </a:lnTo>
                <a:lnTo>
                  <a:pt x="590208" y="590208"/>
                </a:lnTo>
                <a:lnTo>
                  <a:pt x="0" y="590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60871" y="6288611"/>
            <a:ext cx="7901829" cy="3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Analyse des marchés types à cibler.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0846" y="6221087"/>
            <a:ext cx="498544" cy="498544"/>
          </a:xfrm>
          <a:custGeom>
            <a:avLst/>
            <a:gdLst/>
            <a:ahLst/>
            <a:cxnLst/>
            <a:rect l="l" t="t" r="r" b="b"/>
            <a:pathLst>
              <a:path w="498544" h="498544">
                <a:moveTo>
                  <a:pt x="0" y="0"/>
                </a:moveTo>
                <a:lnTo>
                  <a:pt x="498544" y="0"/>
                </a:lnTo>
                <a:lnTo>
                  <a:pt x="498544" y="498544"/>
                </a:lnTo>
                <a:lnTo>
                  <a:pt x="0" y="498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6171361"/>
            <a:ext cx="590208" cy="590208"/>
          </a:xfrm>
          <a:custGeom>
            <a:avLst/>
            <a:gdLst/>
            <a:ahLst/>
            <a:cxnLst/>
            <a:rect l="l" t="t" r="r" b="b"/>
            <a:pathLst>
              <a:path w="590208" h="590208">
                <a:moveTo>
                  <a:pt x="0" y="0"/>
                </a:moveTo>
                <a:lnTo>
                  <a:pt x="590208" y="0"/>
                </a:lnTo>
                <a:lnTo>
                  <a:pt x="590208" y="590208"/>
                </a:lnTo>
                <a:lnTo>
                  <a:pt x="0" y="590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40796" y="7285624"/>
            <a:ext cx="8141979" cy="3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Veille stratégique active pour capter chaque opportunité.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0846" y="7252847"/>
            <a:ext cx="498544" cy="498544"/>
          </a:xfrm>
          <a:custGeom>
            <a:avLst/>
            <a:gdLst/>
            <a:ahLst/>
            <a:cxnLst/>
            <a:rect l="l" t="t" r="r" b="b"/>
            <a:pathLst>
              <a:path w="498544" h="498544">
                <a:moveTo>
                  <a:pt x="0" y="0"/>
                </a:moveTo>
                <a:lnTo>
                  <a:pt x="498544" y="0"/>
                </a:lnTo>
                <a:lnTo>
                  <a:pt x="498544" y="498544"/>
                </a:lnTo>
                <a:lnTo>
                  <a:pt x="0" y="498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7203121"/>
            <a:ext cx="590208" cy="590208"/>
          </a:xfrm>
          <a:custGeom>
            <a:avLst/>
            <a:gdLst/>
            <a:ahLst/>
            <a:cxnLst/>
            <a:rect l="l" t="t" r="r" b="b"/>
            <a:pathLst>
              <a:path w="590208" h="590208">
                <a:moveTo>
                  <a:pt x="0" y="0"/>
                </a:moveTo>
                <a:lnTo>
                  <a:pt x="590208" y="0"/>
                </a:lnTo>
                <a:lnTo>
                  <a:pt x="590208" y="590208"/>
                </a:lnTo>
                <a:lnTo>
                  <a:pt x="0" y="590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58371" y="8379085"/>
            <a:ext cx="8004329" cy="3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Suivi client optimisé pour maximiser votre taux de réussite.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80846" y="8313125"/>
            <a:ext cx="498544" cy="498544"/>
          </a:xfrm>
          <a:custGeom>
            <a:avLst/>
            <a:gdLst/>
            <a:ahLst/>
            <a:cxnLst/>
            <a:rect l="l" t="t" r="r" b="b"/>
            <a:pathLst>
              <a:path w="498544" h="498544">
                <a:moveTo>
                  <a:pt x="0" y="0"/>
                </a:moveTo>
                <a:lnTo>
                  <a:pt x="498544" y="0"/>
                </a:lnTo>
                <a:lnTo>
                  <a:pt x="498544" y="498545"/>
                </a:lnTo>
                <a:lnTo>
                  <a:pt x="0" y="49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8263400"/>
            <a:ext cx="590208" cy="590208"/>
          </a:xfrm>
          <a:custGeom>
            <a:avLst/>
            <a:gdLst/>
            <a:ahLst/>
            <a:cxnLst/>
            <a:rect l="l" t="t" r="r" b="b"/>
            <a:pathLst>
              <a:path w="590208" h="590208">
                <a:moveTo>
                  <a:pt x="0" y="0"/>
                </a:moveTo>
                <a:lnTo>
                  <a:pt x="590208" y="0"/>
                </a:lnTo>
                <a:lnTo>
                  <a:pt x="590208" y="590208"/>
                </a:lnTo>
                <a:lnTo>
                  <a:pt x="0" y="590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33260">
            <a:off x="9447896" y="2990402"/>
            <a:ext cx="10316367" cy="8087563"/>
          </a:xfrm>
          <a:custGeom>
            <a:avLst/>
            <a:gdLst/>
            <a:ahLst/>
            <a:cxnLst/>
            <a:rect l="l" t="t" r="r" b="b"/>
            <a:pathLst>
              <a:path w="10316367" h="8087563">
                <a:moveTo>
                  <a:pt x="0" y="0"/>
                </a:moveTo>
                <a:lnTo>
                  <a:pt x="10316368" y="0"/>
                </a:lnTo>
                <a:lnTo>
                  <a:pt x="10316368" y="8087563"/>
                </a:lnTo>
                <a:lnTo>
                  <a:pt x="0" y="8087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-64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4030" y="1103998"/>
            <a:ext cx="8288938" cy="11051918"/>
          </a:xfrm>
          <a:custGeom>
            <a:avLst/>
            <a:gdLst/>
            <a:ahLst/>
            <a:cxnLst/>
            <a:rect l="l" t="t" r="r" b="b"/>
            <a:pathLst>
              <a:path w="8288938" h="11051918">
                <a:moveTo>
                  <a:pt x="0" y="0"/>
                </a:moveTo>
                <a:lnTo>
                  <a:pt x="8288938" y="0"/>
                </a:lnTo>
                <a:lnTo>
                  <a:pt x="8288938" y="11051918"/>
                </a:lnTo>
                <a:lnTo>
                  <a:pt x="0" y="1105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000233"/>
            <a:ext cx="13319835" cy="116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3"/>
              </a:lnSpc>
            </a:pPr>
            <a:r>
              <a:rPr lang="en-US" sz="4300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Étape 2 : Un accompagnement  sur mesure</a:t>
            </a:r>
          </a:p>
          <a:p>
            <a:pPr algn="l">
              <a:lnSpc>
                <a:spcPts val="5619"/>
              </a:lnSpc>
            </a:pPr>
            <a:endParaRPr lang="en-US" sz="4300" b="1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4270651"/>
            <a:ext cx="9547150" cy="590208"/>
            <a:chOff x="0" y="0"/>
            <a:chExt cx="12729534" cy="786944"/>
          </a:xfrm>
        </p:grpSpPr>
        <p:sp>
          <p:nvSpPr>
            <p:cNvPr id="6" name="TextBox 6"/>
            <p:cNvSpPr txBox="1"/>
            <p:nvPr/>
          </p:nvSpPr>
          <p:spPr>
            <a:xfrm>
              <a:off x="1081055" y="168964"/>
              <a:ext cx="11648479" cy="43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Réalisation d’un dossier de candidature conforme et optimisé.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69528" y="66301"/>
              <a:ext cx="664726" cy="664726"/>
            </a:xfrm>
            <a:custGeom>
              <a:avLst/>
              <a:gdLst/>
              <a:ahLst/>
              <a:cxnLst/>
              <a:rect l="l" t="t" r="r" b="b"/>
              <a:pathLst>
                <a:path w="664726" h="664726">
                  <a:moveTo>
                    <a:pt x="0" y="0"/>
                  </a:moveTo>
                  <a:lnTo>
                    <a:pt x="664726" y="0"/>
                  </a:lnTo>
                  <a:lnTo>
                    <a:pt x="664726" y="664725"/>
                  </a:lnTo>
                  <a:lnTo>
                    <a:pt x="0" y="664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86944" cy="786944"/>
            </a:xfrm>
            <a:custGeom>
              <a:avLst/>
              <a:gdLst/>
              <a:ahLst/>
              <a:cxnLst/>
              <a:rect l="l" t="t" r="r" b="b"/>
              <a:pathLst>
                <a:path w="786944" h="786944">
                  <a:moveTo>
                    <a:pt x="0" y="0"/>
                  </a:moveTo>
                  <a:lnTo>
                    <a:pt x="786944" y="0"/>
                  </a:lnTo>
                  <a:lnTo>
                    <a:pt x="786944" y="786944"/>
                  </a:lnTo>
                  <a:lnTo>
                    <a:pt x="0" y="786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5451409"/>
            <a:ext cx="9292044" cy="590208"/>
            <a:chOff x="0" y="0"/>
            <a:chExt cx="12389393" cy="786944"/>
          </a:xfrm>
        </p:grpSpPr>
        <p:sp>
          <p:nvSpPr>
            <p:cNvPr id="10" name="TextBox 10"/>
            <p:cNvSpPr txBox="1"/>
            <p:nvPr/>
          </p:nvSpPr>
          <p:spPr>
            <a:xfrm>
              <a:off x="1081055" y="168964"/>
              <a:ext cx="11308337" cy="43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Rédaction d’un mémoire technique percutant et différenciant.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9528" y="66301"/>
              <a:ext cx="664726" cy="664726"/>
            </a:xfrm>
            <a:custGeom>
              <a:avLst/>
              <a:gdLst/>
              <a:ahLst/>
              <a:cxnLst/>
              <a:rect l="l" t="t" r="r" b="b"/>
              <a:pathLst>
                <a:path w="664726" h="664726">
                  <a:moveTo>
                    <a:pt x="0" y="0"/>
                  </a:moveTo>
                  <a:lnTo>
                    <a:pt x="664726" y="0"/>
                  </a:lnTo>
                  <a:lnTo>
                    <a:pt x="664726" y="664725"/>
                  </a:lnTo>
                  <a:lnTo>
                    <a:pt x="0" y="664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86944" cy="786944"/>
            </a:xfrm>
            <a:custGeom>
              <a:avLst/>
              <a:gdLst/>
              <a:ahLst/>
              <a:cxnLst/>
              <a:rect l="l" t="t" r="r" b="b"/>
              <a:pathLst>
                <a:path w="786944" h="786944">
                  <a:moveTo>
                    <a:pt x="0" y="0"/>
                  </a:moveTo>
                  <a:lnTo>
                    <a:pt x="786944" y="0"/>
                  </a:lnTo>
                  <a:lnTo>
                    <a:pt x="786944" y="786944"/>
                  </a:lnTo>
                  <a:lnTo>
                    <a:pt x="0" y="786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6629957"/>
            <a:ext cx="10259201" cy="738694"/>
            <a:chOff x="0" y="0"/>
            <a:chExt cx="13678935" cy="984926"/>
          </a:xfrm>
        </p:grpSpPr>
        <p:sp>
          <p:nvSpPr>
            <p:cNvPr id="14" name="TextBox 14"/>
            <p:cNvSpPr txBox="1"/>
            <p:nvPr/>
          </p:nvSpPr>
          <p:spPr>
            <a:xfrm>
              <a:off x="1081055" y="84135"/>
              <a:ext cx="12597880" cy="900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Accès direct à un expert des marchés publics pour un accompagnement sur-mesure.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528" y="66301"/>
              <a:ext cx="664726" cy="664726"/>
            </a:xfrm>
            <a:custGeom>
              <a:avLst/>
              <a:gdLst/>
              <a:ahLst/>
              <a:cxnLst/>
              <a:rect l="l" t="t" r="r" b="b"/>
              <a:pathLst>
                <a:path w="664726" h="664726">
                  <a:moveTo>
                    <a:pt x="0" y="0"/>
                  </a:moveTo>
                  <a:lnTo>
                    <a:pt x="664726" y="0"/>
                  </a:lnTo>
                  <a:lnTo>
                    <a:pt x="664726" y="664725"/>
                  </a:lnTo>
                  <a:lnTo>
                    <a:pt x="0" y="664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86944" cy="786944"/>
            </a:xfrm>
            <a:custGeom>
              <a:avLst/>
              <a:gdLst/>
              <a:ahLst/>
              <a:cxnLst/>
              <a:rect l="l" t="t" r="r" b="b"/>
              <a:pathLst>
                <a:path w="786944" h="786944">
                  <a:moveTo>
                    <a:pt x="0" y="0"/>
                  </a:moveTo>
                  <a:lnTo>
                    <a:pt x="786944" y="0"/>
                  </a:lnTo>
                  <a:lnTo>
                    <a:pt x="786944" y="786944"/>
                  </a:lnTo>
                  <a:lnTo>
                    <a:pt x="0" y="786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28700" y="7959201"/>
            <a:ext cx="10030137" cy="590208"/>
            <a:chOff x="0" y="0"/>
            <a:chExt cx="13373515" cy="786944"/>
          </a:xfrm>
        </p:grpSpPr>
        <p:sp>
          <p:nvSpPr>
            <p:cNvPr id="18" name="TextBox 18"/>
            <p:cNvSpPr txBox="1"/>
            <p:nvPr/>
          </p:nvSpPr>
          <p:spPr>
            <a:xfrm>
              <a:off x="944389" y="168964"/>
              <a:ext cx="12429126" cy="43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Dépôt sécurisé et optimisé de votre offre sur la plateforme acheteur.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69528" y="66301"/>
              <a:ext cx="664726" cy="664726"/>
            </a:xfrm>
            <a:custGeom>
              <a:avLst/>
              <a:gdLst/>
              <a:ahLst/>
              <a:cxnLst/>
              <a:rect l="l" t="t" r="r" b="b"/>
              <a:pathLst>
                <a:path w="664726" h="664726">
                  <a:moveTo>
                    <a:pt x="0" y="0"/>
                  </a:moveTo>
                  <a:lnTo>
                    <a:pt x="664726" y="0"/>
                  </a:lnTo>
                  <a:lnTo>
                    <a:pt x="664726" y="664725"/>
                  </a:lnTo>
                  <a:lnTo>
                    <a:pt x="0" y="664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86944" cy="786944"/>
            </a:xfrm>
            <a:custGeom>
              <a:avLst/>
              <a:gdLst/>
              <a:ahLst/>
              <a:cxnLst/>
              <a:rect l="l" t="t" r="r" b="b"/>
              <a:pathLst>
                <a:path w="786944" h="786944">
                  <a:moveTo>
                    <a:pt x="0" y="0"/>
                  </a:moveTo>
                  <a:lnTo>
                    <a:pt x="786944" y="0"/>
                  </a:lnTo>
                  <a:lnTo>
                    <a:pt x="786944" y="786944"/>
                  </a:lnTo>
                  <a:lnTo>
                    <a:pt x="0" y="786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028700" y="2675702"/>
            <a:ext cx="12973738" cy="39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7"/>
              </a:lnSpc>
              <a:spcBef>
                <a:spcPct val="0"/>
              </a:spcBef>
            </a:pPr>
            <a:r>
              <a:rPr lang="en-US" sz="2391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Grâce à l’étape précédente, nous pouvons optimiser votre processus de réponse 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46298">
            <a:off x="11028899" y="4801456"/>
            <a:ext cx="1006735" cy="649881"/>
            <a:chOff x="0" y="0"/>
            <a:chExt cx="1006729" cy="649884"/>
          </a:xfrm>
        </p:grpSpPr>
        <p:sp>
          <p:nvSpPr>
            <p:cNvPr id="3" name="Freeform 3"/>
            <p:cNvSpPr/>
            <p:nvPr/>
          </p:nvSpPr>
          <p:spPr>
            <a:xfrm>
              <a:off x="-5461" y="0"/>
              <a:ext cx="1017270" cy="649732"/>
            </a:xfrm>
            <a:custGeom>
              <a:avLst/>
              <a:gdLst/>
              <a:ahLst/>
              <a:cxnLst/>
              <a:rect l="l" t="t" r="r" b="b"/>
              <a:pathLst>
                <a:path w="1017270" h="649732">
                  <a:moveTo>
                    <a:pt x="717550" y="140462"/>
                  </a:moveTo>
                  <a:cubicBezTo>
                    <a:pt x="717423" y="141097"/>
                    <a:pt x="717169" y="141605"/>
                    <a:pt x="716788" y="142113"/>
                  </a:cubicBezTo>
                  <a:cubicBezTo>
                    <a:pt x="716788" y="142113"/>
                    <a:pt x="716661" y="142113"/>
                    <a:pt x="716661" y="142113"/>
                  </a:cubicBezTo>
                  <a:cubicBezTo>
                    <a:pt x="716661" y="142113"/>
                    <a:pt x="716534" y="142113"/>
                    <a:pt x="716407" y="142113"/>
                  </a:cubicBezTo>
                  <a:cubicBezTo>
                    <a:pt x="716280" y="142113"/>
                    <a:pt x="716407" y="142113"/>
                    <a:pt x="716407" y="142113"/>
                  </a:cubicBezTo>
                  <a:cubicBezTo>
                    <a:pt x="716788" y="141605"/>
                    <a:pt x="717296" y="141224"/>
                    <a:pt x="717550" y="140462"/>
                  </a:cubicBezTo>
                  <a:close/>
                  <a:moveTo>
                    <a:pt x="921512" y="0"/>
                  </a:moveTo>
                  <a:cubicBezTo>
                    <a:pt x="913003" y="0"/>
                    <a:pt x="903986" y="1270"/>
                    <a:pt x="894461" y="2794"/>
                  </a:cubicBezTo>
                  <a:cubicBezTo>
                    <a:pt x="753999" y="26543"/>
                    <a:pt x="616204" y="60452"/>
                    <a:pt x="482981" y="111506"/>
                  </a:cubicBezTo>
                  <a:cubicBezTo>
                    <a:pt x="435356" y="129794"/>
                    <a:pt x="430657" y="147574"/>
                    <a:pt x="463677" y="186182"/>
                  </a:cubicBezTo>
                  <a:cubicBezTo>
                    <a:pt x="467741" y="190881"/>
                    <a:pt x="472567" y="195072"/>
                    <a:pt x="477012" y="199771"/>
                  </a:cubicBezTo>
                  <a:cubicBezTo>
                    <a:pt x="485013" y="208407"/>
                    <a:pt x="494157" y="212598"/>
                    <a:pt x="503301" y="212598"/>
                  </a:cubicBezTo>
                  <a:cubicBezTo>
                    <a:pt x="510667" y="212598"/>
                    <a:pt x="518033" y="209804"/>
                    <a:pt x="524891" y="204470"/>
                  </a:cubicBezTo>
                  <a:cubicBezTo>
                    <a:pt x="539750" y="192659"/>
                    <a:pt x="556641" y="188722"/>
                    <a:pt x="573278" y="183769"/>
                  </a:cubicBezTo>
                  <a:cubicBezTo>
                    <a:pt x="615950" y="170942"/>
                    <a:pt x="658876" y="159639"/>
                    <a:pt x="701802" y="147701"/>
                  </a:cubicBezTo>
                  <a:cubicBezTo>
                    <a:pt x="704088" y="149098"/>
                    <a:pt x="705358" y="151130"/>
                    <a:pt x="705739" y="153797"/>
                  </a:cubicBezTo>
                  <a:cubicBezTo>
                    <a:pt x="666115" y="179324"/>
                    <a:pt x="627253" y="206121"/>
                    <a:pt x="586740" y="229870"/>
                  </a:cubicBezTo>
                  <a:cubicBezTo>
                    <a:pt x="482727" y="290830"/>
                    <a:pt x="391668" y="371602"/>
                    <a:pt x="281305" y="423545"/>
                  </a:cubicBezTo>
                  <a:cubicBezTo>
                    <a:pt x="228854" y="448310"/>
                    <a:pt x="181356" y="484251"/>
                    <a:pt x="133985" y="518541"/>
                  </a:cubicBezTo>
                  <a:cubicBezTo>
                    <a:pt x="96774" y="545592"/>
                    <a:pt x="54356" y="564134"/>
                    <a:pt x="19050" y="593598"/>
                  </a:cubicBezTo>
                  <a:cubicBezTo>
                    <a:pt x="1016" y="608584"/>
                    <a:pt x="0" y="615696"/>
                    <a:pt x="20701" y="625856"/>
                  </a:cubicBezTo>
                  <a:cubicBezTo>
                    <a:pt x="45085" y="637921"/>
                    <a:pt x="69723" y="649732"/>
                    <a:pt x="94996" y="649732"/>
                  </a:cubicBezTo>
                  <a:cubicBezTo>
                    <a:pt x="112268" y="649732"/>
                    <a:pt x="129794" y="644144"/>
                    <a:pt x="147574" y="629285"/>
                  </a:cubicBezTo>
                  <a:cubicBezTo>
                    <a:pt x="155194" y="622808"/>
                    <a:pt x="165100" y="618871"/>
                    <a:pt x="173482" y="613156"/>
                  </a:cubicBezTo>
                  <a:cubicBezTo>
                    <a:pt x="252984" y="560324"/>
                    <a:pt x="334772" y="511048"/>
                    <a:pt x="416052" y="461264"/>
                  </a:cubicBezTo>
                  <a:cubicBezTo>
                    <a:pt x="503936" y="407416"/>
                    <a:pt x="591566" y="353187"/>
                    <a:pt x="679196" y="298958"/>
                  </a:cubicBezTo>
                  <a:cubicBezTo>
                    <a:pt x="708406" y="280924"/>
                    <a:pt x="737235" y="262001"/>
                    <a:pt x="769112" y="241808"/>
                  </a:cubicBezTo>
                  <a:cubicBezTo>
                    <a:pt x="767715" y="261620"/>
                    <a:pt x="757936" y="272288"/>
                    <a:pt x="751586" y="284226"/>
                  </a:cubicBezTo>
                  <a:cubicBezTo>
                    <a:pt x="730123" y="324866"/>
                    <a:pt x="714629" y="367792"/>
                    <a:pt x="697738" y="410210"/>
                  </a:cubicBezTo>
                  <a:cubicBezTo>
                    <a:pt x="671830" y="475107"/>
                    <a:pt x="720217" y="517779"/>
                    <a:pt x="760476" y="538353"/>
                  </a:cubicBezTo>
                  <a:cubicBezTo>
                    <a:pt x="763397" y="539877"/>
                    <a:pt x="766318" y="540893"/>
                    <a:pt x="768731" y="540893"/>
                  </a:cubicBezTo>
                  <a:cubicBezTo>
                    <a:pt x="772795" y="540893"/>
                    <a:pt x="775970" y="538353"/>
                    <a:pt x="776859" y="531241"/>
                  </a:cubicBezTo>
                  <a:cubicBezTo>
                    <a:pt x="781685" y="496443"/>
                    <a:pt x="800735" y="467233"/>
                    <a:pt x="816229" y="436880"/>
                  </a:cubicBezTo>
                  <a:cubicBezTo>
                    <a:pt x="860806" y="349758"/>
                    <a:pt x="911606" y="266192"/>
                    <a:pt x="962406" y="182626"/>
                  </a:cubicBezTo>
                  <a:cubicBezTo>
                    <a:pt x="975614" y="160909"/>
                    <a:pt x="988949" y="139319"/>
                    <a:pt x="1002411" y="117856"/>
                  </a:cubicBezTo>
                  <a:cubicBezTo>
                    <a:pt x="1013460" y="100457"/>
                    <a:pt x="1017270" y="85725"/>
                    <a:pt x="1001141" y="66675"/>
                  </a:cubicBezTo>
                  <a:cubicBezTo>
                    <a:pt x="991616" y="55372"/>
                    <a:pt x="975868" y="46990"/>
                    <a:pt x="971550" y="36068"/>
                  </a:cubicBezTo>
                  <a:cubicBezTo>
                    <a:pt x="960755" y="7747"/>
                    <a:pt x="942975" y="0"/>
                    <a:pt x="921512" y="0"/>
                  </a:cubicBezTo>
                  <a:close/>
                </a:path>
              </a:pathLst>
            </a:custGeom>
            <a:solidFill>
              <a:srgbClr val="FF0A0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63965" y="8098281"/>
            <a:ext cx="993638" cy="504577"/>
            <a:chOff x="0" y="0"/>
            <a:chExt cx="993648" cy="504571"/>
          </a:xfrm>
        </p:grpSpPr>
        <p:sp>
          <p:nvSpPr>
            <p:cNvPr id="5" name="Freeform 5"/>
            <p:cNvSpPr/>
            <p:nvPr/>
          </p:nvSpPr>
          <p:spPr>
            <a:xfrm>
              <a:off x="-2159" y="0"/>
              <a:ext cx="1006856" cy="504444"/>
            </a:xfrm>
            <a:custGeom>
              <a:avLst/>
              <a:gdLst/>
              <a:ahLst/>
              <a:cxnLst/>
              <a:rect l="l" t="t" r="r" b="b"/>
              <a:pathLst>
                <a:path w="1006856" h="504444">
                  <a:moveTo>
                    <a:pt x="762635" y="226949"/>
                  </a:moveTo>
                  <a:cubicBezTo>
                    <a:pt x="762127" y="227203"/>
                    <a:pt x="761619" y="227330"/>
                    <a:pt x="760984" y="227457"/>
                  </a:cubicBezTo>
                  <a:cubicBezTo>
                    <a:pt x="760857" y="227457"/>
                    <a:pt x="760857" y="227330"/>
                    <a:pt x="760730" y="227203"/>
                  </a:cubicBezTo>
                  <a:cubicBezTo>
                    <a:pt x="760857" y="227203"/>
                    <a:pt x="760984" y="227203"/>
                    <a:pt x="761111" y="227203"/>
                  </a:cubicBezTo>
                  <a:cubicBezTo>
                    <a:pt x="761238" y="227203"/>
                    <a:pt x="761492" y="227203"/>
                    <a:pt x="761619" y="227203"/>
                  </a:cubicBezTo>
                  <a:cubicBezTo>
                    <a:pt x="762000" y="227203"/>
                    <a:pt x="762254" y="227203"/>
                    <a:pt x="762635" y="227076"/>
                  </a:cubicBezTo>
                  <a:close/>
                  <a:moveTo>
                    <a:pt x="13716" y="0"/>
                  </a:moveTo>
                  <a:cubicBezTo>
                    <a:pt x="2413" y="0"/>
                    <a:pt x="0" y="5715"/>
                    <a:pt x="3937" y="21717"/>
                  </a:cubicBezTo>
                  <a:cubicBezTo>
                    <a:pt x="13843" y="63119"/>
                    <a:pt x="25019" y="104648"/>
                    <a:pt x="76835" y="113792"/>
                  </a:cubicBezTo>
                  <a:cubicBezTo>
                    <a:pt x="85979" y="115443"/>
                    <a:pt x="94615" y="120015"/>
                    <a:pt x="103759" y="122555"/>
                  </a:cubicBezTo>
                  <a:cubicBezTo>
                    <a:pt x="188468" y="147447"/>
                    <a:pt x="272034" y="176149"/>
                    <a:pt x="355727" y="204216"/>
                  </a:cubicBezTo>
                  <a:cubicBezTo>
                    <a:pt x="446151" y="234442"/>
                    <a:pt x="536702" y="264414"/>
                    <a:pt x="627380" y="294259"/>
                  </a:cubicBezTo>
                  <a:cubicBezTo>
                    <a:pt x="657606" y="304292"/>
                    <a:pt x="688086" y="313436"/>
                    <a:pt x="721360" y="323977"/>
                  </a:cubicBezTo>
                  <a:cubicBezTo>
                    <a:pt x="706501" y="334772"/>
                    <a:pt x="693039" y="334264"/>
                    <a:pt x="680847" y="336804"/>
                  </a:cubicBezTo>
                  <a:cubicBezTo>
                    <a:pt x="639318" y="345694"/>
                    <a:pt x="599567" y="360426"/>
                    <a:pt x="559435" y="373761"/>
                  </a:cubicBezTo>
                  <a:cubicBezTo>
                    <a:pt x="497967" y="394081"/>
                    <a:pt x="496443" y="453771"/>
                    <a:pt x="505714" y="494665"/>
                  </a:cubicBezTo>
                  <a:cubicBezTo>
                    <a:pt x="506984" y="500126"/>
                    <a:pt x="509270" y="504444"/>
                    <a:pt x="513842" y="504444"/>
                  </a:cubicBezTo>
                  <a:cubicBezTo>
                    <a:pt x="515747" y="504444"/>
                    <a:pt x="517906" y="503682"/>
                    <a:pt x="520573" y="502031"/>
                  </a:cubicBezTo>
                  <a:cubicBezTo>
                    <a:pt x="548132" y="484632"/>
                    <a:pt x="580136" y="480822"/>
                    <a:pt x="610997" y="473837"/>
                  </a:cubicBezTo>
                  <a:cubicBezTo>
                    <a:pt x="699262" y="453644"/>
                    <a:pt x="788797" y="439801"/>
                    <a:pt x="878332" y="426085"/>
                  </a:cubicBezTo>
                  <a:cubicBezTo>
                    <a:pt x="901573" y="422529"/>
                    <a:pt x="924814" y="419100"/>
                    <a:pt x="948055" y="415798"/>
                  </a:cubicBezTo>
                  <a:cubicBezTo>
                    <a:pt x="966978" y="413258"/>
                    <a:pt x="979678" y="407289"/>
                    <a:pt x="983615" y="384429"/>
                  </a:cubicBezTo>
                  <a:cubicBezTo>
                    <a:pt x="986028" y="370840"/>
                    <a:pt x="982599" y="354711"/>
                    <a:pt x="987806" y="345186"/>
                  </a:cubicBezTo>
                  <a:cubicBezTo>
                    <a:pt x="1006856" y="310642"/>
                    <a:pt x="989330" y="290703"/>
                    <a:pt x="965454" y="270510"/>
                  </a:cubicBezTo>
                  <a:cubicBezTo>
                    <a:pt x="865124" y="184912"/>
                    <a:pt x="759206" y="107315"/>
                    <a:pt x="643763" y="43180"/>
                  </a:cubicBezTo>
                  <a:cubicBezTo>
                    <a:pt x="628904" y="34925"/>
                    <a:pt x="617347" y="30607"/>
                    <a:pt x="608330" y="30607"/>
                  </a:cubicBezTo>
                  <a:cubicBezTo>
                    <a:pt x="592328" y="30607"/>
                    <a:pt x="584200" y="44323"/>
                    <a:pt x="579247" y="74041"/>
                  </a:cubicBezTo>
                  <a:cubicBezTo>
                    <a:pt x="578358" y="79756"/>
                    <a:pt x="578231" y="85725"/>
                    <a:pt x="577596" y="91567"/>
                  </a:cubicBezTo>
                  <a:cubicBezTo>
                    <a:pt x="575183" y="111252"/>
                    <a:pt x="585089" y="124714"/>
                    <a:pt x="602615" y="128397"/>
                  </a:cubicBezTo>
                  <a:cubicBezTo>
                    <a:pt x="619887" y="131953"/>
                    <a:pt x="632714" y="141478"/>
                    <a:pt x="646049" y="150368"/>
                  </a:cubicBezTo>
                  <a:cubicBezTo>
                    <a:pt x="680466" y="173101"/>
                    <a:pt x="714121" y="196850"/>
                    <a:pt x="748030" y="220218"/>
                  </a:cubicBezTo>
                  <a:cubicBezTo>
                    <a:pt x="748284" y="222631"/>
                    <a:pt x="747649" y="224790"/>
                    <a:pt x="745998" y="226695"/>
                  </a:cubicBezTo>
                  <a:cubicBezTo>
                    <a:pt x="704342" y="213741"/>
                    <a:pt x="662305" y="202184"/>
                    <a:pt x="621284" y="187579"/>
                  </a:cubicBezTo>
                  <a:cubicBezTo>
                    <a:pt x="516255" y="150114"/>
                    <a:pt x="404749" y="133604"/>
                    <a:pt x="302260" y="86233"/>
                  </a:cubicBezTo>
                  <a:cubicBezTo>
                    <a:pt x="253492" y="63754"/>
                    <a:pt x="199771" y="51435"/>
                    <a:pt x="147320" y="38354"/>
                  </a:cubicBezTo>
                  <a:cubicBezTo>
                    <a:pt x="106045" y="27940"/>
                    <a:pt x="67691" y="8890"/>
                    <a:pt x="25781" y="1397"/>
                  </a:cubicBezTo>
                  <a:cubicBezTo>
                    <a:pt x="20955" y="508"/>
                    <a:pt x="16891" y="0"/>
                    <a:pt x="13716" y="0"/>
                  </a:cubicBezTo>
                  <a:close/>
                </a:path>
              </a:pathLst>
            </a:custGeom>
            <a:solidFill>
              <a:srgbClr val="FF0A0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301059" y="1133475"/>
            <a:ext cx="9685883" cy="117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b="1" spc="149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Une mise en place fluide</a:t>
            </a:r>
          </a:p>
          <a:p>
            <a:pPr algn="l">
              <a:lnSpc>
                <a:spcPts val="6249"/>
              </a:lnSpc>
            </a:pPr>
            <a:endParaRPr lang="en-US" sz="4999" b="1" spc="149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13518" y="8682860"/>
            <a:ext cx="3467479" cy="85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Des opportunités accessibles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14804" y="3883601"/>
            <a:ext cx="4659678" cy="128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 accès direct à un expert des marchés publics.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b="1" u="none" strike="noStrike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50389" y="8564758"/>
            <a:ext cx="3411007" cy="85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 contact unique 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b="1" u="none" strike="noStrike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919319">
            <a:off x="4609062" y="4811779"/>
            <a:ext cx="1006735" cy="649881"/>
            <a:chOff x="0" y="0"/>
            <a:chExt cx="1006729" cy="649884"/>
          </a:xfrm>
        </p:grpSpPr>
        <p:sp>
          <p:nvSpPr>
            <p:cNvPr id="11" name="Freeform 11"/>
            <p:cNvSpPr/>
            <p:nvPr/>
          </p:nvSpPr>
          <p:spPr>
            <a:xfrm>
              <a:off x="-5461" y="0"/>
              <a:ext cx="1017270" cy="649732"/>
            </a:xfrm>
            <a:custGeom>
              <a:avLst/>
              <a:gdLst/>
              <a:ahLst/>
              <a:cxnLst/>
              <a:rect l="l" t="t" r="r" b="b"/>
              <a:pathLst>
                <a:path w="1017270" h="649732">
                  <a:moveTo>
                    <a:pt x="717550" y="140462"/>
                  </a:moveTo>
                  <a:cubicBezTo>
                    <a:pt x="717423" y="141097"/>
                    <a:pt x="717169" y="141605"/>
                    <a:pt x="716788" y="142113"/>
                  </a:cubicBezTo>
                  <a:cubicBezTo>
                    <a:pt x="716788" y="142113"/>
                    <a:pt x="716661" y="142113"/>
                    <a:pt x="716661" y="142113"/>
                  </a:cubicBezTo>
                  <a:cubicBezTo>
                    <a:pt x="716661" y="142113"/>
                    <a:pt x="716534" y="142113"/>
                    <a:pt x="716407" y="142113"/>
                  </a:cubicBezTo>
                  <a:cubicBezTo>
                    <a:pt x="716280" y="142113"/>
                    <a:pt x="716407" y="142113"/>
                    <a:pt x="716407" y="142113"/>
                  </a:cubicBezTo>
                  <a:cubicBezTo>
                    <a:pt x="716788" y="141605"/>
                    <a:pt x="717296" y="141224"/>
                    <a:pt x="717550" y="140462"/>
                  </a:cubicBezTo>
                  <a:close/>
                  <a:moveTo>
                    <a:pt x="921512" y="0"/>
                  </a:moveTo>
                  <a:cubicBezTo>
                    <a:pt x="913003" y="0"/>
                    <a:pt x="903986" y="1270"/>
                    <a:pt x="894461" y="2794"/>
                  </a:cubicBezTo>
                  <a:cubicBezTo>
                    <a:pt x="753999" y="26543"/>
                    <a:pt x="616204" y="60452"/>
                    <a:pt x="482981" y="111506"/>
                  </a:cubicBezTo>
                  <a:cubicBezTo>
                    <a:pt x="435356" y="129794"/>
                    <a:pt x="430657" y="147574"/>
                    <a:pt x="463677" y="186182"/>
                  </a:cubicBezTo>
                  <a:cubicBezTo>
                    <a:pt x="467741" y="190881"/>
                    <a:pt x="472567" y="195072"/>
                    <a:pt x="477012" y="199771"/>
                  </a:cubicBezTo>
                  <a:cubicBezTo>
                    <a:pt x="485013" y="208407"/>
                    <a:pt x="494157" y="212598"/>
                    <a:pt x="503301" y="212598"/>
                  </a:cubicBezTo>
                  <a:cubicBezTo>
                    <a:pt x="510667" y="212598"/>
                    <a:pt x="518033" y="209804"/>
                    <a:pt x="524891" y="204470"/>
                  </a:cubicBezTo>
                  <a:cubicBezTo>
                    <a:pt x="539750" y="192659"/>
                    <a:pt x="556641" y="188722"/>
                    <a:pt x="573278" y="183769"/>
                  </a:cubicBezTo>
                  <a:cubicBezTo>
                    <a:pt x="615950" y="170942"/>
                    <a:pt x="658876" y="159639"/>
                    <a:pt x="701802" y="147701"/>
                  </a:cubicBezTo>
                  <a:cubicBezTo>
                    <a:pt x="704088" y="149098"/>
                    <a:pt x="705358" y="151130"/>
                    <a:pt x="705739" y="153797"/>
                  </a:cubicBezTo>
                  <a:cubicBezTo>
                    <a:pt x="666115" y="179324"/>
                    <a:pt x="627253" y="206121"/>
                    <a:pt x="586740" y="229870"/>
                  </a:cubicBezTo>
                  <a:cubicBezTo>
                    <a:pt x="482727" y="290830"/>
                    <a:pt x="391668" y="371602"/>
                    <a:pt x="281305" y="423545"/>
                  </a:cubicBezTo>
                  <a:cubicBezTo>
                    <a:pt x="228854" y="448310"/>
                    <a:pt x="181356" y="484251"/>
                    <a:pt x="133985" y="518541"/>
                  </a:cubicBezTo>
                  <a:cubicBezTo>
                    <a:pt x="96774" y="545592"/>
                    <a:pt x="54356" y="564134"/>
                    <a:pt x="19050" y="593598"/>
                  </a:cubicBezTo>
                  <a:cubicBezTo>
                    <a:pt x="1016" y="608584"/>
                    <a:pt x="0" y="615696"/>
                    <a:pt x="20701" y="625856"/>
                  </a:cubicBezTo>
                  <a:cubicBezTo>
                    <a:pt x="45085" y="637921"/>
                    <a:pt x="69723" y="649732"/>
                    <a:pt x="94996" y="649732"/>
                  </a:cubicBezTo>
                  <a:cubicBezTo>
                    <a:pt x="112268" y="649732"/>
                    <a:pt x="129794" y="644144"/>
                    <a:pt x="147574" y="629285"/>
                  </a:cubicBezTo>
                  <a:cubicBezTo>
                    <a:pt x="155194" y="622808"/>
                    <a:pt x="165100" y="618871"/>
                    <a:pt x="173482" y="613156"/>
                  </a:cubicBezTo>
                  <a:cubicBezTo>
                    <a:pt x="252984" y="560324"/>
                    <a:pt x="334772" y="511048"/>
                    <a:pt x="416052" y="461264"/>
                  </a:cubicBezTo>
                  <a:cubicBezTo>
                    <a:pt x="503936" y="407416"/>
                    <a:pt x="591566" y="353187"/>
                    <a:pt x="679196" y="298958"/>
                  </a:cubicBezTo>
                  <a:cubicBezTo>
                    <a:pt x="708406" y="280924"/>
                    <a:pt x="737235" y="262001"/>
                    <a:pt x="769112" y="241808"/>
                  </a:cubicBezTo>
                  <a:cubicBezTo>
                    <a:pt x="767715" y="261620"/>
                    <a:pt x="757936" y="272288"/>
                    <a:pt x="751586" y="284226"/>
                  </a:cubicBezTo>
                  <a:cubicBezTo>
                    <a:pt x="730123" y="324866"/>
                    <a:pt x="714629" y="367792"/>
                    <a:pt x="697738" y="410210"/>
                  </a:cubicBezTo>
                  <a:cubicBezTo>
                    <a:pt x="671830" y="475107"/>
                    <a:pt x="720217" y="517779"/>
                    <a:pt x="760476" y="538353"/>
                  </a:cubicBezTo>
                  <a:cubicBezTo>
                    <a:pt x="763397" y="539877"/>
                    <a:pt x="766318" y="540893"/>
                    <a:pt x="768731" y="540893"/>
                  </a:cubicBezTo>
                  <a:cubicBezTo>
                    <a:pt x="772795" y="540893"/>
                    <a:pt x="775970" y="538353"/>
                    <a:pt x="776859" y="531241"/>
                  </a:cubicBezTo>
                  <a:cubicBezTo>
                    <a:pt x="781685" y="496443"/>
                    <a:pt x="800735" y="467233"/>
                    <a:pt x="816229" y="436880"/>
                  </a:cubicBezTo>
                  <a:cubicBezTo>
                    <a:pt x="860806" y="349758"/>
                    <a:pt x="911606" y="266192"/>
                    <a:pt x="962406" y="182626"/>
                  </a:cubicBezTo>
                  <a:cubicBezTo>
                    <a:pt x="975614" y="160909"/>
                    <a:pt x="988949" y="139319"/>
                    <a:pt x="1002411" y="117856"/>
                  </a:cubicBezTo>
                  <a:cubicBezTo>
                    <a:pt x="1013460" y="100457"/>
                    <a:pt x="1017270" y="85725"/>
                    <a:pt x="1001141" y="66675"/>
                  </a:cubicBezTo>
                  <a:cubicBezTo>
                    <a:pt x="991616" y="55372"/>
                    <a:pt x="975868" y="46990"/>
                    <a:pt x="971550" y="36068"/>
                  </a:cubicBezTo>
                  <a:cubicBezTo>
                    <a:pt x="960755" y="7747"/>
                    <a:pt x="942975" y="0"/>
                    <a:pt x="921512" y="0"/>
                  </a:cubicBezTo>
                  <a:close/>
                </a:path>
              </a:pathLst>
            </a:custGeom>
            <a:solidFill>
              <a:srgbClr val="FF0A0E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479492">
            <a:off x="4609062" y="8025629"/>
            <a:ext cx="1006735" cy="649881"/>
            <a:chOff x="0" y="0"/>
            <a:chExt cx="1006729" cy="649884"/>
          </a:xfrm>
        </p:grpSpPr>
        <p:sp>
          <p:nvSpPr>
            <p:cNvPr id="13" name="Freeform 13"/>
            <p:cNvSpPr/>
            <p:nvPr/>
          </p:nvSpPr>
          <p:spPr>
            <a:xfrm>
              <a:off x="-5461" y="0"/>
              <a:ext cx="1017270" cy="649732"/>
            </a:xfrm>
            <a:custGeom>
              <a:avLst/>
              <a:gdLst/>
              <a:ahLst/>
              <a:cxnLst/>
              <a:rect l="l" t="t" r="r" b="b"/>
              <a:pathLst>
                <a:path w="1017270" h="649732">
                  <a:moveTo>
                    <a:pt x="717550" y="140462"/>
                  </a:moveTo>
                  <a:cubicBezTo>
                    <a:pt x="717423" y="141097"/>
                    <a:pt x="717169" y="141605"/>
                    <a:pt x="716788" y="142113"/>
                  </a:cubicBezTo>
                  <a:cubicBezTo>
                    <a:pt x="716788" y="142113"/>
                    <a:pt x="716661" y="142113"/>
                    <a:pt x="716661" y="142113"/>
                  </a:cubicBezTo>
                  <a:cubicBezTo>
                    <a:pt x="716661" y="142113"/>
                    <a:pt x="716534" y="142113"/>
                    <a:pt x="716407" y="142113"/>
                  </a:cubicBezTo>
                  <a:cubicBezTo>
                    <a:pt x="716280" y="142113"/>
                    <a:pt x="716407" y="142113"/>
                    <a:pt x="716407" y="142113"/>
                  </a:cubicBezTo>
                  <a:cubicBezTo>
                    <a:pt x="716788" y="141605"/>
                    <a:pt x="717296" y="141224"/>
                    <a:pt x="717550" y="140462"/>
                  </a:cubicBezTo>
                  <a:close/>
                  <a:moveTo>
                    <a:pt x="921512" y="0"/>
                  </a:moveTo>
                  <a:cubicBezTo>
                    <a:pt x="913003" y="0"/>
                    <a:pt x="903986" y="1270"/>
                    <a:pt x="894461" y="2794"/>
                  </a:cubicBezTo>
                  <a:cubicBezTo>
                    <a:pt x="753999" y="26543"/>
                    <a:pt x="616204" y="60452"/>
                    <a:pt x="482981" y="111506"/>
                  </a:cubicBezTo>
                  <a:cubicBezTo>
                    <a:pt x="435356" y="129794"/>
                    <a:pt x="430657" y="147574"/>
                    <a:pt x="463677" y="186182"/>
                  </a:cubicBezTo>
                  <a:cubicBezTo>
                    <a:pt x="467741" y="190881"/>
                    <a:pt x="472567" y="195072"/>
                    <a:pt x="477012" y="199771"/>
                  </a:cubicBezTo>
                  <a:cubicBezTo>
                    <a:pt x="485013" y="208407"/>
                    <a:pt x="494157" y="212598"/>
                    <a:pt x="503301" y="212598"/>
                  </a:cubicBezTo>
                  <a:cubicBezTo>
                    <a:pt x="510667" y="212598"/>
                    <a:pt x="518033" y="209804"/>
                    <a:pt x="524891" y="204470"/>
                  </a:cubicBezTo>
                  <a:cubicBezTo>
                    <a:pt x="539750" y="192659"/>
                    <a:pt x="556641" y="188722"/>
                    <a:pt x="573278" y="183769"/>
                  </a:cubicBezTo>
                  <a:cubicBezTo>
                    <a:pt x="615950" y="170942"/>
                    <a:pt x="658876" y="159639"/>
                    <a:pt x="701802" y="147701"/>
                  </a:cubicBezTo>
                  <a:cubicBezTo>
                    <a:pt x="704088" y="149098"/>
                    <a:pt x="705358" y="151130"/>
                    <a:pt x="705739" y="153797"/>
                  </a:cubicBezTo>
                  <a:cubicBezTo>
                    <a:pt x="666115" y="179324"/>
                    <a:pt x="627253" y="206121"/>
                    <a:pt x="586740" y="229870"/>
                  </a:cubicBezTo>
                  <a:cubicBezTo>
                    <a:pt x="482727" y="290830"/>
                    <a:pt x="391668" y="371602"/>
                    <a:pt x="281305" y="423545"/>
                  </a:cubicBezTo>
                  <a:cubicBezTo>
                    <a:pt x="228854" y="448310"/>
                    <a:pt x="181356" y="484251"/>
                    <a:pt x="133985" y="518541"/>
                  </a:cubicBezTo>
                  <a:cubicBezTo>
                    <a:pt x="96774" y="545592"/>
                    <a:pt x="54356" y="564134"/>
                    <a:pt x="19050" y="593598"/>
                  </a:cubicBezTo>
                  <a:cubicBezTo>
                    <a:pt x="1016" y="608584"/>
                    <a:pt x="0" y="615696"/>
                    <a:pt x="20701" y="625856"/>
                  </a:cubicBezTo>
                  <a:cubicBezTo>
                    <a:pt x="45085" y="637921"/>
                    <a:pt x="69723" y="649732"/>
                    <a:pt x="94996" y="649732"/>
                  </a:cubicBezTo>
                  <a:cubicBezTo>
                    <a:pt x="112268" y="649732"/>
                    <a:pt x="129794" y="644144"/>
                    <a:pt x="147574" y="629285"/>
                  </a:cubicBezTo>
                  <a:cubicBezTo>
                    <a:pt x="155194" y="622808"/>
                    <a:pt x="165100" y="618871"/>
                    <a:pt x="173482" y="613156"/>
                  </a:cubicBezTo>
                  <a:cubicBezTo>
                    <a:pt x="252984" y="560324"/>
                    <a:pt x="334772" y="511048"/>
                    <a:pt x="416052" y="461264"/>
                  </a:cubicBezTo>
                  <a:cubicBezTo>
                    <a:pt x="503936" y="407416"/>
                    <a:pt x="591566" y="353187"/>
                    <a:pt x="679196" y="298958"/>
                  </a:cubicBezTo>
                  <a:cubicBezTo>
                    <a:pt x="708406" y="280924"/>
                    <a:pt x="737235" y="262001"/>
                    <a:pt x="769112" y="241808"/>
                  </a:cubicBezTo>
                  <a:cubicBezTo>
                    <a:pt x="767715" y="261620"/>
                    <a:pt x="757936" y="272288"/>
                    <a:pt x="751586" y="284226"/>
                  </a:cubicBezTo>
                  <a:cubicBezTo>
                    <a:pt x="730123" y="324866"/>
                    <a:pt x="714629" y="367792"/>
                    <a:pt x="697738" y="410210"/>
                  </a:cubicBezTo>
                  <a:cubicBezTo>
                    <a:pt x="671830" y="475107"/>
                    <a:pt x="720217" y="517779"/>
                    <a:pt x="760476" y="538353"/>
                  </a:cubicBezTo>
                  <a:cubicBezTo>
                    <a:pt x="763397" y="539877"/>
                    <a:pt x="766318" y="540893"/>
                    <a:pt x="768731" y="540893"/>
                  </a:cubicBezTo>
                  <a:cubicBezTo>
                    <a:pt x="772795" y="540893"/>
                    <a:pt x="775970" y="538353"/>
                    <a:pt x="776859" y="531241"/>
                  </a:cubicBezTo>
                  <a:cubicBezTo>
                    <a:pt x="781685" y="496443"/>
                    <a:pt x="800735" y="467233"/>
                    <a:pt x="816229" y="436880"/>
                  </a:cubicBezTo>
                  <a:cubicBezTo>
                    <a:pt x="860806" y="349758"/>
                    <a:pt x="911606" y="266192"/>
                    <a:pt x="962406" y="182626"/>
                  </a:cubicBezTo>
                  <a:cubicBezTo>
                    <a:pt x="975614" y="160909"/>
                    <a:pt x="988949" y="139319"/>
                    <a:pt x="1002411" y="117856"/>
                  </a:cubicBezTo>
                  <a:cubicBezTo>
                    <a:pt x="1013460" y="100457"/>
                    <a:pt x="1017270" y="85725"/>
                    <a:pt x="1001141" y="66675"/>
                  </a:cubicBezTo>
                  <a:cubicBezTo>
                    <a:pt x="991616" y="55372"/>
                    <a:pt x="975868" y="46990"/>
                    <a:pt x="971550" y="36068"/>
                  </a:cubicBezTo>
                  <a:cubicBezTo>
                    <a:pt x="960755" y="7747"/>
                    <a:pt x="942975" y="0"/>
                    <a:pt x="921512" y="0"/>
                  </a:cubicBezTo>
                  <a:close/>
                </a:path>
              </a:pathLst>
            </a:custGeom>
            <a:solidFill>
              <a:srgbClr val="FF0A0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066986" y="4047351"/>
            <a:ext cx="2009979" cy="85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 suivi pas à pas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378354" y="5265478"/>
            <a:ext cx="4173559" cy="2832803"/>
            <a:chOff x="0" y="0"/>
            <a:chExt cx="5564745" cy="3777070"/>
          </a:xfrm>
        </p:grpSpPr>
        <p:grpSp>
          <p:nvGrpSpPr>
            <p:cNvPr id="16" name="Group 16"/>
            <p:cNvGrpSpPr/>
            <p:nvPr/>
          </p:nvGrpSpPr>
          <p:grpSpPr>
            <a:xfrm>
              <a:off x="431316" y="129499"/>
              <a:ext cx="4731714" cy="2866850"/>
              <a:chOff x="0" y="0"/>
              <a:chExt cx="2715287" cy="164513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15287" cy="1645138"/>
              </a:xfrm>
              <a:custGeom>
                <a:avLst/>
                <a:gdLst/>
                <a:ahLst/>
                <a:cxnLst/>
                <a:rect l="l" t="t" r="r" b="b"/>
                <a:pathLst>
                  <a:path w="2715287" h="1645138">
                    <a:moveTo>
                      <a:pt x="0" y="0"/>
                    </a:moveTo>
                    <a:lnTo>
                      <a:pt x="2715287" y="0"/>
                    </a:lnTo>
                    <a:lnTo>
                      <a:pt x="2715287" y="1645138"/>
                    </a:lnTo>
                    <a:lnTo>
                      <a:pt x="0" y="16451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76200"/>
                <a:ext cx="2715287" cy="1721338"/>
              </a:xfrm>
              <a:prstGeom prst="rect">
                <a:avLst/>
              </a:prstGeom>
            </p:spPr>
            <p:txBody>
              <a:bodyPr lIns="71403" tIns="71403" rIns="71403" bIns="71403" rtlCol="0" anchor="ctr"/>
              <a:lstStyle/>
              <a:p>
                <a:pPr algn="ctr">
                  <a:lnSpc>
                    <a:spcPts val="3485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5564745" cy="3777070"/>
            </a:xfrm>
            <a:custGeom>
              <a:avLst/>
              <a:gdLst/>
              <a:ahLst/>
              <a:cxnLst/>
              <a:rect l="l" t="t" r="r" b="b"/>
              <a:pathLst>
                <a:path w="5564745" h="3777070">
                  <a:moveTo>
                    <a:pt x="0" y="0"/>
                  </a:moveTo>
                  <a:lnTo>
                    <a:pt x="5564745" y="0"/>
                  </a:lnTo>
                  <a:lnTo>
                    <a:pt x="5564745" y="3777070"/>
                  </a:lnTo>
                  <a:lnTo>
                    <a:pt x="0" y="377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94641" y="1075404"/>
              <a:ext cx="2805063" cy="975040"/>
            </a:xfrm>
            <a:custGeom>
              <a:avLst/>
              <a:gdLst/>
              <a:ahLst/>
              <a:cxnLst/>
              <a:rect l="l" t="t" r="r" b="b"/>
              <a:pathLst>
                <a:path w="2805063" h="975040">
                  <a:moveTo>
                    <a:pt x="0" y="0"/>
                  </a:moveTo>
                  <a:lnTo>
                    <a:pt x="2805063" y="0"/>
                  </a:lnTo>
                  <a:lnTo>
                    <a:pt x="2805063" y="975040"/>
                  </a:lnTo>
                  <a:lnTo>
                    <a:pt x="0" y="975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4301059" y="1622448"/>
            <a:ext cx="9685883" cy="68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9"/>
              </a:lnSpc>
            </a:pPr>
            <a:r>
              <a:rPr lang="en-US" sz="24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Chaque étape de la réponse est fluide et supervisée !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3366" y="5849217"/>
            <a:ext cx="47625" cy="3190875"/>
          </a:xfrm>
          <a:custGeom>
            <a:avLst/>
            <a:gdLst/>
            <a:ahLst/>
            <a:cxnLst/>
            <a:rect l="l" t="t" r="r" b="b"/>
            <a:pathLst>
              <a:path w="47625" h="3190875">
                <a:moveTo>
                  <a:pt x="0" y="0"/>
                </a:moveTo>
                <a:lnTo>
                  <a:pt x="47625" y="0"/>
                </a:lnTo>
                <a:lnTo>
                  <a:pt x="47625" y="3190875"/>
                </a:lnTo>
                <a:lnTo>
                  <a:pt x="0" y="3190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800"/>
            </a:blip>
            <a:stretch>
              <a:fillRect l="-385860" r="-619414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317311" y="6949453"/>
            <a:ext cx="3432846" cy="2338593"/>
            <a:chOff x="0" y="0"/>
            <a:chExt cx="4081805" cy="27806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81780" cy="2780665"/>
            </a:xfrm>
            <a:custGeom>
              <a:avLst/>
              <a:gdLst/>
              <a:ahLst/>
              <a:cxnLst/>
              <a:rect l="l" t="t" r="r" b="b"/>
              <a:pathLst>
                <a:path w="4081780" h="2780665">
                  <a:moveTo>
                    <a:pt x="4081653" y="0"/>
                  </a:moveTo>
                  <a:lnTo>
                    <a:pt x="0" y="127"/>
                  </a:lnTo>
                  <a:lnTo>
                    <a:pt x="127" y="2780665"/>
                  </a:lnTo>
                  <a:lnTo>
                    <a:pt x="4081780" y="2780538"/>
                  </a:lnTo>
                  <a:lnTo>
                    <a:pt x="4081653" y="0"/>
                  </a:lnTo>
                  <a:close/>
                </a:path>
              </a:pathLst>
            </a:custGeom>
            <a:blipFill>
              <a:blip r:embed="rId3"/>
              <a:stretch>
                <a:fillRect l="-1092" r="-109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395008" y="6919707"/>
            <a:ext cx="3118124" cy="2338593"/>
          </a:xfrm>
          <a:custGeom>
            <a:avLst/>
            <a:gdLst/>
            <a:ahLst/>
            <a:cxnLst/>
            <a:rect l="l" t="t" r="r" b="b"/>
            <a:pathLst>
              <a:path w="3118124" h="2338593">
                <a:moveTo>
                  <a:pt x="0" y="0"/>
                </a:moveTo>
                <a:lnTo>
                  <a:pt x="3118124" y="0"/>
                </a:lnTo>
                <a:lnTo>
                  <a:pt x="3118124" y="2338593"/>
                </a:lnTo>
                <a:lnTo>
                  <a:pt x="0" y="2338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3335" y="6919707"/>
            <a:ext cx="3435312" cy="2338593"/>
          </a:xfrm>
          <a:custGeom>
            <a:avLst/>
            <a:gdLst/>
            <a:ahLst/>
            <a:cxnLst/>
            <a:rect l="l" t="t" r="r" b="b"/>
            <a:pathLst>
              <a:path w="3435312" h="2338593">
                <a:moveTo>
                  <a:pt x="0" y="0"/>
                </a:moveTo>
                <a:lnTo>
                  <a:pt x="3435312" y="0"/>
                </a:lnTo>
                <a:lnTo>
                  <a:pt x="3435312" y="2338593"/>
                </a:lnTo>
                <a:lnTo>
                  <a:pt x="0" y="2338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3463" y="4853770"/>
            <a:ext cx="4627517" cy="20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5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Lors d’un entretien, nous clarifions vos besoins et définissons ensemble la meilleure approche pour investir les marchés publics.</a:t>
            </a:r>
          </a:p>
          <a:p>
            <a:pPr marL="0" lvl="0" indent="0" algn="just">
              <a:lnSpc>
                <a:spcPts val="2775"/>
              </a:lnSpc>
              <a:spcBef>
                <a:spcPct val="0"/>
              </a:spcBef>
            </a:pPr>
            <a:endParaRPr lang="en-US" sz="1999" b="1" u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>
              <a:lnSpc>
                <a:spcPts val="2775"/>
              </a:lnSpc>
              <a:spcBef>
                <a:spcPct val="0"/>
              </a:spcBef>
            </a:pPr>
            <a:endParaRPr lang="en-US" sz="1999" b="1" u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77755" y="3977421"/>
            <a:ext cx="435263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On prépare le terrain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49934" y="3977421"/>
            <a:ext cx="536759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On construit votre succès</a:t>
            </a:r>
          </a:p>
          <a:p>
            <a:pPr algn="l">
              <a:lnSpc>
                <a:spcPts val="4200"/>
              </a:lnSpc>
            </a:pPr>
            <a:endParaRPr lang="en-US" sz="3000" b="1">
              <a:solidFill>
                <a:srgbClr val="FFFFFF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07324" y="4853770"/>
            <a:ext cx="4423061" cy="174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75"/>
              </a:lnSpc>
            </a:pPr>
            <a:r>
              <a:rPr lang="en-US" sz="1999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Grâce à une veille ciblée et une étude approfondie de votre positionnement, nous identifions les meilleures opportunités.</a:t>
            </a:r>
          </a:p>
          <a:p>
            <a:pPr algn="just">
              <a:lnSpc>
                <a:spcPts val="2775"/>
              </a:lnSpc>
            </a:pPr>
            <a:endParaRPr lang="en-US" sz="1999" b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65280" y="4853770"/>
            <a:ext cx="4936906" cy="174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5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Nous réalisons des dossiers optimisés et structurés pour maximiser vos chances de succès et marquer des points face à la concurrence.</a:t>
            </a:r>
          </a:p>
          <a:p>
            <a:pPr marL="0" lvl="0" indent="0" algn="just">
              <a:lnSpc>
                <a:spcPts val="2775"/>
              </a:lnSpc>
              <a:spcBef>
                <a:spcPct val="0"/>
              </a:spcBef>
            </a:pPr>
            <a:endParaRPr lang="en-US" sz="1999" b="1" u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777" y="981075"/>
            <a:ext cx="17965673" cy="221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4644" b="1" spc="139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Partons</a:t>
            </a:r>
            <a:r>
              <a:rPr lang="en-US" sz="4644" b="1" spc="139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ensemble à la </a:t>
            </a:r>
            <a:r>
              <a:rPr lang="en-US" sz="4644" b="1" spc="139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conquête</a:t>
            </a:r>
            <a:r>
              <a:rPr lang="en-US" sz="4644" b="1" spc="139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de </a:t>
            </a:r>
            <a:r>
              <a:rPr lang="en-US" sz="4644" b="1" spc="139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vos</a:t>
            </a:r>
            <a:r>
              <a:rPr lang="en-US" sz="4644" b="1" spc="139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644" b="1" spc="139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appels</a:t>
            </a:r>
            <a:r>
              <a:rPr lang="en-US" sz="4644" b="1" spc="139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644" b="1" spc="139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d’offres</a:t>
            </a:r>
            <a:r>
              <a:rPr lang="en-US" sz="4644" b="1" spc="139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! </a:t>
            </a:r>
          </a:p>
          <a:p>
            <a:pPr algn="ctr">
              <a:lnSpc>
                <a:spcPts val="6249"/>
              </a:lnSpc>
            </a:pPr>
            <a:r>
              <a:rPr lang="en-US" sz="2499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7 500 € HT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0590" y="4015521"/>
            <a:ext cx="47208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On échange ensemble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44284" y="2628460"/>
            <a:ext cx="10999433" cy="168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5"/>
              </a:lnSpc>
            </a:pPr>
            <a:r>
              <a:rPr lang="en-US" sz="6525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Besoin de plus d’infos ?</a:t>
            </a:r>
          </a:p>
          <a:p>
            <a:pPr algn="ctr">
              <a:lnSpc>
                <a:spcPts val="4175"/>
              </a:lnSpc>
            </a:pPr>
            <a:r>
              <a:rPr lang="en-US" sz="3025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Réservez votre rendez-vous sur 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88149" y="6964744"/>
            <a:ext cx="7673433" cy="50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5"/>
              </a:lnSpc>
            </a:pPr>
            <a:r>
              <a:rPr lang="en-US" sz="3025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https://www.pbe-evolut.fr/contact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7311895">
            <a:off x="8617910" y="5417609"/>
            <a:ext cx="1006735" cy="649881"/>
            <a:chOff x="0" y="0"/>
            <a:chExt cx="1006729" cy="649884"/>
          </a:xfrm>
        </p:grpSpPr>
        <p:sp>
          <p:nvSpPr>
            <p:cNvPr id="5" name="Freeform 5"/>
            <p:cNvSpPr/>
            <p:nvPr/>
          </p:nvSpPr>
          <p:spPr>
            <a:xfrm>
              <a:off x="-5461" y="0"/>
              <a:ext cx="1017270" cy="649732"/>
            </a:xfrm>
            <a:custGeom>
              <a:avLst/>
              <a:gdLst/>
              <a:ahLst/>
              <a:cxnLst/>
              <a:rect l="l" t="t" r="r" b="b"/>
              <a:pathLst>
                <a:path w="1017270" h="649732">
                  <a:moveTo>
                    <a:pt x="717550" y="140462"/>
                  </a:moveTo>
                  <a:cubicBezTo>
                    <a:pt x="717423" y="141097"/>
                    <a:pt x="717169" y="141605"/>
                    <a:pt x="716788" y="142113"/>
                  </a:cubicBezTo>
                  <a:cubicBezTo>
                    <a:pt x="716788" y="142113"/>
                    <a:pt x="716661" y="142113"/>
                    <a:pt x="716661" y="142113"/>
                  </a:cubicBezTo>
                  <a:cubicBezTo>
                    <a:pt x="716661" y="142113"/>
                    <a:pt x="716534" y="142113"/>
                    <a:pt x="716407" y="142113"/>
                  </a:cubicBezTo>
                  <a:cubicBezTo>
                    <a:pt x="716280" y="142113"/>
                    <a:pt x="716407" y="142113"/>
                    <a:pt x="716407" y="142113"/>
                  </a:cubicBezTo>
                  <a:cubicBezTo>
                    <a:pt x="716788" y="141605"/>
                    <a:pt x="717296" y="141224"/>
                    <a:pt x="717550" y="140462"/>
                  </a:cubicBezTo>
                  <a:close/>
                  <a:moveTo>
                    <a:pt x="921512" y="0"/>
                  </a:moveTo>
                  <a:cubicBezTo>
                    <a:pt x="913003" y="0"/>
                    <a:pt x="903986" y="1270"/>
                    <a:pt x="894461" y="2794"/>
                  </a:cubicBezTo>
                  <a:cubicBezTo>
                    <a:pt x="753999" y="26543"/>
                    <a:pt x="616204" y="60452"/>
                    <a:pt x="482981" y="111506"/>
                  </a:cubicBezTo>
                  <a:cubicBezTo>
                    <a:pt x="435356" y="129794"/>
                    <a:pt x="430657" y="147574"/>
                    <a:pt x="463677" y="186182"/>
                  </a:cubicBezTo>
                  <a:cubicBezTo>
                    <a:pt x="467741" y="190881"/>
                    <a:pt x="472567" y="195072"/>
                    <a:pt x="477012" y="199771"/>
                  </a:cubicBezTo>
                  <a:cubicBezTo>
                    <a:pt x="485013" y="208407"/>
                    <a:pt x="494157" y="212598"/>
                    <a:pt x="503301" y="212598"/>
                  </a:cubicBezTo>
                  <a:cubicBezTo>
                    <a:pt x="510667" y="212598"/>
                    <a:pt x="518033" y="209804"/>
                    <a:pt x="524891" y="204470"/>
                  </a:cubicBezTo>
                  <a:cubicBezTo>
                    <a:pt x="539750" y="192659"/>
                    <a:pt x="556641" y="188722"/>
                    <a:pt x="573278" y="183769"/>
                  </a:cubicBezTo>
                  <a:cubicBezTo>
                    <a:pt x="615950" y="170942"/>
                    <a:pt x="658876" y="159639"/>
                    <a:pt x="701802" y="147701"/>
                  </a:cubicBezTo>
                  <a:cubicBezTo>
                    <a:pt x="704088" y="149098"/>
                    <a:pt x="705358" y="151130"/>
                    <a:pt x="705739" y="153797"/>
                  </a:cubicBezTo>
                  <a:cubicBezTo>
                    <a:pt x="666115" y="179324"/>
                    <a:pt x="627253" y="206121"/>
                    <a:pt x="586740" y="229870"/>
                  </a:cubicBezTo>
                  <a:cubicBezTo>
                    <a:pt x="482727" y="290830"/>
                    <a:pt x="391668" y="371602"/>
                    <a:pt x="281305" y="423545"/>
                  </a:cubicBezTo>
                  <a:cubicBezTo>
                    <a:pt x="228854" y="448310"/>
                    <a:pt x="181356" y="484251"/>
                    <a:pt x="133985" y="518541"/>
                  </a:cubicBezTo>
                  <a:cubicBezTo>
                    <a:pt x="96774" y="545592"/>
                    <a:pt x="54356" y="564134"/>
                    <a:pt x="19050" y="593598"/>
                  </a:cubicBezTo>
                  <a:cubicBezTo>
                    <a:pt x="1016" y="608584"/>
                    <a:pt x="0" y="615696"/>
                    <a:pt x="20701" y="625856"/>
                  </a:cubicBezTo>
                  <a:cubicBezTo>
                    <a:pt x="45085" y="637921"/>
                    <a:pt x="69723" y="649732"/>
                    <a:pt x="94996" y="649732"/>
                  </a:cubicBezTo>
                  <a:cubicBezTo>
                    <a:pt x="112268" y="649732"/>
                    <a:pt x="129794" y="644144"/>
                    <a:pt x="147574" y="629285"/>
                  </a:cubicBezTo>
                  <a:cubicBezTo>
                    <a:pt x="155194" y="622808"/>
                    <a:pt x="165100" y="618871"/>
                    <a:pt x="173482" y="613156"/>
                  </a:cubicBezTo>
                  <a:cubicBezTo>
                    <a:pt x="252984" y="560324"/>
                    <a:pt x="334772" y="511048"/>
                    <a:pt x="416052" y="461264"/>
                  </a:cubicBezTo>
                  <a:cubicBezTo>
                    <a:pt x="503936" y="407416"/>
                    <a:pt x="591566" y="353187"/>
                    <a:pt x="679196" y="298958"/>
                  </a:cubicBezTo>
                  <a:cubicBezTo>
                    <a:pt x="708406" y="280924"/>
                    <a:pt x="737235" y="262001"/>
                    <a:pt x="769112" y="241808"/>
                  </a:cubicBezTo>
                  <a:cubicBezTo>
                    <a:pt x="767715" y="261620"/>
                    <a:pt x="757936" y="272288"/>
                    <a:pt x="751586" y="284226"/>
                  </a:cubicBezTo>
                  <a:cubicBezTo>
                    <a:pt x="730123" y="324866"/>
                    <a:pt x="714629" y="367792"/>
                    <a:pt x="697738" y="410210"/>
                  </a:cubicBezTo>
                  <a:cubicBezTo>
                    <a:pt x="671830" y="475107"/>
                    <a:pt x="720217" y="517779"/>
                    <a:pt x="760476" y="538353"/>
                  </a:cubicBezTo>
                  <a:cubicBezTo>
                    <a:pt x="763397" y="539877"/>
                    <a:pt x="766318" y="540893"/>
                    <a:pt x="768731" y="540893"/>
                  </a:cubicBezTo>
                  <a:cubicBezTo>
                    <a:pt x="772795" y="540893"/>
                    <a:pt x="775970" y="538353"/>
                    <a:pt x="776859" y="531241"/>
                  </a:cubicBezTo>
                  <a:cubicBezTo>
                    <a:pt x="781685" y="496443"/>
                    <a:pt x="800735" y="467233"/>
                    <a:pt x="816229" y="436880"/>
                  </a:cubicBezTo>
                  <a:cubicBezTo>
                    <a:pt x="860806" y="349758"/>
                    <a:pt x="911606" y="266192"/>
                    <a:pt x="962406" y="182626"/>
                  </a:cubicBezTo>
                  <a:cubicBezTo>
                    <a:pt x="975614" y="160909"/>
                    <a:pt x="988949" y="139319"/>
                    <a:pt x="1002411" y="117856"/>
                  </a:cubicBezTo>
                  <a:cubicBezTo>
                    <a:pt x="1013460" y="100457"/>
                    <a:pt x="1017270" y="85725"/>
                    <a:pt x="1001141" y="66675"/>
                  </a:cubicBezTo>
                  <a:cubicBezTo>
                    <a:pt x="991616" y="55372"/>
                    <a:pt x="975868" y="46990"/>
                    <a:pt x="971550" y="36068"/>
                  </a:cubicBezTo>
                  <a:cubicBezTo>
                    <a:pt x="960755" y="7747"/>
                    <a:pt x="942975" y="0"/>
                    <a:pt x="921512" y="0"/>
                  </a:cubicBezTo>
                  <a:close/>
                </a:path>
              </a:pathLst>
            </a:custGeom>
            <a:solidFill>
              <a:srgbClr val="FF0A0E">
                <a:alpha val="56863"/>
              </a:srgbClr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462</Words>
  <PresentationFormat>Personnalisé</PresentationFormat>
  <Paragraphs>63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Montserrat Medium</vt:lpstr>
      <vt:lpstr>Arial</vt:lpstr>
      <vt:lpstr>Montserrat Bold</vt:lpstr>
      <vt:lpstr>Calibri</vt:lpstr>
      <vt:lpstr>Montserrat Heavy</vt:lpstr>
      <vt:lpstr>Montserrat Ultra-Bold</vt:lpstr>
      <vt:lpstr>League Spartan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2025-03-04T21:13:00Z</dcterms:modified>
  <dc:identifier>DAGgtF9AXT0</dc:identifier>
</cp:coreProperties>
</file>