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73" r:id="rId9"/>
    <p:sldId id="269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71FF-B6CE-12CD-4883-51D8952C2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A2C5B-21BF-9315-253A-C9F4F9044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589A-BE87-B482-A667-F4371FCD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1226F-3F9C-97C8-488C-9F1CA0CE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6FAAE-5B76-4183-F05F-F52BD7AE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0539-C923-707C-DA20-310C506E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E21A4-604C-AC3D-F26C-3831A1006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E6548-1F81-696E-0BA3-914538D7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058A-308E-E32E-4525-A75CABD9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5394E-EF12-4641-2165-2CD487C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3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FCA5B-9F00-599E-27AB-C7E04C298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89449-7ABE-1EA9-3C21-B8F23D2E8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5BD0-8594-60A3-98F4-97161419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C6A3A-95E1-2269-1910-C7FDD5FC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460B-E248-B67F-C359-0924F653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CFAD-3F39-0E22-5612-351E7578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3746-1F3F-0086-0492-3DC29D51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A15A-F932-83C9-1C03-8E71CFE7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CE3DF-70D3-0752-04DF-59BC76E1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E03F-B141-B28B-AD5E-9721E6A9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3AB3-8E74-F11C-F5FB-E5797974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25854-3CD8-D202-1845-2F3AC8160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76DC8-F4C5-5A58-413B-B794CE9D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1D93-D47B-1DE7-6FCA-076E61E6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A657-9D6F-7B14-CB92-C97603B8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632A-8D7A-C9AA-C2BE-03D504B8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0594E-4EF3-C045-601C-22298D0D2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EB68C-7E01-2833-03C5-09CD61948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77619-3801-C57B-67CF-22C64278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F948C-4845-B4D9-1AC3-644D06A9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F9627-FF68-5D9A-31E5-6C8DF179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354A-D9E8-0230-BD60-7CBCA17F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A38F2-5D1F-5FFF-75FB-F2D4F8A0C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E36E5-7C45-3339-FFC0-79B766919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7B4ED-2A79-1C8B-F4C2-913F686C0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15A40-B432-53E6-09BF-A82313718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3B68A-5111-57F0-2AAE-9FD9FF19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C1D8D-2619-4494-8136-5D2B75C4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E1153-4228-9EC3-32C9-8147C5F0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50C9-5831-7F73-B363-54DF131B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B5E9B-B31E-BE59-3B05-C7AD2C00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ED953-FFFC-3BCE-CC78-F2DB4673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64F06-DE62-832D-3A11-5E771681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0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10A29-F9ED-EB4D-AEE2-B75E0EA9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E7D52-D40A-5761-BEFF-8525DDE5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E7492-30A2-AA08-E476-5C0CC6A2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B9D8-B823-C9A5-5686-6B70166D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50E8-2E03-C7A6-5854-74EE0124B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B40DD-CE50-13FC-90C9-D291FD897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2A077-022D-5A0E-A770-F345CC1E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9C0FF-D38B-FA79-AEAB-59E4EA9C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46F39-5740-ECEA-B440-DE893510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5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7E0-96C6-233A-50B3-03AAE425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4AF73-ADE2-2FE5-4A10-D4A3C5B2A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BA0BD-2747-234C-1666-D663C90B2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70994-7F10-F45E-7E96-EA607A06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FBD36-9109-AC54-4966-A72EFA4F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DB7D8-57CB-673F-F49D-203C95C3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B43BF-47EB-914E-08DB-550412F9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F914B-7793-670A-F638-0AABFEF5F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EEB2-3A59-4A7F-1934-1DEBFAC1C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85CCE-F002-C215-75BF-F36B4F5F5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96741-14EF-710E-CD59-D7EBF0784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FE284-3AFB-1961-7D08-9936C15D89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050" y="-392611"/>
            <a:ext cx="4175412" cy="4175412"/>
          </a:xfrm>
          <a:prstGeom prst="rect">
            <a:avLst/>
          </a:pr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7424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269" y="58184"/>
            <a:ext cx="15849600" cy="11287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Vocabulary: Sustainable Development</a:t>
            </a:r>
          </a:p>
        </p:txBody>
      </p:sp>
      <p:sp>
        <p:nvSpPr>
          <p:cNvPr id="6" name="object 6"/>
          <p:cNvSpPr/>
          <p:nvPr/>
        </p:nvSpPr>
        <p:spPr>
          <a:xfrm>
            <a:off x="2345478" y="1444982"/>
            <a:ext cx="8743189" cy="5832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97032" y="1151797"/>
            <a:ext cx="8188232" cy="5455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76151" y="5518156"/>
            <a:ext cx="8376708" cy="5580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470" y="-166253"/>
            <a:ext cx="15463779" cy="11287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Vocabulary: </a:t>
            </a:r>
            <a:r>
              <a:rPr spc="-5" dirty="0"/>
              <a:t>Sustainable Development</a:t>
            </a:r>
          </a:p>
        </p:txBody>
      </p:sp>
      <p:sp>
        <p:nvSpPr>
          <p:cNvPr id="6" name="object 6"/>
          <p:cNvSpPr/>
          <p:nvPr/>
        </p:nvSpPr>
        <p:spPr>
          <a:xfrm>
            <a:off x="2554895" y="1497336"/>
            <a:ext cx="8460475" cy="5130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7973" y="1151797"/>
            <a:ext cx="8219645" cy="616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6991" y="5853224"/>
            <a:ext cx="7842693" cy="52354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93850" y="1387475"/>
            <a:ext cx="17432020" cy="70618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b="1" spc="-5" dirty="0">
                <a:solidFill>
                  <a:srgbClr val="C82506"/>
                </a:solidFill>
                <a:latin typeface="Arial"/>
                <a:cs typeface="Arial"/>
              </a:rPr>
              <a:t>Sustainable development </a:t>
            </a:r>
            <a:r>
              <a:rPr sz="6600" b="1" spc="-10" dirty="0">
                <a:latin typeface="Arial"/>
                <a:cs typeface="Arial"/>
              </a:rPr>
              <a:t>can </a:t>
            </a:r>
            <a:r>
              <a:rPr sz="6600" b="1" spc="-5" dirty="0">
                <a:latin typeface="Arial"/>
                <a:cs typeface="Arial"/>
              </a:rPr>
              <a:t>be defined</a:t>
            </a:r>
            <a:r>
              <a:rPr sz="6600" b="1" spc="-50" dirty="0">
                <a:latin typeface="Arial"/>
                <a:cs typeface="Arial"/>
              </a:rPr>
              <a:t> </a:t>
            </a:r>
            <a:r>
              <a:rPr sz="6600" b="1" spc="-10" dirty="0">
                <a:latin typeface="Arial"/>
                <a:cs typeface="Arial"/>
              </a:rPr>
              <a:t>as</a:t>
            </a:r>
            <a:endParaRPr sz="6600" dirty="0">
              <a:latin typeface="Arial"/>
              <a:cs typeface="Arial"/>
            </a:endParaRPr>
          </a:p>
          <a:p>
            <a:pPr marL="12700" marR="5080">
              <a:lnSpc>
                <a:spcPts val="15830"/>
              </a:lnSpc>
              <a:spcBef>
                <a:spcPts val="1845"/>
              </a:spcBef>
              <a:tabLst>
                <a:tab pos="9834245" algn="l"/>
                <a:tab pos="16626840" algn="l"/>
              </a:tabLst>
            </a:pPr>
            <a:r>
              <a:rPr sz="6600" b="1" spc="-5" dirty="0">
                <a:latin typeface="Arial"/>
                <a:cs typeface="Arial"/>
              </a:rPr>
              <a:t>development that</a:t>
            </a:r>
            <a:r>
              <a:rPr sz="6600" b="1" dirty="0">
                <a:latin typeface="Arial"/>
                <a:cs typeface="Arial"/>
              </a:rPr>
              <a:t> </a:t>
            </a:r>
            <a:r>
              <a:rPr sz="6600" b="1" spc="-5" dirty="0">
                <a:latin typeface="Arial"/>
                <a:cs typeface="Arial"/>
              </a:rPr>
              <a:t>meets	</a:t>
            </a:r>
            <a:r>
              <a:rPr sz="6600" b="1" spc="-10" dirty="0">
                <a:latin typeface="Arial"/>
                <a:cs typeface="Arial"/>
              </a:rPr>
              <a:t>the </a:t>
            </a:r>
            <a:r>
              <a:rPr sz="6600" b="1" spc="-5" dirty="0">
                <a:latin typeface="Arial"/>
                <a:cs typeface="Arial"/>
              </a:rPr>
              <a:t>needs of </a:t>
            </a:r>
            <a:r>
              <a:rPr sz="6600" b="1" spc="-10" dirty="0">
                <a:latin typeface="Arial"/>
                <a:cs typeface="Arial"/>
              </a:rPr>
              <a:t>the  p</a:t>
            </a:r>
            <a:r>
              <a:rPr sz="6600" b="1" spc="-5" dirty="0">
                <a:latin typeface="Arial"/>
                <a:cs typeface="Arial"/>
              </a:rPr>
              <a:t>rese</a:t>
            </a:r>
            <a:r>
              <a:rPr sz="6600" b="1" spc="-10" dirty="0">
                <a:latin typeface="Arial"/>
                <a:cs typeface="Arial"/>
              </a:rPr>
              <a:t>n</a:t>
            </a:r>
            <a:r>
              <a:rPr sz="6600" b="1" spc="-5" dirty="0">
                <a:latin typeface="Arial"/>
                <a:cs typeface="Arial"/>
              </a:rPr>
              <a:t>t </a:t>
            </a:r>
            <a:r>
              <a:rPr sz="6600" b="1" spc="-10" dirty="0">
                <a:latin typeface="Arial"/>
                <a:cs typeface="Arial"/>
              </a:rPr>
              <a:t>withou</a:t>
            </a:r>
            <a:r>
              <a:rPr sz="6600" b="1" spc="-5" dirty="0">
                <a:latin typeface="Arial"/>
                <a:cs typeface="Arial"/>
              </a:rPr>
              <a:t>t c</a:t>
            </a:r>
            <a:r>
              <a:rPr sz="6600" b="1" spc="-10" dirty="0">
                <a:latin typeface="Arial"/>
                <a:cs typeface="Arial"/>
              </a:rPr>
              <a:t>o</a:t>
            </a:r>
            <a:r>
              <a:rPr sz="6600" b="1" spc="-5" dirty="0">
                <a:latin typeface="Arial"/>
                <a:cs typeface="Arial"/>
              </a:rPr>
              <a:t>m</a:t>
            </a:r>
            <a:r>
              <a:rPr sz="6600" b="1" spc="-10" dirty="0">
                <a:latin typeface="Arial"/>
                <a:cs typeface="Arial"/>
              </a:rPr>
              <a:t>p</a:t>
            </a:r>
            <a:r>
              <a:rPr sz="6600" b="1" spc="-5" dirty="0">
                <a:latin typeface="Arial"/>
                <a:cs typeface="Arial"/>
              </a:rPr>
              <a:t>r</a:t>
            </a:r>
            <a:r>
              <a:rPr sz="6600" b="1" spc="-10" dirty="0">
                <a:latin typeface="Arial"/>
                <a:cs typeface="Arial"/>
              </a:rPr>
              <a:t>o</a:t>
            </a:r>
            <a:r>
              <a:rPr sz="6600" b="1" spc="-5" dirty="0">
                <a:latin typeface="Arial"/>
                <a:cs typeface="Arial"/>
              </a:rPr>
              <a:t>m</a:t>
            </a:r>
            <a:r>
              <a:rPr sz="6600" b="1" spc="-10" dirty="0">
                <a:latin typeface="Arial"/>
                <a:cs typeface="Arial"/>
              </a:rPr>
              <a:t>i</a:t>
            </a:r>
            <a:r>
              <a:rPr sz="6600" b="1" spc="-5" dirty="0">
                <a:latin typeface="Arial"/>
                <a:cs typeface="Arial"/>
              </a:rPr>
              <a:t>s</a:t>
            </a:r>
            <a:r>
              <a:rPr sz="6600" b="1" spc="-10" dirty="0">
                <a:latin typeface="Arial"/>
                <a:cs typeface="Arial"/>
              </a:rPr>
              <a:t>in</a:t>
            </a:r>
            <a:r>
              <a:rPr sz="6600" b="1" spc="-5" dirty="0">
                <a:latin typeface="Arial"/>
                <a:cs typeface="Arial"/>
              </a:rPr>
              <a:t>g </a:t>
            </a:r>
            <a:r>
              <a:rPr sz="6600" b="1" spc="-10" dirty="0">
                <a:latin typeface="Arial"/>
                <a:cs typeface="Arial"/>
              </a:rPr>
              <a:t>th</a:t>
            </a:r>
            <a:r>
              <a:rPr sz="6600" b="1" spc="-5" dirty="0">
                <a:latin typeface="Arial"/>
                <a:cs typeface="Arial"/>
              </a:rPr>
              <a:t>e a</a:t>
            </a:r>
            <a:r>
              <a:rPr sz="6600" b="1" spc="-10" dirty="0">
                <a:latin typeface="Arial"/>
                <a:cs typeface="Arial"/>
              </a:rPr>
              <a:t>bilit</a:t>
            </a:r>
            <a:r>
              <a:rPr sz="6600" b="1" spc="-5" dirty="0">
                <a:latin typeface="Arial"/>
                <a:cs typeface="Arial"/>
              </a:rPr>
              <a:t>y</a:t>
            </a:r>
            <a:r>
              <a:rPr sz="6600" b="1" dirty="0">
                <a:latin typeface="Arial"/>
                <a:cs typeface="Arial"/>
              </a:rPr>
              <a:t>	</a:t>
            </a:r>
            <a:r>
              <a:rPr sz="6600" b="1" spc="-10" dirty="0">
                <a:latin typeface="Arial"/>
                <a:cs typeface="Arial"/>
              </a:rPr>
              <a:t>o</a:t>
            </a:r>
            <a:r>
              <a:rPr sz="6600" b="1" spc="-5" dirty="0">
                <a:latin typeface="Arial"/>
                <a:cs typeface="Arial"/>
              </a:rPr>
              <a:t>f  </a:t>
            </a:r>
            <a:r>
              <a:rPr sz="6600" b="1" spc="-10" dirty="0">
                <a:latin typeface="Arial"/>
                <a:cs typeface="Arial"/>
              </a:rPr>
              <a:t>future </a:t>
            </a:r>
            <a:r>
              <a:rPr sz="6600" b="1" spc="-5" dirty="0">
                <a:latin typeface="Arial"/>
                <a:cs typeface="Arial"/>
              </a:rPr>
              <a:t>generations to meet their </a:t>
            </a:r>
            <a:r>
              <a:rPr sz="6600" b="1" spc="-10" dirty="0">
                <a:latin typeface="Arial"/>
                <a:cs typeface="Arial"/>
              </a:rPr>
              <a:t>own</a:t>
            </a:r>
            <a:r>
              <a:rPr sz="6600" b="1" spc="-40" dirty="0">
                <a:latin typeface="Arial"/>
                <a:cs typeface="Arial"/>
              </a:rPr>
              <a:t> </a:t>
            </a:r>
            <a:r>
              <a:rPr sz="6600" b="1" spc="-5" dirty="0">
                <a:latin typeface="Arial"/>
                <a:cs typeface="Arial"/>
              </a:rPr>
              <a:t>needs.</a:t>
            </a:r>
            <a:endParaRPr sz="6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20080" y="473101"/>
            <a:ext cx="16663940" cy="10363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41450" y="3312771"/>
            <a:ext cx="5580380" cy="5772150"/>
          </a:xfrm>
          <a:custGeom>
            <a:avLst/>
            <a:gdLst/>
            <a:ahLst/>
            <a:cxnLst/>
            <a:rect l="l" t="t" r="r" b="b"/>
            <a:pathLst>
              <a:path w="5580380" h="5772150">
                <a:moveTo>
                  <a:pt x="0" y="0"/>
                </a:moveTo>
                <a:lnTo>
                  <a:pt x="5580265" y="0"/>
                </a:lnTo>
                <a:lnTo>
                  <a:pt x="5580265" y="5772075"/>
                </a:lnTo>
                <a:lnTo>
                  <a:pt x="0" y="57720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0344" y="3327512"/>
            <a:ext cx="284861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Health</a:t>
            </a:r>
            <a:r>
              <a:rPr sz="4100" b="1" spc="-80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care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8572" y="4584018"/>
            <a:ext cx="33718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5" dirty="0">
                <a:latin typeface="Arial"/>
                <a:cs typeface="Arial"/>
              </a:rPr>
              <a:t>Social</a:t>
            </a:r>
            <a:r>
              <a:rPr sz="4100" b="1" spc="-45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justice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5139" y="5840524"/>
            <a:ext cx="485521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Poverty</a:t>
            </a:r>
            <a:r>
              <a:rPr sz="4100" b="1" spc="-5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elimination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9154" y="7097031"/>
            <a:ext cx="377888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Property</a:t>
            </a:r>
            <a:r>
              <a:rPr sz="4100" b="1" spc="-7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rights</a:t>
            </a:r>
            <a:endParaRPr sz="4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5250" y="8353537"/>
            <a:ext cx="529082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Equal pay </a:t>
            </a:r>
            <a:r>
              <a:rPr sz="4100" b="1" spc="5" dirty="0">
                <a:latin typeface="Arial"/>
                <a:cs typeface="Arial"/>
              </a:rPr>
              <a:t>for</a:t>
            </a:r>
            <a:r>
              <a:rPr sz="4100" b="1" spc="-75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women</a:t>
            </a:r>
            <a:endParaRPr sz="4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02622" y="1740046"/>
            <a:ext cx="3153410" cy="1374775"/>
          </a:xfrm>
          <a:custGeom>
            <a:avLst/>
            <a:gdLst/>
            <a:ahLst/>
            <a:cxnLst/>
            <a:rect l="l" t="t" r="r" b="b"/>
            <a:pathLst>
              <a:path w="3153409" h="1374775">
                <a:moveTo>
                  <a:pt x="0" y="0"/>
                </a:moveTo>
                <a:lnTo>
                  <a:pt x="3153220" y="0"/>
                </a:lnTo>
                <a:lnTo>
                  <a:pt x="3153220" y="1374303"/>
                </a:lnTo>
                <a:lnTo>
                  <a:pt x="0" y="13743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88422" y="1767350"/>
            <a:ext cx="290512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210" marR="5080" indent="-271145">
              <a:lnSpc>
                <a:spcPct val="100499"/>
              </a:lnSpc>
              <a:spcBef>
                <a:spcPts val="95"/>
              </a:spcBef>
            </a:pPr>
            <a:r>
              <a:rPr sz="4100" b="1" spc="15" dirty="0">
                <a:latin typeface="Arial"/>
                <a:cs typeface="Arial"/>
              </a:rPr>
              <a:t>EC</a:t>
            </a:r>
            <a:r>
              <a:rPr sz="4100" b="1" spc="10" dirty="0">
                <a:latin typeface="Arial"/>
                <a:cs typeface="Arial"/>
              </a:rPr>
              <a:t>O</a:t>
            </a:r>
            <a:r>
              <a:rPr sz="4100" b="1" spc="15" dirty="0">
                <a:latin typeface="Arial"/>
                <a:cs typeface="Arial"/>
              </a:rPr>
              <a:t>N</a:t>
            </a:r>
            <a:r>
              <a:rPr sz="4100" b="1" spc="10" dirty="0">
                <a:latin typeface="Arial"/>
                <a:cs typeface="Arial"/>
              </a:rPr>
              <a:t>O</a:t>
            </a:r>
            <a:r>
              <a:rPr sz="4100" b="1" spc="15" dirty="0">
                <a:latin typeface="Arial"/>
                <a:cs typeface="Arial"/>
              </a:rPr>
              <a:t>M</a:t>
            </a:r>
            <a:r>
              <a:rPr sz="4100" b="1" dirty="0">
                <a:latin typeface="Arial"/>
                <a:cs typeface="Arial"/>
              </a:rPr>
              <a:t>I</a:t>
            </a:r>
            <a:r>
              <a:rPr sz="4100" b="1" spc="5" dirty="0">
                <a:latin typeface="Arial"/>
                <a:cs typeface="Arial"/>
              </a:rPr>
              <a:t>C</a:t>
            </a:r>
            <a:r>
              <a:rPr sz="4100" b="1" spc="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4100" b="1" spc="-30" dirty="0">
                <a:latin typeface="Arial"/>
                <a:cs typeface="Arial"/>
              </a:rPr>
              <a:t>MATTERS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73529" y="1740046"/>
            <a:ext cx="2765425" cy="1374775"/>
          </a:xfrm>
          <a:custGeom>
            <a:avLst/>
            <a:gdLst/>
            <a:ahLst/>
            <a:cxnLst/>
            <a:rect l="l" t="t" r="r" b="b"/>
            <a:pathLst>
              <a:path w="2765425" h="1374775">
                <a:moveTo>
                  <a:pt x="0" y="0"/>
                </a:moveTo>
                <a:lnTo>
                  <a:pt x="2765417" y="0"/>
                </a:lnTo>
                <a:lnTo>
                  <a:pt x="2765417" y="1374303"/>
                </a:lnTo>
                <a:lnTo>
                  <a:pt x="0" y="13743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776982" y="1767350"/>
            <a:ext cx="251777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9230">
              <a:lnSpc>
                <a:spcPct val="100499"/>
              </a:lnSpc>
              <a:spcBef>
                <a:spcPts val="95"/>
              </a:spcBef>
            </a:pPr>
            <a:r>
              <a:rPr sz="4100" b="1" spc="10" dirty="0">
                <a:latin typeface="Arial"/>
                <a:cs typeface="Arial"/>
              </a:rPr>
              <a:t>SOCIAL  </a:t>
            </a:r>
            <a:r>
              <a:rPr sz="4100" b="1" spc="15" dirty="0">
                <a:latin typeface="Arial"/>
                <a:cs typeface="Arial"/>
              </a:rPr>
              <a:t>M</a:t>
            </a:r>
            <a:r>
              <a:rPr sz="4100" b="1" spc="-290" dirty="0">
                <a:latin typeface="Arial"/>
                <a:cs typeface="Arial"/>
              </a:rPr>
              <a:t>A</a:t>
            </a:r>
            <a:r>
              <a:rPr sz="4100" b="1" spc="5" dirty="0">
                <a:latin typeface="Arial"/>
                <a:cs typeface="Arial"/>
              </a:rPr>
              <a:t>TT</a:t>
            </a:r>
            <a:r>
              <a:rPr sz="4100" b="1" spc="15" dirty="0">
                <a:latin typeface="Arial"/>
                <a:cs typeface="Arial"/>
              </a:rPr>
              <a:t>ERS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877958" y="1767350"/>
            <a:ext cx="4801870" cy="1374775"/>
          </a:xfrm>
          <a:custGeom>
            <a:avLst/>
            <a:gdLst/>
            <a:ahLst/>
            <a:cxnLst/>
            <a:rect l="l" t="t" r="r" b="b"/>
            <a:pathLst>
              <a:path w="4801869" h="1374775">
                <a:moveTo>
                  <a:pt x="0" y="0"/>
                </a:moveTo>
                <a:lnTo>
                  <a:pt x="4801560" y="0"/>
                </a:lnTo>
                <a:lnTo>
                  <a:pt x="4801560" y="1374303"/>
                </a:lnTo>
                <a:lnTo>
                  <a:pt x="0" y="13743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013394" y="1767350"/>
            <a:ext cx="455358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065" marR="5080" indent="-1016000">
              <a:lnSpc>
                <a:spcPct val="100499"/>
              </a:lnSpc>
              <a:spcBef>
                <a:spcPts val="95"/>
              </a:spcBef>
            </a:pPr>
            <a:r>
              <a:rPr sz="4100" b="1" spc="15" dirty="0">
                <a:latin typeface="Arial"/>
                <a:cs typeface="Arial"/>
              </a:rPr>
              <a:t>ENV</a:t>
            </a:r>
            <a:r>
              <a:rPr sz="4100" b="1" dirty="0">
                <a:latin typeface="Arial"/>
                <a:cs typeface="Arial"/>
              </a:rPr>
              <a:t>I</a:t>
            </a:r>
            <a:r>
              <a:rPr sz="4100" b="1" spc="15" dirty="0">
                <a:latin typeface="Arial"/>
                <a:cs typeface="Arial"/>
              </a:rPr>
              <a:t>R</a:t>
            </a:r>
            <a:r>
              <a:rPr sz="4100" b="1" spc="10" dirty="0">
                <a:latin typeface="Arial"/>
                <a:cs typeface="Arial"/>
              </a:rPr>
              <a:t>O</a:t>
            </a:r>
            <a:r>
              <a:rPr sz="4100" b="1" spc="15" dirty="0">
                <a:latin typeface="Arial"/>
                <a:cs typeface="Arial"/>
              </a:rPr>
              <a:t>NMEN</a:t>
            </a:r>
            <a:r>
              <a:rPr sz="4100" b="1" spc="-295" dirty="0">
                <a:latin typeface="Arial"/>
                <a:cs typeface="Arial"/>
              </a:rPr>
              <a:t>T</a:t>
            </a:r>
            <a:r>
              <a:rPr sz="4100" b="1" spc="10" dirty="0">
                <a:latin typeface="Arial"/>
                <a:cs typeface="Arial"/>
              </a:rPr>
              <a:t>AL  </a:t>
            </a:r>
            <a:r>
              <a:rPr sz="4100" b="1" spc="-30" dirty="0">
                <a:latin typeface="Arial"/>
                <a:cs typeface="Arial"/>
              </a:rPr>
              <a:t>MATTERS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63714" y="3291867"/>
            <a:ext cx="6353810" cy="5772150"/>
          </a:xfrm>
          <a:custGeom>
            <a:avLst/>
            <a:gdLst/>
            <a:ahLst/>
            <a:cxnLst/>
            <a:rect l="l" t="t" r="r" b="b"/>
            <a:pathLst>
              <a:path w="6353809" h="5772150">
                <a:moveTo>
                  <a:pt x="0" y="0"/>
                </a:moveTo>
                <a:lnTo>
                  <a:pt x="6353434" y="0"/>
                </a:lnTo>
                <a:lnTo>
                  <a:pt x="6353434" y="5772075"/>
                </a:lnTo>
                <a:lnTo>
                  <a:pt x="0" y="57720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06394" y="3327512"/>
            <a:ext cx="354711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5" dirty="0">
                <a:latin typeface="Arial"/>
                <a:cs typeface="Arial"/>
              </a:rPr>
              <a:t>Raw</a:t>
            </a:r>
            <a:r>
              <a:rPr sz="4100" b="1" spc="-5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materials</a:t>
            </a:r>
            <a:endParaRPr sz="4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87559" y="4584018"/>
            <a:ext cx="439039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Micro</a:t>
            </a:r>
            <a:r>
              <a:rPr sz="4100" b="1" spc="-4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enterprises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82850" y="5840524"/>
            <a:ext cx="459295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Money</a:t>
            </a:r>
            <a:r>
              <a:rPr sz="4100" b="1" spc="-75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investment</a:t>
            </a:r>
            <a:endParaRPr sz="4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2019" y="7097031"/>
            <a:ext cx="508825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Energy</a:t>
            </a:r>
            <a:r>
              <a:rPr sz="4100" b="1" spc="-3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preservation</a:t>
            </a:r>
            <a:endParaRPr sz="4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91772" y="8353537"/>
            <a:ext cx="598995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-20" dirty="0">
                <a:latin typeface="Arial"/>
                <a:cs typeface="Arial"/>
              </a:rPr>
              <a:t>Transport</a:t>
            </a:r>
            <a:r>
              <a:rPr sz="4100" b="1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infrastructure</a:t>
            </a:r>
            <a:endParaRPr sz="4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673213" y="3291867"/>
            <a:ext cx="5227955" cy="5772150"/>
          </a:xfrm>
          <a:custGeom>
            <a:avLst/>
            <a:gdLst/>
            <a:ahLst/>
            <a:cxnLst/>
            <a:rect l="l" t="t" r="r" b="b"/>
            <a:pathLst>
              <a:path w="5227955" h="5772150">
                <a:moveTo>
                  <a:pt x="0" y="0"/>
                </a:moveTo>
                <a:lnTo>
                  <a:pt x="5227401" y="0"/>
                </a:lnTo>
                <a:lnTo>
                  <a:pt x="5227401" y="5772075"/>
                </a:lnTo>
                <a:lnTo>
                  <a:pt x="0" y="57720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380561" y="3327512"/>
            <a:ext cx="389509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Climate</a:t>
            </a:r>
            <a:r>
              <a:rPr sz="4100" b="1" spc="-85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change</a:t>
            </a:r>
            <a:endParaRPr sz="4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22444" y="4584018"/>
            <a:ext cx="38163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-20" dirty="0">
                <a:latin typeface="Arial"/>
                <a:cs typeface="Arial"/>
              </a:rPr>
              <a:t>Water</a:t>
            </a:r>
            <a:r>
              <a:rPr sz="4100" b="1" spc="-65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pollution</a:t>
            </a:r>
            <a:endParaRPr sz="4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877958" y="5840524"/>
            <a:ext cx="491363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5" dirty="0">
                <a:latin typeface="Arial"/>
                <a:cs typeface="Arial"/>
              </a:rPr>
              <a:t>Forest</a:t>
            </a:r>
            <a:r>
              <a:rPr sz="4100" b="1" spc="-1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preservation</a:t>
            </a:r>
            <a:endParaRPr sz="4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254910" y="7097031"/>
            <a:ext cx="4157979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5" dirty="0">
                <a:latin typeface="Arial"/>
                <a:cs typeface="Arial"/>
              </a:rPr>
              <a:t>Ecological</a:t>
            </a:r>
            <a:r>
              <a:rPr sz="4100" b="1" spc="-35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crisis</a:t>
            </a:r>
            <a:endParaRPr sz="4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129259" y="8353537"/>
            <a:ext cx="439102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Recycling</a:t>
            </a:r>
            <a:r>
              <a:rPr sz="4100" b="1" spc="-80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wastes</a:t>
            </a:r>
            <a:endParaRPr sz="41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746250" y="370479"/>
            <a:ext cx="14701779" cy="11287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Vocabulary: </a:t>
            </a:r>
            <a:r>
              <a:rPr spc="-5" dirty="0"/>
              <a:t>Sustainable Development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2506" y="1239401"/>
            <a:ext cx="5107940" cy="7995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3746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295"/>
              </a:spcBef>
            </a:pPr>
            <a:r>
              <a:rPr sz="4950" b="1" spc="-35" dirty="0">
                <a:solidFill>
                  <a:schemeClr val="accent1"/>
                </a:solidFill>
                <a:latin typeface="Arial"/>
                <a:cs typeface="Arial"/>
              </a:rPr>
              <a:t>COLLOCATIONS</a:t>
            </a:r>
            <a:endParaRPr sz="4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1050" y="2218257"/>
            <a:ext cx="9417426" cy="85228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4400" dirty="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lang="en-US" sz="4400" b="1" spc="-10" dirty="0">
                <a:latin typeface="Arial"/>
                <a:cs typeface="Arial"/>
              </a:rPr>
              <a:t>Urban</a:t>
            </a:r>
            <a:r>
              <a:rPr lang="en-US" sz="4400" b="1" spc="-5" dirty="0">
                <a:latin typeface="Arial"/>
                <a:cs typeface="Arial"/>
              </a:rPr>
              <a:t> areas</a:t>
            </a:r>
          </a:p>
          <a:p>
            <a:pPr algn="ctr">
              <a:spcBef>
                <a:spcPts val="5"/>
              </a:spcBef>
            </a:pPr>
            <a:r>
              <a:rPr lang="fr-FR" sz="4400" b="1" spc="-10" dirty="0">
                <a:latin typeface="Arial"/>
                <a:cs typeface="Arial"/>
              </a:rPr>
              <a:t>Water rate</a:t>
            </a:r>
            <a:endParaRPr lang="en-US" sz="4400" dirty="0">
              <a:latin typeface="Arial"/>
              <a:cs typeface="Arial"/>
            </a:endParaRPr>
          </a:p>
          <a:p>
            <a:pPr marL="486409" marR="480695" algn="ctr">
              <a:spcBef>
                <a:spcPts val="1385"/>
              </a:spcBef>
            </a:pPr>
            <a:r>
              <a:rPr lang="fr-FR" sz="4400" b="1" spc="-5" dirty="0" err="1">
                <a:latin typeface="Arial"/>
                <a:cs typeface="Arial"/>
              </a:rPr>
              <a:t>Armed</a:t>
            </a:r>
            <a:r>
              <a:rPr lang="fr-FR" sz="4400" b="1" spc="-5" dirty="0">
                <a:latin typeface="Arial"/>
                <a:cs typeface="Arial"/>
              </a:rPr>
              <a:t> </a:t>
            </a:r>
            <a:r>
              <a:rPr lang="fr-FR" sz="4400" b="1" spc="-5" dirty="0" err="1">
                <a:latin typeface="Arial"/>
                <a:cs typeface="Arial"/>
              </a:rPr>
              <a:t>conflicts</a:t>
            </a:r>
            <a:endParaRPr lang="fr-FR" sz="4400" b="1" spc="-5" dirty="0">
              <a:latin typeface="Arial"/>
              <a:cs typeface="Arial"/>
            </a:endParaRPr>
          </a:p>
          <a:p>
            <a:pPr marL="486409" marR="480695" algn="ctr">
              <a:spcBef>
                <a:spcPts val="1385"/>
              </a:spcBef>
            </a:pPr>
            <a:r>
              <a:rPr lang="fr-FR" sz="4400" b="1" spc="-5" dirty="0">
                <a:latin typeface="Arial"/>
                <a:cs typeface="Arial"/>
              </a:rPr>
              <a:t>Micro </a:t>
            </a:r>
            <a:r>
              <a:rPr lang="fr-FR" sz="4400" b="1" spc="-5" dirty="0" err="1">
                <a:latin typeface="Arial"/>
                <a:cs typeface="Arial"/>
              </a:rPr>
              <a:t>shortage</a:t>
            </a:r>
            <a:endParaRPr lang="fr-FR" sz="4400" b="1" spc="-5" dirty="0">
              <a:latin typeface="Arial"/>
              <a:cs typeface="Arial"/>
            </a:endParaRPr>
          </a:p>
          <a:p>
            <a:pPr marL="486409" marR="480695" algn="ctr">
              <a:spcBef>
                <a:spcPts val="1385"/>
              </a:spcBef>
            </a:pPr>
            <a:r>
              <a:rPr lang="fr-FR" sz="4400" b="1" spc="-5" dirty="0">
                <a:latin typeface="Arial"/>
                <a:cs typeface="Arial"/>
              </a:rPr>
              <a:t>Natural </a:t>
            </a:r>
            <a:r>
              <a:rPr lang="fr-FR" sz="4400" b="1" spc="-5" dirty="0" err="1">
                <a:latin typeface="Arial"/>
                <a:cs typeface="Arial"/>
              </a:rPr>
              <a:t>resouces</a:t>
            </a:r>
            <a:endParaRPr lang="fr-FR" sz="4400" b="1" spc="-5" dirty="0">
              <a:latin typeface="Arial"/>
              <a:cs typeface="Arial"/>
            </a:endParaRPr>
          </a:p>
          <a:p>
            <a:pPr marL="486409" marR="480695" algn="ctr">
              <a:spcBef>
                <a:spcPts val="1385"/>
              </a:spcBef>
            </a:pPr>
            <a:r>
              <a:rPr lang="fr-FR" sz="4400" b="1" spc="-5" dirty="0" err="1">
                <a:latin typeface="Arial"/>
                <a:cs typeface="Arial"/>
              </a:rPr>
              <a:t>Economic</a:t>
            </a:r>
            <a:r>
              <a:rPr lang="fr-FR" sz="4400" b="1" spc="-5" dirty="0">
                <a:latin typeface="Arial"/>
                <a:cs typeface="Arial"/>
              </a:rPr>
              <a:t> </a:t>
            </a:r>
            <a:r>
              <a:rPr lang="fr-FR" sz="4400" b="1" spc="-5" dirty="0" err="1">
                <a:latin typeface="Arial"/>
                <a:cs typeface="Arial"/>
              </a:rPr>
              <a:t>growth</a:t>
            </a:r>
            <a:endParaRPr lang="fr-FR" sz="4400" b="1" spc="-5" dirty="0">
              <a:latin typeface="Arial"/>
              <a:cs typeface="Arial"/>
            </a:endParaRPr>
          </a:p>
          <a:p>
            <a:pPr marL="486409" marR="480695" algn="ctr">
              <a:spcBef>
                <a:spcPts val="1385"/>
              </a:spcBef>
            </a:pPr>
            <a:r>
              <a:rPr lang="fr-FR" sz="4400" b="1" spc="-5" dirty="0">
                <a:latin typeface="Arial"/>
                <a:cs typeface="Arial"/>
              </a:rPr>
              <a:t>Financial </a:t>
            </a:r>
            <a:r>
              <a:rPr lang="fr-FR" sz="4400" b="1" spc="-5" dirty="0" err="1">
                <a:latin typeface="Arial"/>
                <a:cs typeface="Arial"/>
              </a:rPr>
              <a:t>credits</a:t>
            </a:r>
            <a:endParaRPr lang="fr-FR" sz="4400" b="1" spc="-5" dirty="0">
              <a:latin typeface="Arial"/>
              <a:cs typeface="Arial"/>
            </a:endParaRPr>
          </a:p>
          <a:p>
            <a:pPr marL="486409" marR="480695" algn="ctr">
              <a:spcBef>
                <a:spcPts val="1385"/>
              </a:spcBef>
            </a:pPr>
            <a:r>
              <a:rPr lang="fr-FR" sz="4400" b="1" spc="-5" dirty="0" err="1">
                <a:latin typeface="Arial"/>
                <a:cs typeface="Arial"/>
              </a:rPr>
              <a:t>Birth</a:t>
            </a:r>
            <a:r>
              <a:rPr lang="fr-FR" sz="4400" b="1" spc="-5" dirty="0">
                <a:latin typeface="Arial"/>
                <a:cs typeface="Arial"/>
              </a:rPr>
              <a:t> support</a:t>
            </a:r>
          </a:p>
          <a:p>
            <a:pPr marL="486409" marR="480695" algn="ctr">
              <a:spcBef>
                <a:spcPts val="1385"/>
              </a:spcBef>
            </a:pPr>
            <a:r>
              <a:rPr lang="fr-FR" sz="4400" b="1" spc="-5" dirty="0">
                <a:latin typeface="Arial"/>
                <a:cs typeface="Arial"/>
              </a:rPr>
              <a:t>Global </a:t>
            </a:r>
            <a:r>
              <a:rPr lang="fr-FR" sz="4400" b="1" spc="-5" dirty="0" err="1">
                <a:latin typeface="Arial"/>
                <a:cs typeface="Arial"/>
              </a:rPr>
              <a:t>warming</a:t>
            </a:r>
            <a:endParaRPr lang="fr-FR" sz="4400" b="1" spc="-5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object 34">
            <a:extLst>
              <a:ext uri="{FF2B5EF4-FFF2-40B4-BE49-F238E27FC236}">
                <a16:creationId xmlns:a16="http://schemas.microsoft.com/office/drawing/2014/main" id="{91277E2D-12AD-1C56-888E-139B8595D555}"/>
              </a:ext>
            </a:extLst>
          </p:cNvPr>
          <p:cNvSpPr txBox="1">
            <a:spLocks/>
          </p:cNvSpPr>
          <p:nvPr/>
        </p:nvSpPr>
        <p:spPr>
          <a:xfrm>
            <a:off x="1441450" y="15875"/>
            <a:ext cx="14701779" cy="11287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40" dirty="0"/>
              <a:t>Vocabulary: </a:t>
            </a:r>
            <a:r>
              <a:rPr lang="en-US" spc="-5" dirty="0"/>
              <a:t>Sustainable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82675"/>
            <a:ext cx="18514781" cy="774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7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398573"/>
            <a:ext cx="19499847" cy="837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57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94757" y="2149475"/>
            <a:ext cx="16958310" cy="730694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493395" indent="-481330">
              <a:lnSpc>
                <a:spcPct val="100000"/>
              </a:lnSpc>
              <a:spcBef>
                <a:spcPts val="1735"/>
              </a:spcBef>
              <a:buSzPct val="97777"/>
              <a:buAutoNum type="arabicPeriod"/>
              <a:tabLst>
                <a:tab pos="494030" algn="l"/>
              </a:tabLst>
            </a:pPr>
            <a:r>
              <a:rPr sz="4500" b="1" spc="-20" dirty="0">
                <a:latin typeface="Arial"/>
                <a:cs typeface="Arial"/>
              </a:rPr>
              <a:t>Man’s </a:t>
            </a:r>
            <a:r>
              <a:rPr sz="4500" b="1" spc="15" dirty="0">
                <a:latin typeface="Arial"/>
                <a:cs typeface="Arial"/>
              </a:rPr>
              <a:t>greed </a:t>
            </a:r>
            <a:r>
              <a:rPr sz="4500" b="1" spc="10" dirty="0">
                <a:latin typeface="Arial"/>
                <a:cs typeface="Arial"/>
              </a:rPr>
              <a:t>is </a:t>
            </a:r>
            <a:r>
              <a:rPr sz="4500" b="1" spc="15" dirty="0">
                <a:latin typeface="Arial"/>
                <a:cs typeface="Arial"/>
              </a:rPr>
              <a:t>threatening the</a:t>
            </a:r>
            <a:endParaRPr sz="4500" dirty="0">
              <a:latin typeface="Arial"/>
              <a:cs typeface="Arial"/>
            </a:endParaRPr>
          </a:p>
          <a:p>
            <a:pPr marL="482600" marR="5080" indent="-470534">
              <a:lnSpc>
                <a:spcPts val="7059"/>
              </a:lnSpc>
              <a:spcBef>
                <a:spcPts val="490"/>
              </a:spcBef>
              <a:buSzPct val="97777"/>
              <a:buAutoNum type="arabicPeriod"/>
              <a:tabLst>
                <a:tab pos="494030" algn="l"/>
              </a:tabLst>
            </a:pPr>
            <a:r>
              <a:rPr sz="4500" b="1" spc="15" dirty="0">
                <a:latin typeface="Arial"/>
                <a:cs typeface="Arial"/>
              </a:rPr>
              <a:t>The extensive abuse </a:t>
            </a:r>
            <a:r>
              <a:rPr sz="4500" b="1" spc="10" dirty="0">
                <a:latin typeface="Arial"/>
                <a:cs typeface="Arial"/>
              </a:rPr>
              <a:t>of </a:t>
            </a:r>
            <a:r>
              <a:rPr sz="4500" b="1" spc="15" dirty="0">
                <a:latin typeface="Arial"/>
                <a:cs typeface="Arial"/>
              </a:rPr>
              <a:t>natural</a:t>
            </a:r>
            <a:r>
              <a:rPr sz="4500" b="1" spc="1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lang="en-US" sz="4500" b="1" spc="15" dirty="0">
                <a:solidFill>
                  <a:srgbClr val="C82506"/>
                </a:solidFill>
                <a:latin typeface="Arial"/>
                <a:cs typeface="Arial"/>
              </a:rPr>
              <a:t>                   </a:t>
            </a:r>
            <a:r>
              <a:rPr sz="4500" b="1" spc="15" dirty="0">
                <a:latin typeface="Arial"/>
                <a:cs typeface="Arial"/>
              </a:rPr>
              <a:t>threatens the very  existence </a:t>
            </a:r>
            <a:r>
              <a:rPr sz="4500" b="1" spc="10" dirty="0">
                <a:latin typeface="Arial"/>
                <a:cs typeface="Arial"/>
              </a:rPr>
              <a:t>of future</a:t>
            </a:r>
            <a:endParaRPr sz="4500" dirty="0">
              <a:latin typeface="Arial"/>
              <a:cs typeface="Arial"/>
            </a:endParaRPr>
          </a:p>
          <a:p>
            <a:pPr marL="493395" indent="-481330">
              <a:lnSpc>
                <a:spcPct val="100000"/>
              </a:lnSpc>
              <a:spcBef>
                <a:spcPts val="1270"/>
              </a:spcBef>
              <a:buSzPct val="97777"/>
              <a:buAutoNum type="arabicPeriod"/>
              <a:tabLst>
                <a:tab pos="494030" algn="l"/>
              </a:tabLst>
            </a:pPr>
            <a:r>
              <a:rPr sz="4500" b="1" spc="15" dirty="0">
                <a:latin typeface="Arial"/>
                <a:cs typeface="Arial"/>
              </a:rPr>
              <a:t>One </a:t>
            </a:r>
            <a:r>
              <a:rPr sz="4500" b="1" spc="10" dirty="0">
                <a:latin typeface="Arial"/>
                <a:cs typeface="Arial"/>
              </a:rPr>
              <a:t>of </a:t>
            </a:r>
            <a:r>
              <a:rPr sz="4500" b="1" spc="15" dirty="0">
                <a:latin typeface="Arial"/>
                <a:cs typeface="Arial"/>
              </a:rPr>
              <a:t>the challenges </a:t>
            </a:r>
            <a:r>
              <a:rPr sz="4500" b="1" spc="10" dirty="0">
                <a:latin typeface="Arial"/>
                <a:cs typeface="Arial"/>
              </a:rPr>
              <a:t>that </a:t>
            </a:r>
            <a:r>
              <a:rPr sz="4500" b="1" spc="15" dirty="0">
                <a:latin typeface="Arial"/>
                <a:cs typeface="Arial"/>
              </a:rPr>
              <a:t>the world </a:t>
            </a:r>
            <a:r>
              <a:rPr sz="4500" b="1" spc="10" dirty="0">
                <a:latin typeface="Arial"/>
                <a:cs typeface="Arial"/>
              </a:rPr>
              <a:t>is </a:t>
            </a:r>
            <a:r>
              <a:rPr sz="4500" b="1" spc="15" dirty="0">
                <a:latin typeface="Arial"/>
                <a:cs typeface="Arial"/>
              </a:rPr>
              <a:t>facing </a:t>
            </a:r>
            <a:r>
              <a:rPr sz="4500" b="1" spc="10" dirty="0">
                <a:latin typeface="Arial"/>
                <a:cs typeface="Arial"/>
              </a:rPr>
              <a:t>is </a:t>
            </a:r>
            <a:r>
              <a:rPr sz="4500" b="1" spc="15" dirty="0">
                <a:latin typeface="Arial"/>
                <a:cs typeface="Arial"/>
              </a:rPr>
              <a:t>the issue</a:t>
            </a:r>
            <a:r>
              <a:rPr sz="4500" b="1" spc="-114" dirty="0">
                <a:latin typeface="Arial"/>
                <a:cs typeface="Arial"/>
              </a:rPr>
              <a:t> </a:t>
            </a:r>
            <a:r>
              <a:rPr sz="4500" b="1" spc="10" dirty="0">
                <a:latin typeface="Arial"/>
                <a:cs typeface="Arial"/>
              </a:rPr>
              <a:t>of</a:t>
            </a:r>
            <a:endParaRPr sz="4500" dirty="0">
              <a:latin typeface="Arial"/>
              <a:cs typeface="Arial"/>
            </a:endParaRPr>
          </a:p>
          <a:p>
            <a:pPr marL="482600" marR="1470660">
              <a:lnSpc>
                <a:spcPct val="134400"/>
              </a:lnSpc>
              <a:spcBef>
                <a:spcPts val="70"/>
              </a:spcBef>
              <a:tabLst>
                <a:tab pos="4471670" algn="l"/>
              </a:tabLst>
            </a:pPr>
            <a:r>
              <a:rPr sz="4500" b="1" i="1" spc="25" dirty="0">
                <a:solidFill>
                  <a:srgbClr val="C82506"/>
                </a:solidFill>
                <a:latin typeface="Arial"/>
                <a:cs typeface="Arial"/>
              </a:rPr>
              <a:t>	</a:t>
            </a:r>
            <a:r>
              <a:rPr sz="4500" b="1" spc="15" dirty="0">
                <a:latin typeface="Arial"/>
                <a:cs typeface="Arial"/>
              </a:rPr>
              <a:t>which </a:t>
            </a:r>
            <a:r>
              <a:rPr sz="4500" b="1" spc="10" dirty="0">
                <a:latin typeface="Arial"/>
                <a:cs typeface="Arial"/>
              </a:rPr>
              <a:t>is </a:t>
            </a:r>
            <a:r>
              <a:rPr sz="4500" b="1" spc="15" dirty="0">
                <a:latin typeface="Arial"/>
                <a:cs typeface="Arial"/>
              </a:rPr>
              <a:t>the </a:t>
            </a:r>
            <a:r>
              <a:rPr sz="4500" b="1" spc="10" dirty="0">
                <a:latin typeface="Arial"/>
                <a:cs typeface="Arial"/>
              </a:rPr>
              <a:t>result of cutting </a:t>
            </a:r>
            <a:r>
              <a:rPr sz="4500" b="1" spc="15" dirty="0">
                <a:latin typeface="Arial"/>
                <a:cs typeface="Arial"/>
              </a:rPr>
              <a:t>down trees  </a:t>
            </a:r>
            <a:r>
              <a:rPr sz="4500" b="1" spc="10" dirty="0">
                <a:latin typeface="Arial"/>
                <a:cs typeface="Arial"/>
              </a:rPr>
              <a:t>without </a:t>
            </a:r>
            <a:r>
              <a:rPr sz="4500" b="1" spc="15" dirty="0">
                <a:latin typeface="Arial"/>
                <a:cs typeface="Arial"/>
              </a:rPr>
              <a:t>even </a:t>
            </a:r>
            <a:r>
              <a:rPr sz="4500" b="1" spc="10" dirty="0">
                <a:latin typeface="Arial"/>
                <a:cs typeface="Arial"/>
              </a:rPr>
              <a:t>thinking of replacing</a:t>
            </a:r>
            <a:r>
              <a:rPr sz="4500" b="1" spc="-15" dirty="0">
                <a:latin typeface="Arial"/>
                <a:cs typeface="Arial"/>
              </a:rPr>
              <a:t> </a:t>
            </a:r>
            <a:r>
              <a:rPr sz="4500" b="1" spc="15" dirty="0">
                <a:latin typeface="Arial"/>
                <a:cs typeface="Arial"/>
              </a:rPr>
              <a:t>them.</a:t>
            </a:r>
            <a:endParaRPr sz="4500" dirty="0">
              <a:latin typeface="Arial"/>
              <a:cs typeface="Arial"/>
            </a:endParaRPr>
          </a:p>
          <a:p>
            <a:pPr marL="482600" marR="1235075" indent="-470534">
              <a:lnSpc>
                <a:spcPts val="7259"/>
              </a:lnSpc>
              <a:spcBef>
                <a:spcPts val="465"/>
              </a:spcBef>
              <a:buSzPct val="97777"/>
              <a:buAutoNum type="arabicPeriod" startAt="4"/>
              <a:tabLst>
                <a:tab pos="494030" algn="l"/>
                <a:tab pos="5539105" algn="l"/>
              </a:tabLst>
            </a:pPr>
            <a:r>
              <a:rPr sz="4500" b="1" spc="15" dirty="0">
                <a:latin typeface="Arial"/>
                <a:cs typeface="Arial"/>
              </a:rPr>
              <a:t>The term</a:t>
            </a:r>
            <a:r>
              <a:rPr sz="4500" b="1" spc="2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4500" b="1" i="1" spc="-30" dirty="0">
                <a:solidFill>
                  <a:srgbClr val="C82506"/>
                </a:solidFill>
                <a:latin typeface="Arial"/>
                <a:cs typeface="Arial"/>
              </a:rPr>
              <a:t>	</a:t>
            </a:r>
            <a:r>
              <a:rPr sz="4500" b="1" spc="15" dirty="0">
                <a:latin typeface="Arial"/>
                <a:cs typeface="Arial"/>
              </a:rPr>
              <a:t>refers to the study </a:t>
            </a:r>
            <a:r>
              <a:rPr sz="4500" b="1" spc="10" dirty="0">
                <a:latin typeface="Arial"/>
                <a:cs typeface="Arial"/>
              </a:rPr>
              <a:t>of </a:t>
            </a:r>
            <a:r>
              <a:rPr sz="4500" b="1" spc="15" dirty="0">
                <a:latin typeface="Arial"/>
                <a:cs typeface="Arial"/>
              </a:rPr>
              <a:t>the </a:t>
            </a:r>
            <a:r>
              <a:rPr sz="4500" b="1" spc="10" dirty="0">
                <a:latin typeface="Arial"/>
                <a:cs typeface="Arial"/>
              </a:rPr>
              <a:t>relationship  </a:t>
            </a:r>
            <a:r>
              <a:rPr sz="4500" b="1" spc="15" dirty="0">
                <a:latin typeface="Arial"/>
                <a:cs typeface="Arial"/>
              </a:rPr>
              <a:t>between</a:t>
            </a:r>
            <a:r>
              <a:rPr sz="4500" b="1" spc="1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lang="en-US" sz="4500" b="1" spc="15" dirty="0">
                <a:solidFill>
                  <a:srgbClr val="C82506"/>
                </a:solidFill>
                <a:latin typeface="Arial"/>
                <a:cs typeface="Arial"/>
              </a:rPr>
              <a:t>                 </a:t>
            </a:r>
            <a:r>
              <a:rPr sz="4500" b="1" spc="15" dirty="0">
                <a:latin typeface="Arial"/>
                <a:cs typeface="Arial"/>
              </a:rPr>
              <a:t>and </a:t>
            </a:r>
            <a:r>
              <a:rPr sz="4500" b="1" spc="10" dirty="0">
                <a:latin typeface="Arial"/>
                <a:cs typeface="Arial"/>
              </a:rPr>
              <a:t>their </a:t>
            </a:r>
            <a:r>
              <a:rPr sz="4500" b="1" spc="15" dirty="0">
                <a:latin typeface="Arial"/>
                <a:cs typeface="Arial"/>
              </a:rPr>
              <a:t>natural</a:t>
            </a:r>
            <a:r>
              <a:rPr sz="4500" b="1" spc="20" dirty="0">
                <a:latin typeface="Arial"/>
                <a:cs typeface="Arial"/>
              </a:rPr>
              <a:t> </a:t>
            </a:r>
            <a:r>
              <a:rPr sz="4500" b="1" spc="15" dirty="0">
                <a:latin typeface="Arial"/>
                <a:cs typeface="Arial"/>
              </a:rPr>
              <a:t>environment.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3850" y="631344"/>
            <a:ext cx="17317720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826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380"/>
              </a:spcBef>
            </a:pPr>
            <a:r>
              <a:rPr sz="3850" b="1" spc="10" dirty="0">
                <a:solidFill>
                  <a:schemeClr val="tx1"/>
                </a:solidFill>
                <a:latin typeface="Arial"/>
                <a:cs typeface="Arial"/>
              </a:rPr>
              <a:t>Complete </a:t>
            </a:r>
            <a:r>
              <a:rPr sz="3850" b="1" spc="5" dirty="0">
                <a:solidFill>
                  <a:schemeClr val="tx1"/>
                </a:solidFill>
                <a:latin typeface="Arial"/>
                <a:cs typeface="Arial"/>
              </a:rPr>
              <a:t>with: </a:t>
            </a:r>
            <a:r>
              <a:rPr sz="3850" b="1" spc="10" dirty="0">
                <a:solidFill>
                  <a:schemeClr val="tx1"/>
                </a:solidFill>
                <a:latin typeface="Arial"/>
                <a:cs typeface="Arial"/>
              </a:rPr>
              <a:t>ecology </a:t>
            </a:r>
            <a:r>
              <a:rPr sz="3850" b="1" spc="5" dirty="0">
                <a:solidFill>
                  <a:schemeClr val="tx1"/>
                </a:solidFill>
                <a:latin typeface="Arial"/>
                <a:cs typeface="Arial"/>
              </a:rPr>
              <a:t>- </a:t>
            </a:r>
            <a:r>
              <a:rPr sz="3850" b="1" spc="10" dirty="0">
                <a:solidFill>
                  <a:schemeClr val="tx1"/>
                </a:solidFill>
                <a:latin typeface="Arial"/>
                <a:cs typeface="Arial"/>
              </a:rPr>
              <a:t>organisms </a:t>
            </a:r>
            <a:r>
              <a:rPr sz="3850" b="1" spc="295" dirty="0">
                <a:solidFill>
                  <a:schemeClr val="tx1"/>
                </a:solidFill>
                <a:latin typeface="Arial"/>
                <a:cs typeface="Arial"/>
              </a:rPr>
              <a:t>- </a:t>
            </a:r>
            <a:r>
              <a:rPr sz="3850" b="1" spc="10" dirty="0">
                <a:solidFill>
                  <a:schemeClr val="tx1"/>
                </a:solidFill>
                <a:latin typeface="Arial"/>
                <a:cs typeface="Arial"/>
              </a:rPr>
              <a:t>environment </a:t>
            </a:r>
            <a:r>
              <a:rPr sz="3850" b="1" spc="295" dirty="0">
                <a:solidFill>
                  <a:schemeClr val="tx1"/>
                </a:solidFill>
                <a:latin typeface="Arial"/>
                <a:cs typeface="Arial"/>
              </a:rPr>
              <a:t>- </a:t>
            </a:r>
            <a:r>
              <a:rPr sz="3850" b="1" spc="10" dirty="0">
                <a:solidFill>
                  <a:schemeClr val="tx1"/>
                </a:solidFill>
                <a:latin typeface="Arial"/>
                <a:cs typeface="Arial"/>
              </a:rPr>
              <a:t>resources</a:t>
            </a:r>
            <a:r>
              <a:rPr sz="3850" b="1" spc="-5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850" b="1" spc="295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endParaRPr sz="38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3850" b="1" spc="10" dirty="0">
                <a:solidFill>
                  <a:schemeClr val="tx1"/>
                </a:solidFill>
                <a:latin typeface="Arial"/>
                <a:cs typeface="Arial"/>
              </a:rPr>
              <a:t>deforestation </a:t>
            </a:r>
            <a:r>
              <a:rPr sz="3850" b="1" spc="295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sz="385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850" b="1" spc="10" dirty="0">
                <a:solidFill>
                  <a:schemeClr val="tx1"/>
                </a:solidFill>
                <a:latin typeface="Arial"/>
                <a:cs typeface="Arial"/>
              </a:rPr>
              <a:t>generations</a:t>
            </a:r>
            <a:endParaRPr sz="38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4C18A-14D7-956D-884B-784AFA649970}"/>
              </a:ext>
            </a:extLst>
          </p:cNvPr>
          <p:cNvSpPr txBox="1"/>
          <p:nvPr/>
        </p:nvSpPr>
        <p:spPr>
          <a:xfrm>
            <a:off x="10509250" y="2301875"/>
            <a:ext cx="10051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u="heavy" spc="15" dirty="0">
                <a:solidFill>
                  <a:srgbClr val="C82506"/>
                </a:solidFill>
                <a:uFill>
                  <a:solidFill>
                    <a:srgbClr val="C82506"/>
                  </a:solidFill>
                </a:uFill>
                <a:latin typeface="Arial"/>
                <a:cs typeface="Arial"/>
              </a:rPr>
              <a:t>environment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F95A6-6F4C-82E4-C8FA-BE4706A1997C}"/>
              </a:ext>
            </a:extLst>
          </p:cNvPr>
          <p:cNvSpPr txBox="1"/>
          <p:nvPr/>
        </p:nvSpPr>
        <p:spPr>
          <a:xfrm>
            <a:off x="10661650" y="3192550"/>
            <a:ext cx="10283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u="heavy" spc="15" dirty="0">
                <a:solidFill>
                  <a:srgbClr val="C82506"/>
                </a:solidFill>
                <a:uFill>
                  <a:solidFill>
                    <a:srgbClr val="C82506"/>
                  </a:solidFill>
                </a:uFill>
                <a:latin typeface="Arial"/>
                <a:cs typeface="Arial"/>
              </a:rPr>
              <a:t>resources</a:t>
            </a:r>
            <a:endParaRPr lang="en-US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14F706-FA4A-6E54-F163-DD2A57ADD0A0}"/>
              </a:ext>
            </a:extLst>
          </p:cNvPr>
          <p:cNvSpPr txBox="1"/>
          <p:nvPr/>
        </p:nvSpPr>
        <p:spPr>
          <a:xfrm>
            <a:off x="8860428" y="4128626"/>
            <a:ext cx="10051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u="heavy" spc="15" dirty="0">
                <a:solidFill>
                  <a:srgbClr val="C82506"/>
                </a:solidFill>
                <a:uFill>
                  <a:solidFill>
                    <a:srgbClr val="C82506"/>
                  </a:solidFill>
                </a:uFill>
                <a:latin typeface="Arial"/>
                <a:cs typeface="Arial"/>
              </a:rPr>
              <a:t>generations</a:t>
            </a:r>
            <a:r>
              <a:rPr lang="en-US" sz="4000" b="1" spc="15" dirty="0">
                <a:latin typeface="Arial"/>
                <a:cs typeface="Arial"/>
              </a:rPr>
              <a:t>.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9FA2DD-38B3-08A5-3166-4F9331CBE647}"/>
              </a:ext>
            </a:extLst>
          </p:cNvPr>
          <p:cNvSpPr txBox="1"/>
          <p:nvPr/>
        </p:nvSpPr>
        <p:spPr>
          <a:xfrm>
            <a:off x="2051050" y="5802947"/>
            <a:ext cx="10051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u="heavy" spc="25" dirty="0">
                <a:solidFill>
                  <a:srgbClr val="C82506"/>
                </a:solidFill>
                <a:uFill>
                  <a:solidFill>
                    <a:srgbClr val="C82506"/>
                  </a:solidFill>
                </a:uFill>
                <a:latin typeface="Arial"/>
                <a:cs typeface="Arial"/>
              </a:rPr>
              <a:t>deforestation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E87402-4496-FC6B-43F7-E93B3946E508}"/>
              </a:ext>
            </a:extLst>
          </p:cNvPr>
          <p:cNvSpPr txBox="1"/>
          <p:nvPr/>
        </p:nvSpPr>
        <p:spPr>
          <a:xfrm>
            <a:off x="4794250" y="7864475"/>
            <a:ext cx="10051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u="heavy" spc="15" dirty="0">
                <a:solidFill>
                  <a:srgbClr val="C82506"/>
                </a:solidFill>
                <a:uFill>
                  <a:solidFill>
                    <a:srgbClr val="C82506"/>
                  </a:solidFill>
                </a:uFill>
                <a:latin typeface="Arial"/>
                <a:cs typeface="Arial"/>
              </a:rPr>
              <a:t>ecology</a:t>
            </a:r>
            <a:endParaRPr lang="en-US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A7F02-4B9A-CF13-D3C0-16819C6E73D8}"/>
              </a:ext>
            </a:extLst>
          </p:cNvPr>
          <p:cNvSpPr txBox="1"/>
          <p:nvPr/>
        </p:nvSpPr>
        <p:spPr>
          <a:xfrm>
            <a:off x="4480017" y="8805932"/>
            <a:ext cx="10051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u="heavy" spc="15" dirty="0">
                <a:solidFill>
                  <a:srgbClr val="C82506"/>
                </a:solidFill>
                <a:uFill>
                  <a:solidFill>
                    <a:srgbClr val="C82506"/>
                  </a:solidFill>
                </a:uFill>
                <a:latin typeface="Arial"/>
                <a:cs typeface="Arial"/>
              </a:rPr>
              <a:t>organisms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184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Vocabulary: Sustainable Development</vt:lpstr>
      <vt:lpstr>Vocabulary: Sustainable Development</vt:lpstr>
      <vt:lpstr>PowerPoint Presentation</vt:lpstr>
      <vt:lpstr>PowerPoint Presentation</vt:lpstr>
      <vt:lpstr>Vocabulary: Sustainable Development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Vocabulary: Sustainable Development</dc:title>
  <cp:lastModifiedBy>paul blart</cp:lastModifiedBy>
  <cp:revision>7</cp:revision>
  <dcterms:created xsi:type="dcterms:W3CDTF">2020-08-30T12:06:05Z</dcterms:created>
  <dcterms:modified xsi:type="dcterms:W3CDTF">2023-06-07T11:35:42Z</dcterms:modified>
</cp:coreProperties>
</file>