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8FB"/>
          </a:solidFill>
        </a:fill>
      </a:tcStyle>
    </a:wholeTbl>
    <a:band2H>
      <a:tcTxStyle b="def" i="def"/>
      <a:tcStyle>
        <a:tcBdr/>
        <a:fill>
          <a:solidFill>
            <a:srgbClr val="E8EDF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BDE"/>
          </a:solidFill>
        </a:fill>
      </a:tcStyle>
    </a:wholeTbl>
    <a:band2H>
      <a:tcTxStyle b="def" i="def"/>
      <a:tcStyle>
        <a:tcBdr/>
        <a:fill>
          <a:solidFill>
            <a:srgbClr val="EBEE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FFCD"/>
          </a:solidFill>
        </a:fill>
      </a:tcStyle>
    </a:wholeTbl>
    <a:band2H>
      <a:tcTxStyle b="def" i="def"/>
      <a:tcStyle>
        <a:tcBdr/>
        <a:fill>
          <a:solidFill>
            <a:srgbClr val="FCFF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6" name="Shape 106"/>
          <p:cNvSpPr/>
          <p:nvPr>
            <p:ph type="sldImg"/>
          </p:nvPr>
        </p:nvSpPr>
        <p:spPr>
          <a:xfrm>
            <a:off x="1143000" y="685800"/>
            <a:ext cx="4572000" cy="3429000"/>
          </a:xfrm>
          <a:prstGeom prst="rect">
            <a:avLst/>
          </a:prstGeom>
        </p:spPr>
        <p:txBody>
          <a:bodyPr/>
          <a:lstStyle/>
          <a:p>
            <a:pPr/>
          </a:p>
        </p:txBody>
      </p:sp>
      <p:sp>
        <p:nvSpPr>
          <p:cNvPr id="107" name="Shape 10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400">
        <a:latin typeface="+mn-lt"/>
        <a:ea typeface="+mn-ea"/>
        <a:cs typeface="+mn-cs"/>
        <a:sym typeface="Arial"/>
      </a:defRPr>
    </a:lvl1pPr>
    <a:lvl2pPr indent="228600" latinLnBrk="0">
      <a:defRPr sz="1400">
        <a:latin typeface="+mn-lt"/>
        <a:ea typeface="+mn-ea"/>
        <a:cs typeface="+mn-cs"/>
        <a:sym typeface="Arial"/>
      </a:defRPr>
    </a:lvl2pPr>
    <a:lvl3pPr indent="457200" latinLnBrk="0">
      <a:defRPr sz="1400">
        <a:latin typeface="+mn-lt"/>
        <a:ea typeface="+mn-ea"/>
        <a:cs typeface="+mn-cs"/>
        <a:sym typeface="Arial"/>
      </a:defRPr>
    </a:lvl3pPr>
    <a:lvl4pPr indent="685800" latinLnBrk="0">
      <a:defRPr sz="1400">
        <a:latin typeface="+mn-lt"/>
        <a:ea typeface="+mn-ea"/>
        <a:cs typeface="+mn-cs"/>
        <a:sym typeface="Arial"/>
      </a:defRPr>
    </a:lvl4pPr>
    <a:lvl5pPr indent="914400" latinLnBrk="0">
      <a:defRPr sz="1400">
        <a:latin typeface="+mn-lt"/>
        <a:ea typeface="+mn-ea"/>
        <a:cs typeface="+mn-cs"/>
        <a:sym typeface="Arial"/>
      </a:defRPr>
    </a:lvl5pPr>
    <a:lvl6pPr indent="1143000" latinLnBrk="0">
      <a:defRPr sz="1400">
        <a:latin typeface="+mn-lt"/>
        <a:ea typeface="+mn-ea"/>
        <a:cs typeface="+mn-cs"/>
        <a:sym typeface="Arial"/>
      </a:defRPr>
    </a:lvl6pPr>
    <a:lvl7pPr indent="1371600" latinLnBrk="0">
      <a:defRPr sz="1400">
        <a:latin typeface="+mn-lt"/>
        <a:ea typeface="+mn-ea"/>
        <a:cs typeface="+mn-cs"/>
        <a:sym typeface="Arial"/>
      </a:defRPr>
    </a:lvl7pPr>
    <a:lvl8pPr indent="1600200" latinLnBrk="0">
      <a:defRPr sz="1400">
        <a:latin typeface="+mn-lt"/>
        <a:ea typeface="+mn-ea"/>
        <a:cs typeface="+mn-cs"/>
        <a:sym typeface="Arial"/>
      </a:defRPr>
    </a:lvl8pPr>
    <a:lvl9pPr indent="1828800" latinLnBrk="0">
      <a:defRPr sz="1400">
        <a:latin typeface="+mn-lt"/>
        <a:ea typeface="+mn-ea"/>
        <a:cs typeface="+mn-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Title Text"/>
          <p:cNvSpPr txBox="1"/>
          <p:nvPr>
            <p:ph type="title"/>
          </p:nvPr>
        </p:nvSpPr>
        <p:spPr>
          <a:xfrm>
            <a:off x="311708" y="744574"/>
            <a:ext cx="8520601" cy="2052601"/>
          </a:xfrm>
          <a:prstGeom prst="rect">
            <a:avLst/>
          </a:prstGeom>
        </p:spPr>
        <p:txBody>
          <a:bodyPr anchor="b"/>
          <a:lstStyle>
            <a:lvl1pPr algn="ctr">
              <a:defRPr sz="5200"/>
            </a:lvl1pPr>
          </a:lstStyle>
          <a:p>
            <a:pPr/>
            <a:r>
              <a:t>Title Text</a:t>
            </a:r>
          </a:p>
        </p:txBody>
      </p:sp>
      <p:sp>
        <p:nvSpPr>
          <p:cNvPr id="12" name="Body Level One…"/>
          <p:cNvSpPr txBox="1"/>
          <p:nvPr>
            <p:ph type="body" sz="quarter" idx="1"/>
          </p:nvPr>
        </p:nvSpPr>
        <p:spPr>
          <a:xfrm>
            <a:off x="311699" y="2834125"/>
            <a:ext cx="8520602" cy="792601"/>
          </a:xfrm>
          <a:prstGeom prst="rect">
            <a:avLst/>
          </a:prstGeom>
        </p:spPr>
        <p:txBody>
          <a:bodyPr/>
          <a:lstStyle>
            <a:lvl1pPr marL="342900" indent="-228600" algn="ctr">
              <a:lnSpc>
                <a:spcPct val="100000"/>
              </a:lnSpc>
              <a:buClrTx/>
              <a:buSzTx/>
              <a:buFontTx/>
              <a:buNone/>
              <a:defRPr sz="2800"/>
            </a:lvl1pPr>
            <a:lvl2pPr marL="342900" indent="254000" algn="ctr">
              <a:lnSpc>
                <a:spcPct val="100000"/>
              </a:lnSpc>
              <a:buClrTx/>
              <a:buSzTx/>
              <a:buFontTx/>
              <a:buNone/>
              <a:defRPr sz="2800"/>
            </a:lvl2pPr>
            <a:lvl3pPr marL="342900" indent="711200" algn="ctr">
              <a:lnSpc>
                <a:spcPct val="100000"/>
              </a:lnSpc>
              <a:buClrTx/>
              <a:buSzTx/>
              <a:buFontTx/>
              <a:buNone/>
              <a:defRPr sz="2800"/>
            </a:lvl3pPr>
            <a:lvl4pPr marL="342900" indent="1168400" algn="ctr">
              <a:lnSpc>
                <a:spcPct val="100000"/>
              </a:lnSpc>
              <a:buClrTx/>
              <a:buSzTx/>
              <a:buFontTx/>
              <a:buNone/>
              <a:defRPr sz="2800"/>
            </a:lvl4pPr>
            <a:lvl5pPr marL="342900" indent="1625600" algn="ctr">
              <a:lnSpc>
                <a:spcPct val="100000"/>
              </a:lnSpc>
              <a:buClrTx/>
              <a:buSzTx/>
              <a:buFont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_NUMBER">
    <p:spTree>
      <p:nvGrpSpPr>
        <p:cNvPr id="1" name=""/>
        <p:cNvGrpSpPr/>
        <p:nvPr/>
      </p:nvGrpSpPr>
      <p:grpSpPr>
        <a:xfrm>
          <a:off x="0" y="0"/>
          <a:ext cx="0" cy="0"/>
          <a:chOff x="0" y="0"/>
          <a:chExt cx="0" cy="0"/>
        </a:xfrm>
      </p:grpSpPr>
      <p:sp>
        <p:nvSpPr>
          <p:cNvPr id="91" name="xx%"/>
          <p:cNvSpPr txBox="1"/>
          <p:nvPr>
            <p:ph type="title" hasCustomPrompt="1"/>
          </p:nvPr>
        </p:nvSpPr>
        <p:spPr>
          <a:xfrm>
            <a:off x="311699" y="1106125"/>
            <a:ext cx="8520602" cy="1963500"/>
          </a:xfrm>
          <a:prstGeom prst="rect">
            <a:avLst/>
          </a:prstGeom>
        </p:spPr>
        <p:txBody>
          <a:bodyPr anchor="b"/>
          <a:lstStyle>
            <a:lvl1pPr algn="ctr">
              <a:defRPr sz="12000"/>
            </a:lvl1pPr>
          </a:lstStyle>
          <a:p>
            <a:pPr/>
            <a:r>
              <a:t>xx%</a:t>
            </a:r>
          </a:p>
        </p:txBody>
      </p:sp>
      <p:sp>
        <p:nvSpPr>
          <p:cNvPr id="92" name="Body Level One…"/>
          <p:cNvSpPr txBox="1"/>
          <p:nvPr>
            <p:ph type="body" sz="half" idx="1"/>
          </p:nvPr>
        </p:nvSpPr>
        <p:spPr>
          <a:xfrm>
            <a:off x="311699" y="3152225"/>
            <a:ext cx="8520602" cy="1300800"/>
          </a:xfrm>
          <a:prstGeom prst="rect">
            <a:avLst/>
          </a:prstGeom>
        </p:spPr>
        <p:txBody>
          <a:bodyPr/>
          <a:lstStyle>
            <a:lvl1pPr algn="ctr"/>
            <a:lvl2pPr algn="ctr"/>
            <a:lvl3pPr algn="ctr"/>
            <a:lvl4pPr algn="ctr"/>
            <a:lvl5pPr algn="ctr"/>
          </a:lstStyle>
          <a:p>
            <a:pPr/>
            <a:r>
              <a:t>Body Level One</a:t>
            </a:r>
          </a:p>
          <a:p>
            <a:pPr lvl="1"/>
            <a:r>
              <a:t>Body Level Two</a:t>
            </a:r>
          </a:p>
          <a:p>
            <a:pPr lvl="2"/>
            <a:r>
              <a:t>Body Level Three</a:t>
            </a:r>
          </a:p>
          <a:p>
            <a:pPr lvl="3"/>
            <a:r>
              <a:t>Body Level Four</a:t>
            </a:r>
          </a:p>
          <a:p>
            <a:pPr lvl="4"/>
            <a:r>
              <a:t>Body Level Five</a:t>
            </a:r>
          </a:p>
        </p:txBody>
      </p:sp>
      <p:sp>
        <p:nvSpPr>
          <p:cNvPr id="9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0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_HEADER">
    <p:spTree>
      <p:nvGrpSpPr>
        <p:cNvPr id="1" name=""/>
        <p:cNvGrpSpPr/>
        <p:nvPr/>
      </p:nvGrpSpPr>
      <p:grpSpPr>
        <a:xfrm>
          <a:off x="0" y="0"/>
          <a:ext cx="0" cy="0"/>
          <a:chOff x="0" y="0"/>
          <a:chExt cx="0" cy="0"/>
        </a:xfrm>
      </p:grpSpPr>
      <p:sp>
        <p:nvSpPr>
          <p:cNvPr id="20" name="Title Text"/>
          <p:cNvSpPr txBox="1"/>
          <p:nvPr>
            <p:ph type="title"/>
          </p:nvPr>
        </p:nvSpPr>
        <p:spPr>
          <a:xfrm>
            <a:off x="311699" y="2150849"/>
            <a:ext cx="8520602" cy="841801"/>
          </a:xfrm>
          <a:prstGeom prst="rect">
            <a:avLst/>
          </a:prstGeom>
        </p:spPr>
        <p:txBody>
          <a:bodyPr anchor="ctr"/>
          <a:lstStyle>
            <a:lvl1pPr algn="ctr">
              <a:defRPr sz="3600"/>
            </a:lvl1pPr>
          </a:lstStyle>
          <a:p>
            <a:pPr/>
            <a:r>
              <a:t>Title Text</a:t>
            </a:r>
          </a:p>
        </p:txBody>
      </p:sp>
      <p:sp>
        <p:nvSpPr>
          <p:cNvPr id="2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_AND_BODY">
    <p:spTree>
      <p:nvGrpSpPr>
        <p:cNvPr id="1" name=""/>
        <p:cNvGrpSpPr/>
        <p:nvPr/>
      </p:nvGrpSpPr>
      <p:grpSpPr>
        <a:xfrm>
          <a:off x="0" y="0"/>
          <a:ext cx="0" cy="0"/>
          <a:chOff x="0" y="0"/>
          <a:chExt cx="0" cy="0"/>
        </a:xfrm>
      </p:grpSpPr>
      <p:sp>
        <p:nvSpPr>
          <p:cNvPr id="28" name="Title Text"/>
          <p:cNvSpPr txBox="1"/>
          <p:nvPr>
            <p:ph type="title"/>
          </p:nvPr>
        </p:nvSpPr>
        <p:spPr>
          <a:prstGeom prst="rect">
            <a:avLst/>
          </a:prstGeom>
        </p:spPr>
        <p:txBody>
          <a:bodyPr/>
          <a:lstStyle/>
          <a:p>
            <a:pPr/>
            <a:r>
              <a:t>Title Text</a:t>
            </a:r>
          </a:p>
        </p:txBody>
      </p:sp>
      <p:sp>
        <p:nvSpPr>
          <p:cNvPr id="29"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_AND_TWO_COLUMNS">
    <p:spTree>
      <p:nvGrpSpPr>
        <p:cNvPr id="1" name=""/>
        <p:cNvGrpSpPr/>
        <p:nvPr/>
      </p:nvGrpSpPr>
      <p:grpSpPr>
        <a:xfrm>
          <a:off x="0" y="0"/>
          <a:ext cx="0" cy="0"/>
          <a:chOff x="0" y="0"/>
          <a:chExt cx="0" cy="0"/>
        </a:xfrm>
      </p:grpSpPr>
      <p:sp>
        <p:nvSpPr>
          <p:cNvPr id="37" name="Title Text"/>
          <p:cNvSpPr txBox="1"/>
          <p:nvPr>
            <p:ph type="title"/>
          </p:nvPr>
        </p:nvSpPr>
        <p:spPr>
          <a:prstGeom prst="rect">
            <a:avLst/>
          </a:prstGeom>
        </p:spPr>
        <p:txBody>
          <a:bodyPr/>
          <a:lstStyle/>
          <a:p>
            <a:pPr/>
            <a:r>
              <a:t>Title Text</a:t>
            </a:r>
          </a:p>
        </p:txBody>
      </p:sp>
      <p:sp>
        <p:nvSpPr>
          <p:cNvPr id="38" name="Body Level One…"/>
          <p:cNvSpPr txBox="1"/>
          <p:nvPr>
            <p:ph type="body" sz="half" idx="1"/>
          </p:nvPr>
        </p:nvSpPr>
        <p:spPr>
          <a:xfrm>
            <a:off x="311699" y="1152475"/>
            <a:ext cx="3999902" cy="3416400"/>
          </a:xfrm>
          <a:prstGeom prst="rect">
            <a:avLst/>
          </a:prstGeom>
        </p:spPr>
        <p:txBody>
          <a:bodyPr/>
          <a:lstStyle>
            <a:lvl1pPr indent="-317500">
              <a:buSzPts val="1400"/>
              <a:defRPr sz="1400"/>
            </a:lvl1pPr>
            <a:lvl2pPr marL="965200" indent="-355600">
              <a:buSzPts val="1400"/>
              <a:defRPr sz="1400"/>
            </a:lvl2pPr>
            <a:lvl3pPr marL="1422400" indent="-355600">
              <a:buSzPts val="1400"/>
              <a:defRPr sz="1400"/>
            </a:lvl3pPr>
            <a:lvl4pPr marL="1879600" indent="-355600">
              <a:buSzPts val="1400"/>
              <a:defRPr sz="1400"/>
            </a:lvl4pPr>
            <a:lvl5pPr marL="2336800" indent="-355600">
              <a:buSzPts val="1400"/>
              <a:defRPr sz="1400"/>
            </a:lvl5pPr>
          </a:lstStyle>
          <a:p>
            <a:pPr/>
            <a:r>
              <a:t>Body Level One</a:t>
            </a:r>
          </a:p>
          <a:p>
            <a:pPr lvl="1"/>
            <a:r>
              <a:t>Body Level Two</a:t>
            </a:r>
          </a:p>
          <a:p>
            <a:pPr lvl="2"/>
            <a:r>
              <a:t>Body Level Three</a:t>
            </a:r>
          </a:p>
          <a:p>
            <a:pPr lvl="3"/>
            <a:r>
              <a:t>Body Level Four</a:t>
            </a:r>
          </a:p>
          <a:p>
            <a:pPr lvl="4"/>
            <a:r>
              <a:t>Body Level Five</a:t>
            </a:r>
          </a:p>
        </p:txBody>
      </p:sp>
      <p:sp>
        <p:nvSpPr>
          <p:cNvPr id="39" name="Google Shape;23;p5"/>
          <p:cNvSpPr txBox="1"/>
          <p:nvPr>
            <p:ph type="body" sz="half" idx="21"/>
          </p:nvPr>
        </p:nvSpPr>
        <p:spPr>
          <a:xfrm>
            <a:off x="4832399" y="1152475"/>
            <a:ext cx="3999902" cy="3416400"/>
          </a:xfrm>
          <a:prstGeom prst="rect">
            <a:avLst/>
          </a:prstGeom>
        </p:spPr>
        <p:txBody>
          <a:bodyPr/>
          <a:lstStyle/>
          <a:p>
            <a:pPr indent="-317500">
              <a:buSzPts val="1400"/>
              <a:defRPr sz="1400"/>
            </a:pP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_ONLY">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NE_COLUMN_TEXT">
    <p:spTree>
      <p:nvGrpSpPr>
        <p:cNvPr id="1" name=""/>
        <p:cNvGrpSpPr/>
        <p:nvPr/>
      </p:nvGrpSpPr>
      <p:grpSpPr>
        <a:xfrm>
          <a:off x="0" y="0"/>
          <a:ext cx="0" cy="0"/>
          <a:chOff x="0" y="0"/>
          <a:chExt cx="0" cy="0"/>
        </a:xfrm>
      </p:grpSpPr>
      <p:sp>
        <p:nvSpPr>
          <p:cNvPr id="55" name="Title Text"/>
          <p:cNvSpPr txBox="1"/>
          <p:nvPr>
            <p:ph type="title"/>
          </p:nvPr>
        </p:nvSpPr>
        <p:spPr>
          <a:xfrm>
            <a:off x="311699" y="555600"/>
            <a:ext cx="2808001" cy="755700"/>
          </a:xfrm>
          <a:prstGeom prst="rect">
            <a:avLst/>
          </a:prstGeom>
        </p:spPr>
        <p:txBody>
          <a:bodyPr anchor="b"/>
          <a:lstStyle>
            <a:lvl1pPr>
              <a:defRPr sz="2400"/>
            </a:lvl1pPr>
          </a:lstStyle>
          <a:p>
            <a:pPr/>
            <a:r>
              <a:t>Title Text</a:t>
            </a:r>
          </a:p>
        </p:txBody>
      </p:sp>
      <p:sp>
        <p:nvSpPr>
          <p:cNvPr id="56" name="Body Level One…"/>
          <p:cNvSpPr txBox="1"/>
          <p:nvPr>
            <p:ph type="body" sz="quarter" idx="1"/>
          </p:nvPr>
        </p:nvSpPr>
        <p:spPr>
          <a:xfrm>
            <a:off x="311699" y="1389599"/>
            <a:ext cx="2808001" cy="3179401"/>
          </a:xfrm>
          <a:prstGeom prst="rect">
            <a:avLst/>
          </a:prstGeom>
        </p:spPr>
        <p:txBody>
          <a:bodyPr/>
          <a:lstStyle>
            <a:lvl1pPr indent="-304800">
              <a:buSzPts val="1200"/>
              <a:defRPr sz="1200"/>
            </a:lvl1pPr>
            <a:lvl2pPr marL="914400" indent="-304800">
              <a:buSzPts val="1200"/>
              <a:defRPr sz="1200"/>
            </a:lvl2pPr>
            <a:lvl3pPr marL="1371600" indent="-304800">
              <a:buSzPts val="1200"/>
              <a:defRPr sz="1200"/>
            </a:lvl3pPr>
            <a:lvl4pPr marL="1828800" indent="-304800">
              <a:buSzPts val="1200"/>
              <a:defRPr sz="1200"/>
            </a:lvl4pPr>
            <a:lvl5pPr marL="2286000" indent="-304800">
              <a:buSzPts val="1200"/>
              <a:defRPr sz="1200"/>
            </a:lvl5pPr>
          </a:lstStyle>
          <a:p>
            <a:pPr/>
            <a:r>
              <a:t>Body Level One</a:t>
            </a:r>
          </a:p>
          <a:p>
            <a:pPr lvl="1"/>
            <a:r>
              <a:t>Body Level Two</a:t>
            </a:r>
          </a:p>
          <a:p>
            <a:pPr lvl="2"/>
            <a:r>
              <a:t>Body Level Three</a:t>
            </a:r>
          </a:p>
          <a:p>
            <a:pPr lvl="3"/>
            <a:r>
              <a:t>Body Level Four</a:t>
            </a:r>
          </a:p>
          <a:p>
            <a:pPr lvl="4"/>
            <a:r>
              <a:t>Body Level Five</a:t>
            </a:r>
          </a:p>
        </p:txBody>
      </p:sp>
      <p:sp>
        <p:nvSpPr>
          <p:cNvPr id="5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IN_POINT">
    <p:spTree>
      <p:nvGrpSpPr>
        <p:cNvPr id="1" name=""/>
        <p:cNvGrpSpPr/>
        <p:nvPr/>
      </p:nvGrpSpPr>
      <p:grpSpPr>
        <a:xfrm>
          <a:off x="0" y="0"/>
          <a:ext cx="0" cy="0"/>
          <a:chOff x="0" y="0"/>
          <a:chExt cx="0" cy="0"/>
        </a:xfrm>
      </p:grpSpPr>
      <p:sp>
        <p:nvSpPr>
          <p:cNvPr id="64" name="Title Text"/>
          <p:cNvSpPr txBox="1"/>
          <p:nvPr>
            <p:ph type="title"/>
          </p:nvPr>
        </p:nvSpPr>
        <p:spPr>
          <a:xfrm>
            <a:off x="490250" y="450149"/>
            <a:ext cx="6367801" cy="4090801"/>
          </a:xfrm>
          <a:prstGeom prst="rect">
            <a:avLst/>
          </a:prstGeom>
        </p:spPr>
        <p:txBody>
          <a:bodyPr anchor="ctr"/>
          <a:lstStyle>
            <a:lvl1pPr>
              <a:defRPr sz="4800"/>
            </a:lvl1pPr>
          </a:lstStyle>
          <a:p>
            <a:pPr/>
            <a:r>
              <a:t>Title Text</a:t>
            </a:r>
          </a:p>
        </p:txBody>
      </p:sp>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_TITLE_AND_DESCRIPTION">
    <p:spTree>
      <p:nvGrpSpPr>
        <p:cNvPr id="1" name=""/>
        <p:cNvGrpSpPr/>
        <p:nvPr/>
      </p:nvGrpSpPr>
      <p:grpSpPr>
        <a:xfrm>
          <a:off x="0" y="0"/>
          <a:ext cx="0" cy="0"/>
          <a:chOff x="0" y="0"/>
          <a:chExt cx="0" cy="0"/>
        </a:xfrm>
      </p:grpSpPr>
      <p:sp>
        <p:nvSpPr>
          <p:cNvPr id="72" name="Google Shape;36;p9"/>
          <p:cNvSpPr/>
          <p:nvPr/>
        </p:nvSpPr>
        <p:spPr>
          <a:xfrm>
            <a:off x="4572000" y="-125"/>
            <a:ext cx="4572000" cy="5143501"/>
          </a:xfrm>
          <a:prstGeom prst="rect">
            <a:avLst/>
          </a:prstGeom>
          <a:solidFill>
            <a:srgbClr val="EEEEEE"/>
          </a:solidFill>
          <a:ln w="12700">
            <a:miter lim="400000"/>
          </a:ln>
        </p:spPr>
        <p:txBody>
          <a:bodyPr lIns="0" tIns="0" rIns="0" bIns="0" anchor="ctr"/>
          <a:lstStyle/>
          <a:p>
            <a:pPr/>
          </a:p>
        </p:txBody>
      </p:sp>
      <p:sp>
        <p:nvSpPr>
          <p:cNvPr id="73" name="Title Text"/>
          <p:cNvSpPr txBox="1"/>
          <p:nvPr>
            <p:ph type="title"/>
          </p:nvPr>
        </p:nvSpPr>
        <p:spPr>
          <a:xfrm>
            <a:off x="265500" y="1233175"/>
            <a:ext cx="4045200" cy="1482301"/>
          </a:xfrm>
          <a:prstGeom prst="rect">
            <a:avLst/>
          </a:prstGeom>
        </p:spPr>
        <p:txBody>
          <a:bodyPr anchor="b"/>
          <a:lstStyle>
            <a:lvl1pPr algn="ctr">
              <a:defRPr sz="4200"/>
            </a:lvl1pPr>
          </a:lstStyle>
          <a:p>
            <a:pPr/>
            <a:r>
              <a:t>Title Text</a:t>
            </a:r>
          </a:p>
        </p:txBody>
      </p:sp>
      <p:sp>
        <p:nvSpPr>
          <p:cNvPr id="74" name="Body Level One…"/>
          <p:cNvSpPr txBox="1"/>
          <p:nvPr>
            <p:ph type="body" sz="quarter" idx="1"/>
          </p:nvPr>
        </p:nvSpPr>
        <p:spPr>
          <a:xfrm>
            <a:off x="265500" y="2803075"/>
            <a:ext cx="4045200" cy="1235101"/>
          </a:xfrm>
          <a:prstGeom prst="rect">
            <a:avLst/>
          </a:prstGeom>
        </p:spPr>
        <p:txBody>
          <a:bodyPr/>
          <a:lstStyle>
            <a:lvl1pPr marL="342900" indent="-228600" algn="ctr">
              <a:lnSpc>
                <a:spcPct val="100000"/>
              </a:lnSpc>
              <a:buClrTx/>
              <a:buSzTx/>
              <a:buFontTx/>
              <a:buNone/>
              <a:defRPr sz="2100"/>
            </a:lvl1pPr>
            <a:lvl2pPr marL="342900" indent="254000" algn="ctr">
              <a:lnSpc>
                <a:spcPct val="100000"/>
              </a:lnSpc>
              <a:buClrTx/>
              <a:buSzTx/>
              <a:buFontTx/>
              <a:buNone/>
              <a:defRPr sz="2100"/>
            </a:lvl2pPr>
            <a:lvl3pPr marL="342900" indent="711200" algn="ctr">
              <a:lnSpc>
                <a:spcPct val="100000"/>
              </a:lnSpc>
              <a:buClrTx/>
              <a:buSzTx/>
              <a:buFontTx/>
              <a:buNone/>
              <a:defRPr sz="2100"/>
            </a:lvl3pPr>
            <a:lvl4pPr marL="342900" indent="1168400" algn="ctr">
              <a:lnSpc>
                <a:spcPct val="100000"/>
              </a:lnSpc>
              <a:buClrTx/>
              <a:buSzTx/>
              <a:buFontTx/>
              <a:buNone/>
              <a:defRPr sz="2100"/>
            </a:lvl4pPr>
            <a:lvl5pPr marL="342900" indent="1625600" algn="ctr">
              <a:lnSpc>
                <a:spcPct val="100000"/>
              </a:lnSpc>
              <a:buClrTx/>
              <a:buSzTx/>
              <a:buFontTx/>
              <a:buNone/>
              <a:defRPr sz="2100"/>
            </a:lvl5pPr>
          </a:lstStyle>
          <a:p>
            <a:pPr/>
            <a:r>
              <a:t>Body Level One</a:t>
            </a:r>
          </a:p>
          <a:p>
            <a:pPr lvl="1"/>
            <a:r>
              <a:t>Body Level Two</a:t>
            </a:r>
          </a:p>
          <a:p>
            <a:pPr lvl="2"/>
            <a:r>
              <a:t>Body Level Three</a:t>
            </a:r>
          </a:p>
          <a:p>
            <a:pPr lvl="3"/>
            <a:r>
              <a:t>Body Level Four</a:t>
            </a:r>
          </a:p>
          <a:p>
            <a:pPr lvl="4"/>
            <a:r>
              <a:t>Body Level Five</a:t>
            </a:r>
          </a:p>
        </p:txBody>
      </p:sp>
      <p:sp>
        <p:nvSpPr>
          <p:cNvPr id="75" name="Google Shape;39;p9"/>
          <p:cNvSpPr txBox="1"/>
          <p:nvPr>
            <p:ph type="body" sz="half" idx="21"/>
          </p:nvPr>
        </p:nvSpPr>
        <p:spPr>
          <a:xfrm>
            <a:off x="4939500" y="724074"/>
            <a:ext cx="3837000" cy="3695102"/>
          </a:xfrm>
          <a:prstGeom prst="rect">
            <a:avLst/>
          </a:prstGeom>
        </p:spPr>
        <p:txBody>
          <a:bodyPr anchor="ctr"/>
          <a:lstStyle/>
          <a:p>
            <a:pP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APTION_ONLY">
    <p:spTree>
      <p:nvGrpSpPr>
        <p:cNvPr id="1" name=""/>
        <p:cNvGrpSpPr/>
        <p:nvPr/>
      </p:nvGrpSpPr>
      <p:grpSpPr>
        <a:xfrm>
          <a:off x="0" y="0"/>
          <a:ext cx="0" cy="0"/>
          <a:chOff x="0" y="0"/>
          <a:chExt cx="0" cy="0"/>
        </a:xfrm>
      </p:grpSpPr>
      <p:sp>
        <p:nvSpPr>
          <p:cNvPr id="83" name="Body Level One…"/>
          <p:cNvSpPr txBox="1"/>
          <p:nvPr>
            <p:ph type="body" sz="quarter" idx="1"/>
          </p:nvPr>
        </p:nvSpPr>
        <p:spPr>
          <a:xfrm>
            <a:off x="311699" y="4230575"/>
            <a:ext cx="5998802" cy="605101"/>
          </a:xfrm>
          <a:prstGeom prst="rect">
            <a:avLst/>
          </a:prstGeom>
        </p:spPr>
        <p:txBody>
          <a:bodyPr anchor="ctr"/>
          <a:lstStyle>
            <a:lvl1pPr marL="228600" indent="0">
              <a:lnSpc>
                <a:spcPct val="100000"/>
              </a:lnSpc>
              <a:buClrTx/>
              <a:buSzTx/>
              <a:buFontTx/>
              <a:buNone/>
            </a:lvl1pPr>
            <a:lvl2pPr>
              <a:lnSpc>
                <a:spcPct val="100000"/>
              </a:lnSpc>
              <a:buClrTx/>
              <a:buFontTx/>
            </a:lvl2pPr>
            <a:lvl3pPr>
              <a:lnSpc>
                <a:spcPct val="100000"/>
              </a:lnSpc>
              <a:buClrTx/>
              <a:buFontTx/>
            </a:lvl3pPr>
            <a:lvl4pPr>
              <a:lnSpc>
                <a:spcPct val="100000"/>
              </a:lnSpc>
              <a:buClrTx/>
              <a:buFontTx/>
            </a:lvl4pPr>
            <a:lvl5pPr>
              <a:lnSpc>
                <a:spcPct val="100000"/>
              </a:lnSpc>
              <a:buClrTx/>
              <a:buFontTx/>
            </a:lvl5pPr>
          </a:lstStyle>
          <a:p>
            <a:pPr/>
            <a:r>
              <a:t>Body Level One</a:t>
            </a:r>
          </a:p>
          <a:p>
            <a:pPr lvl="1"/>
            <a:r>
              <a:t>Body Level Two</a:t>
            </a:r>
          </a:p>
          <a:p>
            <a:pPr lvl="2"/>
            <a:r>
              <a:t>Body Level Three</a:t>
            </a:r>
          </a:p>
          <a:p>
            <a:pPr lvl="3"/>
            <a:r>
              <a:t>Body Level Four</a:t>
            </a:r>
          </a:p>
          <a:p>
            <a:pPr lvl="4"/>
            <a:r>
              <a:t>Body Level Five</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311699" y="445025"/>
            <a:ext cx="8520602" cy="57270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ormAutofit fontScale="100000" lnSpcReduction="0"/>
          </a:bodyPr>
          <a:lstStyle/>
          <a:p>
            <a:pPr/>
            <a:r>
              <a:t>Title Text</a:t>
            </a:r>
          </a:p>
        </p:txBody>
      </p:sp>
      <p:sp>
        <p:nvSpPr>
          <p:cNvPr id="3" name="Body Level One…"/>
          <p:cNvSpPr txBox="1"/>
          <p:nvPr>
            <p:ph type="body" idx="1"/>
          </p:nvPr>
        </p:nvSpPr>
        <p:spPr>
          <a:xfrm>
            <a:off x="311699" y="1152475"/>
            <a:ext cx="8520602" cy="3416400"/>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684345" y="4700819"/>
            <a:ext cx="336813" cy="318396"/>
          </a:xfrm>
          <a:prstGeom prst="rect">
            <a:avLst/>
          </a:prstGeom>
          <a:ln w="12700">
            <a:miter lim="400000"/>
          </a:ln>
        </p:spPr>
        <p:txBody>
          <a:bodyPr wrap="none" lIns="91424" tIns="91424" rIns="91424" bIns="91424" anchor="ctr">
            <a:normAutofit fontScale="100000" lnSpcReduction="0"/>
          </a:bodyPr>
          <a:lstStyle>
            <a:lvl1pPr algn="r">
              <a:defRPr sz="1000">
                <a:solidFill>
                  <a:schemeClr val="accent2">
                    <a:lumOff val="21764"/>
                  </a:schemeClr>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1pPr>
      <a:lvl2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2pPr>
      <a:lvl3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3pPr>
      <a:lvl4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4pPr>
      <a:lvl5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b="0" baseline="0" cap="none" i="0" spc="0" strike="noStrike" sz="2800" u="none">
          <a:solidFill>
            <a:srgbClr val="000000"/>
          </a:solidFill>
          <a:uFillTx/>
          <a:latin typeface="+mn-lt"/>
          <a:ea typeface="+mn-ea"/>
          <a:cs typeface="+mn-cs"/>
          <a:sym typeface="Arial"/>
        </a:defRPr>
      </a:lvl9pPr>
    </p:titleStyle>
    <p:bodyStyle>
      <a:lvl1pPr marL="457200" marR="0" indent="-342900"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1pPr>
      <a:lvl2pPr marL="10051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2pPr>
      <a:lvl3pPr marL="14623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3pPr>
      <a:lvl4pPr marL="19195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4pPr>
      <a:lvl5pPr marL="23767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5pPr>
      <a:lvl6pPr marL="28339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6pPr>
      <a:lvl7pPr marL="32911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7pPr>
      <a:lvl8pPr marL="37483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8pPr>
      <a:lvl9pPr marL="42055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b="0" baseline="0" cap="none" i="0" spc="0" strike="noStrike" sz="1800" u="none">
          <a:solidFill>
            <a:schemeClr val="accent2">
              <a:lumOff val="21764"/>
            </a:schemeClr>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thetrevorproject.org/" TargetMode="External"/><Relationship Id="rId3" Type="http://schemas.openxmlformats.org/officeDocument/2006/relationships/hyperlink" Target="https://www.hrc.org/resources/direct-online-and-phone-support-services-for-lgbtq-youth" TargetMode="External"/><Relationship Id="rId4" Type="http://schemas.openxmlformats.org/officeDocument/2006/relationships/hyperlink" Target="https://glaad.org/" TargetMode="External"/><Relationship Id="rId5" Type="http://schemas.openxmlformats.org/officeDocument/2006/relationships/hyperlink" Target="https://www.them.us/" TargetMode="External"/><Relationship Id="rId6" Type="http://schemas.openxmlformats.org/officeDocument/2006/relationships/hyperlink" Target="https://www.iloveny.com/things-to-do/lgbtq/lgbtq-resources/" TargetMode="External"/><Relationship Id="rId7" Type="http://schemas.openxmlformats.org/officeDocument/2006/relationships/hyperlink" Target="https://gaycenter.org/resources/" TargetMode="External"/><Relationship Id="rId8" Type="http://schemas.openxmlformats.org/officeDocument/2006/relationships/hyperlink" Target="https://lgbtqia.ucdavis.edu/" TargetMode="External"/><Relationship Id="rId9" Type="http://schemas.openxmlformats.org/officeDocument/2006/relationships/hyperlink" Target="https://www.glsen.org/sites/default/files/GLSEN%20Pronouns%20Resource.pdf" TargetMode="External"/><Relationship Id="rId10" Type="http://schemas.openxmlformats.org/officeDocument/2006/relationships/hyperlink" Target="https://www.hrc.org/resources/why-we-ask-each-other-our-pronouns" TargetMode="External"/><Relationship Id="rId11" Type="http://schemas.openxmlformats.org/officeDocument/2006/relationships/image" Target="../media/image1.png"/><Relationship Id="rId1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CFE2F3"/>
        </a:solidFill>
      </p:bgPr>
    </p:bg>
    <p:spTree>
      <p:nvGrpSpPr>
        <p:cNvPr id="1" name=""/>
        <p:cNvGrpSpPr/>
        <p:nvPr/>
      </p:nvGrpSpPr>
      <p:grpSpPr>
        <a:xfrm>
          <a:off x="0" y="0"/>
          <a:ext cx="0" cy="0"/>
          <a:chOff x="0" y="0"/>
          <a:chExt cx="0" cy="0"/>
        </a:xfrm>
      </p:grpSpPr>
      <p:sp>
        <p:nvSpPr>
          <p:cNvPr id="109" name="Google Shape;54;p13"/>
          <p:cNvSpPr txBox="1"/>
          <p:nvPr>
            <p:ph type="ctrTitle"/>
          </p:nvPr>
        </p:nvSpPr>
        <p:spPr>
          <a:xfrm>
            <a:off x="331349" y="848127"/>
            <a:ext cx="8481302" cy="2679900"/>
          </a:xfrm>
          <a:prstGeom prst="rect">
            <a:avLst/>
          </a:prstGeom>
        </p:spPr>
        <p:txBody>
          <a:bodyPr anchor="ctr"/>
          <a:lstStyle>
            <a:lvl1pPr>
              <a:defRPr sz="4200">
                <a:latin typeface="Times New Roman"/>
                <a:ea typeface="Times New Roman"/>
                <a:cs typeface="Times New Roman"/>
                <a:sym typeface="Times New Roman"/>
              </a:defRPr>
            </a:lvl1pPr>
          </a:lstStyle>
          <a:p>
            <a:pPr/>
            <a:r>
              <a:t>Supporting Queer Customers: LGBTQ+ Sensitivity Training for Employees</a:t>
            </a:r>
          </a:p>
        </p:txBody>
      </p:sp>
      <p:sp>
        <p:nvSpPr>
          <p:cNvPr id="110" name="Google Shape;55;p13"/>
          <p:cNvSpPr txBox="1"/>
          <p:nvPr>
            <p:ph type="subTitle" sz="quarter" idx="1"/>
          </p:nvPr>
        </p:nvSpPr>
        <p:spPr>
          <a:xfrm>
            <a:off x="971849" y="3151186"/>
            <a:ext cx="7200302" cy="571201"/>
          </a:xfrm>
          <a:prstGeom prst="rect">
            <a:avLst/>
          </a:prstGeom>
        </p:spPr>
        <p:txBody>
          <a:bodyPr/>
          <a:lstStyle>
            <a:lvl1pPr marL="0" indent="0">
              <a:defRPr sz="2500" u="sng">
                <a:solidFill>
                  <a:srgbClr val="000000"/>
                </a:solidFill>
                <a:latin typeface="Times New Roman"/>
                <a:ea typeface="Times New Roman"/>
                <a:cs typeface="Times New Roman"/>
                <a:sym typeface="Times New Roman"/>
              </a:defRPr>
            </a:lvl1pPr>
          </a:lstStyle>
          <a:p>
            <a:pPr/>
            <a:r>
              <a:t>Promoting Inclusion and Respect in Customer Service</a:t>
            </a:r>
          </a:p>
        </p:txBody>
      </p:sp>
      <p:sp>
        <p:nvSpPr>
          <p:cNvPr id="111" name="Google Shape;56;p13"/>
          <p:cNvSpPr txBox="1"/>
          <p:nvPr/>
        </p:nvSpPr>
        <p:spPr>
          <a:xfrm>
            <a:off x="971999" y="3722375"/>
            <a:ext cx="7200302" cy="855703"/>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p>
            <a:pPr algn="ctr">
              <a:defRPr b="1" sz="2400">
                <a:latin typeface="Times New Roman"/>
                <a:ea typeface="Times New Roman"/>
                <a:cs typeface="Times New Roman"/>
                <a:sym typeface="Times New Roman"/>
              </a:defRPr>
            </a:pPr>
            <a:r>
              <a:t>Presented by Delaware County Pride </a:t>
            </a:r>
          </a:p>
          <a:p>
            <a:pPr algn="ctr">
              <a:defRPr b="1" sz="2400">
                <a:latin typeface="Times New Roman"/>
                <a:ea typeface="Times New Roman"/>
                <a:cs typeface="Times New Roman"/>
                <a:sym typeface="Times New Roman"/>
              </a:defRPr>
            </a:pPr>
            <a:r>
              <a:t>Created in Collaboration With Inclusive Sexology</a:t>
            </a:r>
          </a:p>
        </p:txBody>
      </p:sp>
      <p:pic>
        <p:nvPicPr>
          <p:cNvPr id="112" name="Google Shape;57;p13" descr="Google Shape;57;p13"/>
          <p:cNvPicPr>
            <a:picLocks noChangeAspect="1"/>
          </p:cNvPicPr>
          <p:nvPr/>
        </p:nvPicPr>
        <p:blipFill>
          <a:blip r:embed="rId2">
            <a:extLst/>
          </a:blip>
          <a:stretch>
            <a:fillRect/>
          </a:stretch>
        </p:blipFill>
        <p:spPr>
          <a:xfrm>
            <a:off x="7687229" y="0"/>
            <a:ext cx="1456772" cy="1426053"/>
          </a:xfrm>
          <a:prstGeom prst="rect">
            <a:avLst/>
          </a:prstGeom>
          <a:ln w="12700">
            <a:miter lim="400000"/>
          </a:ln>
        </p:spPr>
      </p:pic>
      <p:pic>
        <p:nvPicPr>
          <p:cNvPr id="113" name="Google Shape;58;p13" descr="Google Shape;58;p13"/>
          <p:cNvPicPr>
            <a:picLocks noChangeAspect="1"/>
          </p:cNvPicPr>
          <p:nvPr/>
        </p:nvPicPr>
        <p:blipFill>
          <a:blip r:embed="rId3">
            <a:extLst/>
          </a:blip>
          <a:stretch>
            <a:fillRect/>
          </a:stretch>
        </p:blipFill>
        <p:spPr>
          <a:xfrm>
            <a:off x="0" y="0"/>
            <a:ext cx="1456776" cy="1695831"/>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AD1DC"/>
        </a:solidFill>
      </p:bgPr>
    </p:bg>
    <p:spTree>
      <p:nvGrpSpPr>
        <p:cNvPr id="1" name=""/>
        <p:cNvGrpSpPr/>
        <p:nvPr/>
      </p:nvGrpSpPr>
      <p:grpSpPr>
        <a:xfrm>
          <a:off x="0" y="0"/>
          <a:ext cx="0" cy="0"/>
          <a:chOff x="0" y="0"/>
          <a:chExt cx="0" cy="0"/>
        </a:xfrm>
      </p:grpSpPr>
      <p:sp>
        <p:nvSpPr>
          <p:cNvPr id="163" name="Google Shape;136;p22"/>
          <p:cNvSpPr txBox="1"/>
          <p:nvPr>
            <p:ph type="title"/>
          </p:nvPr>
        </p:nvSpPr>
        <p:spPr>
          <a:xfrm>
            <a:off x="311700" y="0"/>
            <a:ext cx="7931099" cy="833999"/>
          </a:xfrm>
          <a:prstGeom prst="rect">
            <a:avLst/>
          </a:prstGeom>
        </p:spPr>
        <p:txBody>
          <a:bodyPr/>
          <a:lstStyle>
            <a:lvl1pPr>
              <a:defRPr b="1" sz="3100">
                <a:latin typeface="Times New Roman"/>
                <a:ea typeface="Times New Roman"/>
                <a:cs typeface="Times New Roman"/>
                <a:sym typeface="Times New Roman"/>
              </a:defRPr>
            </a:lvl1pPr>
          </a:lstStyle>
          <a:p>
            <a:pPr/>
            <a:r>
              <a:t>Understanding Transgender Experiences</a:t>
            </a:r>
          </a:p>
        </p:txBody>
      </p:sp>
      <p:sp>
        <p:nvSpPr>
          <p:cNvPr id="164" name="Google Shape;137;p22"/>
          <p:cNvSpPr txBox="1"/>
          <p:nvPr>
            <p:ph type="body" idx="1"/>
          </p:nvPr>
        </p:nvSpPr>
        <p:spPr>
          <a:xfrm>
            <a:off x="624174" y="833999"/>
            <a:ext cx="6915302" cy="3735001"/>
          </a:xfrm>
          <a:prstGeom prst="rect">
            <a:avLst/>
          </a:prstGeom>
        </p:spPr>
        <p:txBody>
          <a:bodyPr/>
          <a:lstStyle/>
          <a:p>
            <a:pPr marL="0" indent="0">
              <a:buSzTx/>
              <a:buNone/>
              <a:defRPr b="1" sz="2200">
                <a:solidFill>
                  <a:srgbClr val="000000"/>
                </a:solidFill>
                <a:latin typeface="Times New Roman"/>
                <a:ea typeface="Times New Roman"/>
                <a:cs typeface="Times New Roman"/>
                <a:sym typeface="Times New Roman"/>
              </a:defRPr>
            </a:pPr>
            <a:r>
              <a:t>What Does Transgender Mean?</a:t>
            </a:r>
            <a:r>
              <a:rPr b="0"/>
              <a:t>: A person whose gender identity differs from the sex they were assigned at birth. </a:t>
            </a:r>
            <a:endParaRPr sz="2600"/>
          </a:p>
          <a:p>
            <a:pPr marL="0" indent="0">
              <a:spcBef>
                <a:spcPts val="1200"/>
              </a:spcBef>
              <a:buSzTx/>
              <a:buNone/>
              <a:defRPr b="1" sz="2200">
                <a:solidFill>
                  <a:srgbClr val="000000"/>
                </a:solidFill>
                <a:latin typeface="Times New Roman"/>
                <a:ea typeface="Times New Roman"/>
                <a:cs typeface="Times New Roman"/>
                <a:sym typeface="Times New Roman"/>
              </a:defRPr>
            </a:pPr>
            <a:r>
              <a:t>Transgender Inclusivity</a:t>
            </a:r>
            <a:r>
              <a:rPr b="0"/>
              <a:t>: Respect a transgender person’s name and pronouns, and avoid invasive or personal questions about their transition. </a:t>
            </a:r>
            <a:endParaRPr sz="2600"/>
          </a:p>
          <a:p>
            <a:pPr marL="0" indent="0">
              <a:spcBef>
                <a:spcPts val="1200"/>
              </a:spcBef>
              <a:buSzTx/>
              <a:buNone/>
              <a:defRPr b="1" sz="2200">
                <a:solidFill>
                  <a:srgbClr val="000000"/>
                </a:solidFill>
                <a:latin typeface="Times New Roman"/>
                <a:ea typeface="Times New Roman"/>
                <a:cs typeface="Times New Roman"/>
                <a:sym typeface="Times New Roman"/>
              </a:defRPr>
            </a:pPr>
            <a:r>
              <a:t>Bathroom Access</a:t>
            </a:r>
            <a:r>
              <a:rPr b="0"/>
              <a:t>: Ensure transgender customers feel comfortable using the restroom that corresponds to their gender identity. This is in line with New York State law. </a:t>
            </a:r>
          </a:p>
        </p:txBody>
      </p:sp>
      <p:pic>
        <p:nvPicPr>
          <p:cNvPr id="165" name="Google Shape;138;p22" descr="Google Shape;138;p22"/>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66" name="Google Shape;139;p22" descr="Google Shape;139;p22"/>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6B8AF"/>
        </a:solidFill>
      </p:bgPr>
    </p:bg>
    <p:spTree>
      <p:nvGrpSpPr>
        <p:cNvPr id="1" name=""/>
        <p:cNvGrpSpPr/>
        <p:nvPr/>
      </p:nvGrpSpPr>
      <p:grpSpPr>
        <a:xfrm>
          <a:off x="0" y="0"/>
          <a:ext cx="0" cy="0"/>
          <a:chOff x="0" y="0"/>
          <a:chExt cx="0" cy="0"/>
        </a:xfrm>
      </p:grpSpPr>
      <p:sp>
        <p:nvSpPr>
          <p:cNvPr id="168" name="Google Shape;144;p23"/>
          <p:cNvSpPr txBox="1"/>
          <p:nvPr>
            <p:ph type="title"/>
          </p:nvPr>
        </p:nvSpPr>
        <p:spPr>
          <a:xfrm>
            <a:off x="311699" y="318040"/>
            <a:ext cx="5890202" cy="453001"/>
          </a:xfrm>
          <a:prstGeom prst="rect">
            <a:avLst/>
          </a:prstGeom>
        </p:spPr>
        <p:txBody>
          <a:bodyPr/>
          <a:lstStyle>
            <a:lvl1pPr defTabSz="576072">
              <a:defRPr b="1" sz="1953">
                <a:latin typeface="Times New Roman"/>
                <a:ea typeface="Times New Roman"/>
                <a:cs typeface="Times New Roman"/>
                <a:sym typeface="Times New Roman"/>
              </a:defRPr>
            </a:lvl1pPr>
          </a:lstStyle>
          <a:p>
            <a:pPr/>
            <a:r>
              <a:t>Non-Binary Identities Explained</a:t>
            </a:r>
          </a:p>
        </p:txBody>
      </p:sp>
      <p:sp>
        <p:nvSpPr>
          <p:cNvPr id="169" name="Google Shape;145;p23"/>
          <p:cNvSpPr txBox="1"/>
          <p:nvPr>
            <p:ph type="body" idx="1"/>
          </p:nvPr>
        </p:nvSpPr>
        <p:spPr>
          <a:xfrm>
            <a:off x="744325" y="771050"/>
            <a:ext cx="6173101" cy="3735600"/>
          </a:xfrm>
          <a:prstGeom prst="rect">
            <a:avLst/>
          </a:prstGeom>
        </p:spPr>
        <p:txBody>
          <a:bodyPr/>
          <a:lstStyle/>
          <a:p>
            <a:pPr marL="0" indent="0">
              <a:lnSpc>
                <a:spcPct val="103500"/>
              </a:lnSpc>
              <a:buSzTx/>
              <a:buNone/>
              <a:defRPr b="1" sz="2400">
                <a:solidFill>
                  <a:srgbClr val="000000"/>
                </a:solidFill>
                <a:latin typeface="Times New Roman"/>
                <a:ea typeface="Times New Roman"/>
                <a:cs typeface="Times New Roman"/>
                <a:sym typeface="Times New Roman"/>
              </a:defRPr>
            </a:pPr>
            <a:r>
              <a:t>What Does Non-Binary Mean?</a:t>
            </a:r>
            <a:r>
              <a:rPr b="0"/>
              <a:t>: A person who does not exclusively identity as male or female. </a:t>
            </a:r>
            <a:endParaRPr sz="2600"/>
          </a:p>
          <a:p>
            <a:pPr marL="0" indent="0">
              <a:lnSpc>
                <a:spcPct val="103500"/>
              </a:lnSpc>
              <a:spcBef>
                <a:spcPts val="1200"/>
              </a:spcBef>
              <a:buSzTx/>
              <a:buNone/>
              <a:defRPr b="1" sz="2400">
                <a:solidFill>
                  <a:srgbClr val="000000"/>
                </a:solidFill>
                <a:latin typeface="Times New Roman"/>
                <a:ea typeface="Times New Roman"/>
                <a:cs typeface="Times New Roman"/>
                <a:sym typeface="Times New Roman"/>
              </a:defRPr>
            </a:pPr>
            <a:r>
              <a:t>Other Terms</a:t>
            </a:r>
            <a:r>
              <a:rPr b="0"/>
              <a:t>: Genderqueer, Genderfluid, Agender - each may describe non-binary identities. </a:t>
            </a:r>
            <a:endParaRPr sz="2600"/>
          </a:p>
          <a:p>
            <a:pPr marL="0" indent="0">
              <a:lnSpc>
                <a:spcPct val="103500"/>
              </a:lnSpc>
              <a:spcBef>
                <a:spcPts val="1200"/>
              </a:spcBef>
              <a:buSzTx/>
              <a:buNone/>
              <a:defRPr b="1" sz="2400">
                <a:solidFill>
                  <a:srgbClr val="000000"/>
                </a:solidFill>
                <a:latin typeface="Times New Roman"/>
                <a:ea typeface="Times New Roman"/>
                <a:cs typeface="Times New Roman"/>
                <a:sym typeface="Times New Roman"/>
              </a:defRPr>
            </a:pPr>
            <a:r>
              <a:t>Respecting Non-Binary Customers</a:t>
            </a:r>
            <a:r>
              <a:rPr b="0"/>
              <a:t>: Avoid making assumptions based on appearance, and use gender-neutral language when possible. </a:t>
            </a:r>
          </a:p>
        </p:txBody>
      </p:sp>
      <p:pic>
        <p:nvPicPr>
          <p:cNvPr id="170" name="Google Shape;146;p23" descr="Google Shape;146;p23"/>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71" name="Google Shape;147;p23" descr="Google Shape;147;p23"/>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4CCCC"/>
        </a:solidFill>
      </p:bgPr>
    </p:bg>
    <p:spTree>
      <p:nvGrpSpPr>
        <p:cNvPr id="1" name=""/>
        <p:cNvGrpSpPr/>
        <p:nvPr/>
      </p:nvGrpSpPr>
      <p:grpSpPr>
        <a:xfrm>
          <a:off x="0" y="0"/>
          <a:ext cx="0" cy="0"/>
          <a:chOff x="0" y="0"/>
          <a:chExt cx="0" cy="0"/>
        </a:xfrm>
      </p:grpSpPr>
      <p:sp>
        <p:nvSpPr>
          <p:cNvPr id="173" name="Google Shape;152;p24"/>
          <p:cNvSpPr txBox="1"/>
          <p:nvPr>
            <p:ph type="title"/>
          </p:nvPr>
        </p:nvSpPr>
        <p:spPr>
          <a:xfrm>
            <a:off x="120174" y="106799"/>
            <a:ext cx="5092502" cy="542101"/>
          </a:xfrm>
          <a:prstGeom prst="rect">
            <a:avLst/>
          </a:prstGeom>
        </p:spPr>
        <p:txBody>
          <a:bodyPr/>
          <a:lstStyle>
            <a:lvl1pPr defTabSz="722376">
              <a:defRPr b="1" sz="2528">
                <a:latin typeface="Times New Roman"/>
                <a:ea typeface="Times New Roman"/>
                <a:cs typeface="Times New Roman"/>
                <a:sym typeface="Times New Roman"/>
              </a:defRPr>
            </a:lvl1pPr>
          </a:lstStyle>
          <a:p>
            <a:pPr/>
            <a:r>
              <a:t>Gender-Neutral Language</a:t>
            </a:r>
          </a:p>
        </p:txBody>
      </p:sp>
      <p:sp>
        <p:nvSpPr>
          <p:cNvPr id="174" name="Google Shape;153;p24"/>
          <p:cNvSpPr txBox="1"/>
          <p:nvPr>
            <p:ph type="body" idx="1"/>
          </p:nvPr>
        </p:nvSpPr>
        <p:spPr>
          <a:xfrm>
            <a:off x="192274" y="575574"/>
            <a:ext cx="7805102" cy="4200602"/>
          </a:xfrm>
          <a:prstGeom prst="rect">
            <a:avLst/>
          </a:prstGeom>
        </p:spPr>
        <p:txBody>
          <a:bodyPr/>
          <a:lstStyle/>
          <a:p>
            <a:pPr marL="0" indent="0" defTabSz="877823">
              <a:buSzTx/>
              <a:buNone/>
              <a:defRPr b="1" sz="2112">
                <a:solidFill>
                  <a:srgbClr val="000000"/>
                </a:solidFill>
                <a:latin typeface="Times New Roman"/>
                <a:ea typeface="Times New Roman"/>
                <a:cs typeface="Times New Roman"/>
                <a:sym typeface="Times New Roman"/>
              </a:defRPr>
            </a:pPr>
            <a:r>
              <a:t>Why It’s Important</a:t>
            </a:r>
            <a:r>
              <a:rPr b="0"/>
              <a:t>: Avoiding gendered terms can help create a welcoming atmosphere for non-binary and transgender customers. </a:t>
            </a:r>
            <a:endParaRPr sz="1344"/>
          </a:p>
          <a:p>
            <a:pPr lvl="1" marL="877823" indent="-329184" defTabSz="877823">
              <a:spcBef>
                <a:spcPts val="1100"/>
              </a:spcBef>
              <a:buClr>
                <a:srgbClr val="000000"/>
              </a:buClr>
              <a:buSzPts val="1700"/>
              <a:buFont typeface="Times New Roman"/>
              <a:defRPr sz="1727">
                <a:solidFill>
                  <a:srgbClr val="000000"/>
                </a:solidFill>
                <a:latin typeface="Times New Roman"/>
                <a:ea typeface="Times New Roman"/>
                <a:cs typeface="Times New Roman"/>
                <a:sym typeface="Times New Roman"/>
              </a:defRPr>
            </a:pPr>
            <a:r>
              <a:t>Use “folks” or “y’all” or “everyone” instead of “ladies and gentlemen.”</a:t>
            </a:r>
          </a:p>
          <a:p>
            <a:pPr lvl="1" marL="877823" indent="-329184" defTabSz="877823">
              <a:buClr>
                <a:srgbClr val="000000"/>
              </a:buClr>
              <a:buSzPts val="1700"/>
              <a:buFont typeface="Times New Roman"/>
              <a:defRPr sz="1727">
                <a:solidFill>
                  <a:srgbClr val="000000"/>
                </a:solidFill>
                <a:latin typeface="Times New Roman"/>
                <a:ea typeface="Times New Roman"/>
                <a:cs typeface="Times New Roman"/>
                <a:sym typeface="Times New Roman"/>
              </a:defRPr>
            </a:pPr>
            <a:r>
              <a:t>Use “partner” instead of “husband/wife.”</a:t>
            </a:r>
          </a:p>
          <a:p>
            <a:pPr marL="0" indent="0" defTabSz="877823">
              <a:spcBef>
                <a:spcPts val="1100"/>
              </a:spcBef>
              <a:buSzTx/>
              <a:buNone/>
              <a:defRPr b="1" sz="2112">
                <a:solidFill>
                  <a:srgbClr val="000000"/>
                </a:solidFill>
                <a:latin typeface="Times New Roman"/>
                <a:ea typeface="Times New Roman"/>
                <a:cs typeface="Times New Roman"/>
                <a:sym typeface="Times New Roman"/>
              </a:defRPr>
            </a:pPr>
            <a:r>
              <a:t>Be Mindful</a:t>
            </a:r>
            <a:r>
              <a:rPr b="0"/>
              <a:t>: In customer interactions, avoid using gendered greetings like “sir” or “ma’am.”</a:t>
            </a:r>
          </a:p>
          <a:p>
            <a:pPr marL="0" indent="0" defTabSz="877823">
              <a:spcBef>
                <a:spcPts val="1100"/>
              </a:spcBef>
              <a:buSzTx/>
              <a:buNone/>
              <a:defRPr b="1" sz="2112">
                <a:solidFill>
                  <a:srgbClr val="000000"/>
                </a:solidFill>
                <a:latin typeface="Times New Roman"/>
                <a:ea typeface="Times New Roman"/>
                <a:cs typeface="Times New Roman"/>
                <a:sym typeface="Times New Roman"/>
              </a:defRPr>
            </a:pPr>
            <a:r>
              <a:t>Avoid Gendered Assumptions</a:t>
            </a:r>
            <a:r>
              <a:rPr b="0"/>
              <a:t>: When asking about someone’s significant other or family, use gender-neutral terms. </a:t>
            </a:r>
          </a:p>
          <a:p>
            <a:pPr marL="0" indent="0" defTabSz="877823">
              <a:spcBef>
                <a:spcPts val="1100"/>
              </a:spcBef>
              <a:buSzTx/>
              <a:buNone/>
              <a:defRPr b="1" sz="2112">
                <a:solidFill>
                  <a:srgbClr val="000000"/>
                </a:solidFill>
                <a:latin typeface="Times New Roman"/>
                <a:ea typeface="Times New Roman"/>
                <a:cs typeface="Times New Roman"/>
                <a:sym typeface="Times New Roman"/>
              </a:defRPr>
            </a:pPr>
            <a:r>
              <a:t>Non-Verbal Cues</a:t>
            </a:r>
            <a:r>
              <a:rPr b="0"/>
              <a:t>: Be mindful of facial expressions or body language that may unintentionally signal discomfort or bias. </a:t>
            </a:r>
          </a:p>
        </p:txBody>
      </p:sp>
      <p:pic>
        <p:nvPicPr>
          <p:cNvPr id="175" name="Google Shape;154;p24" descr="Google Shape;154;p24"/>
          <p:cNvPicPr>
            <a:picLocks noChangeAspect="1"/>
          </p:cNvPicPr>
          <p:nvPr/>
        </p:nvPicPr>
        <p:blipFill>
          <a:blip r:embed="rId2">
            <a:extLst/>
          </a:blip>
          <a:stretch>
            <a:fillRect/>
          </a:stretch>
        </p:blipFill>
        <p:spPr>
          <a:xfrm>
            <a:off x="8037000" y="4083024"/>
            <a:ext cx="1042899" cy="919503"/>
          </a:xfrm>
          <a:prstGeom prst="rect">
            <a:avLst/>
          </a:prstGeom>
          <a:ln w="12700">
            <a:miter lim="400000"/>
          </a:ln>
        </p:spPr>
      </p:pic>
      <p:pic>
        <p:nvPicPr>
          <p:cNvPr id="176" name="Google Shape;155;p24" descr="Google Shape;155;p24"/>
          <p:cNvPicPr>
            <a:picLocks noChangeAspect="1"/>
          </p:cNvPicPr>
          <p:nvPr/>
        </p:nvPicPr>
        <p:blipFill>
          <a:blip r:embed="rId3">
            <a:extLst/>
          </a:blip>
          <a:stretch>
            <a:fillRect/>
          </a:stretch>
        </p:blipFill>
        <p:spPr>
          <a:xfrm>
            <a:off x="7026150" y="4083024"/>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CE5CD"/>
        </a:solidFill>
      </p:bgPr>
    </p:bg>
    <p:spTree>
      <p:nvGrpSpPr>
        <p:cNvPr id="1" name=""/>
        <p:cNvGrpSpPr/>
        <p:nvPr/>
      </p:nvGrpSpPr>
      <p:grpSpPr>
        <a:xfrm>
          <a:off x="0" y="0"/>
          <a:ext cx="0" cy="0"/>
          <a:chOff x="0" y="0"/>
          <a:chExt cx="0" cy="0"/>
        </a:xfrm>
      </p:grpSpPr>
      <p:sp>
        <p:nvSpPr>
          <p:cNvPr id="178" name="Google Shape;160;p25"/>
          <p:cNvSpPr txBox="1"/>
          <p:nvPr>
            <p:ph type="title"/>
          </p:nvPr>
        </p:nvSpPr>
        <p:spPr>
          <a:xfrm>
            <a:off x="311700" y="-77338"/>
            <a:ext cx="6084600" cy="1307102"/>
          </a:xfrm>
          <a:prstGeom prst="rect">
            <a:avLst/>
          </a:prstGeom>
        </p:spPr>
        <p:txBody>
          <a:bodyPr/>
          <a:lstStyle>
            <a:lvl1pPr>
              <a:defRPr b="1" sz="3100">
                <a:latin typeface="Times New Roman"/>
                <a:ea typeface="Times New Roman"/>
                <a:cs typeface="Times New Roman"/>
                <a:sym typeface="Times New Roman"/>
              </a:defRPr>
            </a:lvl1pPr>
          </a:lstStyle>
          <a:p>
            <a:pPr/>
            <a:r>
              <a:t>LGBTQ+ Discrimination: An Ongoing Issue</a:t>
            </a:r>
          </a:p>
        </p:txBody>
      </p:sp>
      <p:sp>
        <p:nvSpPr>
          <p:cNvPr id="179" name="Google Shape;161;p25"/>
          <p:cNvSpPr txBox="1"/>
          <p:nvPr>
            <p:ph type="body" idx="1"/>
          </p:nvPr>
        </p:nvSpPr>
        <p:spPr>
          <a:xfrm>
            <a:off x="768375" y="1229775"/>
            <a:ext cx="6084600" cy="3729600"/>
          </a:xfrm>
          <a:prstGeom prst="rect">
            <a:avLst/>
          </a:prstGeom>
        </p:spPr>
        <p:txBody>
          <a:bodyPr/>
          <a:lstStyle/>
          <a:p>
            <a:pPr marL="0" indent="0">
              <a:buSzTx/>
              <a:buNone/>
              <a:defRPr b="1" sz="2200">
                <a:solidFill>
                  <a:srgbClr val="000000"/>
                </a:solidFill>
                <a:latin typeface="Times New Roman"/>
                <a:ea typeface="Times New Roman"/>
                <a:cs typeface="Times New Roman"/>
                <a:sym typeface="Times New Roman"/>
              </a:defRPr>
            </a:pPr>
            <a:r>
              <a:t>Discrimination in Services</a:t>
            </a:r>
            <a:r>
              <a:rPr b="0"/>
              <a:t>: LGBTQ+ individuals face discrimination in various industries, including retail, healthcare, and hospitality. </a:t>
            </a:r>
          </a:p>
          <a:p>
            <a:pPr marL="0" indent="0">
              <a:spcBef>
                <a:spcPts val="1200"/>
              </a:spcBef>
              <a:buSzTx/>
              <a:buNone/>
              <a:defRPr b="1" sz="2200">
                <a:solidFill>
                  <a:srgbClr val="000000"/>
                </a:solidFill>
                <a:latin typeface="Times New Roman"/>
                <a:ea typeface="Times New Roman"/>
                <a:cs typeface="Times New Roman"/>
                <a:sym typeface="Times New Roman"/>
              </a:defRPr>
            </a:pPr>
            <a:r>
              <a:t>Consequences</a:t>
            </a:r>
            <a:r>
              <a:rPr b="0"/>
              <a:t>: Discrimination can lead to loss of business, negative reviews, and legal consequences.</a:t>
            </a:r>
          </a:p>
          <a:p>
            <a:pPr marL="0" indent="0">
              <a:spcBef>
                <a:spcPts val="1200"/>
              </a:spcBef>
              <a:buSzTx/>
              <a:buNone/>
              <a:defRPr b="1" sz="2200">
                <a:solidFill>
                  <a:srgbClr val="000000"/>
                </a:solidFill>
                <a:latin typeface="Times New Roman"/>
                <a:ea typeface="Times New Roman"/>
                <a:cs typeface="Times New Roman"/>
                <a:sym typeface="Times New Roman"/>
              </a:defRPr>
            </a:pPr>
            <a:r>
              <a:t>Role of Allies</a:t>
            </a:r>
            <a:r>
              <a:rPr b="0"/>
              <a:t>: It’s our responsibility to foster an environment where discrimination is not tolerated. </a:t>
            </a:r>
          </a:p>
        </p:txBody>
      </p:sp>
      <p:pic>
        <p:nvPicPr>
          <p:cNvPr id="180" name="Google Shape;162;p25" descr="Google Shape;162;p25"/>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81" name="Google Shape;163;p25" descr="Google Shape;163;p25"/>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FF2CC"/>
        </a:solidFill>
      </p:bgPr>
    </p:bg>
    <p:spTree>
      <p:nvGrpSpPr>
        <p:cNvPr id="1" name=""/>
        <p:cNvGrpSpPr/>
        <p:nvPr/>
      </p:nvGrpSpPr>
      <p:grpSpPr>
        <a:xfrm>
          <a:off x="0" y="0"/>
          <a:ext cx="0" cy="0"/>
          <a:chOff x="0" y="0"/>
          <a:chExt cx="0" cy="0"/>
        </a:xfrm>
      </p:grpSpPr>
      <p:sp>
        <p:nvSpPr>
          <p:cNvPr id="183" name="Google Shape;168;p26"/>
          <p:cNvSpPr txBox="1"/>
          <p:nvPr>
            <p:ph type="title"/>
          </p:nvPr>
        </p:nvSpPr>
        <p:spPr>
          <a:xfrm>
            <a:off x="96150" y="-1"/>
            <a:ext cx="4020900" cy="711002"/>
          </a:xfrm>
          <a:prstGeom prst="rect">
            <a:avLst/>
          </a:prstGeom>
        </p:spPr>
        <p:txBody>
          <a:bodyPr/>
          <a:lstStyle>
            <a:lvl1pPr>
              <a:defRPr b="1" sz="3200">
                <a:latin typeface="Times New Roman"/>
                <a:ea typeface="Times New Roman"/>
                <a:cs typeface="Times New Roman"/>
                <a:sym typeface="Times New Roman"/>
              </a:defRPr>
            </a:lvl1pPr>
          </a:lstStyle>
          <a:p>
            <a:pPr/>
            <a:r>
              <a:t>Overcoming Bias</a:t>
            </a:r>
          </a:p>
        </p:txBody>
      </p:sp>
      <p:sp>
        <p:nvSpPr>
          <p:cNvPr id="184" name="Google Shape;169;p26"/>
          <p:cNvSpPr txBox="1"/>
          <p:nvPr>
            <p:ph type="body" idx="1"/>
          </p:nvPr>
        </p:nvSpPr>
        <p:spPr>
          <a:xfrm>
            <a:off x="311699" y="689124"/>
            <a:ext cx="7948802" cy="4258502"/>
          </a:xfrm>
          <a:prstGeom prst="rect">
            <a:avLst/>
          </a:prstGeom>
        </p:spPr>
        <p:txBody>
          <a:bodyPr/>
          <a:lstStyle/>
          <a:p>
            <a:pPr marL="0" indent="0">
              <a:buSzTx/>
              <a:buNone/>
              <a:defRPr b="1" sz="2400">
                <a:solidFill>
                  <a:srgbClr val="000000"/>
                </a:solidFill>
                <a:latin typeface="Times New Roman"/>
                <a:ea typeface="Times New Roman"/>
                <a:cs typeface="Times New Roman"/>
                <a:sym typeface="Times New Roman"/>
              </a:defRPr>
            </a:pPr>
            <a:r>
              <a:t>Implicit Bias</a:t>
            </a:r>
            <a:r>
              <a:rPr b="0"/>
              <a:t>: We all have unconscious biases that may affect how we interact with others. </a:t>
            </a:r>
          </a:p>
          <a:p>
            <a:pPr marL="0" indent="0">
              <a:spcBef>
                <a:spcPts val="1200"/>
              </a:spcBef>
              <a:buSzTx/>
              <a:buNone/>
              <a:defRPr b="1" sz="2400">
                <a:solidFill>
                  <a:srgbClr val="000000"/>
                </a:solidFill>
                <a:latin typeface="Times New Roman"/>
                <a:ea typeface="Times New Roman"/>
                <a:cs typeface="Times New Roman"/>
                <a:sym typeface="Times New Roman"/>
              </a:defRPr>
            </a:pPr>
            <a:r>
              <a:t>Self-Reflection</a:t>
            </a:r>
            <a:r>
              <a:rPr b="0"/>
              <a:t>: Regularly reflect on your biases and work to counter them. </a:t>
            </a:r>
          </a:p>
          <a:p>
            <a:pPr marL="0" indent="0">
              <a:spcBef>
                <a:spcPts val="1200"/>
              </a:spcBef>
              <a:buSzTx/>
              <a:buNone/>
              <a:defRPr b="1" sz="2400">
                <a:solidFill>
                  <a:srgbClr val="000000"/>
                </a:solidFill>
                <a:latin typeface="Times New Roman"/>
                <a:ea typeface="Times New Roman"/>
                <a:cs typeface="Times New Roman"/>
                <a:sym typeface="Times New Roman"/>
              </a:defRPr>
            </a:pPr>
            <a:r>
              <a:t>Inclusive Mindset</a:t>
            </a:r>
            <a:r>
              <a:rPr b="0"/>
              <a:t>: Treat all customers equally and strive to learn more about diverse identities. </a:t>
            </a:r>
          </a:p>
          <a:p>
            <a:pPr marL="0" indent="0">
              <a:spcBef>
                <a:spcPts val="1200"/>
              </a:spcBef>
              <a:buSzTx/>
              <a:buNone/>
              <a:defRPr b="1" sz="2400">
                <a:solidFill>
                  <a:srgbClr val="000000"/>
                </a:solidFill>
                <a:latin typeface="Times New Roman"/>
                <a:ea typeface="Times New Roman"/>
                <a:cs typeface="Times New Roman"/>
                <a:sym typeface="Times New Roman"/>
              </a:defRPr>
            </a:pPr>
            <a:r>
              <a:t>Commitment to Growth</a:t>
            </a:r>
            <a:r>
              <a:rPr b="0"/>
              <a:t>: Educating yourself and staying open to feedback is essential to creating an inclusive environment. </a:t>
            </a:r>
          </a:p>
        </p:txBody>
      </p:sp>
      <p:pic>
        <p:nvPicPr>
          <p:cNvPr id="185" name="Google Shape;170;p26" descr="Google Shape;170;p26"/>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86" name="Google Shape;171;p26" descr="Google Shape;171;p26"/>
          <p:cNvPicPr>
            <a:picLocks noChangeAspect="1"/>
          </p:cNvPicPr>
          <p:nvPr/>
        </p:nvPicPr>
        <p:blipFill>
          <a:blip r:embed="rId3">
            <a:extLst/>
          </a:blip>
          <a:stretch>
            <a:fillRect/>
          </a:stretch>
        </p:blipFill>
        <p:spPr>
          <a:xfrm>
            <a:off x="7997425" y="2883474"/>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9EAD3"/>
        </a:solidFill>
      </p:bgPr>
    </p:bg>
    <p:spTree>
      <p:nvGrpSpPr>
        <p:cNvPr id="1" name=""/>
        <p:cNvGrpSpPr/>
        <p:nvPr/>
      </p:nvGrpSpPr>
      <p:grpSpPr>
        <a:xfrm>
          <a:off x="0" y="0"/>
          <a:ext cx="0" cy="0"/>
          <a:chOff x="0" y="0"/>
          <a:chExt cx="0" cy="0"/>
        </a:xfrm>
      </p:grpSpPr>
      <p:sp>
        <p:nvSpPr>
          <p:cNvPr id="188" name="Google Shape;176;p27"/>
          <p:cNvSpPr txBox="1"/>
          <p:nvPr>
            <p:ph type="title"/>
          </p:nvPr>
        </p:nvSpPr>
        <p:spPr>
          <a:xfrm>
            <a:off x="311700" y="-2"/>
            <a:ext cx="4998000" cy="833999"/>
          </a:xfrm>
          <a:prstGeom prst="rect">
            <a:avLst/>
          </a:prstGeom>
        </p:spPr>
        <p:txBody>
          <a:bodyPr/>
          <a:lstStyle>
            <a:lvl1pPr>
              <a:defRPr b="1" sz="2800">
                <a:latin typeface="Times New Roman"/>
                <a:ea typeface="Times New Roman"/>
                <a:cs typeface="Times New Roman"/>
                <a:sym typeface="Times New Roman"/>
              </a:defRPr>
            </a:lvl1pPr>
          </a:lstStyle>
          <a:p>
            <a:pPr/>
            <a:r>
              <a:t>Handling Difficult Situations</a:t>
            </a:r>
          </a:p>
        </p:txBody>
      </p:sp>
      <p:sp>
        <p:nvSpPr>
          <p:cNvPr id="189" name="Google Shape;177;p27"/>
          <p:cNvSpPr txBox="1"/>
          <p:nvPr>
            <p:ph type="body" idx="1"/>
          </p:nvPr>
        </p:nvSpPr>
        <p:spPr>
          <a:xfrm>
            <a:off x="311700" y="801174"/>
            <a:ext cx="7723200" cy="4217101"/>
          </a:xfrm>
          <a:prstGeom prst="rect">
            <a:avLst/>
          </a:prstGeom>
        </p:spPr>
        <p:txBody>
          <a:bodyPr/>
          <a:lstStyle/>
          <a:p>
            <a:pPr marL="0" indent="0">
              <a:buSzTx/>
              <a:buNone/>
              <a:defRPr b="1" sz="2000">
                <a:solidFill>
                  <a:srgbClr val="000000"/>
                </a:solidFill>
                <a:latin typeface="Times New Roman"/>
                <a:ea typeface="Times New Roman"/>
                <a:cs typeface="Times New Roman"/>
                <a:sym typeface="Times New Roman"/>
              </a:defRPr>
            </a:pPr>
            <a:r>
              <a:t>Identifying Discrimination</a:t>
            </a:r>
            <a:r>
              <a:rPr b="0"/>
              <a:t>: Discrimination can manifest in service, communication, or behavior towards LGBTQ+ customers. </a:t>
            </a:r>
          </a:p>
          <a:p>
            <a:pPr marL="0" indent="0">
              <a:spcBef>
                <a:spcPts val="1200"/>
              </a:spcBef>
              <a:buSzTx/>
              <a:buNone/>
              <a:defRPr b="1" sz="2000">
                <a:solidFill>
                  <a:srgbClr val="000000"/>
                </a:solidFill>
                <a:latin typeface="Times New Roman"/>
                <a:ea typeface="Times New Roman"/>
                <a:cs typeface="Times New Roman"/>
                <a:sym typeface="Times New Roman"/>
              </a:defRPr>
            </a:pPr>
            <a:r>
              <a:t>De-escalation Techniques</a:t>
            </a:r>
            <a:r>
              <a:rPr b="0"/>
              <a:t>: If a customer is upset about being misgendered or disrespected, apologize sincerely and take immediate action to correct the situation.</a:t>
            </a:r>
          </a:p>
          <a:p>
            <a:pPr marL="0" indent="0">
              <a:spcBef>
                <a:spcPts val="1200"/>
              </a:spcBef>
              <a:buSzTx/>
              <a:buNone/>
              <a:defRPr b="1" sz="2000">
                <a:solidFill>
                  <a:srgbClr val="000000"/>
                </a:solidFill>
                <a:latin typeface="Times New Roman"/>
                <a:ea typeface="Times New Roman"/>
                <a:cs typeface="Times New Roman"/>
                <a:sym typeface="Times New Roman"/>
              </a:defRPr>
            </a:pPr>
            <a:r>
              <a:t>Supporting LGBTQ+ Customers</a:t>
            </a:r>
            <a:r>
              <a:rPr b="0"/>
              <a:t>: If a customer experiences discrimination from another customer or employee, address the issue calmly, and escalate to a manager if needed. </a:t>
            </a:r>
          </a:p>
          <a:p>
            <a:pPr marL="0" indent="0">
              <a:spcBef>
                <a:spcPts val="1200"/>
              </a:spcBef>
              <a:buSzTx/>
              <a:buNone/>
              <a:defRPr b="1" sz="2000">
                <a:solidFill>
                  <a:srgbClr val="000000"/>
                </a:solidFill>
                <a:latin typeface="Times New Roman"/>
                <a:ea typeface="Times New Roman"/>
                <a:cs typeface="Times New Roman"/>
                <a:sym typeface="Times New Roman"/>
              </a:defRPr>
            </a:pPr>
            <a:r>
              <a:t>Remain Calm and Respectful</a:t>
            </a:r>
            <a:r>
              <a:rPr b="0"/>
              <a:t>: Keep interactions positive and solution-focused, regardless of the challenge. </a:t>
            </a:r>
          </a:p>
        </p:txBody>
      </p:sp>
      <p:pic>
        <p:nvPicPr>
          <p:cNvPr id="190" name="Google Shape;178;p27" descr="Google Shape;178;p27"/>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91" name="Google Shape;179;p27" descr="Google Shape;179;p27"/>
          <p:cNvPicPr>
            <a:picLocks noChangeAspect="1"/>
          </p:cNvPicPr>
          <p:nvPr/>
        </p:nvPicPr>
        <p:blipFill>
          <a:blip r:embed="rId3">
            <a:extLst/>
          </a:blip>
          <a:stretch>
            <a:fillRect/>
          </a:stretch>
        </p:blipFill>
        <p:spPr>
          <a:xfrm>
            <a:off x="7997425" y="2883474"/>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0E0E3"/>
        </a:solidFill>
      </p:bgPr>
    </p:bg>
    <p:spTree>
      <p:nvGrpSpPr>
        <p:cNvPr id="1" name=""/>
        <p:cNvGrpSpPr/>
        <p:nvPr/>
      </p:nvGrpSpPr>
      <p:grpSpPr>
        <a:xfrm>
          <a:off x="0" y="0"/>
          <a:ext cx="0" cy="0"/>
          <a:chOff x="0" y="0"/>
          <a:chExt cx="0" cy="0"/>
        </a:xfrm>
      </p:grpSpPr>
      <p:sp>
        <p:nvSpPr>
          <p:cNvPr id="193" name="Google Shape;184;p28"/>
          <p:cNvSpPr txBox="1"/>
          <p:nvPr>
            <p:ph type="title"/>
          </p:nvPr>
        </p:nvSpPr>
        <p:spPr>
          <a:xfrm>
            <a:off x="311699" y="219878"/>
            <a:ext cx="6261301" cy="504601"/>
          </a:xfrm>
          <a:prstGeom prst="rect">
            <a:avLst/>
          </a:prstGeom>
        </p:spPr>
        <p:txBody>
          <a:bodyPr/>
          <a:lstStyle>
            <a:lvl1pPr defTabSz="749808">
              <a:defRPr b="1" sz="2296">
                <a:latin typeface="Times New Roman"/>
                <a:ea typeface="Times New Roman"/>
                <a:cs typeface="Times New Roman"/>
                <a:sym typeface="Times New Roman"/>
              </a:defRPr>
            </a:lvl1pPr>
          </a:lstStyle>
          <a:p>
            <a:pPr/>
            <a:r>
              <a:t>Handling Sensitive Conversations</a:t>
            </a:r>
          </a:p>
        </p:txBody>
      </p:sp>
      <p:sp>
        <p:nvSpPr>
          <p:cNvPr id="194" name="Google Shape;185;p28"/>
          <p:cNvSpPr txBox="1"/>
          <p:nvPr>
            <p:ph type="body" idx="1"/>
          </p:nvPr>
        </p:nvSpPr>
        <p:spPr>
          <a:xfrm>
            <a:off x="311699" y="724474"/>
            <a:ext cx="7118402" cy="3844501"/>
          </a:xfrm>
          <a:prstGeom prst="rect">
            <a:avLst/>
          </a:prstGeom>
        </p:spPr>
        <p:txBody>
          <a:bodyPr/>
          <a:lstStyle/>
          <a:p>
            <a:pPr marL="0" indent="0">
              <a:lnSpc>
                <a:spcPct val="103500"/>
              </a:lnSpc>
              <a:buSzTx/>
              <a:buNone/>
              <a:defRPr b="1" sz="2500">
                <a:solidFill>
                  <a:srgbClr val="000000"/>
                </a:solidFill>
                <a:latin typeface="Times New Roman"/>
                <a:ea typeface="Times New Roman"/>
                <a:cs typeface="Times New Roman"/>
                <a:sym typeface="Times New Roman"/>
              </a:defRPr>
            </a:pPr>
            <a:r>
              <a:t>When to Engage</a:t>
            </a:r>
            <a:r>
              <a:rPr b="0"/>
              <a:t>: If a customer raises LGBTQ+ topics, listen with empathy and respect. </a:t>
            </a:r>
          </a:p>
          <a:p>
            <a:pPr marL="0" indent="0">
              <a:lnSpc>
                <a:spcPct val="103500"/>
              </a:lnSpc>
              <a:spcBef>
                <a:spcPts val="1200"/>
              </a:spcBef>
              <a:buSzTx/>
              <a:buNone/>
              <a:defRPr b="1" sz="2500">
                <a:solidFill>
                  <a:srgbClr val="000000"/>
                </a:solidFill>
                <a:latin typeface="Times New Roman"/>
                <a:ea typeface="Times New Roman"/>
                <a:cs typeface="Times New Roman"/>
                <a:sym typeface="Times New Roman"/>
              </a:defRPr>
            </a:pPr>
            <a:r>
              <a:t>Avoid Personal Questions</a:t>
            </a:r>
            <a:r>
              <a:rPr b="0"/>
              <a:t>: It’s inappropriate to ask personal or invasive questions about someone’s gender or sexual identity. </a:t>
            </a:r>
          </a:p>
          <a:p>
            <a:pPr marL="0" indent="0">
              <a:lnSpc>
                <a:spcPct val="103500"/>
              </a:lnSpc>
              <a:spcBef>
                <a:spcPts val="1200"/>
              </a:spcBef>
              <a:buSzTx/>
              <a:buNone/>
              <a:defRPr b="1" sz="2500">
                <a:solidFill>
                  <a:srgbClr val="000000"/>
                </a:solidFill>
                <a:latin typeface="Times New Roman"/>
                <a:ea typeface="Times New Roman"/>
                <a:cs typeface="Times New Roman"/>
                <a:sym typeface="Times New Roman"/>
              </a:defRPr>
            </a:pPr>
            <a:r>
              <a:t>Keep it Professional</a:t>
            </a:r>
            <a:r>
              <a:rPr b="0"/>
              <a:t>: Stay focused on providing excellent service while respecting the customer’s identity. </a:t>
            </a:r>
          </a:p>
        </p:txBody>
      </p:sp>
      <p:pic>
        <p:nvPicPr>
          <p:cNvPr id="195" name="Google Shape;186;p28" descr="Google Shape;186;p28"/>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96" name="Google Shape;187;p28" descr="Google Shape;187;p28"/>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C9DAF8"/>
        </a:solidFill>
      </p:bgPr>
    </p:bg>
    <p:spTree>
      <p:nvGrpSpPr>
        <p:cNvPr id="1" name=""/>
        <p:cNvGrpSpPr/>
        <p:nvPr/>
      </p:nvGrpSpPr>
      <p:grpSpPr>
        <a:xfrm>
          <a:off x="0" y="0"/>
          <a:ext cx="0" cy="0"/>
          <a:chOff x="0" y="0"/>
          <a:chExt cx="0" cy="0"/>
        </a:xfrm>
      </p:grpSpPr>
      <p:sp>
        <p:nvSpPr>
          <p:cNvPr id="198" name="Google Shape;192;p29"/>
          <p:cNvSpPr txBox="1"/>
          <p:nvPr>
            <p:ph type="title"/>
          </p:nvPr>
        </p:nvSpPr>
        <p:spPr>
          <a:xfrm>
            <a:off x="104150" y="272875"/>
            <a:ext cx="4852200" cy="478200"/>
          </a:xfrm>
          <a:prstGeom prst="rect">
            <a:avLst/>
          </a:prstGeom>
        </p:spPr>
        <p:txBody>
          <a:bodyPr/>
          <a:lstStyle>
            <a:lvl1pPr defTabSz="612648">
              <a:defRPr b="1" sz="2077">
                <a:latin typeface="Times New Roman"/>
                <a:ea typeface="Times New Roman"/>
                <a:cs typeface="Times New Roman"/>
                <a:sym typeface="Times New Roman"/>
              </a:defRPr>
            </a:lvl1pPr>
          </a:lstStyle>
          <a:p>
            <a:pPr/>
            <a:r>
              <a:t>Creating a Safe Space</a:t>
            </a:r>
          </a:p>
        </p:txBody>
      </p:sp>
      <p:sp>
        <p:nvSpPr>
          <p:cNvPr id="199" name="Google Shape;193;p29"/>
          <p:cNvSpPr txBox="1"/>
          <p:nvPr>
            <p:ph type="body" idx="1"/>
          </p:nvPr>
        </p:nvSpPr>
        <p:spPr>
          <a:xfrm>
            <a:off x="311699" y="559124"/>
            <a:ext cx="7728002" cy="4584302"/>
          </a:xfrm>
          <a:prstGeom prst="rect">
            <a:avLst/>
          </a:prstGeom>
        </p:spPr>
        <p:txBody>
          <a:bodyPr/>
          <a:lstStyle/>
          <a:p>
            <a:pPr marL="0" indent="0">
              <a:buSzTx/>
              <a:buNone/>
              <a:defRPr b="1" sz="2400">
                <a:solidFill>
                  <a:srgbClr val="000000"/>
                </a:solidFill>
                <a:latin typeface="Times New Roman"/>
                <a:ea typeface="Times New Roman"/>
                <a:cs typeface="Times New Roman"/>
                <a:sym typeface="Times New Roman"/>
              </a:defRPr>
            </a:pPr>
            <a:r>
              <a:t>Visible Support</a:t>
            </a:r>
            <a:r>
              <a:rPr b="0"/>
              <a:t>: Display LGBTQ+ inclusive symbols (e.g., rainbow flags, inclusive signage) to show that your business is welcoming.</a:t>
            </a:r>
          </a:p>
          <a:p>
            <a:pPr marL="0" indent="0">
              <a:spcBef>
                <a:spcPts val="1200"/>
              </a:spcBef>
              <a:buSzTx/>
              <a:buNone/>
              <a:defRPr b="1" sz="2400">
                <a:solidFill>
                  <a:srgbClr val="000000"/>
                </a:solidFill>
                <a:latin typeface="Times New Roman"/>
                <a:ea typeface="Times New Roman"/>
                <a:cs typeface="Times New Roman"/>
                <a:sym typeface="Times New Roman"/>
              </a:defRPr>
            </a:pPr>
            <a:r>
              <a:t>Confidentiality</a:t>
            </a:r>
            <a:r>
              <a:rPr b="0"/>
              <a:t>: Respect customers’ privacy -avoid outing someone or discussing their gender identity or sexual orientation without their consent. </a:t>
            </a:r>
          </a:p>
          <a:p>
            <a:pPr marL="0" indent="0">
              <a:spcBef>
                <a:spcPts val="1200"/>
              </a:spcBef>
              <a:buSzTx/>
              <a:buNone/>
              <a:defRPr b="1" sz="2400">
                <a:solidFill>
                  <a:srgbClr val="000000"/>
                </a:solidFill>
                <a:latin typeface="Times New Roman"/>
                <a:ea typeface="Times New Roman"/>
                <a:cs typeface="Times New Roman"/>
                <a:sym typeface="Times New Roman"/>
              </a:defRPr>
            </a:pPr>
            <a:r>
              <a:t>Complaint Policies</a:t>
            </a:r>
            <a:r>
              <a:rPr b="0"/>
              <a:t>: Have clear policies in place for reporting discrimination or harassment, and ensure all employees are trained on them.</a:t>
            </a:r>
          </a:p>
        </p:txBody>
      </p:sp>
      <p:pic>
        <p:nvPicPr>
          <p:cNvPr id="200" name="Google Shape;194;p29" descr="Google Shape;194;p29"/>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201" name="Google Shape;195;p29" descr="Google Shape;195;p29"/>
          <p:cNvPicPr>
            <a:picLocks noChangeAspect="1"/>
          </p:cNvPicPr>
          <p:nvPr/>
        </p:nvPicPr>
        <p:blipFill>
          <a:blip r:embed="rId3">
            <a:extLst/>
          </a:blip>
          <a:stretch>
            <a:fillRect/>
          </a:stretch>
        </p:blipFill>
        <p:spPr>
          <a:xfrm>
            <a:off x="7997425" y="2883474"/>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CFE2F3"/>
        </a:solidFill>
      </p:bgPr>
    </p:bg>
    <p:spTree>
      <p:nvGrpSpPr>
        <p:cNvPr id="1" name=""/>
        <p:cNvGrpSpPr/>
        <p:nvPr/>
      </p:nvGrpSpPr>
      <p:grpSpPr>
        <a:xfrm>
          <a:off x="0" y="0"/>
          <a:ext cx="0" cy="0"/>
          <a:chOff x="0" y="0"/>
          <a:chExt cx="0" cy="0"/>
        </a:xfrm>
      </p:grpSpPr>
      <p:sp>
        <p:nvSpPr>
          <p:cNvPr id="203" name="Google Shape;200;p30"/>
          <p:cNvSpPr txBox="1"/>
          <p:nvPr>
            <p:ph type="title"/>
          </p:nvPr>
        </p:nvSpPr>
        <p:spPr>
          <a:xfrm>
            <a:off x="311699" y="211048"/>
            <a:ext cx="6305701" cy="834000"/>
          </a:xfrm>
          <a:prstGeom prst="rect">
            <a:avLst/>
          </a:prstGeom>
        </p:spPr>
        <p:txBody>
          <a:bodyPr/>
          <a:lstStyle>
            <a:lvl1pPr>
              <a:defRPr b="1" sz="3100">
                <a:latin typeface="Times New Roman"/>
                <a:ea typeface="Times New Roman"/>
                <a:cs typeface="Times New Roman"/>
                <a:sym typeface="Times New Roman"/>
              </a:defRPr>
            </a:lvl1pPr>
          </a:lstStyle>
          <a:p>
            <a:pPr/>
            <a:r>
              <a:t>Allyship in the Workplace</a:t>
            </a:r>
          </a:p>
        </p:txBody>
      </p:sp>
      <p:sp>
        <p:nvSpPr>
          <p:cNvPr id="204" name="Google Shape;201;p30"/>
          <p:cNvSpPr txBox="1"/>
          <p:nvPr>
            <p:ph type="body" idx="1"/>
          </p:nvPr>
        </p:nvSpPr>
        <p:spPr>
          <a:xfrm>
            <a:off x="311699" y="1045049"/>
            <a:ext cx="6526502" cy="3524101"/>
          </a:xfrm>
          <a:prstGeom prst="rect">
            <a:avLst/>
          </a:prstGeom>
        </p:spPr>
        <p:txBody>
          <a:bodyPr/>
          <a:lstStyle/>
          <a:p>
            <a:pPr marL="0" indent="0">
              <a:lnSpc>
                <a:spcPct val="103500"/>
              </a:lnSpc>
              <a:buSzTx/>
              <a:buNone/>
              <a:defRPr b="1" sz="2600">
                <a:solidFill>
                  <a:srgbClr val="000000"/>
                </a:solidFill>
                <a:latin typeface="Times New Roman"/>
                <a:ea typeface="Times New Roman"/>
                <a:cs typeface="Times New Roman"/>
                <a:sym typeface="Times New Roman"/>
              </a:defRPr>
            </a:pPr>
            <a:r>
              <a:t>Being an Ally</a:t>
            </a:r>
            <a:r>
              <a:rPr b="0"/>
              <a:t>: Actively support and stand up for LGBTQ+ rights both in and out of the workplace. </a:t>
            </a:r>
          </a:p>
          <a:p>
            <a:pPr marL="0" indent="0">
              <a:lnSpc>
                <a:spcPct val="103500"/>
              </a:lnSpc>
              <a:spcBef>
                <a:spcPts val="1200"/>
              </a:spcBef>
              <a:buSzTx/>
              <a:buNone/>
              <a:defRPr b="1" sz="2600">
                <a:solidFill>
                  <a:srgbClr val="000000"/>
                </a:solidFill>
                <a:latin typeface="Times New Roman"/>
                <a:ea typeface="Times New Roman"/>
                <a:cs typeface="Times New Roman"/>
                <a:sym typeface="Times New Roman"/>
              </a:defRPr>
            </a:pPr>
            <a:r>
              <a:t>Amplifying Voices</a:t>
            </a:r>
            <a:r>
              <a:rPr b="0"/>
              <a:t>: Use your platform to elevate queer voices and concerns. </a:t>
            </a:r>
          </a:p>
          <a:p>
            <a:pPr marL="0" indent="0">
              <a:lnSpc>
                <a:spcPct val="103500"/>
              </a:lnSpc>
              <a:spcBef>
                <a:spcPts val="1200"/>
              </a:spcBef>
              <a:buSzTx/>
              <a:buNone/>
              <a:defRPr b="1" sz="2600">
                <a:solidFill>
                  <a:srgbClr val="000000"/>
                </a:solidFill>
                <a:latin typeface="Times New Roman"/>
                <a:ea typeface="Times New Roman"/>
                <a:cs typeface="Times New Roman"/>
                <a:sym typeface="Times New Roman"/>
              </a:defRPr>
            </a:pPr>
            <a:r>
              <a:t>Continuous Learning</a:t>
            </a:r>
            <a:r>
              <a:rPr b="0"/>
              <a:t>: Allyship requires ongoing education, reflection, and action. </a:t>
            </a:r>
          </a:p>
        </p:txBody>
      </p:sp>
      <p:pic>
        <p:nvPicPr>
          <p:cNvPr id="205" name="Google Shape;202;p30" descr="Google Shape;202;p30"/>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206" name="Google Shape;203;p30" descr="Google Shape;203;p30"/>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9D2E9"/>
        </a:solidFill>
      </p:bgPr>
    </p:bg>
    <p:spTree>
      <p:nvGrpSpPr>
        <p:cNvPr id="1" name=""/>
        <p:cNvGrpSpPr/>
        <p:nvPr/>
      </p:nvGrpSpPr>
      <p:grpSpPr>
        <a:xfrm>
          <a:off x="0" y="0"/>
          <a:ext cx="0" cy="0"/>
          <a:chOff x="0" y="0"/>
          <a:chExt cx="0" cy="0"/>
        </a:xfrm>
      </p:grpSpPr>
      <p:sp>
        <p:nvSpPr>
          <p:cNvPr id="208" name="Google Shape;208;p31"/>
          <p:cNvSpPr txBox="1"/>
          <p:nvPr>
            <p:ph type="title"/>
          </p:nvPr>
        </p:nvSpPr>
        <p:spPr>
          <a:xfrm>
            <a:off x="311699" y="211043"/>
            <a:ext cx="5669402" cy="834000"/>
          </a:xfrm>
          <a:prstGeom prst="rect">
            <a:avLst/>
          </a:prstGeom>
        </p:spPr>
        <p:txBody>
          <a:bodyPr/>
          <a:lstStyle>
            <a:lvl1pPr defTabSz="749808">
              <a:defRPr b="1" sz="2296">
                <a:latin typeface="Times New Roman"/>
                <a:ea typeface="Times New Roman"/>
                <a:cs typeface="Times New Roman"/>
                <a:sym typeface="Times New Roman"/>
              </a:defRPr>
            </a:lvl1pPr>
          </a:lstStyle>
          <a:p>
            <a:pPr/>
            <a:r>
              <a:t>Example Company Policies on LGBTQ+ Inclusivity</a:t>
            </a:r>
          </a:p>
        </p:txBody>
      </p:sp>
      <p:sp>
        <p:nvSpPr>
          <p:cNvPr id="209" name="Google Shape;209;p31"/>
          <p:cNvSpPr txBox="1"/>
          <p:nvPr>
            <p:ph type="body" idx="1"/>
          </p:nvPr>
        </p:nvSpPr>
        <p:spPr>
          <a:xfrm>
            <a:off x="311700" y="1045049"/>
            <a:ext cx="7188900" cy="3524101"/>
          </a:xfrm>
          <a:prstGeom prst="rect">
            <a:avLst/>
          </a:prstGeom>
        </p:spPr>
        <p:txBody>
          <a:bodyPr/>
          <a:lstStyle/>
          <a:p>
            <a:pPr marL="0" indent="0">
              <a:spcBef>
                <a:spcPts val="1200"/>
              </a:spcBef>
              <a:buSzTx/>
              <a:buNone/>
              <a:defRPr b="1" sz="2300">
                <a:solidFill>
                  <a:srgbClr val="000000"/>
                </a:solidFill>
                <a:latin typeface="Times New Roman"/>
                <a:ea typeface="Times New Roman"/>
                <a:cs typeface="Times New Roman"/>
                <a:sym typeface="Times New Roman"/>
              </a:defRPr>
            </a:pPr>
            <a:r>
              <a:t>Non-Discrimination Policy</a:t>
            </a:r>
            <a:r>
              <a:rPr b="0"/>
              <a:t>: [Your Company] does not tolerate discrimination based on gender identity, sexual orientation, or gender expression.</a:t>
            </a:r>
          </a:p>
          <a:p>
            <a:pPr marL="0" indent="0">
              <a:spcBef>
                <a:spcPts val="1200"/>
              </a:spcBef>
              <a:buSzTx/>
              <a:buNone/>
              <a:defRPr b="1" sz="2300">
                <a:solidFill>
                  <a:srgbClr val="000000"/>
                </a:solidFill>
                <a:latin typeface="Times New Roman"/>
                <a:ea typeface="Times New Roman"/>
                <a:cs typeface="Times New Roman"/>
                <a:sym typeface="Times New Roman"/>
              </a:defRPr>
            </a:pPr>
            <a:r>
              <a:t>Customer Support</a:t>
            </a:r>
            <a:r>
              <a:rPr b="0"/>
              <a:t>: If customers report discrimination, we will address it promptly and take corrective action.</a:t>
            </a:r>
          </a:p>
          <a:p>
            <a:pPr marL="0" indent="0">
              <a:spcBef>
                <a:spcPts val="1200"/>
              </a:spcBef>
              <a:buSzTx/>
              <a:buNone/>
              <a:defRPr b="1" sz="2300">
                <a:solidFill>
                  <a:srgbClr val="000000"/>
                </a:solidFill>
                <a:latin typeface="Times New Roman"/>
                <a:ea typeface="Times New Roman"/>
                <a:cs typeface="Times New Roman"/>
                <a:sym typeface="Times New Roman"/>
              </a:defRPr>
            </a:pPr>
            <a:r>
              <a:t>Staff Training</a:t>
            </a:r>
            <a:r>
              <a:rPr b="0"/>
              <a:t>: Ongoing LGBTQ+ sensitivity training for all employees to maintain a respectful environment.</a:t>
            </a:r>
          </a:p>
        </p:txBody>
      </p:sp>
      <p:pic>
        <p:nvPicPr>
          <p:cNvPr id="210" name="Google Shape;210;p31" descr="Google Shape;210;p31"/>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211" name="Google Shape;211;p31" descr="Google Shape;211;p31"/>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6B8AF"/>
        </a:solidFill>
      </p:bgPr>
    </p:bg>
    <p:spTree>
      <p:nvGrpSpPr>
        <p:cNvPr id="1" name=""/>
        <p:cNvGrpSpPr/>
        <p:nvPr/>
      </p:nvGrpSpPr>
      <p:grpSpPr>
        <a:xfrm>
          <a:off x="0" y="0"/>
          <a:ext cx="0" cy="0"/>
          <a:chOff x="0" y="0"/>
          <a:chExt cx="0" cy="0"/>
        </a:xfrm>
      </p:grpSpPr>
      <p:sp>
        <p:nvSpPr>
          <p:cNvPr id="115" name="Google Shape;63;p14"/>
          <p:cNvSpPr txBox="1"/>
          <p:nvPr>
            <p:ph type="title"/>
          </p:nvPr>
        </p:nvSpPr>
        <p:spPr>
          <a:xfrm>
            <a:off x="408599" y="104150"/>
            <a:ext cx="2462402" cy="919500"/>
          </a:xfrm>
          <a:prstGeom prst="rect">
            <a:avLst/>
          </a:prstGeom>
        </p:spPr>
        <p:txBody>
          <a:bodyPr/>
          <a:lstStyle>
            <a:lvl1pPr>
              <a:defRPr b="1" sz="3200">
                <a:latin typeface="Times New Roman"/>
                <a:ea typeface="Times New Roman"/>
                <a:cs typeface="Times New Roman"/>
                <a:sym typeface="Times New Roman"/>
              </a:defRPr>
            </a:lvl1pPr>
          </a:lstStyle>
          <a:p>
            <a:pPr/>
            <a:r>
              <a:t>Objectives</a:t>
            </a:r>
          </a:p>
        </p:txBody>
      </p:sp>
      <p:sp>
        <p:nvSpPr>
          <p:cNvPr id="116" name="Google Shape;64;p14"/>
          <p:cNvSpPr txBox="1"/>
          <p:nvPr>
            <p:ph type="body" idx="1"/>
          </p:nvPr>
        </p:nvSpPr>
        <p:spPr>
          <a:xfrm>
            <a:off x="408600" y="910500"/>
            <a:ext cx="7645501" cy="3322500"/>
          </a:xfrm>
          <a:prstGeom prst="rect">
            <a:avLst/>
          </a:prstGeom>
        </p:spPr>
        <p:txBody>
          <a:bodyPr/>
          <a:lstStyle/>
          <a:p>
            <a:pPr marL="452627" indent="-389763" defTabSz="905255">
              <a:buClr>
                <a:srgbClr val="000000"/>
              </a:buClr>
              <a:buSzPts val="2500"/>
              <a:buFont typeface="Times New Roman"/>
              <a:defRPr sz="2574">
                <a:solidFill>
                  <a:srgbClr val="000000"/>
                </a:solidFill>
                <a:latin typeface="Times New Roman"/>
                <a:ea typeface="Times New Roman"/>
                <a:cs typeface="Times New Roman"/>
                <a:sym typeface="Times New Roman"/>
              </a:defRPr>
            </a:pPr>
            <a:r>
              <a:t>Understand key LGBTQ+ concepts and terminology.</a:t>
            </a:r>
          </a:p>
          <a:p>
            <a:pPr marL="452627" indent="-389763" defTabSz="905255">
              <a:buClr>
                <a:srgbClr val="000000"/>
              </a:buClr>
              <a:buSzPts val="2500"/>
              <a:buFont typeface="Times New Roman"/>
              <a:defRPr sz="2574">
                <a:solidFill>
                  <a:srgbClr val="000000"/>
                </a:solidFill>
                <a:latin typeface="Times New Roman"/>
                <a:ea typeface="Times New Roman"/>
                <a:cs typeface="Times New Roman"/>
                <a:sym typeface="Times New Roman"/>
              </a:defRPr>
            </a:pPr>
            <a:r>
              <a:t>Relay the importance of using appropriate pronouns.</a:t>
            </a:r>
          </a:p>
          <a:p>
            <a:pPr marL="452627" indent="-389763" defTabSz="905255">
              <a:buClr>
                <a:srgbClr val="000000"/>
              </a:buClr>
              <a:buSzPts val="2500"/>
              <a:buFont typeface="Times New Roman"/>
              <a:defRPr sz="2574">
                <a:solidFill>
                  <a:srgbClr val="000000"/>
                </a:solidFill>
                <a:latin typeface="Times New Roman"/>
                <a:ea typeface="Times New Roman"/>
                <a:cs typeface="Times New Roman"/>
                <a:sym typeface="Times New Roman"/>
              </a:defRPr>
            </a:pPr>
            <a:r>
              <a:t>Identify ways to provide inclusive and respectful service to queer customers.</a:t>
            </a:r>
          </a:p>
          <a:p>
            <a:pPr marL="452627" indent="-389763" defTabSz="905255">
              <a:buClr>
                <a:srgbClr val="000000"/>
              </a:buClr>
              <a:buSzPts val="2500"/>
              <a:buFont typeface="Times New Roman"/>
              <a:defRPr sz="2574">
                <a:solidFill>
                  <a:srgbClr val="000000"/>
                </a:solidFill>
                <a:latin typeface="Times New Roman"/>
                <a:ea typeface="Times New Roman"/>
                <a:cs typeface="Times New Roman"/>
                <a:sym typeface="Times New Roman"/>
              </a:defRPr>
            </a:pPr>
            <a:r>
              <a:t>Gain tools for addressing and overcoming bias in customer interactions.</a:t>
            </a:r>
          </a:p>
          <a:p>
            <a:pPr marL="452627" indent="-389763" defTabSz="905255">
              <a:buClr>
                <a:srgbClr val="000000"/>
              </a:buClr>
              <a:buSzPts val="2500"/>
              <a:buFont typeface="Times New Roman"/>
              <a:defRPr sz="2574">
                <a:solidFill>
                  <a:srgbClr val="000000"/>
                </a:solidFill>
                <a:latin typeface="Times New Roman"/>
                <a:ea typeface="Times New Roman"/>
                <a:cs typeface="Times New Roman"/>
                <a:sym typeface="Times New Roman"/>
              </a:defRPr>
            </a:pPr>
            <a:r>
              <a:t>Build a culture of inclusivity in our workplace. </a:t>
            </a:r>
          </a:p>
        </p:txBody>
      </p:sp>
      <p:pic>
        <p:nvPicPr>
          <p:cNvPr id="117" name="Google Shape;65;p14" descr="Google Shape;65;p14"/>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18" name="Google Shape;66;p14" descr="Google Shape;66;p14"/>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Google Shape;216;p32"/>
          <p:cNvSpPr txBox="1"/>
          <p:nvPr>
            <p:ph type="title"/>
          </p:nvPr>
        </p:nvSpPr>
        <p:spPr>
          <a:xfrm>
            <a:off x="311700" y="555600"/>
            <a:ext cx="6153600" cy="755700"/>
          </a:xfrm>
          <a:prstGeom prst="rect">
            <a:avLst/>
          </a:prstGeom>
        </p:spPr>
        <p:txBody>
          <a:bodyPr/>
          <a:lstStyle/>
          <a:p>
            <a:pPr defTabSz="640079">
              <a:lnSpc>
                <a:spcPct val="115000"/>
              </a:lnSpc>
              <a:defRPr sz="1470"/>
            </a:pPr>
            <a:endParaRPr b="1" sz="1960">
              <a:latin typeface="Times New Roman"/>
              <a:ea typeface="Times New Roman"/>
              <a:cs typeface="Times New Roman"/>
              <a:sym typeface="Times New Roman"/>
            </a:endParaRPr>
          </a:p>
          <a:p>
            <a:pPr defTabSz="640079">
              <a:lnSpc>
                <a:spcPct val="115000"/>
              </a:lnSpc>
              <a:defRPr b="1" sz="1750">
                <a:latin typeface="Times New Roman"/>
                <a:ea typeface="Times New Roman"/>
                <a:cs typeface="Times New Roman"/>
                <a:sym typeface="Times New Roman"/>
              </a:defRPr>
            </a:pPr>
            <a:r>
              <a:t>Some Resources for Continued Learning</a:t>
            </a:r>
          </a:p>
        </p:txBody>
      </p:sp>
      <p:sp>
        <p:nvSpPr>
          <p:cNvPr id="214" name="Google Shape;217;p32"/>
          <p:cNvSpPr txBox="1"/>
          <p:nvPr>
            <p:ph type="body" sz="quarter" idx="1"/>
          </p:nvPr>
        </p:nvSpPr>
        <p:spPr>
          <a:xfrm>
            <a:off x="479949" y="1469699"/>
            <a:ext cx="2808002" cy="3179402"/>
          </a:xfrm>
          <a:prstGeom prst="rect">
            <a:avLst/>
          </a:prstGeom>
        </p:spPr>
        <p:txBody>
          <a:bodyPr/>
          <a:lstStyle/>
          <a:p>
            <a:pPr marL="0" indent="0">
              <a:lnSpc>
                <a:spcPct val="92000"/>
              </a:lnSpc>
              <a:buSzTx/>
              <a:buNone/>
              <a:defRPr sz="1700" u="sng">
                <a:solidFill>
                  <a:schemeClr val="accent5"/>
                </a:solidFill>
                <a:latin typeface="Times New Roman"/>
                <a:ea typeface="Times New Roman"/>
                <a:cs typeface="Times New Roman"/>
                <a:sym typeface="Times New Roman"/>
              </a:defRPr>
            </a:pPr>
            <a:r>
              <a:rPr>
                <a:uFill>
                  <a:solidFill>
                    <a:schemeClr val="accent5"/>
                  </a:solidFill>
                </a:uFill>
                <a:hlinkClick r:id="rId2" invalidUrl="" action="" tgtFrame="" tooltip="" history="1" highlightClick="0" endSnd="0"/>
              </a:rPr>
              <a:t>Trevor Project</a:t>
            </a:r>
            <a:r>
              <a:rPr sz="2000" u="none">
                <a:solidFill>
                  <a:srgbClr val="101066"/>
                </a:solidFill>
              </a:rPr>
              <a:t> </a:t>
            </a:r>
            <a:r>
              <a:rPr sz="1200" u="none">
                <a:solidFill>
                  <a:srgbClr val="101066"/>
                </a:solidFill>
              </a:rPr>
              <a:t>The leading suicide prevention and crisis intervention nonprofit organization for LGBTQ+ young people. </a:t>
            </a:r>
            <a:endParaRPr sz="1300">
              <a:solidFill>
                <a:srgbClr val="101066"/>
              </a:solidFill>
            </a:endParaRPr>
          </a:p>
          <a:p>
            <a:pPr marL="0" indent="0">
              <a:lnSpc>
                <a:spcPct val="92000"/>
              </a:lnSpc>
              <a:buSzTx/>
              <a:buNone/>
              <a:defRPr sz="1100"/>
            </a:pPr>
            <a:endParaRPr sz="1500">
              <a:solidFill>
                <a:srgbClr val="202122"/>
              </a:solidFill>
              <a:latin typeface="Times New Roman"/>
              <a:ea typeface="Times New Roman"/>
              <a:cs typeface="Times New Roman"/>
              <a:sym typeface="Times New Roman"/>
            </a:endParaRPr>
          </a:p>
          <a:p>
            <a:pPr marL="0" indent="0">
              <a:lnSpc>
                <a:spcPct val="92000"/>
              </a:lnSpc>
              <a:buSzTx/>
              <a:buNone/>
              <a:defRPr sz="1700" u="sng">
                <a:solidFill>
                  <a:schemeClr val="accent5"/>
                </a:solidFill>
                <a:latin typeface="Times New Roman"/>
                <a:ea typeface="Times New Roman"/>
                <a:cs typeface="Times New Roman"/>
                <a:sym typeface="Times New Roman"/>
              </a:defRPr>
            </a:pPr>
            <a:r>
              <a:rPr>
                <a:uFill>
                  <a:solidFill>
                    <a:schemeClr val="accent5"/>
                  </a:solidFill>
                </a:uFill>
                <a:hlinkClick r:id="rId3" invalidUrl="" action="" tgtFrame="" tooltip="" history="1" highlightClick="0" endSnd="0"/>
              </a:rPr>
              <a:t>HRC</a:t>
            </a:r>
            <a:r>
              <a:rPr sz="1300" u="none">
                <a:solidFill>
                  <a:srgbClr val="111111"/>
                </a:solidFill>
              </a:rPr>
              <a:t> t</a:t>
            </a:r>
            <a:r>
              <a:rPr sz="1200" u="none">
                <a:solidFill>
                  <a:srgbClr val="111111"/>
                </a:solidFill>
              </a:rPr>
              <a:t>he nation’s largest LGBTQ+ civil rights organization</a:t>
            </a:r>
            <a:r>
              <a:rPr sz="1300" u="none">
                <a:solidFill>
                  <a:srgbClr val="111111"/>
                </a:solidFill>
              </a:rPr>
              <a:t>.</a:t>
            </a:r>
            <a:endParaRPr sz="1500">
              <a:solidFill>
                <a:srgbClr val="111111"/>
              </a:solidFill>
            </a:endParaRPr>
          </a:p>
          <a:p>
            <a:pPr marL="0" indent="0">
              <a:lnSpc>
                <a:spcPct val="92000"/>
              </a:lnSpc>
              <a:buSzTx/>
              <a:buNone/>
              <a:defRPr sz="1100"/>
            </a:pPr>
            <a:endParaRPr sz="1500">
              <a:solidFill>
                <a:srgbClr val="111111"/>
              </a:solidFill>
              <a:latin typeface="Times New Roman"/>
              <a:ea typeface="Times New Roman"/>
              <a:cs typeface="Times New Roman"/>
              <a:sym typeface="Times New Roman"/>
            </a:endParaRPr>
          </a:p>
          <a:p>
            <a:pPr marL="0" indent="0">
              <a:lnSpc>
                <a:spcPct val="92000"/>
              </a:lnSpc>
              <a:buSzTx/>
              <a:buNone/>
              <a:defRPr sz="1700" u="sng">
                <a:solidFill>
                  <a:schemeClr val="accent5"/>
                </a:solidFill>
                <a:latin typeface="Times New Roman"/>
                <a:ea typeface="Times New Roman"/>
                <a:cs typeface="Times New Roman"/>
                <a:sym typeface="Times New Roman"/>
              </a:defRPr>
            </a:pPr>
            <a:r>
              <a:rPr>
                <a:uFill>
                  <a:solidFill>
                    <a:schemeClr val="accent5"/>
                  </a:solidFill>
                </a:uFill>
                <a:hlinkClick r:id="rId4" invalidUrl="" action="" tgtFrame="" tooltip="" history="1" highlightClick="0" endSnd="0"/>
              </a:rPr>
              <a:t>Glaad</a:t>
            </a:r>
            <a:r>
              <a:rPr sz="1100" u="none">
                <a:solidFill>
                  <a:srgbClr val="202122"/>
                </a:solidFill>
              </a:rPr>
              <a:t> </a:t>
            </a:r>
            <a:r>
              <a:rPr sz="1200" u="none">
                <a:solidFill>
                  <a:srgbClr val="202122"/>
                </a:solidFill>
              </a:rPr>
              <a:t>An American non-governmental media monitoring organization. </a:t>
            </a:r>
            <a:endParaRPr sz="1300">
              <a:solidFill>
                <a:srgbClr val="202122"/>
              </a:solidFill>
            </a:endParaRPr>
          </a:p>
          <a:p>
            <a:pPr marL="0" indent="0">
              <a:lnSpc>
                <a:spcPct val="92000"/>
              </a:lnSpc>
              <a:buSzTx/>
              <a:buNone/>
              <a:defRPr sz="1100"/>
            </a:pPr>
            <a:endParaRPr b="1">
              <a:solidFill>
                <a:srgbClr val="000000"/>
              </a:solidFill>
              <a:latin typeface="Times New Roman"/>
              <a:ea typeface="Times New Roman"/>
              <a:cs typeface="Times New Roman"/>
              <a:sym typeface="Times New Roman"/>
            </a:endParaRPr>
          </a:p>
          <a:p>
            <a:pPr marL="0" indent="0">
              <a:lnSpc>
                <a:spcPct val="92000"/>
              </a:lnSpc>
              <a:buSzTx/>
              <a:buNone/>
              <a:defRPr b="1" i="1" sz="1600" u="sng">
                <a:solidFill>
                  <a:schemeClr val="accent5"/>
                </a:solidFill>
                <a:latin typeface="Times New Roman"/>
                <a:ea typeface="Times New Roman"/>
                <a:cs typeface="Times New Roman"/>
                <a:sym typeface="Times New Roman"/>
              </a:defRPr>
            </a:pPr>
            <a:r>
              <a:rPr>
                <a:uFill>
                  <a:solidFill>
                    <a:schemeClr val="accent5"/>
                  </a:solidFill>
                </a:uFill>
                <a:hlinkClick r:id="rId5" invalidUrl="" action="" tgtFrame="" tooltip="" history="1" highlightClick="0" endSnd="0"/>
              </a:rPr>
              <a:t>Them</a:t>
            </a:r>
            <a:r>
              <a:rPr b="0" i="0">
                <a:uFill>
                  <a:solidFill>
                    <a:schemeClr val="accent5"/>
                  </a:solidFill>
                </a:uFill>
                <a:hlinkClick r:id="rId5" invalidUrl="" action="" tgtFrame="" tooltip="" history="1" highlightClick="0" endSnd="0"/>
              </a:rPr>
              <a:t> </a:t>
            </a:r>
            <a:r>
              <a:rPr b="0" i="0" sz="1200" u="none">
                <a:solidFill>
                  <a:srgbClr val="202122"/>
                </a:solidFill>
              </a:rPr>
              <a:t>An American online Progressive LGBT magazine</a:t>
            </a:r>
          </a:p>
        </p:txBody>
      </p:sp>
      <p:sp>
        <p:nvSpPr>
          <p:cNvPr id="215" name="Google Shape;218;p32"/>
          <p:cNvSpPr txBox="1"/>
          <p:nvPr/>
        </p:nvSpPr>
        <p:spPr>
          <a:xfrm>
            <a:off x="3772925" y="1517949"/>
            <a:ext cx="2808001" cy="3190250"/>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ormAutofit fontScale="100000" lnSpcReduction="0"/>
          </a:bodyPr>
          <a:lstStyle/>
          <a:p>
            <a:pPr defTabSz="877823">
              <a:lnSpc>
                <a:spcPct val="115000"/>
              </a:lnSpc>
              <a:defRPr sz="1727" u="sng">
                <a:solidFill>
                  <a:schemeClr val="accent5"/>
                </a:solidFill>
                <a:latin typeface="Times New Roman"/>
                <a:ea typeface="Times New Roman"/>
                <a:cs typeface="Times New Roman"/>
                <a:sym typeface="Times New Roman"/>
              </a:defRPr>
            </a:pPr>
            <a:r>
              <a:rPr>
                <a:uFill>
                  <a:solidFill>
                    <a:schemeClr val="accent5"/>
                  </a:solidFill>
                </a:uFill>
                <a:hlinkClick r:id="rId6" invalidUrl="" action="" tgtFrame="" tooltip="" history="1" highlightClick="0" endSnd="0"/>
              </a:rPr>
              <a:t>LGBTQ resources in NY </a:t>
            </a:r>
            <a:endParaRPr sz="1248">
              <a:solidFill>
                <a:schemeClr val="accent2">
                  <a:lumOff val="21764"/>
                </a:schemeClr>
              </a:solidFill>
            </a:endParaRPr>
          </a:p>
          <a:p>
            <a:pPr defTabSz="877823">
              <a:lnSpc>
                <a:spcPct val="115000"/>
              </a:lnSpc>
              <a:defRPr sz="1152">
                <a:solidFill>
                  <a:schemeClr val="accent2">
                    <a:lumOff val="21764"/>
                  </a:schemeClr>
                </a:solidFill>
              </a:defRPr>
            </a:pPr>
            <a:endParaRPr sz="1727">
              <a:latin typeface="Times New Roman"/>
              <a:ea typeface="Times New Roman"/>
              <a:cs typeface="Times New Roman"/>
              <a:sym typeface="Times New Roman"/>
            </a:endParaRPr>
          </a:p>
          <a:p>
            <a:pPr defTabSz="877823">
              <a:lnSpc>
                <a:spcPct val="115000"/>
              </a:lnSpc>
              <a:defRPr sz="1727" u="sng">
                <a:solidFill>
                  <a:schemeClr val="accent5"/>
                </a:solidFill>
                <a:latin typeface="Times New Roman"/>
                <a:ea typeface="Times New Roman"/>
                <a:cs typeface="Times New Roman"/>
                <a:sym typeface="Times New Roman"/>
              </a:defRPr>
            </a:pPr>
            <a:r>
              <a:rPr>
                <a:uFill>
                  <a:solidFill>
                    <a:schemeClr val="accent5"/>
                  </a:solidFill>
                </a:uFill>
                <a:hlinkClick r:id="rId7" invalidUrl="" action="" tgtFrame="" tooltip="" history="1" highlightClick="0" endSnd="0"/>
              </a:rPr>
              <a:t>The Center (NYC)</a:t>
            </a:r>
            <a:endParaRPr>
              <a:solidFill>
                <a:schemeClr val="accent2">
                  <a:lumOff val="21764"/>
                </a:schemeClr>
              </a:solidFill>
            </a:endParaRPr>
          </a:p>
          <a:p>
            <a:pPr defTabSz="877823">
              <a:lnSpc>
                <a:spcPct val="115000"/>
              </a:lnSpc>
              <a:defRPr sz="1152">
                <a:solidFill>
                  <a:schemeClr val="accent2">
                    <a:lumOff val="21764"/>
                  </a:schemeClr>
                </a:solidFill>
              </a:defRPr>
            </a:pPr>
            <a:endParaRPr sz="1727">
              <a:latin typeface="Times New Roman"/>
              <a:ea typeface="Times New Roman"/>
              <a:cs typeface="Times New Roman"/>
              <a:sym typeface="Times New Roman"/>
            </a:endParaRPr>
          </a:p>
          <a:p>
            <a:pPr defTabSz="877823">
              <a:lnSpc>
                <a:spcPct val="115000"/>
              </a:lnSpc>
              <a:defRPr b="1" sz="1727" u="sng">
                <a:solidFill>
                  <a:schemeClr val="accent5"/>
                </a:solidFill>
                <a:latin typeface="Times New Roman"/>
                <a:ea typeface="Times New Roman"/>
                <a:cs typeface="Times New Roman"/>
                <a:sym typeface="Times New Roman"/>
              </a:defRPr>
            </a:pPr>
            <a:r>
              <a:rPr>
                <a:uFill>
                  <a:solidFill>
                    <a:schemeClr val="accent5"/>
                  </a:solidFill>
                </a:uFill>
                <a:hlinkClick r:id="rId8" invalidUrl="" action="" tgtFrame="" tooltip="" history="1" highlightClick="0" endSnd="0"/>
              </a:rPr>
              <a:t>UC Davis LGBTQIA Resource Center</a:t>
            </a:r>
          </a:p>
          <a:p>
            <a:pPr defTabSz="877823">
              <a:lnSpc>
                <a:spcPct val="115000"/>
              </a:lnSpc>
              <a:defRPr sz="1152">
                <a:solidFill>
                  <a:schemeClr val="accent2">
                    <a:lumOff val="21764"/>
                  </a:schemeClr>
                </a:solidFill>
              </a:defRPr>
            </a:pPr>
            <a:endParaRPr b="1" sz="1727">
              <a:latin typeface="Times New Roman"/>
              <a:ea typeface="Times New Roman"/>
              <a:cs typeface="Times New Roman"/>
              <a:sym typeface="Times New Roman"/>
            </a:endParaRPr>
          </a:p>
          <a:p>
            <a:pPr defTabSz="877823">
              <a:lnSpc>
                <a:spcPct val="115000"/>
              </a:lnSpc>
              <a:defRPr b="1" sz="1727" u="sng">
                <a:solidFill>
                  <a:schemeClr val="accent5"/>
                </a:solidFill>
                <a:latin typeface="Times New Roman"/>
                <a:ea typeface="Times New Roman"/>
                <a:cs typeface="Times New Roman"/>
                <a:sym typeface="Times New Roman"/>
              </a:defRPr>
            </a:pPr>
            <a:r>
              <a:rPr>
                <a:uFill>
                  <a:solidFill>
                    <a:schemeClr val="accent5"/>
                  </a:solidFill>
                </a:uFill>
                <a:hlinkClick r:id="rId9" invalidUrl="" action="" tgtFrame="" tooltip="" history="1" highlightClick="0" endSnd="0"/>
              </a:rPr>
              <a:t>GLSEN pronoun resource</a:t>
            </a:r>
          </a:p>
          <a:p>
            <a:pPr defTabSz="877823">
              <a:lnSpc>
                <a:spcPct val="115000"/>
              </a:lnSpc>
              <a:defRPr sz="1152">
                <a:solidFill>
                  <a:schemeClr val="accent2">
                    <a:lumOff val="21764"/>
                  </a:schemeClr>
                </a:solidFill>
              </a:defRPr>
            </a:pPr>
            <a:endParaRPr b="1" sz="1727">
              <a:latin typeface="Times New Roman"/>
              <a:ea typeface="Times New Roman"/>
              <a:cs typeface="Times New Roman"/>
              <a:sym typeface="Times New Roman"/>
            </a:endParaRPr>
          </a:p>
          <a:p>
            <a:pPr defTabSz="877823">
              <a:lnSpc>
                <a:spcPct val="115000"/>
              </a:lnSpc>
              <a:defRPr b="1" sz="1727" u="sng">
                <a:solidFill>
                  <a:schemeClr val="accent5"/>
                </a:solidFill>
                <a:latin typeface="Times New Roman"/>
                <a:ea typeface="Times New Roman"/>
                <a:cs typeface="Times New Roman"/>
                <a:sym typeface="Times New Roman"/>
              </a:defRPr>
            </a:pPr>
            <a:r>
              <a:rPr>
                <a:uFill>
                  <a:solidFill>
                    <a:schemeClr val="accent5"/>
                  </a:solidFill>
                </a:uFill>
                <a:hlinkClick r:id="rId10" invalidUrl="" action="" tgtFrame="" tooltip="" history="1" highlightClick="0" endSnd="0"/>
              </a:rPr>
              <a:t>HRC pronoun resource</a:t>
            </a:r>
          </a:p>
        </p:txBody>
      </p:sp>
      <p:pic>
        <p:nvPicPr>
          <p:cNvPr id="216" name="Google Shape;219;p32" descr="Google Shape;219;p32"/>
          <p:cNvPicPr>
            <a:picLocks noChangeAspect="1"/>
          </p:cNvPicPr>
          <p:nvPr/>
        </p:nvPicPr>
        <p:blipFill>
          <a:blip r:embed="rId11">
            <a:extLst/>
          </a:blip>
          <a:stretch>
            <a:fillRect/>
          </a:stretch>
        </p:blipFill>
        <p:spPr>
          <a:xfrm>
            <a:off x="7997425" y="4098849"/>
            <a:ext cx="1042898" cy="919503"/>
          </a:xfrm>
          <a:prstGeom prst="rect">
            <a:avLst/>
          </a:prstGeom>
          <a:ln w="12700">
            <a:miter lim="400000"/>
          </a:ln>
        </p:spPr>
      </p:pic>
      <p:pic>
        <p:nvPicPr>
          <p:cNvPr id="217" name="Google Shape;220;p32" descr="Google Shape;220;p32"/>
          <p:cNvPicPr>
            <a:picLocks noChangeAspect="1"/>
          </p:cNvPicPr>
          <p:nvPr/>
        </p:nvPicPr>
        <p:blipFill>
          <a:blip r:embed="rId12">
            <a:extLst/>
          </a:blip>
          <a:stretch>
            <a:fillRect/>
          </a:stretch>
        </p:blipFill>
        <p:spPr>
          <a:xfrm>
            <a:off x="6954525" y="4037150"/>
            <a:ext cx="1042901" cy="1042901"/>
          </a:xfrm>
          <a:prstGeom prst="rect">
            <a:avLst/>
          </a:prstGeom>
          <a:ln w="12700">
            <a:miter lim="400000"/>
          </a:ln>
        </p:spPr>
      </p:pic>
      <p:sp>
        <p:nvSpPr>
          <p:cNvPr id="218" name="Google Shape;221;p32"/>
          <p:cNvSpPr txBox="1"/>
          <p:nvPr/>
        </p:nvSpPr>
        <p:spPr>
          <a:xfrm>
            <a:off x="-1" y="-1"/>
            <a:ext cx="9101402" cy="574145"/>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lvl1pPr>
              <a:lnSpc>
                <a:spcPct val="115000"/>
              </a:lnSpc>
              <a:defRPr b="1" sz="2800">
                <a:latin typeface="Times New Roman"/>
                <a:ea typeface="Times New Roman"/>
                <a:cs typeface="Times New Roman"/>
                <a:sym typeface="Times New Roman"/>
              </a:defRPr>
            </a:lvl1pPr>
          </a:lstStyle>
          <a:p>
            <a:pPr/>
            <a:r>
              <a:t>THANK YOU for your support!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4CCCC"/>
        </a:solidFill>
      </p:bgPr>
    </p:bg>
    <p:spTree>
      <p:nvGrpSpPr>
        <p:cNvPr id="1" name=""/>
        <p:cNvGrpSpPr/>
        <p:nvPr/>
      </p:nvGrpSpPr>
      <p:grpSpPr>
        <a:xfrm>
          <a:off x="0" y="0"/>
          <a:ext cx="0" cy="0"/>
          <a:chOff x="0" y="0"/>
          <a:chExt cx="0" cy="0"/>
        </a:xfrm>
      </p:grpSpPr>
      <p:sp>
        <p:nvSpPr>
          <p:cNvPr id="120" name="Google Shape;71;p15"/>
          <p:cNvSpPr txBox="1"/>
          <p:nvPr>
            <p:ph type="title"/>
          </p:nvPr>
        </p:nvSpPr>
        <p:spPr>
          <a:xfrm>
            <a:off x="305574" y="72100"/>
            <a:ext cx="4768202" cy="852900"/>
          </a:xfrm>
          <a:prstGeom prst="rect">
            <a:avLst/>
          </a:prstGeom>
        </p:spPr>
        <p:txBody>
          <a:bodyPr/>
          <a:lstStyle>
            <a:lvl1pPr algn="ctr">
              <a:defRPr b="1" sz="3200">
                <a:latin typeface="Times New Roman"/>
                <a:ea typeface="Times New Roman"/>
                <a:cs typeface="Times New Roman"/>
                <a:sym typeface="Times New Roman"/>
              </a:defRPr>
            </a:lvl1pPr>
          </a:lstStyle>
          <a:p>
            <a:pPr/>
            <a:r>
              <a:t>Why Inclusivity Matters</a:t>
            </a:r>
          </a:p>
        </p:txBody>
      </p:sp>
      <p:sp>
        <p:nvSpPr>
          <p:cNvPr id="121" name="Google Shape;72;p15"/>
          <p:cNvSpPr txBox="1"/>
          <p:nvPr>
            <p:ph type="body" idx="1"/>
          </p:nvPr>
        </p:nvSpPr>
        <p:spPr>
          <a:xfrm>
            <a:off x="449799" y="925000"/>
            <a:ext cx="6675302" cy="4050301"/>
          </a:xfrm>
          <a:prstGeom prst="rect">
            <a:avLst/>
          </a:prstGeom>
        </p:spPr>
        <p:txBody>
          <a:bodyPr/>
          <a:lstStyle/>
          <a:p>
            <a:pPr marL="0" indent="0">
              <a:lnSpc>
                <a:spcPct val="103500"/>
              </a:lnSpc>
              <a:buSzTx/>
              <a:buNone/>
              <a:defRPr b="1" sz="2300">
                <a:solidFill>
                  <a:srgbClr val="000000"/>
                </a:solidFill>
                <a:latin typeface="Times New Roman"/>
                <a:ea typeface="Times New Roman"/>
                <a:cs typeface="Times New Roman"/>
                <a:sym typeface="Times New Roman"/>
              </a:defRPr>
            </a:pPr>
            <a:r>
              <a:t>Growing Diversity</a:t>
            </a:r>
            <a:r>
              <a:rPr b="0"/>
              <a:t>: LGBTQ+ individuals represent a significant and growing portion of the population.</a:t>
            </a:r>
            <a:endParaRPr sz="2500"/>
          </a:p>
          <a:p>
            <a:pPr marL="0" indent="0">
              <a:lnSpc>
                <a:spcPct val="103500"/>
              </a:lnSpc>
              <a:spcBef>
                <a:spcPts val="1200"/>
              </a:spcBef>
              <a:buSzTx/>
              <a:buNone/>
              <a:defRPr b="1" sz="2300">
                <a:solidFill>
                  <a:srgbClr val="000000"/>
                </a:solidFill>
                <a:latin typeface="Times New Roman"/>
                <a:ea typeface="Times New Roman"/>
                <a:cs typeface="Times New Roman"/>
                <a:sym typeface="Times New Roman"/>
              </a:defRPr>
            </a:pPr>
            <a:r>
              <a:t>Customer Loyalty</a:t>
            </a:r>
            <a:r>
              <a:rPr b="0"/>
              <a:t>: Inclusive service fosters trust, encourages repeat business, and strengthens brand loyalty. </a:t>
            </a:r>
            <a:endParaRPr sz="2500"/>
          </a:p>
          <a:p>
            <a:pPr marL="0" indent="0">
              <a:lnSpc>
                <a:spcPct val="103500"/>
              </a:lnSpc>
              <a:spcBef>
                <a:spcPts val="1200"/>
              </a:spcBef>
              <a:buSzTx/>
              <a:buNone/>
              <a:defRPr b="1" sz="2300">
                <a:solidFill>
                  <a:srgbClr val="000000"/>
                </a:solidFill>
                <a:latin typeface="Times New Roman"/>
                <a:ea typeface="Times New Roman"/>
                <a:cs typeface="Times New Roman"/>
                <a:sym typeface="Times New Roman"/>
              </a:defRPr>
            </a:pPr>
            <a:r>
              <a:t>Legal and Ethical Considerations</a:t>
            </a:r>
            <a:r>
              <a:rPr b="0"/>
              <a:t>: Anti-discrimination laws protect LGBTQ+ individuals, and inclusivity aligns with company values of respect and equality.</a:t>
            </a:r>
          </a:p>
        </p:txBody>
      </p:sp>
      <p:pic>
        <p:nvPicPr>
          <p:cNvPr id="122" name="Google Shape;73;p15" descr="Google Shape;73;p15"/>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23" name="Google Shape;74;p15" descr="Google Shape;74;p15"/>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CE5CD"/>
        </a:solidFill>
      </p:bgPr>
    </p:bg>
    <p:spTree>
      <p:nvGrpSpPr>
        <p:cNvPr id="1" name=""/>
        <p:cNvGrpSpPr/>
        <p:nvPr/>
      </p:nvGrpSpPr>
      <p:grpSpPr>
        <a:xfrm>
          <a:off x="0" y="0"/>
          <a:ext cx="0" cy="0"/>
          <a:chOff x="0" y="0"/>
          <a:chExt cx="0" cy="0"/>
        </a:xfrm>
      </p:grpSpPr>
      <p:sp>
        <p:nvSpPr>
          <p:cNvPr id="125" name="Google Shape;79;p16"/>
          <p:cNvSpPr txBox="1"/>
          <p:nvPr>
            <p:ph type="title"/>
          </p:nvPr>
        </p:nvSpPr>
        <p:spPr>
          <a:xfrm>
            <a:off x="311699" y="0"/>
            <a:ext cx="5890202" cy="833999"/>
          </a:xfrm>
          <a:prstGeom prst="rect">
            <a:avLst/>
          </a:prstGeom>
        </p:spPr>
        <p:txBody>
          <a:bodyPr/>
          <a:lstStyle>
            <a:lvl1pPr>
              <a:defRPr b="1" sz="2800">
                <a:latin typeface="Times New Roman"/>
                <a:ea typeface="Times New Roman"/>
                <a:cs typeface="Times New Roman"/>
                <a:sym typeface="Times New Roman"/>
              </a:defRPr>
            </a:lvl1pPr>
          </a:lstStyle>
          <a:p>
            <a:pPr/>
            <a:r>
              <a:t>LGBTQ+ 101: What Does it Mean?</a:t>
            </a:r>
          </a:p>
        </p:txBody>
      </p:sp>
      <p:sp>
        <p:nvSpPr>
          <p:cNvPr id="126" name="Google Shape;80;p16"/>
          <p:cNvSpPr txBox="1"/>
          <p:nvPr>
            <p:ph type="body" idx="1"/>
          </p:nvPr>
        </p:nvSpPr>
        <p:spPr>
          <a:xfrm>
            <a:off x="311700" y="833999"/>
            <a:ext cx="6914699" cy="3735001"/>
          </a:xfrm>
          <a:prstGeom prst="rect">
            <a:avLst/>
          </a:prstGeom>
        </p:spPr>
        <p:txBody>
          <a:bodyPr/>
          <a:lstStyle/>
          <a:p>
            <a:pPr marL="0" indent="0" defTabSz="859536">
              <a:lnSpc>
                <a:spcPct val="95000"/>
              </a:lnSpc>
              <a:buSzTx/>
              <a:buNone/>
              <a:defRPr b="1" sz="1786">
                <a:solidFill>
                  <a:srgbClr val="000000"/>
                </a:solidFill>
                <a:latin typeface="Times New Roman"/>
                <a:ea typeface="Times New Roman"/>
                <a:cs typeface="Times New Roman"/>
                <a:sym typeface="Times New Roman"/>
              </a:defRPr>
            </a:pPr>
            <a:r>
              <a:t>Lesbian</a:t>
            </a:r>
          </a:p>
          <a:p>
            <a:pPr marL="0" indent="0" defTabSz="859536">
              <a:lnSpc>
                <a:spcPct val="95000"/>
              </a:lnSpc>
              <a:spcBef>
                <a:spcPts val="1100"/>
              </a:spcBef>
              <a:buSzTx/>
              <a:buNone/>
              <a:defRPr b="1" sz="1786">
                <a:solidFill>
                  <a:srgbClr val="000000"/>
                </a:solidFill>
                <a:latin typeface="Times New Roman"/>
                <a:ea typeface="Times New Roman"/>
                <a:cs typeface="Times New Roman"/>
                <a:sym typeface="Times New Roman"/>
              </a:defRPr>
            </a:pPr>
            <a:r>
              <a:t>Gay</a:t>
            </a:r>
          </a:p>
          <a:p>
            <a:pPr marL="0" indent="0" defTabSz="859536">
              <a:lnSpc>
                <a:spcPct val="95000"/>
              </a:lnSpc>
              <a:spcBef>
                <a:spcPts val="1100"/>
              </a:spcBef>
              <a:buSzTx/>
              <a:buNone/>
              <a:defRPr b="1" sz="1786">
                <a:solidFill>
                  <a:srgbClr val="000000"/>
                </a:solidFill>
                <a:latin typeface="Times New Roman"/>
                <a:ea typeface="Times New Roman"/>
                <a:cs typeface="Times New Roman"/>
                <a:sym typeface="Times New Roman"/>
              </a:defRPr>
            </a:pPr>
            <a:r>
              <a:t>Bisexual</a:t>
            </a:r>
          </a:p>
          <a:p>
            <a:pPr marL="0" indent="0" defTabSz="859536">
              <a:lnSpc>
                <a:spcPct val="95000"/>
              </a:lnSpc>
              <a:spcBef>
                <a:spcPts val="1100"/>
              </a:spcBef>
              <a:buSzTx/>
              <a:buNone/>
              <a:defRPr b="1" sz="1786">
                <a:solidFill>
                  <a:srgbClr val="000000"/>
                </a:solidFill>
                <a:latin typeface="Times New Roman"/>
                <a:ea typeface="Times New Roman"/>
                <a:cs typeface="Times New Roman"/>
                <a:sym typeface="Times New Roman"/>
              </a:defRPr>
            </a:pPr>
            <a:r>
              <a:t>Transgender</a:t>
            </a:r>
          </a:p>
          <a:p>
            <a:pPr marL="0" indent="0" defTabSz="859536">
              <a:lnSpc>
                <a:spcPct val="95000"/>
              </a:lnSpc>
              <a:spcBef>
                <a:spcPts val="1100"/>
              </a:spcBef>
              <a:buSzTx/>
              <a:buNone/>
              <a:defRPr b="1" sz="1786">
                <a:solidFill>
                  <a:srgbClr val="000000"/>
                </a:solidFill>
                <a:latin typeface="Times New Roman"/>
                <a:ea typeface="Times New Roman"/>
                <a:cs typeface="Times New Roman"/>
                <a:sym typeface="Times New Roman"/>
              </a:defRPr>
            </a:pPr>
            <a:r>
              <a:t>Queer or Questioning</a:t>
            </a:r>
          </a:p>
          <a:p>
            <a:pPr marL="0" indent="0" defTabSz="859536">
              <a:lnSpc>
                <a:spcPct val="95000"/>
              </a:lnSpc>
              <a:spcBef>
                <a:spcPts val="1100"/>
              </a:spcBef>
              <a:buSzTx/>
              <a:buNone/>
              <a:defRPr b="1" sz="1786">
                <a:solidFill>
                  <a:srgbClr val="000000"/>
                </a:solidFill>
                <a:latin typeface="Times New Roman"/>
                <a:ea typeface="Times New Roman"/>
                <a:cs typeface="Times New Roman"/>
                <a:sym typeface="Times New Roman"/>
              </a:defRPr>
            </a:pPr>
            <a:r>
              <a:t>Intersex</a:t>
            </a:r>
          </a:p>
          <a:p>
            <a:pPr marL="0" indent="0" defTabSz="859536">
              <a:lnSpc>
                <a:spcPct val="95000"/>
              </a:lnSpc>
              <a:spcBef>
                <a:spcPts val="1100"/>
              </a:spcBef>
              <a:buSzTx/>
              <a:buNone/>
              <a:defRPr b="1" sz="1786">
                <a:solidFill>
                  <a:srgbClr val="000000"/>
                </a:solidFill>
                <a:latin typeface="Times New Roman"/>
                <a:ea typeface="Times New Roman"/>
                <a:cs typeface="Times New Roman"/>
                <a:sym typeface="Times New Roman"/>
              </a:defRPr>
            </a:pPr>
            <a:r>
              <a:t>Asexual</a:t>
            </a:r>
          </a:p>
          <a:p>
            <a:pPr marL="0" indent="0" defTabSz="859536">
              <a:lnSpc>
                <a:spcPct val="95000"/>
              </a:lnSpc>
              <a:spcBef>
                <a:spcPts val="1100"/>
              </a:spcBef>
              <a:buSzTx/>
              <a:buNone/>
              <a:defRPr b="1" sz="1786">
                <a:solidFill>
                  <a:srgbClr val="000000"/>
                </a:solidFill>
                <a:latin typeface="Times New Roman"/>
                <a:ea typeface="Times New Roman"/>
                <a:cs typeface="Times New Roman"/>
                <a:sym typeface="Times New Roman"/>
              </a:defRPr>
            </a:pPr>
            <a:r>
              <a:t>+ recognizes the limitless sexual orientations (2 spirit, gender-queer, pansexual, polyamorous, non-binary …etc) The + acknowledges that both identities and language are continually evolving. </a:t>
            </a:r>
          </a:p>
        </p:txBody>
      </p:sp>
      <p:pic>
        <p:nvPicPr>
          <p:cNvPr id="127" name="Google Shape;81;p16" descr="Google Shape;81;p16"/>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28" name="Google Shape;82;p16" descr="Google Shape;82;p16"/>
          <p:cNvPicPr>
            <a:picLocks noChangeAspect="1"/>
          </p:cNvPicPr>
          <p:nvPr/>
        </p:nvPicPr>
        <p:blipFill>
          <a:blip r:embed="rId3">
            <a:extLst/>
          </a:blip>
          <a:stretch>
            <a:fillRect/>
          </a:stretch>
        </p:blipFill>
        <p:spPr>
          <a:xfrm>
            <a:off x="7997425" y="2923525"/>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FF2CC"/>
        </a:solidFill>
      </p:bgPr>
    </p:bg>
    <p:spTree>
      <p:nvGrpSpPr>
        <p:cNvPr id="1" name=""/>
        <p:cNvGrpSpPr/>
        <p:nvPr/>
      </p:nvGrpSpPr>
      <p:grpSpPr>
        <a:xfrm>
          <a:off x="0" y="0"/>
          <a:ext cx="0" cy="0"/>
          <a:chOff x="0" y="0"/>
          <a:chExt cx="0" cy="0"/>
        </a:xfrm>
      </p:grpSpPr>
      <p:sp>
        <p:nvSpPr>
          <p:cNvPr id="130" name="Google Shape;87;p17"/>
          <p:cNvSpPr txBox="1"/>
          <p:nvPr>
            <p:ph type="title"/>
          </p:nvPr>
        </p:nvSpPr>
        <p:spPr>
          <a:xfrm>
            <a:off x="-1" y="-1"/>
            <a:ext cx="7340402" cy="795002"/>
          </a:xfrm>
          <a:prstGeom prst="rect">
            <a:avLst/>
          </a:prstGeom>
        </p:spPr>
        <p:txBody>
          <a:bodyPr/>
          <a:lstStyle>
            <a:lvl1pPr algn="ctr">
              <a:defRPr b="1" sz="3200">
                <a:latin typeface="Times New Roman"/>
                <a:ea typeface="Times New Roman"/>
                <a:cs typeface="Times New Roman"/>
                <a:sym typeface="Times New Roman"/>
              </a:defRPr>
            </a:lvl1pPr>
          </a:lstStyle>
          <a:p>
            <a:pPr/>
            <a:r>
              <a:t>Sexual Orientation vs. Gender Identity</a:t>
            </a:r>
          </a:p>
        </p:txBody>
      </p:sp>
      <p:sp>
        <p:nvSpPr>
          <p:cNvPr id="131" name="Google Shape;88;p17"/>
          <p:cNvSpPr txBox="1"/>
          <p:nvPr>
            <p:ph type="body" idx="1"/>
          </p:nvPr>
        </p:nvSpPr>
        <p:spPr>
          <a:xfrm>
            <a:off x="520774" y="853350"/>
            <a:ext cx="7340402" cy="3436800"/>
          </a:xfrm>
          <a:prstGeom prst="rect">
            <a:avLst/>
          </a:prstGeom>
        </p:spPr>
        <p:txBody>
          <a:bodyPr/>
          <a:lstStyle/>
          <a:p>
            <a:pPr marL="0" indent="0">
              <a:lnSpc>
                <a:spcPct val="103500"/>
              </a:lnSpc>
              <a:buSzTx/>
              <a:buNone/>
              <a:defRPr b="1" sz="2600">
                <a:solidFill>
                  <a:srgbClr val="000000"/>
                </a:solidFill>
                <a:latin typeface="Times New Roman"/>
                <a:ea typeface="Times New Roman"/>
                <a:cs typeface="Times New Roman"/>
                <a:sym typeface="Times New Roman"/>
              </a:defRPr>
            </a:pPr>
            <a:r>
              <a:t>Sexual Orientation</a:t>
            </a:r>
            <a:r>
              <a:rPr b="0"/>
              <a:t>: Refers to who a person is attracted to (e.g., heterosexual, gay, bisexual).</a:t>
            </a:r>
          </a:p>
          <a:p>
            <a:pPr marL="0" indent="0">
              <a:lnSpc>
                <a:spcPct val="103500"/>
              </a:lnSpc>
              <a:spcBef>
                <a:spcPts val="1200"/>
              </a:spcBef>
              <a:buSzTx/>
              <a:buNone/>
              <a:defRPr b="1" sz="2600">
                <a:solidFill>
                  <a:srgbClr val="000000"/>
                </a:solidFill>
                <a:latin typeface="Times New Roman"/>
                <a:ea typeface="Times New Roman"/>
                <a:cs typeface="Times New Roman"/>
                <a:sym typeface="Times New Roman"/>
              </a:defRPr>
            </a:pPr>
            <a:r>
              <a:t>Gender Identity</a:t>
            </a:r>
            <a:r>
              <a:rPr b="0"/>
              <a:t>: Refers to a person’s internal sense of being male, female, both, neither, or something else. </a:t>
            </a:r>
          </a:p>
          <a:p>
            <a:pPr marL="0" indent="0">
              <a:lnSpc>
                <a:spcPct val="103500"/>
              </a:lnSpc>
              <a:spcBef>
                <a:spcPts val="1200"/>
              </a:spcBef>
              <a:buSzTx/>
              <a:buNone/>
              <a:defRPr b="1" sz="2600">
                <a:solidFill>
                  <a:srgbClr val="000000"/>
                </a:solidFill>
                <a:latin typeface="Times New Roman"/>
                <a:ea typeface="Times New Roman"/>
                <a:cs typeface="Times New Roman"/>
                <a:sym typeface="Times New Roman"/>
              </a:defRPr>
            </a:pPr>
            <a:r>
              <a:t>Distinction</a:t>
            </a:r>
            <a:r>
              <a:rPr b="0"/>
              <a:t>: Sexual orientation is about attraction; gender identity is about who you are.</a:t>
            </a:r>
          </a:p>
        </p:txBody>
      </p:sp>
      <p:pic>
        <p:nvPicPr>
          <p:cNvPr id="132" name="Google Shape;89;p17" descr="Google Shape;89;p17"/>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33" name="Google Shape;90;p17" descr="Google Shape;90;p17"/>
          <p:cNvPicPr>
            <a:picLocks noChangeAspect="1"/>
          </p:cNvPicPr>
          <p:nvPr/>
        </p:nvPicPr>
        <p:blipFill>
          <a:blip r:embed="rId3">
            <a:extLst/>
          </a:blip>
          <a:stretch>
            <a:fillRect/>
          </a:stretch>
        </p:blipFill>
        <p:spPr>
          <a:xfrm>
            <a:off x="695452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9EAD3"/>
        </a:solidFill>
      </p:bgPr>
    </p:bg>
    <p:spTree>
      <p:nvGrpSpPr>
        <p:cNvPr id="1" name=""/>
        <p:cNvGrpSpPr/>
        <p:nvPr/>
      </p:nvGrpSpPr>
      <p:grpSpPr>
        <a:xfrm>
          <a:off x="0" y="0"/>
          <a:ext cx="0" cy="0"/>
          <a:chOff x="0" y="0"/>
          <a:chExt cx="0" cy="0"/>
        </a:xfrm>
      </p:grpSpPr>
      <p:sp>
        <p:nvSpPr>
          <p:cNvPr id="135" name="Google Shape;95;p18"/>
          <p:cNvSpPr txBox="1"/>
          <p:nvPr>
            <p:ph type="title"/>
          </p:nvPr>
        </p:nvSpPr>
        <p:spPr>
          <a:xfrm>
            <a:off x="311699" y="211043"/>
            <a:ext cx="5899201" cy="504601"/>
          </a:xfrm>
          <a:prstGeom prst="rect">
            <a:avLst/>
          </a:prstGeom>
        </p:spPr>
        <p:txBody>
          <a:bodyPr/>
          <a:lstStyle>
            <a:lvl1pPr defTabSz="676655">
              <a:defRPr b="1" sz="2294">
                <a:latin typeface="Times New Roman"/>
                <a:ea typeface="Times New Roman"/>
                <a:cs typeface="Times New Roman"/>
                <a:sym typeface="Times New Roman"/>
              </a:defRPr>
            </a:lvl1pPr>
          </a:lstStyle>
          <a:p>
            <a:pPr/>
            <a:r>
              <a:t>Common Pronouns and Usage</a:t>
            </a:r>
          </a:p>
        </p:txBody>
      </p:sp>
      <p:sp>
        <p:nvSpPr>
          <p:cNvPr id="136" name="Google Shape;96;p18"/>
          <p:cNvSpPr txBox="1"/>
          <p:nvPr>
            <p:ph type="body" idx="1"/>
          </p:nvPr>
        </p:nvSpPr>
        <p:spPr>
          <a:xfrm>
            <a:off x="311699" y="1073574"/>
            <a:ext cx="7157402" cy="3333002"/>
          </a:xfrm>
          <a:prstGeom prst="rect">
            <a:avLst/>
          </a:prstGeom>
        </p:spPr>
        <p:txBody>
          <a:bodyPr/>
          <a:lstStyle/>
          <a:p>
            <a:pPr marL="0" indent="0">
              <a:buSzTx/>
              <a:buNone/>
              <a:defRPr b="1" sz="2600">
                <a:solidFill>
                  <a:srgbClr val="000000"/>
                </a:solidFill>
                <a:latin typeface="Times New Roman"/>
                <a:ea typeface="Times New Roman"/>
                <a:cs typeface="Times New Roman"/>
                <a:sym typeface="Times New Roman"/>
              </a:defRPr>
            </a:pPr>
            <a:r>
              <a:t>Pronouns</a:t>
            </a:r>
            <a:r>
              <a:rPr b="0"/>
              <a:t> are a tool we use to refer to people without using their names.</a:t>
            </a:r>
          </a:p>
          <a:p>
            <a:pPr marL="0" indent="0">
              <a:spcBef>
                <a:spcPts val="1200"/>
              </a:spcBef>
              <a:buSzTx/>
              <a:buNone/>
              <a:defRPr sz="2600">
                <a:solidFill>
                  <a:srgbClr val="000000"/>
                </a:solidFill>
                <a:latin typeface="Times New Roman"/>
                <a:ea typeface="Times New Roman"/>
                <a:cs typeface="Times New Roman"/>
                <a:sym typeface="Times New Roman"/>
              </a:defRPr>
            </a:pPr>
            <a:r>
              <a:t>Common pronouns are she/her/hers, he/him/his, they/them/theirs but many other non-binary pronouns also exist. </a:t>
            </a:r>
          </a:p>
        </p:txBody>
      </p:sp>
      <p:pic>
        <p:nvPicPr>
          <p:cNvPr id="137" name="Google Shape;97;p18" descr="Google Shape;97;p18"/>
          <p:cNvPicPr>
            <a:picLocks noChangeAspect="1"/>
          </p:cNvPicPr>
          <p:nvPr/>
        </p:nvPicPr>
        <p:blipFill>
          <a:blip r:embed="rId2">
            <a:extLst/>
          </a:blip>
          <a:stretch>
            <a:fillRect/>
          </a:stretch>
        </p:blipFill>
        <p:spPr>
          <a:xfrm>
            <a:off x="114374" y="3971099"/>
            <a:ext cx="1172400" cy="1033677"/>
          </a:xfrm>
          <a:prstGeom prst="rect">
            <a:avLst/>
          </a:prstGeom>
          <a:ln w="12700">
            <a:miter lim="400000"/>
          </a:ln>
        </p:spPr>
      </p:pic>
      <p:pic>
        <p:nvPicPr>
          <p:cNvPr id="138" name="Google Shape;98;p18" descr="Google Shape;98;p18"/>
          <p:cNvPicPr>
            <a:picLocks noChangeAspect="1"/>
          </p:cNvPicPr>
          <p:nvPr/>
        </p:nvPicPr>
        <p:blipFill>
          <a:blip r:embed="rId3">
            <a:extLst/>
          </a:blip>
          <a:stretch>
            <a:fillRect/>
          </a:stretch>
        </p:blipFill>
        <p:spPr>
          <a:xfrm>
            <a:off x="7866475" y="3832374"/>
            <a:ext cx="1172401" cy="1172402"/>
          </a:xfrm>
          <a:prstGeom prst="rect">
            <a:avLst/>
          </a:prstGeom>
          <a:ln w="12700">
            <a:miter lim="400000"/>
          </a:ln>
        </p:spPr>
      </p:pic>
      <p:sp>
        <p:nvSpPr>
          <p:cNvPr id="139" name="Google Shape;99;p18"/>
          <p:cNvSpPr txBox="1"/>
          <p:nvPr/>
        </p:nvSpPr>
        <p:spPr>
          <a:xfrm rot="386805">
            <a:off x="6731283" y="424155"/>
            <a:ext cx="1630396" cy="40872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68095">
              <a:defRPr sz="2688">
                <a:ln w="9525" cap="flat">
                  <a:solidFill>
                    <a:schemeClr val="accent2">
                      <a:lumOff val="21764"/>
                    </a:schemeClr>
                  </a:solidFill>
                  <a:prstDash val="solid"/>
                  <a:round/>
                </a:ln>
                <a:solidFill>
                  <a:srgbClr val="EEEEEE"/>
                </a:solidFill>
              </a:defRPr>
            </a:lvl1pPr>
          </a:lstStyle>
          <a:p>
            <a:pPr/>
            <a:r>
              <a:t>He/him/his</a:t>
            </a:r>
          </a:p>
        </p:txBody>
      </p:sp>
      <p:sp>
        <p:nvSpPr>
          <p:cNvPr id="140" name="Google Shape;100;p18"/>
          <p:cNvSpPr txBox="1"/>
          <p:nvPr/>
        </p:nvSpPr>
        <p:spPr>
          <a:xfrm rot="374128">
            <a:off x="6688364" y="2977403"/>
            <a:ext cx="2008842" cy="4225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sz="2739">
                <a:ln w="9525" cap="flat">
                  <a:solidFill>
                    <a:schemeClr val="accent2">
                      <a:lumOff val="21764"/>
                    </a:schemeClr>
                  </a:solidFill>
                  <a:prstDash val="solid"/>
                  <a:round/>
                </a:ln>
                <a:solidFill>
                  <a:srgbClr val="EEEEEE"/>
                </a:solidFill>
              </a:defRPr>
            </a:lvl1pPr>
          </a:lstStyle>
          <a:p>
            <a:pPr/>
            <a:r>
              <a:t>She/her/hers</a:t>
            </a:r>
          </a:p>
        </p:txBody>
      </p:sp>
      <p:sp>
        <p:nvSpPr>
          <p:cNvPr id="141" name="Google Shape;101;p18"/>
          <p:cNvSpPr txBox="1"/>
          <p:nvPr/>
        </p:nvSpPr>
        <p:spPr>
          <a:xfrm rot="21279100">
            <a:off x="7295909" y="2193640"/>
            <a:ext cx="1362605" cy="42258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68095">
              <a:defRPr sz="2772">
                <a:ln w="9525" cap="flat">
                  <a:solidFill>
                    <a:schemeClr val="accent2">
                      <a:lumOff val="21764"/>
                    </a:schemeClr>
                  </a:solidFill>
                  <a:prstDash val="solid"/>
                  <a:round/>
                </a:ln>
                <a:solidFill>
                  <a:srgbClr val="EEEEEE"/>
                </a:solidFill>
              </a:defRPr>
            </a:lvl1pPr>
          </a:lstStyle>
          <a:p>
            <a:pPr/>
            <a:r>
              <a:t>Ze/zir/zir</a:t>
            </a:r>
          </a:p>
        </p:txBody>
      </p:sp>
      <p:sp>
        <p:nvSpPr>
          <p:cNvPr id="142" name="Google Shape;102;p18"/>
          <p:cNvSpPr txBox="1"/>
          <p:nvPr/>
        </p:nvSpPr>
        <p:spPr>
          <a:xfrm rot="21246768">
            <a:off x="4322371" y="3689370"/>
            <a:ext cx="2629415" cy="53565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603504">
              <a:defRPr sz="2772">
                <a:ln w="9525" cap="flat">
                  <a:solidFill>
                    <a:schemeClr val="accent2">
                      <a:lumOff val="21764"/>
                    </a:schemeClr>
                  </a:solidFill>
                  <a:prstDash val="solid"/>
                  <a:round/>
                </a:ln>
                <a:solidFill>
                  <a:srgbClr val="EEEEEE"/>
                </a:solidFill>
              </a:defRPr>
            </a:lvl1pPr>
          </a:lstStyle>
          <a:p>
            <a:pPr/>
            <a:r>
              <a:t>They/them/theirs</a:t>
            </a:r>
          </a:p>
        </p:txBody>
      </p:sp>
      <p:sp>
        <p:nvSpPr>
          <p:cNvPr id="143" name="Google Shape;103;p18"/>
          <p:cNvSpPr txBox="1"/>
          <p:nvPr/>
        </p:nvSpPr>
        <p:spPr>
          <a:xfrm rot="21179648">
            <a:off x="6639455" y="1250504"/>
            <a:ext cx="1551660" cy="42258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sz="2739">
                <a:ln w="9525" cap="flat">
                  <a:solidFill>
                    <a:schemeClr val="accent2">
                      <a:lumOff val="21764"/>
                    </a:schemeClr>
                  </a:solidFill>
                  <a:prstDash val="solid"/>
                  <a:round/>
                </a:ln>
                <a:solidFill>
                  <a:srgbClr val="EEEEEE"/>
                </a:solidFill>
              </a:defRPr>
            </a:lvl1pPr>
          </a:lstStyle>
          <a:p>
            <a:pPr/>
            <a:r>
              <a:t>Co/co/cos</a:t>
            </a:r>
          </a:p>
        </p:txBody>
      </p:sp>
      <p:sp>
        <p:nvSpPr>
          <p:cNvPr id="144" name="Google Shape;104;p18"/>
          <p:cNvSpPr txBox="1"/>
          <p:nvPr/>
        </p:nvSpPr>
        <p:spPr>
          <a:xfrm rot="294459">
            <a:off x="5831345" y="4465790"/>
            <a:ext cx="1402473" cy="4225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68095">
              <a:defRPr sz="2772">
                <a:ln w="9525" cap="flat">
                  <a:solidFill>
                    <a:schemeClr val="accent2">
                      <a:lumOff val="21764"/>
                    </a:schemeClr>
                  </a:solidFill>
                  <a:prstDash val="solid"/>
                  <a:round/>
                </a:ln>
                <a:solidFill>
                  <a:srgbClr val="EEEEEE"/>
                </a:solidFill>
              </a:defRPr>
            </a:lvl1pPr>
          </a:lstStyle>
          <a:p>
            <a:pPr/>
            <a:r>
              <a:t>Ze/hir/hir</a:t>
            </a:r>
          </a:p>
        </p:txBody>
      </p:sp>
      <p:sp>
        <p:nvSpPr>
          <p:cNvPr id="145" name="Google Shape;105;p18"/>
          <p:cNvSpPr txBox="1"/>
          <p:nvPr/>
        </p:nvSpPr>
        <p:spPr>
          <a:xfrm rot="21012689">
            <a:off x="2770498" y="4395346"/>
            <a:ext cx="1561629" cy="42258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49808">
              <a:defRPr sz="2706">
                <a:ln w="9525" cap="flat">
                  <a:solidFill>
                    <a:schemeClr val="accent2">
                      <a:lumOff val="21764"/>
                    </a:schemeClr>
                  </a:solidFill>
                  <a:prstDash val="solid"/>
                  <a:round/>
                </a:ln>
                <a:solidFill>
                  <a:srgbClr val="EEEEEE"/>
                </a:solidFill>
              </a:defRPr>
            </a:lvl1pPr>
          </a:lstStyle>
          <a:p>
            <a:pPr/>
            <a:r>
              <a:t>En/en/ens</a:t>
            </a:r>
          </a:p>
        </p:txBody>
      </p:sp>
      <p:sp>
        <p:nvSpPr>
          <p:cNvPr id="146" name="Google Shape;106;p18"/>
          <p:cNvSpPr txBox="1"/>
          <p:nvPr/>
        </p:nvSpPr>
        <p:spPr>
          <a:xfrm rot="361047">
            <a:off x="1432071" y="3794805"/>
            <a:ext cx="1480444" cy="53565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594359">
              <a:defRPr sz="2730">
                <a:ln w="9525" cap="flat">
                  <a:solidFill>
                    <a:schemeClr val="accent2">
                      <a:lumOff val="21764"/>
                    </a:schemeClr>
                  </a:solidFill>
                  <a:prstDash val="solid"/>
                  <a:round/>
                </a:ln>
                <a:solidFill>
                  <a:srgbClr val="EEEEEE"/>
                </a:solidFill>
              </a:defRPr>
            </a:lvl1pPr>
          </a:lstStyle>
          <a:p>
            <a:pPr/>
            <a:r>
              <a:t>Ey/em/eir</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0E0E3"/>
        </a:solidFill>
      </p:bgPr>
    </p:bg>
    <p:spTree>
      <p:nvGrpSpPr>
        <p:cNvPr id="1" name=""/>
        <p:cNvGrpSpPr/>
        <p:nvPr/>
      </p:nvGrpSpPr>
      <p:grpSpPr>
        <a:xfrm>
          <a:off x="0" y="0"/>
          <a:ext cx="0" cy="0"/>
          <a:chOff x="0" y="0"/>
          <a:chExt cx="0" cy="0"/>
        </a:xfrm>
      </p:grpSpPr>
      <p:sp>
        <p:nvSpPr>
          <p:cNvPr id="148" name="Google Shape;111;p19"/>
          <p:cNvSpPr txBox="1"/>
          <p:nvPr>
            <p:ph type="title"/>
          </p:nvPr>
        </p:nvSpPr>
        <p:spPr>
          <a:xfrm>
            <a:off x="343750" y="212024"/>
            <a:ext cx="4865400" cy="531001"/>
          </a:xfrm>
          <a:prstGeom prst="rect">
            <a:avLst/>
          </a:prstGeom>
        </p:spPr>
        <p:txBody>
          <a:bodyPr/>
          <a:lstStyle>
            <a:lvl1pPr defTabSz="713231">
              <a:defRPr b="1" sz="2496">
                <a:latin typeface="Times New Roman"/>
                <a:ea typeface="Times New Roman"/>
                <a:cs typeface="Times New Roman"/>
                <a:sym typeface="Times New Roman"/>
              </a:defRPr>
            </a:lvl1pPr>
          </a:lstStyle>
          <a:p>
            <a:pPr/>
            <a:r>
              <a:t>Why Pronouns Matter</a:t>
            </a:r>
          </a:p>
        </p:txBody>
      </p:sp>
      <p:sp>
        <p:nvSpPr>
          <p:cNvPr id="149" name="Google Shape;112;p19"/>
          <p:cNvSpPr txBox="1"/>
          <p:nvPr>
            <p:ph type="body" idx="1"/>
          </p:nvPr>
        </p:nvSpPr>
        <p:spPr>
          <a:xfrm>
            <a:off x="343749" y="743024"/>
            <a:ext cx="7162502" cy="4010102"/>
          </a:xfrm>
          <a:prstGeom prst="rect">
            <a:avLst/>
          </a:prstGeom>
        </p:spPr>
        <p:txBody>
          <a:bodyPr/>
          <a:lstStyle/>
          <a:p>
            <a:pPr marL="0" indent="0">
              <a:buSzTx/>
              <a:buNone/>
              <a:defRPr b="1" sz="2600">
                <a:solidFill>
                  <a:srgbClr val="000000"/>
                </a:solidFill>
                <a:latin typeface="Times New Roman"/>
                <a:ea typeface="Times New Roman"/>
                <a:cs typeface="Times New Roman"/>
                <a:sym typeface="Times New Roman"/>
              </a:defRPr>
            </a:pPr>
            <a:r>
              <a:t>Pronouns</a:t>
            </a:r>
            <a:r>
              <a:rPr b="0"/>
              <a:t>: Words we use to refer to someone without using their name (e.g., he, she, they, xe).</a:t>
            </a:r>
          </a:p>
          <a:p>
            <a:pPr marL="0" indent="0">
              <a:spcBef>
                <a:spcPts val="1200"/>
              </a:spcBef>
              <a:buSzTx/>
              <a:buNone/>
              <a:defRPr b="1" sz="2600">
                <a:solidFill>
                  <a:srgbClr val="000000"/>
                </a:solidFill>
                <a:latin typeface="Times New Roman"/>
                <a:ea typeface="Times New Roman"/>
                <a:cs typeface="Times New Roman"/>
                <a:sym typeface="Times New Roman"/>
              </a:defRPr>
            </a:pPr>
            <a:r>
              <a:t>Respecting Pronouns</a:t>
            </a:r>
            <a:r>
              <a:rPr b="0"/>
              <a:t>: Using correct pronouns is an important part of respecting someone’s identity.</a:t>
            </a:r>
          </a:p>
          <a:p>
            <a:pPr marL="0" indent="0">
              <a:spcBef>
                <a:spcPts val="1200"/>
              </a:spcBef>
              <a:buSzTx/>
              <a:buNone/>
              <a:defRPr b="1" sz="2600">
                <a:solidFill>
                  <a:srgbClr val="000000"/>
                </a:solidFill>
                <a:latin typeface="Times New Roman"/>
                <a:ea typeface="Times New Roman"/>
                <a:cs typeface="Times New Roman"/>
                <a:sym typeface="Times New Roman"/>
              </a:defRPr>
            </a:pPr>
            <a:r>
              <a:t>Normalizing Pronouns</a:t>
            </a:r>
            <a:r>
              <a:rPr b="0"/>
              <a:t>: Integrate pronouns into everyday conversation/business to foster a more inclusive environment. </a:t>
            </a:r>
          </a:p>
        </p:txBody>
      </p:sp>
      <p:pic>
        <p:nvPicPr>
          <p:cNvPr id="150" name="Google Shape;113;p19" descr="Google Shape;113;p19"/>
          <p:cNvPicPr>
            <a:picLocks noChangeAspect="1"/>
          </p:cNvPicPr>
          <p:nvPr/>
        </p:nvPicPr>
        <p:blipFill>
          <a:blip r:embed="rId2">
            <a:extLst/>
          </a:blip>
          <a:stretch>
            <a:fillRect/>
          </a:stretch>
        </p:blipFill>
        <p:spPr>
          <a:xfrm>
            <a:off x="8029475" y="4098849"/>
            <a:ext cx="1042898" cy="919503"/>
          </a:xfrm>
          <a:prstGeom prst="rect">
            <a:avLst/>
          </a:prstGeom>
          <a:ln w="12700">
            <a:miter lim="400000"/>
          </a:ln>
        </p:spPr>
      </p:pic>
      <p:pic>
        <p:nvPicPr>
          <p:cNvPr id="151" name="Google Shape;114;p19" descr="Google Shape;114;p19"/>
          <p:cNvPicPr>
            <a:picLocks noChangeAspect="1"/>
          </p:cNvPicPr>
          <p:nvPr/>
        </p:nvPicPr>
        <p:blipFill>
          <a:blip r:embed="rId3">
            <a:extLst/>
          </a:blip>
          <a:stretch>
            <a:fillRect/>
          </a:stretch>
        </p:blipFill>
        <p:spPr>
          <a:xfrm>
            <a:off x="6986575" y="4037150"/>
            <a:ext cx="1042901" cy="1042901"/>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CFE2F3"/>
        </a:solidFill>
      </p:bgPr>
    </p:bg>
    <p:spTree>
      <p:nvGrpSpPr>
        <p:cNvPr id="1" name=""/>
        <p:cNvGrpSpPr/>
        <p:nvPr/>
      </p:nvGrpSpPr>
      <p:grpSpPr>
        <a:xfrm>
          <a:off x="0" y="0"/>
          <a:ext cx="0" cy="0"/>
          <a:chOff x="0" y="0"/>
          <a:chExt cx="0" cy="0"/>
        </a:xfrm>
      </p:grpSpPr>
      <p:sp>
        <p:nvSpPr>
          <p:cNvPr id="153" name="Google Shape;119;p20"/>
          <p:cNvSpPr txBox="1"/>
          <p:nvPr>
            <p:ph type="title"/>
          </p:nvPr>
        </p:nvSpPr>
        <p:spPr>
          <a:xfrm>
            <a:off x="594413" y="103861"/>
            <a:ext cx="4892100" cy="726301"/>
          </a:xfrm>
          <a:prstGeom prst="rect">
            <a:avLst/>
          </a:prstGeom>
        </p:spPr>
        <p:txBody>
          <a:bodyPr/>
          <a:lstStyle>
            <a:lvl1pPr>
              <a:defRPr b="1" sz="3200">
                <a:latin typeface="Times New Roman"/>
                <a:ea typeface="Times New Roman"/>
                <a:cs typeface="Times New Roman"/>
                <a:sym typeface="Times New Roman"/>
              </a:defRPr>
            </a:lvl1pPr>
          </a:lstStyle>
          <a:p>
            <a:pPr/>
            <a:r>
              <a:t>Asking About Pronouns</a:t>
            </a:r>
          </a:p>
        </p:txBody>
      </p:sp>
      <p:sp>
        <p:nvSpPr>
          <p:cNvPr id="154" name="Google Shape;120;p20"/>
          <p:cNvSpPr txBox="1"/>
          <p:nvPr>
            <p:ph type="body" idx="1"/>
          </p:nvPr>
        </p:nvSpPr>
        <p:spPr>
          <a:xfrm>
            <a:off x="311699" y="938999"/>
            <a:ext cx="7630802" cy="3690301"/>
          </a:xfrm>
          <a:prstGeom prst="rect">
            <a:avLst/>
          </a:prstGeom>
        </p:spPr>
        <p:txBody>
          <a:bodyPr/>
          <a:lstStyle/>
          <a:p>
            <a:pPr indent="-344170">
              <a:lnSpc>
                <a:spcPct val="103500"/>
              </a:lnSpc>
              <a:buClr>
                <a:srgbClr val="000000"/>
              </a:buClr>
              <a:buSzPct val="100000"/>
              <a:buFont typeface="Times New Roman"/>
              <a:defRPr b="1" sz="1800">
                <a:solidFill>
                  <a:srgbClr val="000000"/>
                </a:solidFill>
                <a:latin typeface="Times New Roman"/>
                <a:ea typeface="Times New Roman"/>
                <a:cs typeface="Times New Roman"/>
                <a:sym typeface="Times New Roman"/>
              </a:defRPr>
            </a:pPr>
            <a:r>
              <a:t>Normalizing Pronouns</a:t>
            </a:r>
            <a:r>
              <a:rPr b="0"/>
              <a:t>: Incorporate pronouns into your introduction (“Hi, I’m [name], my pronouns are [pronouns], what about you?”).</a:t>
            </a:r>
            <a:endParaRPr sz="2600"/>
          </a:p>
          <a:p>
            <a:pPr indent="-344170">
              <a:lnSpc>
                <a:spcPct val="103500"/>
              </a:lnSpc>
              <a:buClr>
                <a:srgbClr val="000000"/>
              </a:buClr>
              <a:buSzPct val="100000"/>
              <a:buFont typeface="Times New Roman"/>
              <a:defRPr b="1" sz="1800">
                <a:solidFill>
                  <a:srgbClr val="000000"/>
                </a:solidFill>
                <a:latin typeface="Times New Roman"/>
                <a:ea typeface="Times New Roman"/>
                <a:cs typeface="Times New Roman"/>
                <a:sym typeface="Times New Roman"/>
              </a:defRPr>
            </a:pPr>
            <a:r>
              <a:t>How to Ask</a:t>
            </a:r>
            <a:r>
              <a:rPr b="0"/>
              <a:t>: Always share your pronouns first before asking for someone elses pronouns. For example, “Hi, I’m [Your Name], and my pronouns are [your pronouns]. Feel free to share yours if you’re comfortable.”  or “I realize we never shared pronouns before, I use [your pronouns], and you?”</a:t>
            </a:r>
            <a:endParaRPr sz="800">
              <a:solidFill>
                <a:srgbClr val="FFFFFF"/>
              </a:solidFill>
            </a:endParaRPr>
          </a:p>
          <a:p>
            <a:pPr indent="-344170">
              <a:lnSpc>
                <a:spcPct val="103500"/>
              </a:lnSpc>
              <a:buClr>
                <a:srgbClr val="000000"/>
              </a:buClr>
              <a:buSzPct val="100000"/>
              <a:buFont typeface="Times New Roman"/>
              <a:defRPr b="1" sz="1800">
                <a:solidFill>
                  <a:srgbClr val="000000"/>
                </a:solidFill>
                <a:latin typeface="Times New Roman"/>
                <a:ea typeface="Times New Roman"/>
                <a:cs typeface="Times New Roman"/>
                <a:sym typeface="Times New Roman"/>
              </a:defRPr>
            </a:pPr>
            <a:r>
              <a:t>Respectful Conversation</a:t>
            </a:r>
            <a:r>
              <a:rPr b="0"/>
              <a:t>: Politely ask if you are unsure of someone’s pronouns. You can ask for an example of how to use their pronouns.  Avoid using the language “preferred pronouns”, someone’s pronouns like their name are inherent to who they are, they are not a preference. </a:t>
            </a:r>
            <a:endParaRPr sz="2600"/>
          </a:p>
          <a:p>
            <a:pPr indent="-344170">
              <a:lnSpc>
                <a:spcPct val="103500"/>
              </a:lnSpc>
              <a:buClr>
                <a:srgbClr val="000000"/>
              </a:buClr>
              <a:buSzPct val="100000"/>
              <a:buFont typeface="Times New Roman"/>
              <a:defRPr b="1" sz="1800">
                <a:solidFill>
                  <a:srgbClr val="000000"/>
                </a:solidFill>
                <a:latin typeface="Times New Roman"/>
                <a:ea typeface="Times New Roman"/>
                <a:cs typeface="Times New Roman"/>
                <a:sym typeface="Times New Roman"/>
              </a:defRPr>
            </a:pPr>
            <a:r>
              <a:t>No-one should ever be forced to share their pronouns.  </a:t>
            </a:r>
            <a:r>
              <a:rPr b="0"/>
              <a:t>Not everyone uses pronouns and some people may not want to share. </a:t>
            </a:r>
          </a:p>
        </p:txBody>
      </p:sp>
      <p:pic>
        <p:nvPicPr>
          <p:cNvPr id="155" name="Google Shape;122;p20" descr="Google Shape;122;p20"/>
          <p:cNvPicPr>
            <a:picLocks noChangeAspect="1"/>
          </p:cNvPicPr>
          <p:nvPr/>
        </p:nvPicPr>
        <p:blipFill>
          <a:blip r:embed="rId2">
            <a:extLst/>
          </a:blip>
          <a:stretch>
            <a:fillRect/>
          </a:stretch>
        </p:blipFill>
        <p:spPr>
          <a:xfrm>
            <a:off x="7990650" y="2996713"/>
            <a:ext cx="1059351" cy="1059350"/>
          </a:xfrm>
          <a:prstGeom prst="rect">
            <a:avLst/>
          </a:prstGeom>
          <a:ln w="12700">
            <a:miter lim="400000"/>
          </a:ln>
        </p:spPr>
      </p:pic>
      <p:pic>
        <p:nvPicPr>
          <p:cNvPr id="156" name="Google Shape;123;p20" descr="Google Shape;123;p20"/>
          <p:cNvPicPr>
            <a:picLocks noChangeAspect="1"/>
          </p:cNvPicPr>
          <p:nvPr/>
        </p:nvPicPr>
        <p:blipFill>
          <a:blip r:embed="rId3">
            <a:extLst/>
          </a:blip>
          <a:stretch>
            <a:fillRect/>
          </a:stretch>
        </p:blipFill>
        <p:spPr>
          <a:xfrm>
            <a:off x="7990650" y="4144700"/>
            <a:ext cx="1059354" cy="934021"/>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9D2E9"/>
        </a:solidFill>
      </p:bgPr>
    </p:bg>
    <p:spTree>
      <p:nvGrpSpPr>
        <p:cNvPr id="1" name=""/>
        <p:cNvGrpSpPr/>
        <p:nvPr/>
      </p:nvGrpSpPr>
      <p:grpSpPr>
        <a:xfrm>
          <a:off x="0" y="0"/>
          <a:ext cx="0" cy="0"/>
          <a:chOff x="0" y="0"/>
          <a:chExt cx="0" cy="0"/>
        </a:xfrm>
      </p:grpSpPr>
      <p:sp>
        <p:nvSpPr>
          <p:cNvPr id="158" name="Google Shape;128;p21"/>
          <p:cNvSpPr txBox="1"/>
          <p:nvPr>
            <p:ph type="title"/>
          </p:nvPr>
        </p:nvSpPr>
        <p:spPr>
          <a:xfrm>
            <a:off x="311699" y="203200"/>
            <a:ext cx="5289601" cy="671401"/>
          </a:xfrm>
          <a:prstGeom prst="rect">
            <a:avLst/>
          </a:prstGeom>
        </p:spPr>
        <p:txBody>
          <a:bodyPr/>
          <a:lstStyle>
            <a:lvl1pPr>
              <a:defRPr b="1" sz="3200">
                <a:latin typeface="Times New Roman"/>
                <a:ea typeface="Times New Roman"/>
                <a:cs typeface="Times New Roman"/>
                <a:sym typeface="Times New Roman"/>
              </a:defRPr>
            </a:lvl1pPr>
          </a:lstStyle>
          <a:p>
            <a:pPr/>
            <a:r>
              <a:t>The Impact of Misgendering</a:t>
            </a:r>
          </a:p>
        </p:txBody>
      </p:sp>
      <p:sp>
        <p:nvSpPr>
          <p:cNvPr id="159" name="Google Shape;129;p21"/>
          <p:cNvSpPr txBox="1"/>
          <p:nvPr>
            <p:ph type="body" idx="1"/>
          </p:nvPr>
        </p:nvSpPr>
        <p:spPr>
          <a:xfrm>
            <a:off x="471925" y="874610"/>
            <a:ext cx="7277401" cy="4269000"/>
          </a:xfrm>
          <a:prstGeom prst="rect">
            <a:avLst/>
          </a:prstGeom>
        </p:spPr>
        <p:txBody>
          <a:bodyPr/>
          <a:lstStyle/>
          <a:p>
            <a:pPr marL="0" indent="0">
              <a:buSzTx/>
              <a:buNone/>
              <a:defRPr b="1" sz="2300">
                <a:solidFill>
                  <a:srgbClr val="000000"/>
                </a:solidFill>
                <a:latin typeface="Times New Roman"/>
                <a:ea typeface="Times New Roman"/>
                <a:cs typeface="Times New Roman"/>
                <a:sym typeface="Times New Roman"/>
              </a:defRPr>
            </a:pPr>
            <a:r>
              <a:t>Misgendering </a:t>
            </a:r>
            <a:r>
              <a:rPr b="0"/>
              <a:t>is referring to someone with incorrect pronouns or gendered language. </a:t>
            </a:r>
          </a:p>
          <a:p>
            <a:pPr marL="0" indent="0">
              <a:spcBef>
                <a:spcPts val="1200"/>
              </a:spcBef>
              <a:buSzTx/>
              <a:buNone/>
              <a:defRPr b="1" sz="2300">
                <a:solidFill>
                  <a:srgbClr val="000000"/>
                </a:solidFill>
                <a:latin typeface="Times New Roman"/>
                <a:ea typeface="Times New Roman"/>
                <a:cs typeface="Times New Roman"/>
                <a:sym typeface="Times New Roman"/>
              </a:defRPr>
            </a:pPr>
            <a:r>
              <a:t>Emotional Impact</a:t>
            </a:r>
            <a:r>
              <a:rPr b="0"/>
              <a:t>: Misgendering can cause distress and contribute to feelings of invalidation. </a:t>
            </a:r>
          </a:p>
          <a:p>
            <a:pPr marL="0" indent="0">
              <a:spcBef>
                <a:spcPts val="1200"/>
              </a:spcBef>
              <a:buSzTx/>
              <a:buNone/>
              <a:defRPr b="1" sz="2300">
                <a:solidFill>
                  <a:srgbClr val="000000"/>
                </a:solidFill>
                <a:latin typeface="Times New Roman"/>
                <a:ea typeface="Times New Roman"/>
                <a:cs typeface="Times New Roman"/>
                <a:sym typeface="Times New Roman"/>
              </a:defRPr>
            </a:pPr>
            <a:r>
              <a:t>Best Practice</a:t>
            </a:r>
            <a:r>
              <a:rPr b="0"/>
              <a:t>: Always strive to respect the pronouns and identities of customers to create a welcoming environment. </a:t>
            </a:r>
          </a:p>
          <a:p>
            <a:pPr marL="0" indent="0">
              <a:spcBef>
                <a:spcPts val="1200"/>
              </a:spcBef>
              <a:buSzTx/>
              <a:buNone/>
              <a:defRPr b="1" sz="2300">
                <a:solidFill>
                  <a:srgbClr val="000000"/>
                </a:solidFill>
                <a:latin typeface="Times New Roman"/>
                <a:ea typeface="Times New Roman"/>
                <a:cs typeface="Times New Roman"/>
                <a:sym typeface="Times New Roman"/>
              </a:defRPr>
            </a:pPr>
            <a:r>
              <a:t>Mistakes happen</a:t>
            </a:r>
            <a:r>
              <a:rPr b="0"/>
              <a:t>: If you misgender someone, simply correct yourself, apologize and move on. </a:t>
            </a:r>
          </a:p>
        </p:txBody>
      </p:sp>
      <p:pic>
        <p:nvPicPr>
          <p:cNvPr id="160" name="Google Shape;130;p21" descr="Google Shape;130;p21"/>
          <p:cNvPicPr>
            <a:picLocks noChangeAspect="1"/>
          </p:cNvPicPr>
          <p:nvPr/>
        </p:nvPicPr>
        <p:blipFill>
          <a:blip r:embed="rId2">
            <a:extLst/>
          </a:blip>
          <a:stretch>
            <a:fillRect/>
          </a:stretch>
        </p:blipFill>
        <p:spPr>
          <a:xfrm>
            <a:off x="7997425" y="4098849"/>
            <a:ext cx="1042898" cy="919503"/>
          </a:xfrm>
          <a:prstGeom prst="rect">
            <a:avLst/>
          </a:prstGeom>
          <a:ln w="12700">
            <a:miter lim="400000"/>
          </a:ln>
        </p:spPr>
      </p:pic>
      <p:pic>
        <p:nvPicPr>
          <p:cNvPr id="161" name="Google Shape;131;p21" descr="Google Shape;131;p21"/>
          <p:cNvPicPr>
            <a:picLocks noChangeAspect="1"/>
          </p:cNvPicPr>
          <p:nvPr/>
        </p:nvPicPr>
        <p:blipFill>
          <a:blip r:embed="rId3">
            <a:extLst/>
          </a:blip>
          <a:stretch>
            <a:fillRect/>
          </a:stretch>
        </p:blipFill>
        <p:spPr>
          <a:xfrm>
            <a:off x="7997425" y="2931549"/>
            <a:ext cx="1042901" cy="1042901"/>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A7A7A7"/>
      </a:dk2>
      <a:lt2>
        <a:srgbClr val="535353"/>
      </a:lt2>
      <a:accent1>
        <a:srgbClr val="4285F4"/>
      </a:accent1>
      <a:accent2>
        <a:srgbClr val="212121"/>
      </a:accent2>
      <a:accent3>
        <a:srgbClr val="78909C"/>
      </a:accent3>
      <a:accent4>
        <a:srgbClr val="FFAB40"/>
      </a:accent4>
      <a:accent5>
        <a:srgbClr val="0097A7"/>
      </a:accent5>
      <a:accent6>
        <a:srgbClr val="EEFF41"/>
      </a:accent6>
      <a:hlink>
        <a:srgbClr val="0000FF"/>
      </a:hlink>
      <a:folHlink>
        <a:srgbClr val="FF00FF"/>
      </a:folHlink>
    </a:clrScheme>
    <a:fontScheme name="Simple Light">
      <a:majorFont>
        <a:latin typeface="Helvetica"/>
        <a:ea typeface="Helvetica"/>
        <a:cs typeface="Helvetica"/>
      </a:majorFont>
      <a:minorFont>
        <a:latin typeface="Arial"/>
        <a:ea typeface="Arial"/>
        <a:cs typeface="Arial"/>
      </a:minorFont>
    </a:fontScheme>
    <a:fmtScheme name="Simple 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A7A7A7"/>
      </a:dk2>
      <a:lt2>
        <a:srgbClr val="535353"/>
      </a:lt2>
      <a:accent1>
        <a:srgbClr val="4285F4"/>
      </a:accent1>
      <a:accent2>
        <a:srgbClr val="212121"/>
      </a:accent2>
      <a:accent3>
        <a:srgbClr val="78909C"/>
      </a:accent3>
      <a:accent4>
        <a:srgbClr val="FFAB40"/>
      </a:accent4>
      <a:accent5>
        <a:srgbClr val="0097A7"/>
      </a:accent5>
      <a:accent6>
        <a:srgbClr val="EEFF41"/>
      </a:accent6>
      <a:hlink>
        <a:srgbClr val="0000FF"/>
      </a:hlink>
      <a:folHlink>
        <a:srgbClr val="FF00FF"/>
      </a:folHlink>
    </a:clrScheme>
    <a:fontScheme name="Simple Light">
      <a:majorFont>
        <a:latin typeface="Helvetica"/>
        <a:ea typeface="Helvetica"/>
        <a:cs typeface="Helvetica"/>
      </a:majorFont>
      <a:minorFont>
        <a:latin typeface="Arial"/>
        <a:ea typeface="Arial"/>
        <a:cs typeface="Arial"/>
      </a:minorFont>
    </a:fontScheme>
    <a:fmtScheme name="Simple 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