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6" r:id="rId6"/>
    <p:sldId id="274" r:id="rId7"/>
    <p:sldId id="277" r:id="rId8"/>
    <p:sldId id="279" r:id="rId9"/>
    <p:sldId id="285" r:id="rId10"/>
    <p:sldId id="280" r:id="rId11"/>
    <p:sldId id="284" r:id="rId12"/>
    <p:sldId id="282" r:id="rId13"/>
    <p:sldId id="283" r:id="rId14"/>
    <p:sldId id="281"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8" d="100"/>
          <a:sy n="98" d="100"/>
        </p:scale>
        <p:origin x="84"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84331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D871C-1963-4D2D-832D-BA1A6A44E741}" type="datetimeFigureOut">
              <a:rPr lang="en-GB" smtClean="0"/>
              <a:t>12/06/2026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89767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13643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262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17606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1014430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279626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194461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0909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99909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83508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D871C-1963-4D2D-832D-BA1A6A44E741}" type="datetimeFigureOut">
              <a:rPr lang="en-GB" smtClean="0"/>
              <a:t>12/06/2026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244818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D871C-1963-4D2D-832D-BA1A6A44E741}" type="datetimeFigureOut">
              <a:rPr lang="en-GB" smtClean="0"/>
              <a:t>12/06/2026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13878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83838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300772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8D871C-1963-4D2D-832D-BA1A6A44E741}" type="datetimeFigureOut">
              <a:rPr lang="en-GB" smtClean="0"/>
              <a:t>12/06/2026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190849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D871C-1963-4D2D-832D-BA1A6A44E741}" type="datetimeFigureOut">
              <a:rPr lang="en-GB" smtClean="0"/>
              <a:t>12/06/2026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F5A08-974C-4166-9F96-6BC95932E349}" type="slidenum">
              <a:rPr lang="en-GB" smtClean="0"/>
              <a:t>‹#›</a:t>
            </a:fld>
            <a:endParaRPr lang="en-GB"/>
          </a:p>
        </p:txBody>
      </p:sp>
    </p:spTree>
    <p:extLst>
      <p:ext uri="{BB962C8B-B14F-4D97-AF65-F5344CB8AC3E}">
        <p14:creationId xmlns:p14="http://schemas.microsoft.com/office/powerpoint/2010/main" val="137056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78D871C-1963-4D2D-832D-BA1A6A44E741}" type="datetimeFigureOut">
              <a:rPr lang="en-GB" smtClean="0"/>
              <a:t>12/06/2026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5F5A08-974C-4166-9F96-6BC95932E349}" type="slidenum">
              <a:rPr lang="en-GB" smtClean="0"/>
              <a:t>‹#›</a:t>
            </a:fld>
            <a:endParaRPr lang="en-GB"/>
          </a:p>
        </p:txBody>
      </p:sp>
    </p:spTree>
    <p:extLst>
      <p:ext uri="{BB962C8B-B14F-4D97-AF65-F5344CB8AC3E}">
        <p14:creationId xmlns:p14="http://schemas.microsoft.com/office/powerpoint/2010/main" val="3042341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membership@hertsastro.org.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membermojo.co.uk/hertsastro/"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mbermojo.co.uk/hertsastro/"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541-AF4D-92C3-B9CE-26CAE95CCA87}"/>
              </a:ext>
            </a:extLst>
          </p:cNvPr>
          <p:cNvSpPr>
            <a:spLocks noGrp="1"/>
          </p:cNvSpPr>
          <p:nvPr>
            <p:ph type="ctrTitle"/>
          </p:nvPr>
        </p:nvSpPr>
        <p:spPr>
          <a:xfrm>
            <a:off x="1186774" y="2065068"/>
            <a:ext cx="9591473" cy="995026"/>
          </a:xfrm>
        </p:spPr>
        <p:txBody>
          <a:bodyPr/>
          <a:lstStyle/>
          <a:p>
            <a:r>
              <a:rPr lang="en-GB" sz="5400" b="1" dirty="0"/>
              <a:t>Logging into </a:t>
            </a:r>
            <a:r>
              <a:rPr lang="en-GB" sz="5400" b="1" dirty="0" err="1"/>
              <a:t>MemberMojo</a:t>
            </a:r>
            <a:endParaRPr lang="en-GB" sz="5400" b="1" dirty="0"/>
          </a:p>
        </p:txBody>
      </p:sp>
      <p:sp>
        <p:nvSpPr>
          <p:cNvPr id="3" name="Subtitle 2">
            <a:extLst>
              <a:ext uri="{FF2B5EF4-FFF2-40B4-BE49-F238E27FC236}">
                <a16:creationId xmlns:a16="http://schemas.microsoft.com/office/drawing/2014/main" id="{BDF676B3-1533-6267-3BCC-B4870E18B055}"/>
              </a:ext>
            </a:extLst>
          </p:cNvPr>
          <p:cNvSpPr>
            <a:spLocks noGrp="1"/>
          </p:cNvSpPr>
          <p:nvPr>
            <p:ph type="subTitle" idx="1"/>
          </p:nvPr>
        </p:nvSpPr>
        <p:spPr>
          <a:xfrm>
            <a:off x="3712723" y="3177468"/>
            <a:ext cx="5207542" cy="541945"/>
          </a:xfrm>
        </p:spPr>
        <p:txBody>
          <a:bodyPr/>
          <a:lstStyle/>
          <a:p>
            <a:r>
              <a:rPr lang="en-GB" dirty="0"/>
              <a:t>A brief  guide to getting started</a:t>
            </a:r>
          </a:p>
        </p:txBody>
      </p:sp>
      <p:pic>
        <p:nvPicPr>
          <p:cNvPr id="5" name="Picture 4">
            <a:extLst>
              <a:ext uri="{FF2B5EF4-FFF2-40B4-BE49-F238E27FC236}">
                <a16:creationId xmlns:a16="http://schemas.microsoft.com/office/drawing/2014/main" id="{8A963CA1-AEF1-8749-FBD9-8D1CE653C0EE}"/>
              </a:ext>
            </a:extLst>
          </p:cNvPr>
          <p:cNvPicPr>
            <a:picLocks noChangeAspect="1"/>
          </p:cNvPicPr>
          <p:nvPr/>
        </p:nvPicPr>
        <p:blipFill>
          <a:blip r:embed="rId2"/>
          <a:stretch>
            <a:fillRect/>
          </a:stretch>
        </p:blipFill>
        <p:spPr>
          <a:xfrm>
            <a:off x="1984113" y="1003909"/>
            <a:ext cx="7620660" cy="841321"/>
          </a:xfrm>
          <a:prstGeom prst="rect">
            <a:avLst/>
          </a:prstGeom>
        </p:spPr>
      </p:pic>
      <p:pic>
        <p:nvPicPr>
          <p:cNvPr id="7" name="Picture 6">
            <a:extLst>
              <a:ext uri="{FF2B5EF4-FFF2-40B4-BE49-F238E27FC236}">
                <a16:creationId xmlns:a16="http://schemas.microsoft.com/office/drawing/2014/main" id="{A7C4F21A-3F37-257E-264B-E252D917F452}"/>
              </a:ext>
            </a:extLst>
          </p:cNvPr>
          <p:cNvPicPr>
            <a:picLocks noChangeAspect="1"/>
          </p:cNvPicPr>
          <p:nvPr/>
        </p:nvPicPr>
        <p:blipFill>
          <a:blip r:embed="rId3"/>
          <a:stretch>
            <a:fillRect/>
          </a:stretch>
        </p:blipFill>
        <p:spPr>
          <a:xfrm>
            <a:off x="4529192" y="4378734"/>
            <a:ext cx="3133616" cy="1719221"/>
          </a:xfrm>
          <a:prstGeom prst="rect">
            <a:avLst/>
          </a:prstGeom>
        </p:spPr>
      </p:pic>
    </p:spTree>
    <p:extLst>
      <p:ext uri="{BB962C8B-B14F-4D97-AF65-F5344CB8AC3E}">
        <p14:creationId xmlns:p14="http://schemas.microsoft.com/office/powerpoint/2010/main" val="259945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342D-6C7C-F82D-CB32-08A2494F1720}"/>
              </a:ext>
            </a:extLst>
          </p:cNvPr>
          <p:cNvSpPr>
            <a:spLocks noGrp="1"/>
          </p:cNvSpPr>
          <p:nvPr>
            <p:ph type="title"/>
          </p:nvPr>
        </p:nvSpPr>
        <p:spPr>
          <a:xfrm>
            <a:off x="225197" y="1898597"/>
            <a:ext cx="4535489" cy="4349802"/>
          </a:xfrm>
        </p:spPr>
        <p:txBody>
          <a:bodyPr/>
          <a:lstStyle/>
          <a:p>
            <a:br>
              <a:rPr lang="en-GB" sz="2400" b="1" dirty="0"/>
            </a:br>
            <a:r>
              <a:rPr lang="en-GB" sz="2400" b="1" dirty="0"/>
              <a:t>To print your Membership badge. Go to “Your Membership” and choose the  “Membership Card” button. Under the card you will see a “View PDF” link. You can then size &amp; print your Membership card.</a:t>
            </a:r>
          </a:p>
        </p:txBody>
      </p:sp>
      <p:pic>
        <p:nvPicPr>
          <p:cNvPr id="5" name="Content Placeholder 4">
            <a:extLst>
              <a:ext uri="{FF2B5EF4-FFF2-40B4-BE49-F238E27FC236}">
                <a16:creationId xmlns:a16="http://schemas.microsoft.com/office/drawing/2014/main" id="{6C2D5F8A-6853-DDD4-A0DC-6A676C051DD4}"/>
              </a:ext>
            </a:extLst>
          </p:cNvPr>
          <p:cNvPicPr>
            <a:picLocks noGrp="1" noChangeAspect="1"/>
          </p:cNvPicPr>
          <p:nvPr>
            <p:ph idx="1"/>
          </p:nvPr>
        </p:nvPicPr>
        <p:blipFill>
          <a:blip r:embed="rId2"/>
          <a:stretch>
            <a:fillRect/>
          </a:stretch>
        </p:blipFill>
        <p:spPr>
          <a:xfrm>
            <a:off x="5204947" y="1898597"/>
            <a:ext cx="5910967" cy="4195762"/>
          </a:xfrm>
          <a:prstGeom prst="rect">
            <a:avLst/>
          </a:prstGeom>
        </p:spPr>
      </p:pic>
      <p:pic>
        <p:nvPicPr>
          <p:cNvPr id="6" name="Picture 5">
            <a:extLst>
              <a:ext uri="{FF2B5EF4-FFF2-40B4-BE49-F238E27FC236}">
                <a16:creationId xmlns:a16="http://schemas.microsoft.com/office/drawing/2014/main" id="{E2A2C9DA-6856-5A87-DF6C-3887C546D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Tree>
    <p:extLst>
      <p:ext uri="{BB962C8B-B14F-4D97-AF65-F5344CB8AC3E}">
        <p14:creationId xmlns:p14="http://schemas.microsoft.com/office/powerpoint/2010/main" val="47002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32DBF-222E-DDFB-8A15-FE0442D271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AD8B9-2BB4-B711-12C0-8811E8A1AE0D}"/>
              </a:ext>
            </a:extLst>
          </p:cNvPr>
          <p:cNvSpPr>
            <a:spLocks noGrp="1"/>
          </p:cNvSpPr>
          <p:nvPr>
            <p:ph idx="1"/>
          </p:nvPr>
        </p:nvSpPr>
        <p:spPr>
          <a:xfrm>
            <a:off x="1103312" y="2615979"/>
            <a:ext cx="8946541" cy="3632420"/>
          </a:xfrm>
        </p:spPr>
        <p:txBody>
          <a:bodyPr>
            <a:normAutofit fontScale="92500" lnSpcReduction="20000"/>
          </a:bodyPr>
          <a:lstStyle/>
          <a:p>
            <a:r>
              <a:rPr lang="en-GB" sz="1800" b="1" dirty="0"/>
              <a:t>There is now a new Family Membership</a:t>
            </a:r>
          </a:p>
          <a:p>
            <a:r>
              <a:rPr lang="en-GB" sz="1800" b="1" dirty="0"/>
              <a:t>The choice of account types are:</a:t>
            </a:r>
          </a:p>
          <a:p>
            <a:r>
              <a:rPr lang="en-GB" sz="1800" b="1" dirty="0"/>
              <a:t>Full Member (£15)</a:t>
            </a:r>
          </a:p>
          <a:p>
            <a:r>
              <a:rPr lang="en-GB" sz="1100" b="1" dirty="0"/>
              <a:t>All facilities for a single Member for a period of 12 months from the fee payment date</a:t>
            </a:r>
          </a:p>
          <a:p>
            <a:r>
              <a:rPr lang="en-GB" sz="1800" b="1" dirty="0"/>
              <a:t>Family (£20)</a:t>
            </a:r>
          </a:p>
          <a:p>
            <a:r>
              <a:rPr lang="en-GB" sz="1100" b="1" dirty="0"/>
              <a:t>All facilities for a family of up to 4 members living at the same address, for a period of 12 months from the fee payment date</a:t>
            </a:r>
            <a:endParaRPr lang="en-GB" sz="1800" b="1" dirty="0"/>
          </a:p>
          <a:p>
            <a:r>
              <a:rPr lang="en-GB" sz="1800" b="1" dirty="0"/>
              <a:t>Guest (£2) + Booking fee</a:t>
            </a:r>
          </a:p>
          <a:p>
            <a:r>
              <a:rPr lang="en-GB" sz="1200" b="1" dirty="0"/>
              <a:t>Access to meetings for a period of 1 month for a single person this does not include (HAGAS) or (HAGOBS)</a:t>
            </a:r>
          </a:p>
          <a:p>
            <a:r>
              <a:rPr lang="en-GB" sz="1800" b="1" dirty="0"/>
              <a:t>Adult Student (Free)</a:t>
            </a:r>
          </a:p>
          <a:p>
            <a:r>
              <a:rPr lang="en-GB" sz="1200" b="1" dirty="0"/>
              <a:t>All facilities for a single Member for a period of 36 months ( when supported by a Student Membership card)</a:t>
            </a:r>
          </a:p>
          <a:p>
            <a:r>
              <a:rPr lang="en-GB" sz="1800" b="1" dirty="0"/>
              <a:t>Newsletter Only (Free)</a:t>
            </a:r>
          </a:p>
          <a:p>
            <a:r>
              <a:rPr lang="en-GB" sz="1300" b="1" dirty="0"/>
              <a:t>No access to club meetings just our monthly Newsletter</a:t>
            </a:r>
          </a:p>
        </p:txBody>
      </p:sp>
      <p:pic>
        <p:nvPicPr>
          <p:cNvPr id="7" name="Picture 6">
            <a:extLst>
              <a:ext uri="{FF2B5EF4-FFF2-40B4-BE49-F238E27FC236}">
                <a16:creationId xmlns:a16="http://schemas.microsoft.com/office/drawing/2014/main" id="{F6FD6BF3-1C8D-9780-A1C4-6C7385354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9" name="TextBox 8">
            <a:extLst>
              <a:ext uri="{FF2B5EF4-FFF2-40B4-BE49-F238E27FC236}">
                <a16:creationId xmlns:a16="http://schemas.microsoft.com/office/drawing/2014/main" id="{5288E4E2-3CD2-DEE8-0B21-12A7A6BD6B96}"/>
              </a:ext>
            </a:extLst>
          </p:cNvPr>
          <p:cNvSpPr txBox="1"/>
          <p:nvPr/>
        </p:nvSpPr>
        <p:spPr>
          <a:xfrm>
            <a:off x="1276185" y="1612350"/>
            <a:ext cx="3753015" cy="523220"/>
          </a:xfrm>
          <a:prstGeom prst="rect">
            <a:avLst/>
          </a:prstGeom>
          <a:noFill/>
        </p:spPr>
        <p:txBody>
          <a:bodyPr wrap="square" rtlCol="0">
            <a:spAutoFit/>
          </a:bodyPr>
          <a:lstStyle/>
          <a:p>
            <a:r>
              <a:rPr lang="en-GB" sz="2800" b="1" dirty="0"/>
              <a:t>Family Membership</a:t>
            </a:r>
          </a:p>
        </p:txBody>
      </p:sp>
    </p:spTree>
    <p:extLst>
      <p:ext uri="{BB962C8B-B14F-4D97-AF65-F5344CB8AC3E}">
        <p14:creationId xmlns:p14="http://schemas.microsoft.com/office/powerpoint/2010/main" val="4078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5C8D-E5B2-7ECA-3471-78CA112F4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90F00-D323-73AA-FC78-BBD71A976C55}"/>
              </a:ext>
            </a:extLst>
          </p:cNvPr>
          <p:cNvSpPr>
            <a:spLocks noGrp="1"/>
          </p:cNvSpPr>
          <p:nvPr>
            <p:ph type="title"/>
          </p:nvPr>
        </p:nvSpPr>
        <p:spPr>
          <a:xfrm>
            <a:off x="296759" y="1821576"/>
            <a:ext cx="7021909" cy="4349802"/>
          </a:xfrm>
        </p:spPr>
        <p:txBody>
          <a:bodyPr/>
          <a:lstStyle/>
          <a:p>
            <a:br>
              <a:rPr lang="en-GB" sz="2400" b="1" dirty="0"/>
            </a:br>
            <a:r>
              <a:rPr lang="en-GB" sz="2400" b="1" dirty="0"/>
              <a:t>To add a family member to your account:</a:t>
            </a:r>
            <a:br>
              <a:rPr lang="en-GB" sz="2400" b="1" dirty="0"/>
            </a:br>
            <a:r>
              <a:rPr lang="en-GB" sz="2400" b="1" dirty="0"/>
              <a:t>Go to “Your Membership” and select New Member (do not take this option if they are an existing Member). Instead please send me your Name if you are the primary Member, together with the other family Members you wish to include (they must be resident at your address). Because if you try to register from this screen the system will think they are  a new member and create a new record.</a:t>
            </a:r>
            <a:br>
              <a:rPr lang="en-GB" sz="2400" b="1" dirty="0"/>
            </a:br>
            <a:endParaRPr lang="en-GB" sz="2400" b="1" dirty="0"/>
          </a:p>
        </p:txBody>
      </p:sp>
      <p:pic>
        <p:nvPicPr>
          <p:cNvPr id="6" name="Picture 5">
            <a:extLst>
              <a:ext uri="{FF2B5EF4-FFF2-40B4-BE49-F238E27FC236}">
                <a16:creationId xmlns:a16="http://schemas.microsoft.com/office/drawing/2014/main" id="{D870841E-4DCC-6706-5B46-656BE9E9F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pic>
        <p:nvPicPr>
          <p:cNvPr id="8" name="Content Placeholder 7">
            <a:extLst>
              <a:ext uri="{FF2B5EF4-FFF2-40B4-BE49-F238E27FC236}">
                <a16:creationId xmlns:a16="http://schemas.microsoft.com/office/drawing/2014/main" id="{1ED9DA1F-949D-3FA7-1AC8-41CB0706EDD1}"/>
              </a:ext>
            </a:extLst>
          </p:cNvPr>
          <p:cNvPicPr>
            <a:picLocks noGrp="1" noChangeAspect="1"/>
          </p:cNvPicPr>
          <p:nvPr>
            <p:ph idx="1"/>
          </p:nvPr>
        </p:nvPicPr>
        <p:blipFill>
          <a:blip r:embed="rId3"/>
          <a:stretch>
            <a:fillRect/>
          </a:stretch>
        </p:blipFill>
        <p:spPr>
          <a:xfrm>
            <a:off x="7519043" y="1898597"/>
            <a:ext cx="4164015" cy="4195762"/>
          </a:xfrm>
          <a:prstGeom prst="rect">
            <a:avLst/>
          </a:prstGeom>
        </p:spPr>
      </p:pic>
      <p:pic>
        <p:nvPicPr>
          <p:cNvPr id="4" name="Picture 3">
            <a:extLst>
              <a:ext uri="{FF2B5EF4-FFF2-40B4-BE49-F238E27FC236}">
                <a16:creationId xmlns:a16="http://schemas.microsoft.com/office/drawing/2014/main" id="{2CC4CDF1-82F8-81FC-0557-84259B6AC82F}"/>
              </a:ext>
            </a:extLst>
          </p:cNvPr>
          <p:cNvPicPr>
            <a:picLocks noChangeAspect="1"/>
          </p:cNvPicPr>
          <p:nvPr/>
        </p:nvPicPr>
        <p:blipFill>
          <a:blip r:embed="rId4"/>
          <a:stretch>
            <a:fillRect/>
          </a:stretch>
        </p:blipFill>
        <p:spPr>
          <a:xfrm>
            <a:off x="7519042" y="1898597"/>
            <a:ext cx="4164015" cy="4195761"/>
          </a:xfrm>
          <a:prstGeom prst="rect">
            <a:avLst/>
          </a:prstGeom>
        </p:spPr>
      </p:pic>
      <p:sp>
        <p:nvSpPr>
          <p:cNvPr id="5" name="TextBox 4">
            <a:extLst>
              <a:ext uri="{FF2B5EF4-FFF2-40B4-BE49-F238E27FC236}">
                <a16:creationId xmlns:a16="http://schemas.microsoft.com/office/drawing/2014/main" id="{B08EE072-DBEB-D263-056C-A5B875477BAC}"/>
              </a:ext>
            </a:extLst>
          </p:cNvPr>
          <p:cNvSpPr txBox="1"/>
          <p:nvPr/>
        </p:nvSpPr>
        <p:spPr>
          <a:xfrm>
            <a:off x="1276185" y="1612350"/>
            <a:ext cx="3753015" cy="523220"/>
          </a:xfrm>
          <a:prstGeom prst="rect">
            <a:avLst/>
          </a:prstGeom>
          <a:noFill/>
        </p:spPr>
        <p:txBody>
          <a:bodyPr wrap="square" rtlCol="0">
            <a:spAutoFit/>
          </a:bodyPr>
          <a:lstStyle/>
          <a:p>
            <a:r>
              <a:rPr lang="en-GB" sz="2800" b="1" dirty="0"/>
              <a:t>Family Membership</a:t>
            </a:r>
          </a:p>
        </p:txBody>
      </p:sp>
    </p:spTree>
    <p:extLst>
      <p:ext uri="{BB962C8B-B14F-4D97-AF65-F5344CB8AC3E}">
        <p14:creationId xmlns:p14="http://schemas.microsoft.com/office/powerpoint/2010/main" val="1524087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C33CE-3D5C-D1FC-CA82-77A439A630F0}"/>
              </a:ext>
            </a:extLst>
          </p:cNvPr>
          <p:cNvSpPr>
            <a:spLocks noGrp="1"/>
          </p:cNvSpPr>
          <p:nvPr>
            <p:ph idx="1"/>
          </p:nvPr>
        </p:nvSpPr>
        <p:spPr>
          <a:xfrm>
            <a:off x="1103312" y="2615979"/>
            <a:ext cx="8946541" cy="3632420"/>
          </a:xfrm>
        </p:spPr>
        <p:txBody>
          <a:bodyPr/>
          <a:lstStyle/>
          <a:p>
            <a:r>
              <a:rPr lang="en-GB" b="1" dirty="0"/>
              <a:t>Contact me via email at </a:t>
            </a:r>
            <a:r>
              <a:rPr lang="en-GB" b="1" dirty="0">
                <a:hlinkClick r:id="rId2"/>
              </a:rPr>
              <a:t>membership@hertsastro.org.uk</a:t>
            </a:r>
            <a:endParaRPr lang="en-GB" b="1" dirty="0"/>
          </a:p>
          <a:p>
            <a:r>
              <a:rPr lang="en-GB" sz="2400" b="1" dirty="0"/>
              <a:t>I will make the necessary changes to your accounts</a:t>
            </a:r>
            <a:r>
              <a:rPr lang="en-GB" sz="3200" b="1" dirty="0"/>
              <a:t>.</a:t>
            </a:r>
          </a:p>
          <a:p>
            <a:r>
              <a:rPr lang="en-GB" b="1" dirty="0"/>
              <a:t>You will receive a confirmation email when complete</a:t>
            </a:r>
            <a:endParaRPr lang="en-GB" dirty="0"/>
          </a:p>
        </p:txBody>
      </p:sp>
      <p:pic>
        <p:nvPicPr>
          <p:cNvPr id="7" name="Picture 6">
            <a:extLst>
              <a:ext uri="{FF2B5EF4-FFF2-40B4-BE49-F238E27FC236}">
                <a16:creationId xmlns:a16="http://schemas.microsoft.com/office/drawing/2014/main" id="{E4FB35A6-FB29-DE66-5136-5828B0A44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9" name="TextBox 8">
            <a:extLst>
              <a:ext uri="{FF2B5EF4-FFF2-40B4-BE49-F238E27FC236}">
                <a16:creationId xmlns:a16="http://schemas.microsoft.com/office/drawing/2014/main" id="{D991D72F-2768-6262-9FC9-9C9C11C864E5}"/>
              </a:ext>
            </a:extLst>
          </p:cNvPr>
          <p:cNvSpPr txBox="1"/>
          <p:nvPr/>
        </p:nvSpPr>
        <p:spPr>
          <a:xfrm>
            <a:off x="1276185" y="1612350"/>
            <a:ext cx="3753015" cy="523220"/>
          </a:xfrm>
          <a:prstGeom prst="rect">
            <a:avLst/>
          </a:prstGeom>
          <a:noFill/>
        </p:spPr>
        <p:txBody>
          <a:bodyPr wrap="square" rtlCol="0">
            <a:spAutoFit/>
          </a:bodyPr>
          <a:lstStyle/>
          <a:p>
            <a:r>
              <a:rPr lang="en-GB" sz="2800" b="1" dirty="0"/>
              <a:t>Family Membership</a:t>
            </a:r>
          </a:p>
        </p:txBody>
      </p:sp>
    </p:spTree>
    <p:extLst>
      <p:ext uri="{BB962C8B-B14F-4D97-AF65-F5344CB8AC3E}">
        <p14:creationId xmlns:p14="http://schemas.microsoft.com/office/powerpoint/2010/main" val="2283491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A2DA-0DF8-CBDA-EB17-C44126C7A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9E2FF-D6D7-1829-7A0C-DDA3FA31D3DA}"/>
              </a:ext>
            </a:extLst>
          </p:cNvPr>
          <p:cNvSpPr>
            <a:spLocks noGrp="1"/>
          </p:cNvSpPr>
          <p:nvPr>
            <p:ph type="title"/>
          </p:nvPr>
        </p:nvSpPr>
        <p:spPr>
          <a:xfrm>
            <a:off x="225196" y="1898597"/>
            <a:ext cx="7021909" cy="4349802"/>
          </a:xfrm>
        </p:spPr>
        <p:txBody>
          <a:bodyPr/>
          <a:lstStyle/>
          <a:p>
            <a:br>
              <a:rPr lang="en-GB" sz="2400" b="1" dirty="0"/>
            </a:br>
            <a:r>
              <a:rPr lang="en-GB" sz="2400" b="1" dirty="0"/>
              <a:t>To add a family member:</a:t>
            </a:r>
            <a:br>
              <a:rPr lang="en-GB" sz="2400" b="1" dirty="0"/>
            </a:br>
            <a:r>
              <a:rPr lang="en-GB" sz="2400" b="1" dirty="0"/>
              <a:t>If they are not an existing Member Go to: “Your Membership” and select New Member  Enter the details of the person you wish to include in your account (they must be resident at your address) this will create a new member record. When this has been verified the account will become Active. If it is a child do not enter an email address unless it is unique to them.</a:t>
            </a:r>
          </a:p>
        </p:txBody>
      </p:sp>
      <p:pic>
        <p:nvPicPr>
          <p:cNvPr id="6" name="Picture 5">
            <a:extLst>
              <a:ext uri="{FF2B5EF4-FFF2-40B4-BE49-F238E27FC236}">
                <a16:creationId xmlns:a16="http://schemas.microsoft.com/office/drawing/2014/main" id="{A11D4663-BAE2-3605-8498-343E2CA96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pic>
        <p:nvPicPr>
          <p:cNvPr id="12" name="Content Placeholder 11">
            <a:extLst>
              <a:ext uri="{FF2B5EF4-FFF2-40B4-BE49-F238E27FC236}">
                <a16:creationId xmlns:a16="http://schemas.microsoft.com/office/drawing/2014/main" id="{0D7FAA68-3971-E1E6-657A-0DEABD0CEA4A}"/>
              </a:ext>
            </a:extLst>
          </p:cNvPr>
          <p:cNvPicPr>
            <a:picLocks noGrp="1" noChangeAspect="1"/>
          </p:cNvPicPr>
          <p:nvPr>
            <p:ph idx="1"/>
          </p:nvPr>
        </p:nvPicPr>
        <p:blipFill>
          <a:blip r:embed="rId3"/>
          <a:stretch>
            <a:fillRect/>
          </a:stretch>
        </p:blipFill>
        <p:spPr>
          <a:xfrm>
            <a:off x="7327408" y="1830002"/>
            <a:ext cx="4164015" cy="4195762"/>
          </a:xfrm>
          <a:prstGeom prst="rect">
            <a:avLst/>
          </a:prstGeom>
        </p:spPr>
      </p:pic>
      <p:sp>
        <p:nvSpPr>
          <p:cNvPr id="16" name="TextBox 15">
            <a:extLst>
              <a:ext uri="{FF2B5EF4-FFF2-40B4-BE49-F238E27FC236}">
                <a16:creationId xmlns:a16="http://schemas.microsoft.com/office/drawing/2014/main" id="{CF9F9A2D-93C9-18A2-2B7A-D822AE04B203}"/>
              </a:ext>
            </a:extLst>
          </p:cNvPr>
          <p:cNvSpPr txBox="1"/>
          <p:nvPr/>
        </p:nvSpPr>
        <p:spPr>
          <a:xfrm>
            <a:off x="1276185" y="1612350"/>
            <a:ext cx="3753015" cy="523220"/>
          </a:xfrm>
          <a:prstGeom prst="rect">
            <a:avLst/>
          </a:prstGeom>
          <a:noFill/>
        </p:spPr>
        <p:txBody>
          <a:bodyPr wrap="square" rtlCol="0">
            <a:spAutoFit/>
          </a:bodyPr>
          <a:lstStyle/>
          <a:p>
            <a:r>
              <a:rPr lang="en-GB" sz="2800" b="1" dirty="0"/>
              <a:t>Family Membership</a:t>
            </a:r>
          </a:p>
        </p:txBody>
      </p:sp>
    </p:spTree>
    <p:extLst>
      <p:ext uri="{BB962C8B-B14F-4D97-AF65-F5344CB8AC3E}">
        <p14:creationId xmlns:p14="http://schemas.microsoft.com/office/powerpoint/2010/main" val="303045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A68C-4FA4-18DC-35E1-9BE17283E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F7976-B370-F38D-4278-E97ED45FFC75}"/>
              </a:ext>
            </a:extLst>
          </p:cNvPr>
          <p:cNvSpPr>
            <a:spLocks noGrp="1"/>
          </p:cNvSpPr>
          <p:nvPr>
            <p:ph type="title"/>
          </p:nvPr>
        </p:nvSpPr>
        <p:spPr>
          <a:xfrm>
            <a:off x="225196" y="1898597"/>
            <a:ext cx="7021909" cy="4349802"/>
          </a:xfrm>
        </p:spPr>
        <p:txBody>
          <a:bodyPr/>
          <a:lstStyle/>
          <a:p>
            <a:br>
              <a:rPr lang="en-GB" sz="2400" b="1" dirty="0"/>
            </a:br>
            <a:r>
              <a:rPr lang="en-GB" sz="2400" b="1" dirty="0"/>
              <a:t>You can view / print /upload all the family members cards from the Membership Cards button. Example:</a:t>
            </a:r>
          </a:p>
        </p:txBody>
      </p:sp>
      <p:pic>
        <p:nvPicPr>
          <p:cNvPr id="6" name="Picture 5">
            <a:extLst>
              <a:ext uri="{FF2B5EF4-FFF2-40B4-BE49-F238E27FC236}">
                <a16:creationId xmlns:a16="http://schemas.microsoft.com/office/drawing/2014/main" id="{005F0F2E-B084-0E7E-0AA2-5AC7DE783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16" name="TextBox 15">
            <a:extLst>
              <a:ext uri="{FF2B5EF4-FFF2-40B4-BE49-F238E27FC236}">
                <a16:creationId xmlns:a16="http://schemas.microsoft.com/office/drawing/2014/main" id="{FC8B730A-FCDB-4151-2BF0-6AA4A4EFAA9D}"/>
              </a:ext>
            </a:extLst>
          </p:cNvPr>
          <p:cNvSpPr txBox="1"/>
          <p:nvPr/>
        </p:nvSpPr>
        <p:spPr>
          <a:xfrm>
            <a:off x="1276185" y="1612350"/>
            <a:ext cx="3753015" cy="523220"/>
          </a:xfrm>
          <a:prstGeom prst="rect">
            <a:avLst/>
          </a:prstGeom>
          <a:noFill/>
        </p:spPr>
        <p:txBody>
          <a:bodyPr wrap="square" rtlCol="0">
            <a:spAutoFit/>
          </a:bodyPr>
          <a:lstStyle/>
          <a:p>
            <a:r>
              <a:rPr lang="en-GB" sz="2800" b="1" dirty="0"/>
              <a:t>Family Membership</a:t>
            </a:r>
          </a:p>
        </p:txBody>
      </p:sp>
      <p:pic>
        <p:nvPicPr>
          <p:cNvPr id="4" name="Picture 3">
            <a:extLst>
              <a:ext uri="{FF2B5EF4-FFF2-40B4-BE49-F238E27FC236}">
                <a16:creationId xmlns:a16="http://schemas.microsoft.com/office/drawing/2014/main" id="{88771640-0633-ED8F-BD8D-F1A4FD0F5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61" y="3497094"/>
            <a:ext cx="5006458" cy="3277465"/>
          </a:xfrm>
          <a:prstGeom prst="rect">
            <a:avLst/>
          </a:prstGeom>
        </p:spPr>
      </p:pic>
      <p:pic>
        <p:nvPicPr>
          <p:cNvPr id="9" name="Content Placeholder 8">
            <a:extLst>
              <a:ext uri="{FF2B5EF4-FFF2-40B4-BE49-F238E27FC236}">
                <a16:creationId xmlns:a16="http://schemas.microsoft.com/office/drawing/2014/main" id="{D10F68FA-ED66-5519-F09D-1004F5FD1C32}"/>
              </a:ext>
            </a:extLst>
          </p:cNvPr>
          <p:cNvPicPr>
            <a:picLocks noGrp="1" noChangeAspect="1"/>
          </p:cNvPicPr>
          <p:nvPr>
            <p:ph idx="1"/>
          </p:nvPr>
        </p:nvPicPr>
        <p:blipFill>
          <a:blip r:embed="rId4"/>
          <a:stretch>
            <a:fillRect/>
          </a:stretch>
        </p:blipFill>
        <p:spPr>
          <a:xfrm>
            <a:off x="6986971" y="2247191"/>
            <a:ext cx="4164293" cy="4527368"/>
          </a:xfrm>
          <a:prstGeom prst="rect">
            <a:avLst/>
          </a:prstGeom>
        </p:spPr>
      </p:pic>
    </p:spTree>
    <p:extLst>
      <p:ext uri="{BB962C8B-B14F-4D97-AF65-F5344CB8AC3E}">
        <p14:creationId xmlns:p14="http://schemas.microsoft.com/office/powerpoint/2010/main" val="250022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53EDA-C883-6DD1-6BC7-8F6E2BA97978}"/>
              </a:ext>
            </a:extLst>
          </p:cNvPr>
          <p:cNvSpPr>
            <a:spLocks noGrp="1"/>
          </p:cNvSpPr>
          <p:nvPr>
            <p:ph idx="1"/>
          </p:nvPr>
        </p:nvSpPr>
        <p:spPr/>
        <p:txBody>
          <a:bodyPr/>
          <a:lstStyle/>
          <a:p>
            <a:r>
              <a:rPr lang="en-US" b="1" dirty="0">
                <a:solidFill>
                  <a:schemeClr val="bg1"/>
                </a:solidFill>
                <a:effectLst/>
                <a:highlight>
                  <a:srgbClr val="FFFF00"/>
                </a:highlight>
              </a:rPr>
              <a:t>Membership Log-in Process</a:t>
            </a:r>
          </a:p>
          <a:p>
            <a:r>
              <a:rPr lang="en-US" dirty="0">
                <a:effectLst/>
              </a:rPr>
              <a:t>Existing Members &amp; Guests have been imported into the new system and there shouldn’t be any requirement to update their details</a:t>
            </a:r>
          </a:p>
          <a:p>
            <a:r>
              <a:rPr lang="en-GB" dirty="0"/>
              <a:t>In your Browser type: </a:t>
            </a:r>
            <a:r>
              <a:rPr lang="en-GB" sz="2400" b="1" dirty="0">
                <a:hlinkClick r:id="rId2"/>
              </a:rPr>
              <a:t>https://membermojo.co.uk/hertsastro/</a:t>
            </a:r>
            <a:endParaRPr lang="en-GB" sz="2400" b="1" dirty="0"/>
          </a:p>
          <a:p>
            <a:r>
              <a:rPr lang="en-GB" sz="1200" b="1" dirty="0"/>
              <a:t>This link will be available on our web site from late August</a:t>
            </a:r>
            <a:endParaRPr lang="en-GB" sz="1100" b="1" dirty="0"/>
          </a:p>
          <a:p>
            <a:r>
              <a:rPr lang="en-GB" dirty="0"/>
              <a:t>This will take you to the sign-in screen. Using your email address in the box provided:-</a:t>
            </a:r>
          </a:p>
        </p:txBody>
      </p:sp>
      <p:pic>
        <p:nvPicPr>
          <p:cNvPr id="5" name="Picture 4">
            <a:extLst>
              <a:ext uri="{FF2B5EF4-FFF2-40B4-BE49-F238E27FC236}">
                <a16:creationId xmlns:a16="http://schemas.microsoft.com/office/drawing/2014/main" id="{35730629-2F5B-AD21-5BBA-4CA389527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pic>
        <p:nvPicPr>
          <p:cNvPr id="7" name="Picture 6">
            <a:extLst>
              <a:ext uri="{FF2B5EF4-FFF2-40B4-BE49-F238E27FC236}">
                <a16:creationId xmlns:a16="http://schemas.microsoft.com/office/drawing/2014/main" id="{E82FCAAF-3567-15FA-CFBA-BC4BCD392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909" y="5131247"/>
            <a:ext cx="3132091" cy="1722269"/>
          </a:xfrm>
          <a:prstGeom prst="rect">
            <a:avLst/>
          </a:prstGeom>
        </p:spPr>
      </p:pic>
    </p:spTree>
    <p:extLst>
      <p:ext uri="{BB962C8B-B14F-4D97-AF65-F5344CB8AC3E}">
        <p14:creationId xmlns:p14="http://schemas.microsoft.com/office/powerpoint/2010/main" val="156673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C61C-D3DE-6DDE-F321-B6240E1DCDA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2F90BC1-7488-E955-BE6A-63E652B72360}"/>
              </a:ext>
            </a:extLst>
          </p:cNvPr>
          <p:cNvPicPr>
            <a:picLocks noGrp="1" noChangeAspect="1"/>
          </p:cNvPicPr>
          <p:nvPr>
            <p:ph idx="1"/>
          </p:nvPr>
        </p:nvPicPr>
        <p:blipFill>
          <a:blip r:embed="rId2"/>
          <a:stretch>
            <a:fillRect/>
          </a:stretch>
        </p:blipFill>
        <p:spPr>
          <a:xfrm>
            <a:off x="2318312" y="1630607"/>
            <a:ext cx="5898172" cy="4195762"/>
          </a:xfrm>
          <a:prstGeom prst="rect">
            <a:avLst/>
          </a:prstGeom>
        </p:spPr>
      </p:pic>
      <p:pic>
        <p:nvPicPr>
          <p:cNvPr id="5" name="Picture 4">
            <a:extLst>
              <a:ext uri="{FF2B5EF4-FFF2-40B4-BE49-F238E27FC236}">
                <a16:creationId xmlns:a16="http://schemas.microsoft.com/office/drawing/2014/main" id="{F2604C13-232E-7322-FCEA-80531BB8A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6" name="TextBox 5">
            <a:extLst>
              <a:ext uri="{FF2B5EF4-FFF2-40B4-BE49-F238E27FC236}">
                <a16:creationId xmlns:a16="http://schemas.microsoft.com/office/drawing/2014/main" id="{B330A4D7-3957-CE77-4761-CBFEB77CCB77}"/>
              </a:ext>
            </a:extLst>
          </p:cNvPr>
          <p:cNvSpPr txBox="1"/>
          <p:nvPr/>
        </p:nvSpPr>
        <p:spPr>
          <a:xfrm>
            <a:off x="1406769" y="6009175"/>
            <a:ext cx="7432431" cy="523220"/>
          </a:xfrm>
          <a:prstGeom prst="rect">
            <a:avLst/>
          </a:prstGeom>
          <a:noFill/>
        </p:spPr>
        <p:txBody>
          <a:bodyPr wrap="square" rtlCol="0">
            <a:spAutoFit/>
          </a:bodyPr>
          <a:lstStyle/>
          <a:p>
            <a:r>
              <a:rPr lang="en-GB" sz="2800" b="1" dirty="0"/>
              <a:t>Sign-in and choose “Sign In with email”</a:t>
            </a:r>
          </a:p>
        </p:txBody>
      </p:sp>
    </p:spTree>
    <p:extLst>
      <p:ext uri="{BB962C8B-B14F-4D97-AF65-F5344CB8AC3E}">
        <p14:creationId xmlns:p14="http://schemas.microsoft.com/office/powerpoint/2010/main" val="278574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B1B45-E591-F9E9-4B18-D8E6207C4C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C46FE-935C-BA39-3AE6-D2AEEA3B1B46}"/>
              </a:ext>
            </a:extLst>
          </p:cNvPr>
          <p:cNvSpPr>
            <a:spLocks noGrp="1"/>
          </p:cNvSpPr>
          <p:nvPr>
            <p:ph idx="1"/>
          </p:nvPr>
        </p:nvSpPr>
        <p:spPr>
          <a:xfrm>
            <a:off x="1219201" y="1561514"/>
            <a:ext cx="6644640" cy="485492"/>
          </a:xfrm>
        </p:spPr>
        <p:txBody>
          <a:bodyPr/>
          <a:lstStyle/>
          <a:p>
            <a:r>
              <a:rPr lang="en-US" b="1" dirty="0">
                <a:solidFill>
                  <a:schemeClr val="bg1"/>
                </a:solidFill>
                <a:effectLst/>
                <a:highlight>
                  <a:srgbClr val="FFFF00"/>
                </a:highlight>
              </a:rPr>
              <a:t>You </a:t>
            </a:r>
            <a:r>
              <a:rPr lang="en-US" b="1" dirty="0">
                <a:solidFill>
                  <a:schemeClr val="bg1"/>
                </a:solidFill>
                <a:highlight>
                  <a:srgbClr val="FFFF00"/>
                </a:highlight>
              </a:rPr>
              <a:t>will be Notified</a:t>
            </a:r>
            <a:endParaRPr lang="en-GB" dirty="0"/>
          </a:p>
        </p:txBody>
      </p:sp>
      <p:pic>
        <p:nvPicPr>
          <p:cNvPr id="5" name="Picture 4">
            <a:extLst>
              <a:ext uri="{FF2B5EF4-FFF2-40B4-BE49-F238E27FC236}">
                <a16:creationId xmlns:a16="http://schemas.microsoft.com/office/drawing/2014/main" id="{965C1751-4F74-B153-5385-2A5ECB6A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9" name="TextBox 8">
            <a:extLst>
              <a:ext uri="{FF2B5EF4-FFF2-40B4-BE49-F238E27FC236}">
                <a16:creationId xmlns:a16="http://schemas.microsoft.com/office/drawing/2014/main" id="{2BDFF665-1DA0-67F0-7754-D7926D24C349}"/>
              </a:ext>
            </a:extLst>
          </p:cNvPr>
          <p:cNvSpPr txBox="1"/>
          <p:nvPr/>
        </p:nvSpPr>
        <p:spPr>
          <a:xfrm>
            <a:off x="3233809" y="5296486"/>
            <a:ext cx="7596555" cy="646331"/>
          </a:xfrm>
          <a:prstGeom prst="rect">
            <a:avLst/>
          </a:prstGeom>
          <a:noFill/>
        </p:spPr>
        <p:txBody>
          <a:bodyPr wrap="square" rtlCol="0">
            <a:spAutoFit/>
          </a:bodyPr>
          <a:lstStyle/>
          <a:p>
            <a:r>
              <a:rPr lang="en-GB" sz="3600" b="1" dirty="0"/>
              <a:t>Simply Go to your inbox</a:t>
            </a:r>
          </a:p>
        </p:txBody>
      </p:sp>
      <p:pic>
        <p:nvPicPr>
          <p:cNvPr id="11" name="Picture 10">
            <a:extLst>
              <a:ext uri="{FF2B5EF4-FFF2-40B4-BE49-F238E27FC236}">
                <a16:creationId xmlns:a16="http://schemas.microsoft.com/office/drawing/2014/main" id="{FC9C87BA-1184-2534-7515-FBD8D430A4C0}"/>
              </a:ext>
            </a:extLst>
          </p:cNvPr>
          <p:cNvPicPr>
            <a:picLocks noChangeAspect="1"/>
          </p:cNvPicPr>
          <p:nvPr/>
        </p:nvPicPr>
        <p:blipFill>
          <a:blip r:embed="rId3"/>
          <a:stretch>
            <a:fillRect/>
          </a:stretch>
        </p:blipFill>
        <p:spPr>
          <a:xfrm>
            <a:off x="1581861" y="2297024"/>
            <a:ext cx="7649643" cy="2657846"/>
          </a:xfrm>
          <a:prstGeom prst="rect">
            <a:avLst/>
          </a:prstGeom>
        </p:spPr>
      </p:pic>
    </p:spTree>
    <p:extLst>
      <p:ext uri="{BB962C8B-B14F-4D97-AF65-F5344CB8AC3E}">
        <p14:creationId xmlns:p14="http://schemas.microsoft.com/office/powerpoint/2010/main" val="303977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BED0-554C-AC22-E9C5-E36F1BBE11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8A67F-BA22-C6E1-EEFA-F3FDB6D34404}"/>
              </a:ext>
            </a:extLst>
          </p:cNvPr>
          <p:cNvSpPr>
            <a:spLocks noGrp="1"/>
          </p:cNvSpPr>
          <p:nvPr>
            <p:ph idx="1"/>
          </p:nvPr>
        </p:nvSpPr>
        <p:spPr>
          <a:xfrm>
            <a:off x="1219201" y="1561514"/>
            <a:ext cx="6644640" cy="485492"/>
          </a:xfrm>
        </p:spPr>
        <p:txBody>
          <a:bodyPr>
            <a:normAutofit/>
          </a:bodyPr>
          <a:lstStyle/>
          <a:p>
            <a:r>
              <a:rPr lang="en-US" b="1" dirty="0">
                <a:solidFill>
                  <a:schemeClr val="bg1"/>
                </a:solidFill>
                <a:effectLst/>
                <a:highlight>
                  <a:srgbClr val="FFFF00"/>
                </a:highlight>
              </a:rPr>
              <a:t>You </a:t>
            </a:r>
            <a:r>
              <a:rPr lang="en-US" b="1" dirty="0">
                <a:solidFill>
                  <a:schemeClr val="bg1"/>
                </a:solidFill>
                <a:highlight>
                  <a:srgbClr val="FFFF00"/>
                </a:highlight>
              </a:rPr>
              <a:t>will be sent an e-mail which looks like this:-</a:t>
            </a:r>
            <a:endParaRPr lang="en-GB" dirty="0"/>
          </a:p>
        </p:txBody>
      </p:sp>
      <p:pic>
        <p:nvPicPr>
          <p:cNvPr id="5" name="Picture 4">
            <a:extLst>
              <a:ext uri="{FF2B5EF4-FFF2-40B4-BE49-F238E27FC236}">
                <a16:creationId xmlns:a16="http://schemas.microsoft.com/office/drawing/2014/main" id="{199A1923-B1E1-3718-CB09-A8FC96C4B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pic>
        <p:nvPicPr>
          <p:cNvPr id="8" name="Picture 7">
            <a:extLst>
              <a:ext uri="{FF2B5EF4-FFF2-40B4-BE49-F238E27FC236}">
                <a16:creationId xmlns:a16="http://schemas.microsoft.com/office/drawing/2014/main" id="{3F50F891-ECD6-FFA9-4BB0-4499EE8CBA78}"/>
              </a:ext>
            </a:extLst>
          </p:cNvPr>
          <p:cNvPicPr>
            <a:picLocks noChangeAspect="1"/>
          </p:cNvPicPr>
          <p:nvPr/>
        </p:nvPicPr>
        <p:blipFill>
          <a:blip r:embed="rId3"/>
          <a:stretch>
            <a:fillRect/>
          </a:stretch>
        </p:blipFill>
        <p:spPr>
          <a:xfrm>
            <a:off x="1375704" y="2047006"/>
            <a:ext cx="9440592" cy="4058216"/>
          </a:xfrm>
          <a:prstGeom prst="rect">
            <a:avLst/>
          </a:prstGeom>
        </p:spPr>
      </p:pic>
      <p:sp>
        <p:nvSpPr>
          <p:cNvPr id="9" name="TextBox 8">
            <a:extLst>
              <a:ext uri="{FF2B5EF4-FFF2-40B4-BE49-F238E27FC236}">
                <a16:creationId xmlns:a16="http://schemas.microsoft.com/office/drawing/2014/main" id="{7552EE52-4951-903A-EF09-D5FBE5E557C0}"/>
              </a:ext>
            </a:extLst>
          </p:cNvPr>
          <p:cNvSpPr txBox="1"/>
          <p:nvPr/>
        </p:nvSpPr>
        <p:spPr>
          <a:xfrm>
            <a:off x="3219741" y="6105222"/>
            <a:ext cx="7596555" cy="646331"/>
          </a:xfrm>
          <a:prstGeom prst="rect">
            <a:avLst/>
          </a:prstGeom>
          <a:noFill/>
        </p:spPr>
        <p:txBody>
          <a:bodyPr wrap="square" rtlCol="0">
            <a:spAutoFit/>
          </a:bodyPr>
          <a:lstStyle/>
          <a:p>
            <a:r>
              <a:rPr lang="en-GB" sz="3600" b="1" dirty="0"/>
              <a:t>Simply click the link</a:t>
            </a:r>
          </a:p>
        </p:txBody>
      </p:sp>
    </p:spTree>
    <p:extLst>
      <p:ext uri="{BB962C8B-B14F-4D97-AF65-F5344CB8AC3E}">
        <p14:creationId xmlns:p14="http://schemas.microsoft.com/office/powerpoint/2010/main" val="339942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25FD-A2E4-EDC0-ABB0-75EEE9CFEB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E9BCF-8753-7532-C89C-72399ACDC336}"/>
              </a:ext>
            </a:extLst>
          </p:cNvPr>
          <p:cNvSpPr>
            <a:spLocks noGrp="1"/>
          </p:cNvSpPr>
          <p:nvPr>
            <p:ph idx="1"/>
          </p:nvPr>
        </p:nvSpPr>
        <p:spPr>
          <a:xfrm>
            <a:off x="1219200" y="1540810"/>
            <a:ext cx="8946541" cy="350716"/>
          </a:xfrm>
        </p:spPr>
        <p:txBody>
          <a:bodyPr>
            <a:normAutofit fontScale="92500" lnSpcReduction="20000"/>
          </a:bodyPr>
          <a:lstStyle/>
          <a:p>
            <a:r>
              <a:rPr lang="en-US" b="1" dirty="0">
                <a:solidFill>
                  <a:schemeClr val="bg1"/>
                </a:solidFill>
                <a:effectLst/>
                <a:highlight>
                  <a:srgbClr val="FFFF00"/>
                </a:highlight>
              </a:rPr>
              <a:t>You will be taken to this screen</a:t>
            </a:r>
          </a:p>
          <a:p>
            <a:endParaRPr lang="en-GB" dirty="0"/>
          </a:p>
        </p:txBody>
      </p:sp>
      <p:pic>
        <p:nvPicPr>
          <p:cNvPr id="5" name="Picture 4">
            <a:extLst>
              <a:ext uri="{FF2B5EF4-FFF2-40B4-BE49-F238E27FC236}">
                <a16:creationId xmlns:a16="http://schemas.microsoft.com/office/drawing/2014/main" id="{356684F9-0CEC-50D7-D3B1-C4AD74812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pic>
        <p:nvPicPr>
          <p:cNvPr id="4" name="Picture 3">
            <a:extLst>
              <a:ext uri="{FF2B5EF4-FFF2-40B4-BE49-F238E27FC236}">
                <a16:creationId xmlns:a16="http://schemas.microsoft.com/office/drawing/2014/main" id="{0D6AA2C8-4D8C-8D1D-9B6B-7839F9FFF3A1}"/>
              </a:ext>
            </a:extLst>
          </p:cNvPr>
          <p:cNvPicPr>
            <a:picLocks noChangeAspect="1"/>
          </p:cNvPicPr>
          <p:nvPr/>
        </p:nvPicPr>
        <p:blipFill>
          <a:blip r:embed="rId3"/>
          <a:stretch>
            <a:fillRect/>
          </a:stretch>
        </p:blipFill>
        <p:spPr>
          <a:xfrm>
            <a:off x="1641222" y="1984535"/>
            <a:ext cx="7573432" cy="3801005"/>
          </a:xfrm>
          <a:prstGeom prst="rect">
            <a:avLst/>
          </a:prstGeom>
        </p:spPr>
      </p:pic>
      <p:sp>
        <p:nvSpPr>
          <p:cNvPr id="6" name="TextBox 5">
            <a:extLst>
              <a:ext uri="{FF2B5EF4-FFF2-40B4-BE49-F238E27FC236}">
                <a16:creationId xmlns:a16="http://schemas.microsoft.com/office/drawing/2014/main" id="{62753B5E-0ECB-2E98-BB2D-727CEE98EDAA}"/>
              </a:ext>
            </a:extLst>
          </p:cNvPr>
          <p:cNvSpPr txBox="1"/>
          <p:nvPr/>
        </p:nvSpPr>
        <p:spPr>
          <a:xfrm>
            <a:off x="3807399" y="6063733"/>
            <a:ext cx="3770142" cy="584775"/>
          </a:xfrm>
          <a:prstGeom prst="rect">
            <a:avLst/>
          </a:prstGeom>
          <a:noFill/>
        </p:spPr>
        <p:txBody>
          <a:bodyPr wrap="square" rtlCol="0">
            <a:spAutoFit/>
          </a:bodyPr>
          <a:lstStyle/>
          <a:p>
            <a:r>
              <a:rPr lang="en-GB" sz="3200" b="1" dirty="0"/>
              <a:t>Sign in</a:t>
            </a:r>
          </a:p>
        </p:txBody>
      </p:sp>
    </p:spTree>
    <p:extLst>
      <p:ext uri="{BB962C8B-B14F-4D97-AF65-F5344CB8AC3E}">
        <p14:creationId xmlns:p14="http://schemas.microsoft.com/office/powerpoint/2010/main" val="359824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17BE-11BE-0DE7-D6E9-A67837347F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89618-BE08-29DF-0E20-A44D2A756779}"/>
              </a:ext>
            </a:extLst>
          </p:cNvPr>
          <p:cNvSpPr>
            <a:spLocks noGrp="1"/>
          </p:cNvSpPr>
          <p:nvPr>
            <p:ph idx="1"/>
          </p:nvPr>
        </p:nvSpPr>
        <p:spPr>
          <a:xfrm>
            <a:off x="1219200" y="1540810"/>
            <a:ext cx="8946541" cy="350716"/>
          </a:xfrm>
        </p:spPr>
        <p:txBody>
          <a:bodyPr>
            <a:normAutofit fontScale="92500" lnSpcReduction="20000"/>
          </a:bodyPr>
          <a:lstStyle/>
          <a:p>
            <a:r>
              <a:rPr lang="en-US" b="1" dirty="0">
                <a:solidFill>
                  <a:schemeClr val="bg1"/>
                </a:solidFill>
                <a:effectLst/>
                <a:highlight>
                  <a:srgbClr val="FFFF00"/>
                </a:highlight>
              </a:rPr>
              <a:t>You will be taken to this screen</a:t>
            </a:r>
          </a:p>
          <a:p>
            <a:endParaRPr lang="en-GB" dirty="0"/>
          </a:p>
        </p:txBody>
      </p:sp>
      <p:pic>
        <p:nvPicPr>
          <p:cNvPr id="5" name="Picture 4">
            <a:extLst>
              <a:ext uri="{FF2B5EF4-FFF2-40B4-BE49-F238E27FC236}">
                <a16:creationId xmlns:a16="http://schemas.microsoft.com/office/drawing/2014/main" id="{DE4131A3-1DB4-4531-E62D-F01BE06B6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6" name="TextBox 5">
            <a:extLst>
              <a:ext uri="{FF2B5EF4-FFF2-40B4-BE49-F238E27FC236}">
                <a16:creationId xmlns:a16="http://schemas.microsoft.com/office/drawing/2014/main" id="{F1791DE7-9E83-54AC-D1DF-5642269E1B9F}"/>
              </a:ext>
            </a:extLst>
          </p:cNvPr>
          <p:cNvSpPr txBox="1"/>
          <p:nvPr/>
        </p:nvSpPr>
        <p:spPr>
          <a:xfrm>
            <a:off x="569254" y="2265456"/>
            <a:ext cx="4087152" cy="4401205"/>
          </a:xfrm>
          <a:prstGeom prst="rect">
            <a:avLst/>
          </a:prstGeom>
          <a:noFill/>
        </p:spPr>
        <p:txBody>
          <a:bodyPr wrap="square" rtlCol="0">
            <a:spAutoFit/>
          </a:bodyPr>
          <a:lstStyle/>
          <a:p>
            <a:r>
              <a:rPr lang="en-GB" sz="2000" b="1" dirty="0"/>
              <a:t>First action should be to set a password click “Change Password”</a:t>
            </a:r>
          </a:p>
          <a:p>
            <a:endParaRPr lang="en-GB" sz="2000" b="1" dirty="0"/>
          </a:p>
          <a:p>
            <a:r>
              <a:rPr lang="en-GB" sz="2000" b="1" dirty="0"/>
              <a:t>You can then explore the other options on this page</a:t>
            </a:r>
          </a:p>
          <a:p>
            <a:endParaRPr lang="en-GB" sz="2000" b="1" dirty="0"/>
          </a:p>
          <a:p>
            <a:r>
              <a:rPr lang="en-GB" sz="2000" b="1" dirty="0"/>
              <a:t>This is where you can add family members if you have selected the family membership</a:t>
            </a:r>
          </a:p>
          <a:p>
            <a:endParaRPr lang="en-GB" sz="2000" b="1" dirty="0"/>
          </a:p>
          <a:p>
            <a:r>
              <a:rPr lang="en-GB" sz="2000" b="1" dirty="0"/>
              <a:t>You can also print your membership card here</a:t>
            </a:r>
          </a:p>
        </p:txBody>
      </p:sp>
      <p:pic>
        <p:nvPicPr>
          <p:cNvPr id="7" name="Picture 6">
            <a:extLst>
              <a:ext uri="{FF2B5EF4-FFF2-40B4-BE49-F238E27FC236}">
                <a16:creationId xmlns:a16="http://schemas.microsoft.com/office/drawing/2014/main" id="{25030168-01C4-729B-11A2-36E9F3B8656B}"/>
              </a:ext>
            </a:extLst>
          </p:cNvPr>
          <p:cNvPicPr>
            <a:picLocks noChangeAspect="1"/>
          </p:cNvPicPr>
          <p:nvPr/>
        </p:nvPicPr>
        <p:blipFill>
          <a:blip r:embed="rId3"/>
          <a:stretch>
            <a:fillRect/>
          </a:stretch>
        </p:blipFill>
        <p:spPr>
          <a:xfrm>
            <a:off x="5433843" y="1540810"/>
            <a:ext cx="5102859" cy="4993878"/>
          </a:xfrm>
          <a:prstGeom prst="rect">
            <a:avLst/>
          </a:prstGeom>
        </p:spPr>
      </p:pic>
    </p:spTree>
    <p:extLst>
      <p:ext uri="{BB962C8B-B14F-4D97-AF65-F5344CB8AC3E}">
        <p14:creationId xmlns:p14="http://schemas.microsoft.com/office/powerpoint/2010/main" val="361212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67132-E81D-AC3E-3CE8-8F0F85604CDD}"/>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E15BA1-E6E7-1914-C9C5-8437738EADE5}"/>
              </a:ext>
            </a:extLst>
          </p:cNvPr>
          <p:cNvPicPr>
            <a:picLocks noGrp="1" noChangeAspect="1"/>
          </p:cNvPicPr>
          <p:nvPr>
            <p:ph idx="1"/>
          </p:nvPr>
        </p:nvPicPr>
        <p:blipFill>
          <a:blip r:embed="rId2"/>
          <a:stretch>
            <a:fillRect/>
          </a:stretch>
        </p:blipFill>
        <p:spPr>
          <a:xfrm>
            <a:off x="3471863" y="1630607"/>
            <a:ext cx="5898172" cy="4195762"/>
          </a:xfrm>
          <a:prstGeom prst="rect">
            <a:avLst/>
          </a:prstGeom>
        </p:spPr>
      </p:pic>
      <p:pic>
        <p:nvPicPr>
          <p:cNvPr id="5" name="Picture 4">
            <a:extLst>
              <a:ext uri="{FF2B5EF4-FFF2-40B4-BE49-F238E27FC236}">
                <a16:creationId xmlns:a16="http://schemas.microsoft.com/office/drawing/2014/main" id="{D50621E5-8CFC-13A4-21A6-B98F2C0A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6" name="TextBox 5">
            <a:extLst>
              <a:ext uri="{FF2B5EF4-FFF2-40B4-BE49-F238E27FC236}">
                <a16:creationId xmlns:a16="http://schemas.microsoft.com/office/drawing/2014/main" id="{B8611673-9CB7-D42D-2599-AFB8F778BA9A}"/>
              </a:ext>
            </a:extLst>
          </p:cNvPr>
          <p:cNvSpPr txBox="1"/>
          <p:nvPr/>
        </p:nvSpPr>
        <p:spPr>
          <a:xfrm>
            <a:off x="1406769" y="6009175"/>
            <a:ext cx="7432431" cy="523220"/>
          </a:xfrm>
          <a:prstGeom prst="rect">
            <a:avLst/>
          </a:prstGeom>
          <a:noFill/>
        </p:spPr>
        <p:txBody>
          <a:bodyPr wrap="square" rtlCol="0">
            <a:spAutoFit/>
          </a:bodyPr>
          <a:lstStyle/>
          <a:p>
            <a:r>
              <a:rPr lang="en-GB" sz="2800" b="1" dirty="0"/>
              <a:t>Sign-in and choose “Sign In Password”</a:t>
            </a:r>
          </a:p>
        </p:txBody>
      </p:sp>
      <p:sp>
        <p:nvSpPr>
          <p:cNvPr id="2" name="TextBox 1">
            <a:extLst>
              <a:ext uri="{FF2B5EF4-FFF2-40B4-BE49-F238E27FC236}">
                <a16:creationId xmlns:a16="http://schemas.microsoft.com/office/drawing/2014/main" id="{3E30070E-1513-5EAD-CB7F-01DE4A068AA6}"/>
              </a:ext>
            </a:extLst>
          </p:cNvPr>
          <p:cNvSpPr txBox="1"/>
          <p:nvPr/>
        </p:nvSpPr>
        <p:spPr>
          <a:xfrm>
            <a:off x="436097" y="2222695"/>
            <a:ext cx="2813539" cy="830997"/>
          </a:xfrm>
          <a:prstGeom prst="rect">
            <a:avLst/>
          </a:prstGeom>
          <a:noFill/>
        </p:spPr>
        <p:txBody>
          <a:bodyPr wrap="square" rtlCol="0">
            <a:spAutoFit/>
          </a:bodyPr>
          <a:lstStyle/>
          <a:p>
            <a:r>
              <a:rPr lang="en-GB" sz="2400" b="1" dirty="0"/>
              <a:t>Once you have setup a password</a:t>
            </a:r>
          </a:p>
        </p:txBody>
      </p:sp>
    </p:spTree>
    <p:extLst>
      <p:ext uri="{BB962C8B-B14F-4D97-AF65-F5344CB8AC3E}">
        <p14:creationId xmlns:p14="http://schemas.microsoft.com/office/powerpoint/2010/main" val="350755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21ED-707F-25E7-1204-05861F3AAA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1E359-784E-BFE2-6FC8-59BC01ABB64D}"/>
              </a:ext>
            </a:extLst>
          </p:cNvPr>
          <p:cNvSpPr>
            <a:spLocks noGrp="1"/>
          </p:cNvSpPr>
          <p:nvPr>
            <p:ph idx="1"/>
          </p:nvPr>
        </p:nvSpPr>
        <p:spPr>
          <a:xfrm>
            <a:off x="1219200" y="1540810"/>
            <a:ext cx="8946541" cy="350716"/>
          </a:xfrm>
        </p:spPr>
        <p:txBody>
          <a:bodyPr>
            <a:normAutofit fontScale="92500" lnSpcReduction="20000"/>
          </a:bodyPr>
          <a:lstStyle/>
          <a:p>
            <a:r>
              <a:rPr lang="en-US" b="1" dirty="0">
                <a:solidFill>
                  <a:schemeClr val="bg1"/>
                </a:solidFill>
                <a:effectLst/>
                <a:highlight>
                  <a:srgbClr val="FFFF00"/>
                </a:highlight>
              </a:rPr>
              <a:t>You will be taken to this screen</a:t>
            </a:r>
          </a:p>
          <a:p>
            <a:endParaRPr lang="en-GB" dirty="0"/>
          </a:p>
        </p:txBody>
      </p:sp>
      <p:pic>
        <p:nvPicPr>
          <p:cNvPr id="5" name="Picture 4">
            <a:extLst>
              <a:ext uri="{FF2B5EF4-FFF2-40B4-BE49-F238E27FC236}">
                <a16:creationId xmlns:a16="http://schemas.microsoft.com/office/drawing/2014/main" id="{82A259FD-C70C-C9EF-4C5D-458C7487B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09601"/>
            <a:ext cx="7620000" cy="838200"/>
          </a:xfrm>
          <a:prstGeom prst="rect">
            <a:avLst/>
          </a:prstGeom>
        </p:spPr>
      </p:pic>
      <p:sp>
        <p:nvSpPr>
          <p:cNvPr id="6" name="TextBox 5">
            <a:extLst>
              <a:ext uri="{FF2B5EF4-FFF2-40B4-BE49-F238E27FC236}">
                <a16:creationId xmlns:a16="http://schemas.microsoft.com/office/drawing/2014/main" id="{8B7D86EB-2219-C126-394A-148BDA5658BE}"/>
              </a:ext>
            </a:extLst>
          </p:cNvPr>
          <p:cNvSpPr txBox="1"/>
          <p:nvPr/>
        </p:nvSpPr>
        <p:spPr>
          <a:xfrm>
            <a:off x="836948" y="1808176"/>
            <a:ext cx="5259052" cy="3170099"/>
          </a:xfrm>
          <a:prstGeom prst="rect">
            <a:avLst/>
          </a:prstGeom>
          <a:noFill/>
        </p:spPr>
        <p:txBody>
          <a:bodyPr wrap="square" rtlCol="0">
            <a:spAutoFit/>
          </a:bodyPr>
          <a:lstStyle/>
          <a:p>
            <a:endParaRPr lang="en-GB" sz="2000" b="1" dirty="0"/>
          </a:p>
          <a:p>
            <a:r>
              <a:rPr lang="en-GB" sz="2000" b="1" dirty="0"/>
              <a:t>You can also print your membership card here</a:t>
            </a:r>
          </a:p>
          <a:p>
            <a:r>
              <a:rPr lang="en-GB" sz="2000" b="1" dirty="0"/>
              <a:t>Alternately you can upload your Membership card to your mobile device and sign in using that, or login to  </a:t>
            </a:r>
            <a:r>
              <a:rPr lang="en-GB" sz="2000" b="1" dirty="0">
                <a:hlinkClick r:id="rId3"/>
              </a:rPr>
              <a:t>https://membermojo.co.uk/hertsastro/</a:t>
            </a:r>
            <a:endParaRPr lang="en-GB" sz="2000" b="1" dirty="0"/>
          </a:p>
          <a:p>
            <a:r>
              <a:rPr lang="en-GB" sz="2000" b="1" dirty="0"/>
              <a:t>on your mobile, and go to Your Membership and choose Membership Card:</a:t>
            </a:r>
          </a:p>
        </p:txBody>
      </p:sp>
      <p:pic>
        <p:nvPicPr>
          <p:cNvPr id="4" name="Picture 3">
            <a:extLst>
              <a:ext uri="{FF2B5EF4-FFF2-40B4-BE49-F238E27FC236}">
                <a16:creationId xmlns:a16="http://schemas.microsoft.com/office/drawing/2014/main" id="{C666D5CB-0DDC-6778-D017-36965F26833A}"/>
              </a:ext>
            </a:extLst>
          </p:cNvPr>
          <p:cNvPicPr>
            <a:picLocks noChangeAspect="1"/>
          </p:cNvPicPr>
          <p:nvPr/>
        </p:nvPicPr>
        <p:blipFill>
          <a:blip r:embed="rId4"/>
          <a:stretch>
            <a:fillRect/>
          </a:stretch>
        </p:blipFill>
        <p:spPr>
          <a:xfrm>
            <a:off x="6096000" y="1571949"/>
            <a:ext cx="4842652" cy="4879572"/>
          </a:xfrm>
          <a:prstGeom prst="rect">
            <a:avLst/>
          </a:prstGeom>
        </p:spPr>
      </p:pic>
      <p:pic>
        <p:nvPicPr>
          <p:cNvPr id="7" name="Picture 6">
            <a:extLst>
              <a:ext uri="{FF2B5EF4-FFF2-40B4-BE49-F238E27FC236}">
                <a16:creationId xmlns:a16="http://schemas.microsoft.com/office/drawing/2014/main" id="{7F793B63-FEBE-7D76-78A8-F52B890D3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321" y="4665546"/>
            <a:ext cx="3117585" cy="2040919"/>
          </a:xfrm>
          <a:prstGeom prst="rect">
            <a:avLst/>
          </a:prstGeom>
        </p:spPr>
      </p:pic>
    </p:spTree>
    <p:extLst>
      <p:ext uri="{BB962C8B-B14F-4D97-AF65-F5344CB8AC3E}">
        <p14:creationId xmlns:p14="http://schemas.microsoft.com/office/powerpoint/2010/main" val="201041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666</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Ion</vt:lpstr>
      <vt:lpstr>Logging into MemberMojo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 print your Membership badge. Go to “Your Membership” and choose the  “Membership Card” button. Under the card you will see a “View PDF” link. You can then size &amp; print your Membership card.</vt:lpstr>
      <vt:lpstr>PowerPoint Presentation</vt:lpstr>
      <vt:lpstr> To add a family member to your account: Go to “Your Membership” and select New Member (do not take this option if they are an existing Member). Instead please send me your Name if you are the primary Member, together with the other family Members you wish to include (they must be resident at your address). Because if you try to register from this screen the system will think they are  a new member and create a new record. </vt:lpstr>
      <vt:lpstr>PowerPoint Presentation</vt:lpstr>
      <vt:lpstr> To add a family member: If they are not an existing Member Go to: “Your Membership” and select New Member  Enter the details of the person you wish to include in your account (they must be resident at your address) this will create a new member record. When this has been verified the account will become Active. If it is a child do not enter an email address unless it is unique to them.</vt:lpstr>
      <vt:lpstr> You can view / print /upload all the family members cards from the Membership Cards button.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Hertford Astronomy Group</dc:creator>
  <cp:lastModifiedBy>Hertford Astronomy Group</cp:lastModifiedBy>
  <cp:revision>9</cp:revision>
  <dcterms:created xsi:type="dcterms:W3CDTF">2026-06-04T15:08:35Z</dcterms:created>
  <dcterms:modified xsi:type="dcterms:W3CDTF">2026-06-12T14:12:31Z</dcterms:modified>
</cp:coreProperties>
</file>