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Helvetica World" charset="1" panose="020B0500040000020004"/>
      <p:regular r:id="rId29"/>
    </p:embeddedFont>
    <p:embeddedFont>
      <p:font typeface="Georgia Pro Condensed" charset="1" panose="02040506050405020303"/>
      <p:regular r:id="rId30"/>
    </p:embeddedFont>
    <p:embeddedFont>
      <p:font typeface="Helvetica World Bold" charset="1" panose="020B080004000002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2700"/>
            <a:ext cx="11201400" cy="10299700"/>
            <a:chOff x="0" y="0"/>
            <a:chExt cx="963348" cy="885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3348" cy="885799"/>
            </a:xfrm>
            <a:custGeom>
              <a:avLst/>
              <a:gdLst/>
              <a:ahLst/>
              <a:cxnLst/>
              <a:rect r="r" b="b" t="t" l="l"/>
              <a:pathLst>
                <a:path h="885799" w="963348">
                  <a:moveTo>
                    <a:pt x="0" y="0"/>
                  </a:moveTo>
                  <a:lnTo>
                    <a:pt x="963348" y="0"/>
                  </a:lnTo>
                  <a:lnTo>
                    <a:pt x="963348" y="885799"/>
                  </a:lnTo>
                  <a:lnTo>
                    <a:pt x="0" y="885799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868150" y="666750"/>
            <a:ext cx="5753100" cy="8953500"/>
            <a:chOff x="0" y="0"/>
            <a:chExt cx="814724" cy="1267949"/>
          </a:xfrm>
        </p:grpSpPr>
        <p:sp>
          <p:nvSpPr>
            <p:cNvPr name="Freeform 5" id="5"/>
            <p:cNvSpPr/>
            <p:nvPr/>
          </p:nvSpPr>
          <p:spPr>
            <a:xfrm flipH="false" flipV="false" rot="-59999">
              <a:off x="-10537" y="-6547"/>
              <a:ext cx="835798" cy="1281043"/>
            </a:xfrm>
            <a:custGeom>
              <a:avLst/>
              <a:gdLst/>
              <a:ahLst/>
              <a:cxnLst/>
              <a:rect r="r" b="b" t="t" l="l"/>
              <a:pathLst>
                <a:path h="1281043" w="835798">
                  <a:moveTo>
                    <a:pt x="48573" y="4"/>
                  </a:moveTo>
                  <a:lnTo>
                    <a:pt x="809354" y="13283"/>
                  </a:lnTo>
                  <a:cubicBezTo>
                    <a:pt x="824216" y="13543"/>
                    <a:pt x="836053" y="25801"/>
                    <a:pt x="835794" y="40663"/>
                  </a:cubicBezTo>
                  <a:lnTo>
                    <a:pt x="814605" y="1254599"/>
                  </a:lnTo>
                  <a:cubicBezTo>
                    <a:pt x="814345" y="1269461"/>
                    <a:pt x="802087" y="1281298"/>
                    <a:pt x="787225" y="1281039"/>
                  </a:cubicBezTo>
                  <a:lnTo>
                    <a:pt x="26444" y="1267759"/>
                  </a:lnTo>
                  <a:cubicBezTo>
                    <a:pt x="11583" y="1267500"/>
                    <a:pt x="-255" y="1255242"/>
                    <a:pt x="4" y="1240380"/>
                  </a:cubicBezTo>
                  <a:lnTo>
                    <a:pt x="21194" y="26444"/>
                  </a:lnTo>
                  <a:cubicBezTo>
                    <a:pt x="21453" y="11582"/>
                    <a:pt x="33711" y="-256"/>
                    <a:pt x="48573" y="4"/>
                  </a:cubicBezTo>
                  <a:close/>
                </a:path>
              </a:pathLst>
            </a:custGeom>
            <a:blipFill>
              <a:blip r:embed="rId2"/>
              <a:stretch>
                <a:fillRect l="-3577" t="-911" r="-3496" b="-394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66750" y="9001760"/>
            <a:ext cx="6886575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40"/>
              </a:lnSpc>
            </a:pPr>
            <a:r>
              <a:rPr lang="en-US" sz="3800" spc="-57" strike="noStrike" u="none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Evidence-Based Palliative Care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75380" y="975068"/>
            <a:ext cx="9754495" cy="3894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956"/>
              </a:lnSpc>
            </a:pPr>
            <a:r>
              <a:rPr lang="en-US" sz="14956" spc="-523" strike="noStrike" u="none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Care of the Dying Patient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3117037">
            <a:off x="8947742" y="765609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4" y="0"/>
                </a:lnTo>
                <a:lnTo>
                  <a:pt x="2112604" y="1859091"/>
                </a:lnTo>
                <a:lnTo>
                  <a:pt x="0" y="1859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6750" y="6761480"/>
            <a:ext cx="6886575" cy="2765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Implement non-pharmacological techniques like </a:t>
            </a:r>
            <a:r>
              <a:rPr lang="en-US" b="true" sz="2499" spc="-37" strike="noStrike" u="non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positioning and relaxation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Utilize pharmacological treatments such as </a:t>
            </a:r>
            <a:r>
              <a:rPr lang="en-US" b="true" sz="2499" spc="-37" strike="noStrike" u="non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bronchodilators and opioids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Provide emotional support during </a:t>
            </a:r>
            <a:r>
              <a:rPr lang="en-US" b="true" sz="2499" spc="-37" strike="noStrike" u="non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breathing difficulties</a:t>
            </a: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for comfort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6750" y="581025"/>
            <a:ext cx="6886575" cy="392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00000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Managing Dyspnea in Patients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991600" y="0"/>
            <a:ext cx="9296400" cy="10287000"/>
            <a:chOff x="0" y="0"/>
            <a:chExt cx="1220873" cy="1350966"/>
          </a:xfrm>
        </p:grpSpPr>
        <p:sp>
          <p:nvSpPr>
            <p:cNvPr name="Freeform 5" id="5"/>
            <p:cNvSpPr/>
            <p:nvPr/>
          </p:nvSpPr>
          <p:spPr>
            <a:xfrm flipH="false" flipV="false" rot="-59999">
              <a:off x="-11696" y="-10551"/>
              <a:ext cx="1244265" cy="1372068"/>
            </a:xfrm>
            <a:custGeom>
              <a:avLst/>
              <a:gdLst/>
              <a:ahLst/>
              <a:cxnLst/>
              <a:rect r="r" b="b" t="t" l="l"/>
              <a:pathLst>
                <a:path h="1372068" w="1244265">
                  <a:moveTo>
                    <a:pt x="23578" y="0"/>
                  </a:moveTo>
                  <a:lnTo>
                    <a:pt x="1244265" y="21307"/>
                  </a:lnTo>
                  <a:lnTo>
                    <a:pt x="1220687" y="1372068"/>
                  </a:lnTo>
                  <a:lnTo>
                    <a:pt x="0" y="1350761"/>
                  </a:lnTo>
                  <a:close/>
                </a:path>
              </a:pathLst>
            </a:custGeom>
            <a:blipFill>
              <a:blip r:embed="rId2"/>
              <a:stretch>
                <a:fillRect l="-43429" t="-681" r="-40444" b="-10413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6750" y="6913880"/>
            <a:ext cx="6886575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Identify underlying causes to tailor effective treatment strategies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Implement dietary modifications, such as smaller, frequent meals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Utilize pharmacological interventions, including antiemetics and relaxation techniques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6750" y="581025"/>
            <a:ext cx="6886575" cy="392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00000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Addressing Nausea and Vomiting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991600" y="0"/>
            <a:ext cx="9296400" cy="10287000"/>
            <a:chOff x="0" y="0"/>
            <a:chExt cx="1220873" cy="1350966"/>
          </a:xfrm>
        </p:grpSpPr>
        <p:sp>
          <p:nvSpPr>
            <p:cNvPr name="Freeform 5" id="5"/>
            <p:cNvSpPr/>
            <p:nvPr/>
          </p:nvSpPr>
          <p:spPr>
            <a:xfrm flipH="false" flipV="false" rot="132000">
              <a:off x="-25480" y="-22935"/>
              <a:ext cx="1271834" cy="1396837"/>
            </a:xfrm>
            <a:custGeom>
              <a:avLst/>
              <a:gdLst/>
              <a:ahLst/>
              <a:cxnLst/>
              <a:rect r="r" b="b" t="t" l="l"/>
              <a:pathLst>
                <a:path h="1396837" w="1271834">
                  <a:moveTo>
                    <a:pt x="0" y="46866"/>
                  </a:moveTo>
                  <a:lnTo>
                    <a:pt x="1219973" y="0"/>
                  </a:lnTo>
                  <a:lnTo>
                    <a:pt x="1271834" y="1349970"/>
                  </a:lnTo>
                  <a:lnTo>
                    <a:pt x="51860" y="1396837"/>
                  </a:lnTo>
                  <a:close/>
                </a:path>
              </a:pathLst>
            </a:custGeom>
            <a:blipFill>
              <a:blip r:embed="rId2"/>
              <a:stretch>
                <a:fillRect l="-21434" t="-6347" r="-68010" b="-879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6750" y="6913880"/>
            <a:ext cx="6886575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Assess cognitive status regularly to identify changes.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Create a calm environment to reduce agitation triggers.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Use non-pharmacological interventions before considering medication.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6750" y="581025"/>
            <a:ext cx="6886575" cy="392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00000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Managing Delirium and Agitation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991600" y="0"/>
            <a:ext cx="9296400" cy="10287000"/>
            <a:chOff x="0" y="0"/>
            <a:chExt cx="1220873" cy="1350966"/>
          </a:xfrm>
        </p:grpSpPr>
        <p:sp>
          <p:nvSpPr>
            <p:cNvPr name="Freeform 5" id="5"/>
            <p:cNvSpPr/>
            <p:nvPr/>
          </p:nvSpPr>
          <p:spPr>
            <a:xfrm flipH="false" flipV="false" rot="312000">
              <a:off x="-58708" y="-52545"/>
              <a:ext cx="1338290" cy="1456057"/>
            </a:xfrm>
            <a:custGeom>
              <a:avLst/>
              <a:gdLst/>
              <a:ahLst/>
              <a:cxnLst/>
              <a:rect r="r" b="b" t="t" l="l"/>
              <a:pathLst>
                <a:path h="1456057" w="1338290">
                  <a:moveTo>
                    <a:pt x="0" y="110650"/>
                  </a:moveTo>
                  <a:lnTo>
                    <a:pt x="1215848" y="0"/>
                  </a:lnTo>
                  <a:lnTo>
                    <a:pt x="1338290" y="1345406"/>
                  </a:lnTo>
                  <a:lnTo>
                    <a:pt x="122441" y="1456057"/>
                  </a:lnTo>
                  <a:close/>
                </a:path>
              </a:pathLst>
            </a:custGeom>
            <a:blipFill>
              <a:blip r:embed="rId2"/>
              <a:stretch>
                <a:fillRect l="-40637" t="-3374" r="-40734" b="-4357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03285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0225" y="1476375"/>
            <a:ext cx="12944475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Communication Strategies in Care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6545058" cy="8953500"/>
            <a:chOff x="0" y="0"/>
            <a:chExt cx="768828" cy="10517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8828" cy="1051741"/>
            </a:xfrm>
            <a:custGeom>
              <a:avLst/>
              <a:gdLst/>
              <a:ahLst/>
              <a:cxnLst/>
              <a:rect r="r" b="b" t="t" l="l"/>
              <a:pathLst>
                <a:path h="1051741" w="768828">
                  <a:moveTo>
                    <a:pt x="53229" y="0"/>
                  </a:moveTo>
                  <a:lnTo>
                    <a:pt x="715599" y="0"/>
                  </a:lnTo>
                  <a:cubicBezTo>
                    <a:pt x="729717" y="0"/>
                    <a:pt x="743256" y="5608"/>
                    <a:pt x="753238" y="15590"/>
                  </a:cubicBezTo>
                  <a:cubicBezTo>
                    <a:pt x="763220" y="25573"/>
                    <a:pt x="768828" y="39112"/>
                    <a:pt x="768828" y="53229"/>
                  </a:cubicBezTo>
                  <a:lnTo>
                    <a:pt x="768828" y="998512"/>
                  </a:lnTo>
                  <a:cubicBezTo>
                    <a:pt x="768828" y="1027909"/>
                    <a:pt x="744997" y="1051741"/>
                    <a:pt x="715599" y="1051741"/>
                  </a:cubicBezTo>
                  <a:lnTo>
                    <a:pt x="53229" y="1051741"/>
                  </a:lnTo>
                  <a:cubicBezTo>
                    <a:pt x="39112" y="1051741"/>
                    <a:pt x="25573" y="1046133"/>
                    <a:pt x="15590" y="1036150"/>
                  </a:cubicBezTo>
                  <a:cubicBezTo>
                    <a:pt x="5608" y="1026168"/>
                    <a:pt x="0" y="1012629"/>
                    <a:pt x="0" y="998512"/>
                  </a:cubicBezTo>
                  <a:lnTo>
                    <a:pt x="0" y="53229"/>
                  </a:lnTo>
                  <a:cubicBezTo>
                    <a:pt x="0" y="23831"/>
                    <a:pt x="23831" y="0"/>
                    <a:pt x="53229" y="0"/>
                  </a:cubicBezTo>
                  <a:close/>
                </a:path>
              </a:pathLst>
            </a:custGeom>
            <a:blipFill>
              <a:blip r:embed="rId2"/>
              <a:stretch>
                <a:fillRect l="-45210" t="31" r="-62059" b="-978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96400" y="685800"/>
            <a:ext cx="8324850" cy="3105150"/>
            <a:chOff x="0" y="0"/>
            <a:chExt cx="11099800" cy="41402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66675"/>
              <a:ext cx="11099800" cy="3040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8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Effective Communication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571875"/>
              <a:ext cx="110998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Connecting with Patients and Families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296400" y="7845425"/>
            <a:ext cx="8324850" cy="177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</a:pPr>
            <a:r>
              <a:rPr lang="en-US" b="true" sz="2499" spc="-37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Active listening</a:t>
            </a: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and </a:t>
            </a:r>
            <a:r>
              <a:rPr lang="en-US" b="true" sz="2499" spc="-37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empathy</a:t>
            </a: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are essential skills in palliative care, fostering trust and understanding between healthcare professionals, patients, and their loved ones during difficult times.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6DE17B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00225" y="1562100"/>
            <a:ext cx="12944475" cy="2067009"/>
            <a:chOff x="0" y="0"/>
            <a:chExt cx="17259300" cy="275601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85725"/>
              <a:ext cx="17259300" cy="1702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4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Prognosis and Goals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87687"/>
              <a:ext cx="172593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Clarity in Patient Care Decisions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00225" y="5143500"/>
            <a:ext cx="5753100" cy="2225675"/>
            <a:chOff x="0" y="0"/>
            <a:chExt cx="7670800" cy="296756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76708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Honesty and Transparency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060450"/>
              <a:ext cx="7670800" cy="1907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Honesty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about prognosis fosters trust, allowing patients and families to make informed decisions about end-of-life care and aligning treatment goals with patient values and preferences.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96400" y="5143500"/>
            <a:ext cx="5448300" cy="2225675"/>
            <a:chOff x="0" y="0"/>
            <a:chExt cx="7264400" cy="296756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0"/>
              <a:ext cx="72644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Shared Decision-Making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060450"/>
              <a:ext cx="7264400" cy="1907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Involving patients in decision-making ensures that their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preferences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are respected, enhancing the quality of care and supporting a more personalized approach during challenging times.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03285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0225" y="1476375"/>
            <a:ext cx="12944475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Psychosocial and Spiritual Support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6545058" cy="8953500"/>
            <a:chOff x="0" y="0"/>
            <a:chExt cx="768828" cy="1051741"/>
          </a:xfrm>
        </p:grpSpPr>
        <p:sp>
          <p:nvSpPr>
            <p:cNvPr name="Freeform 5" id="5"/>
            <p:cNvSpPr/>
            <p:nvPr/>
          </p:nvSpPr>
          <p:spPr>
            <a:xfrm flipH="false" flipV="false" rot="24000">
              <a:off x="-3292" y="-2301"/>
              <a:ext cx="775411" cy="1056342"/>
            </a:xfrm>
            <a:custGeom>
              <a:avLst/>
              <a:gdLst/>
              <a:ahLst/>
              <a:cxnLst/>
              <a:rect r="r" b="b" t="t" l="l"/>
              <a:pathLst>
                <a:path h="1056342" w="775411">
                  <a:moveTo>
                    <a:pt x="52858" y="4626"/>
                  </a:moveTo>
                  <a:lnTo>
                    <a:pt x="715212" y="2"/>
                  </a:lnTo>
                  <a:cubicBezTo>
                    <a:pt x="729329" y="-97"/>
                    <a:pt x="742907" y="5417"/>
                    <a:pt x="752959" y="15329"/>
                  </a:cubicBezTo>
                  <a:cubicBezTo>
                    <a:pt x="763010" y="25241"/>
                    <a:pt x="768713" y="38741"/>
                    <a:pt x="768811" y="52858"/>
                  </a:cubicBezTo>
                  <a:lnTo>
                    <a:pt x="775411" y="998118"/>
                  </a:lnTo>
                  <a:cubicBezTo>
                    <a:pt x="775616" y="1027514"/>
                    <a:pt x="751951" y="1051512"/>
                    <a:pt x="722555" y="1051717"/>
                  </a:cubicBezTo>
                  <a:lnTo>
                    <a:pt x="60200" y="1056341"/>
                  </a:lnTo>
                  <a:cubicBezTo>
                    <a:pt x="46083" y="1056440"/>
                    <a:pt x="32506" y="1050926"/>
                    <a:pt x="22454" y="1041014"/>
                  </a:cubicBezTo>
                  <a:cubicBezTo>
                    <a:pt x="12402" y="1031101"/>
                    <a:pt x="6700" y="1017602"/>
                    <a:pt x="6601" y="1003485"/>
                  </a:cubicBezTo>
                  <a:lnTo>
                    <a:pt x="2" y="58225"/>
                  </a:lnTo>
                  <a:cubicBezTo>
                    <a:pt x="-203" y="28828"/>
                    <a:pt x="23461" y="4831"/>
                    <a:pt x="52858" y="4626"/>
                  </a:cubicBezTo>
                  <a:close/>
                </a:path>
              </a:pathLst>
            </a:custGeom>
            <a:blipFill>
              <a:blip r:embed="rId2"/>
              <a:stretch>
                <a:fillRect l="-40953" t="-1329" r="-66632" b="-19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96400" y="685800"/>
            <a:ext cx="8324850" cy="3105150"/>
            <a:chOff x="0" y="0"/>
            <a:chExt cx="11099800" cy="41402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66675"/>
              <a:ext cx="11099800" cy="3040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8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Emotional and Spiritual Care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571875"/>
              <a:ext cx="110998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Grief Support and Counseling Services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296400" y="7845425"/>
            <a:ext cx="8324850" cy="177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</a:pP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Addressing the </a:t>
            </a:r>
            <a:r>
              <a:rPr lang="en-US" b="true" sz="2499" spc="-37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emotional and spiritual needs</a:t>
            </a: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of patients and their families is vital during end-of-life care. Support groups and counseling services can provide necessary comfort and healing.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6DE17B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00225" y="1562100"/>
            <a:ext cx="12944475" cy="2067009"/>
            <a:chOff x="0" y="0"/>
            <a:chExt cx="17259300" cy="275601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85725"/>
              <a:ext cx="17259300" cy="1702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4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Cultural Considerations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87687"/>
              <a:ext cx="172593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Respect for Diversity in Care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00225" y="5143500"/>
            <a:ext cx="5753100" cy="2225675"/>
            <a:chOff x="0" y="0"/>
            <a:chExt cx="7670800" cy="296756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76708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Diversity Awareness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060450"/>
              <a:ext cx="7670800" cy="1907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Understanding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cultural differences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in beliefs and practices is essential for providing effective end-of-life care. Tailoring approaches ensures respect for individual values and enhances patient comfort.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96400" y="5143500"/>
            <a:ext cx="5448300" cy="2578100"/>
            <a:chOff x="0" y="0"/>
            <a:chExt cx="7264400" cy="343746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0"/>
              <a:ext cx="72644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Sensitive Communication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060450"/>
              <a:ext cx="7264400" cy="2377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Using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culturally appropriate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communication fosters trust and understanding. Engaging with patients and families about their cultural preferences helps create a supportive and respectful care environment.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03285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0225" y="1476375"/>
            <a:ext cx="1294447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Hospice Care Overview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03285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0225" y="1476375"/>
            <a:ext cx="1294447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Introduction to End-of-Life Care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6545058" cy="8953500"/>
            <a:chOff x="0" y="0"/>
            <a:chExt cx="768828" cy="1051741"/>
          </a:xfrm>
        </p:grpSpPr>
        <p:sp>
          <p:nvSpPr>
            <p:cNvPr name="Freeform 5" id="5"/>
            <p:cNvSpPr/>
            <p:nvPr/>
          </p:nvSpPr>
          <p:spPr>
            <a:xfrm flipH="false" flipV="false" rot="-30000">
              <a:off x="-4112" y="-2872"/>
              <a:ext cx="777052" cy="1057485"/>
            </a:xfrm>
            <a:custGeom>
              <a:avLst/>
              <a:gdLst/>
              <a:ahLst/>
              <a:cxnLst/>
              <a:rect r="r" b="b" t="t" l="l"/>
              <a:pathLst>
                <a:path h="1057485" w="777052">
                  <a:moveTo>
                    <a:pt x="61943" y="2"/>
                  </a:moveTo>
                  <a:lnTo>
                    <a:pt x="724288" y="5782"/>
                  </a:lnTo>
                  <a:cubicBezTo>
                    <a:pt x="738404" y="5905"/>
                    <a:pt x="751894" y="11631"/>
                    <a:pt x="761789" y="21700"/>
                  </a:cubicBezTo>
                  <a:cubicBezTo>
                    <a:pt x="771684" y="31769"/>
                    <a:pt x="777173" y="45357"/>
                    <a:pt x="777050" y="59474"/>
                  </a:cubicBezTo>
                  <a:lnTo>
                    <a:pt x="768801" y="1004720"/>
                  </a:lnTo>
                  <a:cubicBezTo>
                    <a:pt x="768545" y="1034117"/>
                    <a:pt x="744506" y="1057739"/>
                    <a:pt x="715110" y="1057483"/>
                  </a:cubicBezTo>
                  <a:lnTo>
                    <a:pt x="52765" y="1051703"/>
                  </a:lnTo>
                  <a:cubicBezTo>
                    <a:pt x="38648" y="1051579"/>
                    <a:pt x="25158" y="1045854"/>
                    <a:pt x="15263" y="1035784"/>
                  </a:cubicBezTo>
                  <a:cubicBezTo>
                    <a:pt x="5369" y="1025715"/>
                    <a:pt x="-121" y="1012128"/>
                    <a:pt x="2" y="998011"/>
                  </a:cubicBezTo>
                  <a:lnTo>
                    <a:pt x="8251" y="52764"/>
                  </a:lnTo>
                  <a:cubicBezTo>
                    <a:pt x="8508" y="23368"/>
                    <a:pt x="32546" y="-255"/>
                    <a:pt x="61943" y="2"/>
                  </a:cubicBezTo>
                  <a:close/>
                </a:path>
              </a:pathLst>
            </a:custGeom>
            <a:blipFill>
              <a:blip r:embed="rId2"/>
              <a:stretch>
                <a:fillRect l="-42230" t="-257" r="-69723" b="-3508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96400" y="685800"/>
            <a:ext cx="8324850" cy="3105150"/>
            <a:chOff x="0" y="0"/>
            <a:chExt cx="11099800" cy="41402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66675"/>
              <a:ext cx="11099800" cy="3040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8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Understanding Hospice Care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571875"/>
              <a:ext cx="110998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Eligibility and Available Services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296400" y="7807325"/>
            <a:ext cx="8324850" cy="181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</a:pP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Hospice care is designed to provide </a:t>
            </a:r>
            <a:r>
              <a:rPr lang="en-US" b="true" sz="2499" spc="-37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compassionate support</a:t>
            </a: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for terminal patients, focusing on enhancing quality of life by managing symptoms and providing emotional support to patients and families.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6DE17B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00225" y="1562100"/>
            <a:ext cx="12944475" cy="2067009"/>
            <a:chOff x="0" y="0"/>
            <a:chExt cx="17259300" cy="275601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85725"/>
              <a:ext cx="17259300" cy="1702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4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Benefits of Hospice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87687"/>
              <a:ext cx="172593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Improved Quality of Life and Symptom Control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00225" y="5143500"/>
            <a:ext cx="5753100" cy="2225675"/>
            <a:chOff x="0" y="0"/>
            <a:chExt cx="7670800" cy="296756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76708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Quality of Life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060450"/>
              <a:ext cx="7670800" cy="1907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Hospice care enhances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quality of life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by providing comprehensive support, pain management, and emotional assistance, allowing patients to spend meaningful time with loved ones.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96400" y="5143500"/>
            <a:ext cx="5448300" cy="2254250"/>
            <a:chOff x="0" y="0"/>
            <a:chExt cx="7264400" cy="300566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0"/>
              <a:ext cx="72644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Symptom Control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060450"/>
              <a:ext cx="7264400" cy="1945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Effective symptom control in hospice settings is achieved through tailored interventions, ensuring comfort and dignity for patients during their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final stages of life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6DE17B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00225" y="1562100"/>
            <a:ext cx="12944475" cy="2067009"/>
            <a:chOff x="0" y="0"/>
            <a:chExt cx="17259300" cy="275601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85725"/>
              <a:ext cx="17259300" cy="1702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4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Navigating Hospice Resources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87687"/>
              <a:ext cx="172593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Accessing support for caregivers and families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00225" y="5143500"/>
            <a:ext cx="5753100" cy="2225675"/>
            <a:chOff x="0" y="0"/>
            <a:chExt cx="7670800" cy="296756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76708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Hospice Services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060450"/>
              <a:ext cx="7670800" cy="1907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Hospice services offer a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comprehensive approach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to end-of-life care, ensuring patients and families receive emotional, spiritual, and physical support tailored to their unique needs.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296400" y="5143500"/>
            <a:ext cx="5448300" cy="2254250"/>
            <a:chOff x="0" y="0"/>
            <a:chExt cx="7264400" cy="300566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0"/>
              <a:ext cx="7264400" cy="533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Caregiver Support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060450"/>
              <a:ext cx="7264400" cy="1945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00"/>
                </a:lnSpc>
              </a:pP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Caregivers play a vital role and need </a:t>
              </a:r>
              <a:r>
                <a:rPr lang="en-US" b="true" sz="2000" spc="-30" strike="noStrike" u="none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adequate resources</a:t>
              </a:r>
              <a:r>
                <a:rPr lang="en-US" sz="2000" spc="-30" strike="noStrike" u="non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for their own well-being, including respite care, counseling, and support groups to manage their emotional and physical challenges.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52512" y="666750"/>
            <a:ext cx="5753100" cy="8953500"/>
            <a:chOff x="0" y="0"/>
            <a:chExt cx="814724" cy="12679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4724" cy="1267949"/>
            </a:xfrm>
            <a:custGeom>
              <a:avLst/>
              <a:gdLst/>
              <a:ahLst/>
              <a:cxnLst/>
              <a:rect r="r" b="b" t="t" l="l"/>
              <a:pathLst>
                <a:path h="1267949" w="814724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58460" t="25" r="-59143" b="-12408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96400" y="8382635"/>
            <a:ext cx="8324850" cy="123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40"/>
              </a:lnSpc>
            </a:pPr>
            <a:r>
              <a:rPr lang="en-US" sz="3800" spc="-5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End-of-Life Care: A Compassionate Approach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03759" y="942975"/>
            <a:ext cx="8317491" cy="199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956"/>
              </a:lnSpc>
            </a:pPr>
            <a:r>
              <a:rPr lang="en-US" sz="14956" spc="-523">
                <a:solidFill>
                  <a:srgbClr val="00000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Thank You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3117037">
            <a:off x="5418783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4" y="0"/>
                </a:lnTo>
                <a:lnTo>
                  <a:pt x="2112604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6545058" cy="8953500"/>
            <a:chOff x="0" y="0"/>
            <a:chExt cx="768828" cy="1051741"/>
          </a:xfrm>
        </p:grpSpPr>
        <p:sp>
          <p:nvSpPr>
            <p:cNvPr name="Freeform 5" id="5"/>
            <p:cNvSpPr/>
            <p:nvPr/>
          </p:nvSpPr>
          <p:spPr>
            <a:xfrm flipH="false" flipV="false" rot="-354000">
              <a:off x="-46830" y="-31544"/>
              <a:ext cx="862488" cy="1114829"/>
            </a:xfrm>
            <a:custGeom>
              <a:avLst/>
              <a:gdLst/>
              <a:ahLst/>
              <a:cxnLst/>
              <a:rect r="r" b="b" t="t" l="l"/>
              <a:pathLst>
                <a:path h="1114829" w="862488">
                  <a:moveTo>
                    <a:pt x="155869" y="286"/>
                  </a:moveTo>
                  <a:lnTo>
                    <a:pt x="814731" y="68373"/>
                  </a:lnTo>
                  <a:cubicBezTo>
                    <a:pt x="828773" y="69824"/>
                    <a:pt x="841664" y="76794"/>
                    <a:pt x="850567" y="87750"/>
                  </a:cubicBezTo>
                  <a:cubicBezTo>
                    <a:pt x="859471" y="98705"/>
                    <a:pt x="863657" y="112749"/>
                    <a:pt x="862206" y="126792"/>
                  </a:cubicBezTo>
                  <a:lnTo>
                    <a:pt x="765038" y="1067067"/>
                  </a:lnTo>
                  <a:cubicBezTo>
                    <a:pt x="762016" y="1096309"/>
                    <a:pt x="735861" y="1117564"/>
                    <a:pt x="706619" y="1114542"/>
                  </a:cubicBezTo>
                  <a:lnTo>
                    <a:pt x="47758" y="1046456"/>
                  </a:lnTo>
                  <a:cubicBezTo>
                    <a:pt x="33715" y="1045005"/>
                    <a:pt x="20825" y="1038035"/>
                    <a:pt x="11921" y="1027079"/>
                  </a:cubicBezTo>
                  <a:cubicBezTo>
                    <a:pt x="3018" y="1016123"/>
                    <a:pt x="-1169" y="1002080"/>
                    <a:pt x="282" y="988037"/>
                  </a:cubicBezTo>
                  <a:lnTo>
                    <a:pt x="97450" y="47762"/>
                  </a:lnTo>
                  <a:cubicBezTo>
                    <a:pt x="100472" y="18520"/>
                    <a:pt x="126627" y="-2736"/>
                    <a:pt x="155869" y="286"/>
                  </a:cubicBezTo>
                  <a:close/>
                </a:path>
              </a:pathLst>
            </a:custGeom>
            <a:blipFill>
              <a:blip r:embed="rId2"/>
              <a:stretch>
                <a:fillRect l="-116453" t="-23471" r="-28492" b="-278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96400" y="685800"/>
            <a:ext cx="8324850" cy="3105150"/>
            <a:chOff x="0" y="0"/>
            <a:chExt cx="11099800" cy="41402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66675"/>
              <a:ext cx="11099800" cy="30405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8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Defining Palliative Care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571875"/>
              <a:ext cx="110998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Enhancing Quality of Life for Patients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296400" y="8283575"/>
            <a:ext cx="8324850" cy="133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</a:pP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Palliative care focuses on relieving symptoms and improving </a:t>
            </a:r>
            <a:r>
              <a:rPr lang="en-US" b="true" sz="2499" spc="-37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quality of life</a:t>
            </a:r>
            <a:r>
              <a:rPr lang="en-US" sz="2499" spc="-3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for patients facing serious illnesses, ensuring dignity and comfort during their end-of-life journey.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6DE17B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00225" y="1562100"/>
            <a:ext cx="12944475" cy="3619500"/>
            <a:chOff x="0" y="0"/>
            <a:chExt cx="17259300" cy="482600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85725"/>
              <a:ext cx="17259300" cy="1702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4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Key Principles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87687"/>
              <a:ext cx="172593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Holistic and Patient-Centered Care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059641"/>
              <a:ext cx="13512134" cy="1766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</a:pPr>
              <a:r>
                <a:rPr lang="en-US" sz="2499" spc="-37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Effective end-of-life care involves a </a:t>
              </a: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holistic approach</a:t>
              </a:r>
              <a:r>
                <a:rPr lang="en-US" sz="2499" spc="-37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that addresses physical, emotional, and spiritual needs, prioritizing patient autonomy and preferences in every aspect of terminal patient care.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03285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0225" y="1476375"/>
            <a:ext cx="1294447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Ethical Considerations in Care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6545058" cy="8953500"/>
            <a:chOff x="0" y="0"/>
            <a:chExt cx="768828" cy="1051741"/>
          </a:xfrm>
        </p:grpSpPr>
        <p:sp>
          <p:nvSpPr>
            <p:cNvPr name="Freeform 5" id="5"/>
            <p:cNvSpPr/>
            <p:nvPr/>
          </p:nvSpPr>
          <p:spPr>
            <a:xfrm flipH="false" flipV="false" rot="24000">
              <a:off x="-3292" y="-2301"/>
              <a:ext cx="775411" cy="1056342"/>
            </a:xfrm>
            <a:custGeom>
              <a:avLst/>
              <a:gdLst/>
              <a:ahLst/>
              <a:cxnLst/>
              <a:rect r="r" b="b" t="t" l="l"/>
              <a:pathLst>
                <a:path h="1056342" w="775411">
                  <a:moveTo>
                    <a:pt x="52858" y="4626"/>
                  </a:moveTo>
                  <a:lnTo>
                    <a:pt x="715212" y="2"/>
                  </a:lnTo>
                  <a:cubicBezTo>
                    <a:pt x="729329" y="-97"/>
                    <a:pt x="742907" y="5417"/>
                    <a:pt x="752959" y="15329"/>
                  </a:cubicBezTo>
                  <a:cubicBezTo>
                    <a:pt x="763010" y="25241"/>
                    <a:pt x="768713" y="38741"/>
                    <a:pt x="768811" y="52858"/>
                  </a:cubicBezTo>
                  <a:lnTo>
                    <a:pt x="775411" y="998118"/>
                  </a:lnTo>
                  <a:cubicBezTo>
                    <a:pt x="775616" y="1027514"/>
                    <a:pt x="751951" y="1051512"/>
                    <a:pt x="722555" y="1051717"/>
                  </a:cubicBezTo>
                  <a:lnTo>
                    <a:pt x="60200" y="1056341"/>
                  </a:lnTo>
                  <a:cubicBezTo>
                    <a:pt x="46083" y="1056440"/>
                    <a:pt x="32506" y="1050926"/>
                    <a:pt x="22454" y="1041014"/>
                  </a:cubicBezTo>
                  <a:cubicBezTo>
                    <a:pt x="12402" y="1031101"/>
                    <a:pt x="6700" y="1017602"/>
                    <a:pt x="6601" y="1003485"/>
                  </a:cubicBezTo>
                  <a:lnTo>
                    <a:pt x="2" y="58225"/>
                  </a:lnTo>
                  <a:cubicBezTo>
                    <a:pt x="-203" y="28828"/>
                    <a:pt x="23461" y="4831"/>
                    <a:pt x="52858" y="4626"/>
                  </a:cubicBezTo>
                  <a:close/>
                </a:path>
              </a:pathLst>
            </a:custGeom>
            <a:blipFill>
              <a:blip r:embed="rId2"/>
              <a:stretch>
                <a:fillRect l="-68365" t="-5497" r="-47519" b="-28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96400" y="733425"/>
            <a:ext cx="8324850" cy="226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00"/>
              </a:lnSpc>
            </a:pPr>
            <a:r>
              <a:rPr lang="en-US" sz="8000" spc="-240">
                <a:solidFill>
                  <a:srgbClr val="00000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Ethical Decision Making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96400" y="7845425"/>
            <a:ext cx="8324850" cy="177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-37" strike="noStrike" u="non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Autonomy and informed consent</a:t>
            </a: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are vital in terminal illness. Healthcare professionals must respect patients' choices while ensuring they understand their options to facilitate compassionate end-of-life care.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6DE17B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00225" y="1562100"/>
            <a:ext cx="12944475" cy="3619500"/>
            <a:chOff x="0" y="0"/>
            <a:chExt cx="17259300" cy="482600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85725"/>
              <a:ext cx="17259300" cy="1702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400"/>
                </a:lnSpc>
              </a:pPr>
              <a:r>
                <a:rPr lang="en-US" sz="8000" spc="-240">
                  <a:solidFill>
                    <a:srgbClr val="000000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Advance Care Planning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87687"/>
              <a:ext cx="17259300" cy="56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00"/>
                </a:lnSpc>
                <a:spcBef>
                  <a:spcPct val="0"/>
                </a:spcBef>
              </a:pPr>
              <a:r>
                <a:rPr lang="en-US" b="true" sz="2500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Honoring Patient Wishes and Rights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059641"/>
              <a:ext cx="13512134" cy="1766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</a:pPr>
              <a:r>
                <a:rPr lang="en-US" sz="2499" spc="-37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Advance care planning is essential for ensuring that </a:t>
              </a:r>
              <a:r>
                <a:rPr lang="en-US" b="true" sz="2499" spc="-37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patients' preferences</a:t>
              </a:r>
              <a:r>
                <a:rPr lang="en-US" sz="2499" spc="-37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regarding medical treatment are respected. This includes creating living wills and designating durable power of attorney for healthcare decisions.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6954500" cy="8953500"/>
            <a:chOff x="0" y="0"/>
            <a:chExt cx="4465383" cy="23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5383" cy="2358124"/>
            </a:xfrm>
            <a:custGeom>
              <a:avLst/>
              <a:gdLst/>
              <a:ahLst/>
              <a:cxnLst/>
              <a:rect r="r" b="b" t="t" l="l"/>
              <a:pathLst>
                <a:path h="2358124" w="4465383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032859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465383" cy="241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117037">
            <a:off x="16099474" y="7952721"/>
            <a:ext cx="2112604" cy="1859092"/>
          </a:xfrm>
          <a:custGeom>
            <a:avLst/>
            <a:gdLst/>
            <a:ahLst/>
            <a:cxnLst/>
            <a:rect r="r" b="b" t="t" l="l"/>
            <a:pathLst>
              <a:path h="1859092" w="2112604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0225" y="1476375"/>
            <a:ext cx="1294447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00"/>
              </a:lnSpc>
            </a:pPr>
            <a:r>
              <a:rPr lang="en-US" sz="8000" spc="-24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Symptom Management Strategies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858125" cy="10287000"/>
            <a:chOff x="0" y="0"/>
            <a:chExt cx="1031988" cy="1350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1988" cy="1350966"/>
            </a:xfrm>
            <a:custGeom>
              <a:avLst/>
              <a:gdLst/>
              <a:ahLst/>
              <a:cxnLst/>
              <a:rect r="r" b="b" t="t" l="l"/>
              <a:pathLst>
                <a:path h="1350966" w="1031988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03285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6545058" cy="8953500"/>
            <a:chOff x="0" y="0"/>
            <a:chExt cx="768828" cy="1051741"/>
          </a:xfrm>
        </p:grpSpPr>
        <p:sp>
          <p:nvSpPr>
            <p:cNvPr name="Freeform 5" id="5"/>
            <p:cNvSpPr/>
            <p:nvPr/>
          </p:nvSpPr>
          <p:spPr>
            <a:xfrm flipH="false" flipV="false" rot="-30000">
              <a:off x="-4112" y="-2872"/>
              <a:ext cx="777052" cy="1057485"/>
            </a:xfrm>
            <a:custGeom>
              <a:avLst/>
              <a:gdLst/>
              <a:ahLst/>
              <a:cxnLst/>
              <a:rect r="r" b="b" t="t" l="l"/>
              <a:pathLst>
                <a:path h="1057485" w="777052">
                  <a:moveTo>
                    <a:pt x="61943" y="2"/>
                  </a:moveTo>
                  <a:lnTo>
                    <a:pt x="724288" y="5782"/>
                  </a:lnTo>
                  <a:cubicBezTo>
                    <a:pt x="738404" y="5905"/>
                    <a:pt x="751894" y="11631"/>
                    <a:pt x="761789" y="21700"/>
                  </a:cubicBezTo>
                  <a:cubicBezTo>
                    <a:pt x="771684" y="31769"/>
                    <a:pt x="777173" y="45357"/>
                    <a:pt x="777050" y="59474"/>
                  </a:cubicBezTo>
                  <a:lnTo>
                    <a:pt x="768801" y="1004720"/>
                  </a:lnTo>
                  <a:cubicBezTo>
                    <a:pt x="768545" y="1034117"/>
                    <a:pt x="744506" y="1057739"/>
                    <a:pt x="715110" y="1057483"/>
                  </a:cubicBezTo>
                  <a:lnTo>
                    <a:pt x="52765" y="1051703"/>
                  </a:lnTo>
                  <a:cubicBezTo>
                    <a:pt x="38648" y="1051579"/>
                    <a:pt x="25158" y="1045854"/>
                    <a:pt x="15263" y="1035784"/>
                  </a:cubicBezTo>
                  <a:cubicBezTo>
                    <a:pt x="5369" y="1025715"/>
                    <a:pt x="-121" y="1012128"/>
                    <a:pt x="2" y="998011"/>
                  </a:cubicBezTo>
                  <a:lnTo>
                    <a:pt x="8251" y="52764"/>
                  </a:lnTo>
                  <a:cubicBezTo>
                    <a:pt x="8508" y="23368"/>
                    <a:pt x="32546" y="-255"/>
                    <a:pt x="61943" y="2"/>
                  </a:cubicBezTo>
                  <a:close/>
                </a:path>
              </a:pathLst>
            </a:custGeom>
            <a:blipFill>
              <a:blip r:embed="rId2"/>
              <a:stretch>
                <a:fillRect l="-76602" t="-1506" r="-86688" b="-548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96400" y="733425"/>
            <a:ext cx="8324850" cy="226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00"/>
              </a:lnSpc>
            </a:pPr>
            <a:r>
              <a:rPr lang="en-US" sz="8000" spc="-240">
                <a:solidFill>
                  <a:srgbClr val="000000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Pain Management Strategies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96400" y="7845425"/>
            <a:ext cx="8324850" cy="177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Effective pain management is crucial in </a:t>
            </a:r>
            <a:r>
              <a:rPr lang="en-US" b="true" sz="2499" spc="-37" strike="noStrike" u="non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enhancing comfort</a:t>
            </a:r>
            <a:r>
              <a:rPr lang="en-US" sz="2499" spc="-37" strike="noStrike" u="non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for dying patients. Utilizing assessment tools and appropriate pharmacological interventions ensures optimal relief while considering patient preferences and potential side effects.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DAHDLFGxFRs</dc:identifier>
  <dcterms:modified xsi:type="dcterms:W3CDTF">2011-08-01T06:04:30Z</dcterms:modified>
  <cp:revision>1</cp:revision>
</cp:coreProperties>
</file>