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nva Sans Bold" panose="020B0803030501040103" pitchFamily="34" charset="0"/>
      <p:regular r:id="rId16"/>
      <p:bold r:id="rId17"/>
    </p:embeddedFont>
    <p:embeddedFont>
      <p:font typeface="DM Sans" pitchFamily="2" charset="77"/>
      <p:regular r:id="rId18"/>
    </p:embeddedFont>
    <p:embeddedFont>
      <p:font typeface="DM Sans Bold" pitchFamily="2" charset="77"/>
      <p:regular r:id="rId19"/>
      <p:bold r:id="rId20"/>
    </p:embeddedFont>
    <p:embeddedFont>
      <p:font typeface="Intro Pro Bold" panose="02000000000000000000" pitchFamily="2" charset="77"/>
      <p:regular r:id="rId21"/>
      <p:bold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Bold" panose="02000000000000000000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-72" y="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.sv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3.svg"/><Relationship Id="rId5" Type="http://schemas.openxmlformats.org/officeDocument/2006/relationships/image" Target="../media/image66.svg"/><Relationship Id="rId15" Type="http://schemas.openxmlformats.org/officeDocument/2006/relationships/image" Target="../media/image55.svg"/><Relationship Id="rId10" Type="http://schemas.openxmlformats.org/officeDocument/2006/relationships/image" Target="../media/image2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76.png"/><Relationship Id="rId18" Type="http://schemas.openxmlformats.org/officeDocument/2006/relationships/image" Target="../media/image79.svg"/><Relationship Id="rId26" Type="http://schemas.openxmlformats.org/officeDocument/2006/relationships/image" Target="../media/image85.svg"/><Relationship Id="rId3" Type="http://schemas.openxmlformats.org/officeDocument/2006/relationships/image" Target="../media/image52.png"/><Relationship Id="rId21" Type="http://schemas.openxmlformats.org/officeDocument/2006/relationships/image" Target="../media/image80.png"/><Relationship Id="rId7" Type="http://schemas.openxmlformats.org/officeDocument/2006/relationships/image" Target="../media/image46.png"/><Relationship Id="rId12" Type="http://schemas.openxmlformats.org/officeDocument/2006/relationships/image" Target="../media/image49.svg"/><Relationship Id="rId17" Type="http://schemas.openxmlformats.org/officeDocument/2006/relationships/image" Target="../media/image78.png"/><Relationship Id="rId25" Type="http://schemas.openxmlformats.org/officeDocument/2006/relationships/image" Target="../media/image84.png"/><Relationship Id="rId2" Type="http://schemas.openxmlformats.org/officeDocument/2006/relationships/image" Target="../media/image1.jpeg"/><Relationship Id="rId16" Type="http://schemas.openxmlformats.org/officeDocument/2006/relationships/image" Target="../media/image51.svg"/><Relationship Id="rId20" Type="http://schemas.openxmlformats.org/officeDocument/2006/relationships/image" Target="../media/image3.sv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48.png"/><Relationship Id="rId24" Type="http://schemas.openxmlformats.org/officeDocument/2006/relationships/image" Target="../media/image83.svg"/><Relationship Id="rId32" Type="http://schemas.openxmlformats.org/officeDocument/2006/relationships/image" Target="../media/image91.svg"/><Relationship Id="rId5" Type="http://schemas.openxmlformats.org/officeDocument/2006/relationships/image" Target="../media/image72.png"/><Relationship Id="rId15" Type="http://schemas.openxmlformats.org/officeDocument/2006/relationships/image" Target="../media/image50.png"/><Relationship Id="rId23" Type="http://schemas.openxmlformats.org/officeDocument/2006/relationships/image" Target="../media/image82.png"/><Relationship Id="rId28" Type="http://schemas.openxmlformats.org/officeDocument/2006/relationships/image" Target="../media/image87.svg"/><Relationship Id="rId10" Type="http://schemas.openxmlformats.org/officeDocument/2006/relationships/image" Target="../media/image75.svg"/><Relationship Id="rId19" Type="http://schemas.openxmlformats.org/officeDocument/2006/relationships/image" Target="../media/image2.png"/><Relationship Id="rId31" Type="http://schemas.openxmlformats.org/officeDocument/2006/relationships/image" Target="../media/image90.png"/><Relationship Id="rId4" Type="http://schemas.openxmlformats.org/officeDocument/2006/relationships/image" Target="../media/image53.svg"/><Relationship Id="rId9" Type="http://schemas.openxmlformats.org/officeDocument/2006/relationships/image" Target="../media/image74.png"/><Relationship Id="rId14" Type="http://schemas.openxmlformats.org/officeDocument/2006/relationships/image" Target="../media/image77.svg"/><Relationship Id="rId22" Type="http://schemas.openxmlformats.org/officeDocument/2006/relationships/image" Target="../media/image81.svg"/><Relationship Id="rId27" Type="http://schemas.openxmlformats.org/officeDocument/2006/relationships/image" Target="../media/image86.png"/><Relationship Id="rId30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3.svg"/><Relationship Id="rId9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svg"/><Relationship Id="rId18" Type="http://schemas.openxmlformats.org/officeDocument/2006/relationships/image" Target="../media/image2.png"/><Relationship Id="rId26" Type="http://schemas.openxmlformats.org/officeDocument/2006/relationships/image" Target="../media/image114.png"/><Relationship Id="rId3" Type="http://schemas.openxmlformats.org/officeDocument/2006/relationships/image" Target="../media/image41.png"/><Relationship Id="rId21" Type="http://schemas.openxmlformats.org/officeDocument/2006/relationships/image" Target="../media/image109.svg"/><Relationship Id="rId7" Type="http://schemas.openxmlformats.org/officeDocument/2006/relationships/image" Target="../media/image42.svg"/><Relationship Id="rId12" Type="http://schemas.openxmlformats.org/officeDocument/2006/relationships/image" Target="../media/image102.svg"/><Relationship Id="rId17" Type="http://schemas.openxmlformats.org/officeDocument/2006/relationships/image" Target="../media/image107.svg"/><Relationship Id="rId25" Type="http://schemas.openxmlformats.org/officeDocument/2006/relationships/image" Target="../media/image113.svg"/><Relationship Id="rId2" Type="http://schemas.openxmlformats.org/officeDocument/2006/relationships/image" Target="../media/image1.jpeg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29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1.png"/><Relationship Id="rId24" Type="http://schemas.openxmlformats.org/officeDocument/2006/relationships/image" Target="../media/image112.png"/><Relationship Id="rId5" Type="http://schemas.openxmlformats.org/officeDocument/2006/relationships/image" Target="../media/image97.png"/><Relationship Id="rId15" Type="http://schemas.openxmlformats.org/officeDocument/2006/relationships/image" Target="../media/image105.svg"/><Relationship Id="rId23" Type="http://schemas.openxmlformats.org/officeDocument/2006/relationships/image" Target="../media/image111.svg"/><Relationship Id="rId28" Type="http://schemas.openxmlformats.org/officeDocument/2006/relationships/image" Target="../media/image116.png"/><Relationship Id="rId10" Type="http://schemas.openxmlformats.org/officeDocument/2006/relationships/image" Target="../media/image43.svg"/><Relationship Id="rId19" Type="http://schemas.openxmlformats.org/officeDocument/2006/relationships/image" Target="../media/image3.svg"/><Relationship Id="rId4" Type="http://schemas.openxmlformats.org/officeDocument/2006/relationships/image" Target="../media/image44.svg"/><Relationship Id="rId9" Type="http://schemas.openxmlformats.org/officeDocument/2006/relationships/image" Target="../media/image100.svg"/><Relationship Id="rId14" Type="http://schemas.openxmlformats.org/officeDocument/2006/relationships/image" Target="../media/image104.png"/><Relationship Id="rId22" Type="http://schemas.openxmlformats.org/officeDocument/2006/relationships/image" Target="../media/image110.png"/><Relationship Id="rId27" Type="http://schemas.openxmlformats.org/officeDocument/2006/relationships/image" Target="../media/image1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19.svg"/><Relationship Id="rId4" Type="http://schemas.openxmlformats.org/officeDocument/2006/relationships/image" Target="../media/image3.svg"/><Relationship Id="rId9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9.sv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4.png"/><Relationship Id="rId26" Type="http://schemas.openxmlformats.org/officeDocument/2006/relationships/image" Target="../media/image60.png"/><Relationship Id="rId3" Type="http://schemas.openxmlformats.org/officeDocument/2006/relationships/image" Target="../media/image41.png"/><Relationship Id="rId21" Type="http://schemas.openxmlformats.org/officeDocument/2006/relationships/image" Target="../media/image14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3.svg"/><Relationship Id="rId25" Type="http://schemas.openxmlformats.org/officeDocument/2006/relationships/image" Target="../media/image59.svg"/><Relationship Id="rId2" Type="http://schemas.openxmlformats.org/officeDocument/2006/relationships/image" Target="../media/image1.jpeg"/><Relationship Id="rId16" Type="http://schemas.openxmlformats.org/officeDocument/2006/relationships/image" Target="../media/image2.png"/><Relationship Id="rId20" Type="http://schemas.openxmlformats.org/officeDocument/2006/relationships/image" Target="../media/image13.pn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svg"/><Relationship Id="rId24" Type="http://schemas.openxmlformats.org/officeDocument/2006/relationships/image" Target="../media/image58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42.sv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08729" y="-1296364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750515" y="1583959"/>
            <a:ext cx="8002181" cy="6821860"/>
          </a:xfrm>
          <a:custGeom>
            <a:avLst/>
            <a:gdLst/>
            <a:ahLst/>
            <a:cxnLst/>
            <a:rect l="l" t="t" r="r" b="b"/>
            <a:pathLst>
              <a:path w="8002181" h="6821860">
                <a:moveTo>
                  <a:pt x="0" y="0"/>
                </a:moveTo>
                <a:lnTo>
                  <a:pt x="8002181" y="0"/>
                </a:lnTo>
                <a:lnTo>
                  <a:pt x="8002181" y="6821860"/>
                </a:lnTo>
                <a:lnTo>
                  <a:pt x="0" y="6821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91575" y="8285492"/>
            <a:ext cx="6435692" cy="3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 b="1" spc="-74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Presented by: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5391" y="740120"/>
            <a:ext cx="10087638" cy="114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7"/>
              </a:lnSpc>
            </a:pPr>
            <a:r>
              <a:rPr lang="en-US" sz="7242" b="1" spc="-21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Understanding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3973" y="1866363"/>
            <a:ext cx="10087638" cy="114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7"/>
              </a:lnSpc>
            </a:pPr>
            <a:r>
              <a:rPr lang="en-US" sz="7242" b="1" spc="-217">
                <a:solidFill>
                  <a:srgbClr val="0F6481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DISC Styles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28059" y="1342112"/>
            <a:ext cx="4033849" cy="3713234"/>
            <a:chOff x="0" y="0"/>
            <a:chExt cx="966425" cy="8896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28059" y="7501105"/>
            <a:ext cx="4458896" cy="2547144"/>
          </a:xfrm>
          <a:custGeom>
            <a:avLst/>
            <a:gdLst/>
            <a:ahLst/>
            <a:cxnLst/>
            <a:rect l="l" t="t" r="r" b="b"/>
            <a:pathLst>
              <a:path w="4458896" h="2547144">
                <a:moveTo>
                  <a:pt x="0" y="0"/>
                </a:moveTo>
                <a:lnTo>
                  <a:pt x="4458896" y="0"/>
                </a:lnTo>
                <a:lnTo>
                  <a:pt x="4458896" y="2547144"/>
                </a:lnTo>
                <a:lnTo>
                  <a:pt x="0" y="254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028059" y="5546176"/>
            <a:ext cx="4033849" cy="3713234"/>
            <a:chOff x="0" y="0"/>
            <a:chExt cx="966425" cy="8896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018464" y="3213408"/>
            <a:ext cx="4458896" cy="2547144"/>
          </a:xfrm>
          <a:custGeom>
            <a:avLst/>
            <a:gdLst/>
            <a:ahLst/>
            <a:cxnLst/>
            <a:rect l="l" t="t" r="r" b="b"/>
            <a:pathLst>
              <a:path w="4458896" h="2547144">
                <a:moveTo>
                  <a:pt x="0" y="0"/>
                </a:moveTo>
                <a:lnTo>
                  <a:pt x="4458896" y="0"/>
                </a:lnTo>
                <a:lnTo>
                  <a:pt x="4458896" y="2547144"/>
                </a:lnTo>
                <a:lnTo>
                  <a:pt x="0" y="254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623522" y="1342112"/>
            <a:ext cx="4033849" cy="3713234"/>
            <a:chOff x="0" y="0"/>
            <a:chExt cx="966425" cy="8896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23522" y="5546176"/>
            <a:ext cx="4033849" cy="3713234"/>
            <a:chOff x="0" y="0"/>
            <a:chExt cx="966425" cy="8896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623522" y="3213408"/>
            <a:ext cx="4458896" cy="2547144"/>
          </a:xfrm>
          <a:custGeom>
            <a:avLst/>
            <a:gdLst/>
            <a:ahLst/>
            <a:cxnLst/>
            <a:rect l="l" t="t" r="r" b="b"/>
            <a:pathLst>
              <a:path w="4458896" h="2547144">
                <a:moveTo>
                  <a:pt x="0" y="0"/>
                </a:moveTo>
                <a:lnTo>
                  <a:pt x="4458895" y="0"/>
                </a:lnTo>
                <a:lnTo>
                  <a:pt x="4458895" y="2547144"/>
                </a:lnTo>
                <a:lnTo>
                  <a:pt x="0" y="254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236050" y="1549352"/>
            <a:ext cx="4033849" cy="3713234"/>
            <a:chOff x="0" y="0"/>
            <a:chExt cx="966425" cy="8896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F26A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236050" y="5753416"/>
            <a:ext cx="4033849" cy="3713234"/>
            <a:chOff x="0" y="0"/>
            <a:chExt cx="966425" cy="88961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831513" y="1549352"/>
            <a:ext cx="4033849" cy="3713234"/>
            <a:chOff x="0" y="0"/>
            <a:chExt cx="966425" cy="88961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308F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574213" y="7501105"/>
            <a:ext cx="4458896" cy="2547144"/>
          </a:xfrm>
          <a:custGeom>
            <a:avLst/>
            <a:gdLst/>
            <a:ahLst/>
            <a:cxnLst/>
            <a:rect l="l" t="t" r="r" b="b"/>
            <a:pathLst>
              <a:path w="4458896" h="2547144">
                <a:moveTo>
                  <a:pt x="0" y="0"/>
                </a:moveTo>
                <a:lnTo>
                  <a:pt x="4458896" y="0"/>
                </a:lnTo>
                <a:lnTo>
                  <a:pt x="4458896" y="2547144"/>
                </a:lnTo>
                <a:lnTo>
                  <a:pt x="0" y="254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2831513" y="5753416"/>
            <a:ext cx="4033849" cy="3713234"/>
            <a:chOff x="0" y="0"/>
            <a:chExt cx="966425" cy="88961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66425" cy="889612"/>
            </a:xfrm>
            <a:custGeom>
              <a:avLst/>
              <a:gdLst/>
              <a:ahLst/>
              <a:cxnLst/>
              <a:rect l="l" t="t" r="r" b="b"/>
              <a:pathLst>
                <a:path w="966425" h="889612">
                  <a:moveTo>
                    <a:pt x="97881" y="0"/>
                  </a:moveTo>
                  <a:lnTo>
                    <a:pt x="868543" y="0"/>
                  </a:lnTo>
                  <a:cubicBezTo>
                    <a:pt x="894503" y="0"/>
                    <a:pt x="919400" y="10312"/>
                    <a:pt x="937756" y="28669"/>
                  </a:cubicBezTo>
                  <a:cubicBezTo>
                    <a:pt x="956112" y="47025"/>
                    <a:pt x="966425" y="71921"/>
                    <a:pt x="966425" y="97881"/>
                  </a:cubicBezTo>
                  <a:lnTo>
                    <a:pt x="966425" y="791731"/>
                  </a:lnTo>
                  <a:cubicBezTo>
                    <a:pt x="966425" y="845789"/>
                    <a:pt x="922602" y="889612"/>
                    <a:pt x="868543" y="889612"/>
                  </a:cubicBezTo>
                  <a:lnTo>
                    <a:pt x="97881" y="889612"/>
                  </a:lnTo>
                  <a:cubicBezTo>
                    <a:pt x="71921" y="889612"/>
                    <a:pt x="47025" y="879300"/>
                    <a:pt x="28669" y="860944"/>
                  </a:cubicBezTo>
                  <a:cubicBezTo>
                    <a:pt x="10312" y="842587"/>
                    <a:pt x="0" y="817691"/>
                    <a:pt x="0" y="791731"/>
                  </a:cubicBezTo>
                  <a:lnTo>
                    <a:pt x="0" y="97881"/>
                  </a:lnTo>
                  <a:cubicBezTo>
                    <a:pt x="0" y="43823"/>
                    <a:pt x="43823" y="0"/>
                    <a:pt x="97881" y="0"/>
                  </a:cubicBez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8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51087" y="9091647"/>
            <a:ext cx="4216427" cy="1913204"/>
          </a:xfrm>
          <a:custGeom>
            <a:avLst/>
            <a:gdLst/>
            <a:ahLst/>
            <a:cxnLst/>
            <a:rect l="l" t="t" r="r" b="b"/>
            <a:pathLst>
              <a:path w="4216427" h="1913204">
                <a:moveTo>
                  <a:pt x="0" y="0"/>
                </a:moveTo>
                <a:lnTo>
                  <a:pt x="4216426" y="0"/>
                </a:lnTo>
                <a:lnTo>
                  <a:pt x="4216426" y="1913204"/>
                </a:lnTo>
                <a:lnTo>
                  <a:pt x="0" y="1913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2700000">
            <a:off x="-3870446" y="843772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2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8248983">
            <a:off x="-3882843" y="123186"/>
            <a:ext cx="7315200" cy="2578608"/>
          </a:xfrm>
          <a:custGeom>
            <a:avLst/>
            <a:gdLst/>
            <a:ahLst/>
            <a:cxnLst/>
            <a:rect l="l" t="t" r="r" b="b"/>
            <a:pathLst>
              <a:path w="7315200" h="2578608">
                <a:moveTo>
                  <a:pt x="0" y="0"/>
                </a:moveTo>
                <a:lnTo>
                  <a:pt x="7315200" y="0"/>
                </a:lnTo>
                <a:lnTo>
                  <a:pt x="7315200" y="2578608"/>
                </a:lnTo>
                <a:lnTo>
                  <a:pt x="0" y="2578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931713" y="3954045"/>
            <a:ext cx="6391426" cy="5512605"/>
          </a:xfrm>
          <a:custGeom>
            <a:avLst/>
            <a:gdLst/>
            <a:ahLst/>
            <a:cxnLst/>
            <a:rect l="l" t="t" r="r" b="b"/>
            <a:pathLst>
              <a:path w="6391426" h="5512605">
                <a:moveTo>
                  <a:pt x="0" y="0"/>
                </a:moveTo>
                <a:lnTo>
                  <a:pt x="6391426" y="0"/>
                </a:lnTo>
                <a:lnTo>
                  <a:pt x="6391426" y="5512605"/>
                </a:lnTo>
                <a:lnTo>
                  <a:pt x="0" y="55126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8706389" y="2099139"/>
            <a:ext cx="335551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Who needs to be included? What do I want them to do?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25902" y="2128135"/>
            <a:ext cx="335551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What context do they need? What tone fits?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170678" y="5984115"/>
            <a:ext cx="3355519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Would I be comfortbale if this were forwarded or screenshotted?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06389" y="6095964"/>
            <a:ext cx="335551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When should I send it? What’s the right channel?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32669" y="424572"/>
            <a:ext cx="12037874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Check List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32669" y="1317240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before you type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04108" y="4096024"/>
            <a:ext cx="1927063" cy="1958895"/>
          </a:xfrm>
          <a:custGeom>
            <a:avLst/>
            <a:gdLst/>
            <a:ahLst/>
            <a:cxnLst/>
            <a:rect l="l" t="t" r="r" b="b"/>
            <a:pathLst>
              <a:path w="1927063" h="1958895">
                <a:moveTo>
                  <a:pt x="0" y="0"/>
                </a:moveTo>
                <a:lnTo>
                  <a:pt x="1927063" y="0"/>
                </a:lnTo>
                <a:lnTo>
                  <a:pt x="1927063" y="1958895"/>
                </a:lnTo>
                <a:lnTo>
                  <a:pt x="0" y="1958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2290276" y="2736325"/>
            <a:ext cx="2354727" cy="2719398"/>
          </a:xfrm>
          <a:custGeom>
            <a:avLst/>
            <a:gdLst/>
            <a:ahLst/>
            <a:cxnLst/>
            <a:rect l="l" t="t" r="r" b="b"/>
            <a:pathLst>
              <a:path w="2354727" h="2719398">
                <a:moveTo>
                  <a:pt x="0" y="0"/>
                </a:moveTo>
                <a:lnTo>
                  <a:pt x="2354727" y="0"/>
                </a:lnTo>
                <a:lnTo>
                  <a:pt x="2354727" y="2719398"/>
                </a:lnTo>
                <a:lnTo>
                  <a:pt x="0" y="271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9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88348" y="4096024"/>
            <a:ext cx="1927063" cy="1958895"/>
          </a:xfrm>
          <a:custGeom>
            <a:avLst/>
            <a:gdLst/>
            <a:ahLst/>
            <a:cxnLst/>
            <a:rect l="l" t="t" r="r" b="b"/>
            <a:pathLst>
              <a:path w="1927063" h="1958895">
                <a:moveTo>
                  <a:pt x="0" y="0"/>
                </a:moveTo>
                <a:lnTo>
                  <a:pt x="1927063" y="0"/>
                </a:lnTo>
                <a:lnTo>
                  <a:pt x="1927063" y="1958895"/>
                </a:lnTo>
                <a:lnTo>
                  <a:pt x="0" y="195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074516" y="2736325"/>
            <a:ext cx="2354727" cy="2719398"/>
          </a:xfrm>
          <a:custGeom>
            <a:avLst/>
            <a:gdLst/>
            <a:ahLst/>
            <a:cxnLst/>
            <a:rect l="l" t="t" r="r" b="b"/>
            <a:pathLst>
              <a:path w="2354727" h="2719398">
                <a:moveTo>
                  <a:pt x="0" y="0"/>
                </a:moveTo>
                <a:lnTo>
                  <a:pt x="2354727" y="0"/>
                </a:lnTo>
                <a:lnTo>
                  <a:pt x="2354727" y="2719398"/>
                </a:lnTo>
                <a:lnTo>
                  <a:pt x="0" y="2719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072589" y="4096024"/>
            <a:ext cx="1927063" cy="1958895"/>
          </a:xfrm>
          <a:custGeom>
            <a:avLst/>
            <a:gdLst/>
            <a:ahLst/>
            <a:cxnLst/>
            <a:rect l="l" t="t" r="r" b="b"/>
            <a:pathLst>
              <a:path w="1927063" h="1958895">
                <a:moveTo>
                  <a:pt x="0" y="0"/>
                </a:moveTo>
                <a:lnTo>
                  <a:pt x="1927063" y="0"/>
                </a:lnTo>
                <a:lnTo>
                  <a:pt x="1927063" y="1958895"/>
                </a:lnTo>
                <a:lnTo>
                  <a:pt x="0" y="1958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>
            <a:off x="9858757" y="2736325"/>
            <a:ext cx="2354727" cy="2719398"/>
          </a:xfrm>
          <a:custGeom>
            <a:avLst/>
            <a:gdLst/>
            <a:ahLst/>
            <a:cxnLst/>
            <a:rect l="l" t="t" r="r" b="b"/>
            <a:pathLst>
              <a:path w="2354727" h="2719398">
                <a:moveTo>
                  <a:pt x="0" y="0"/>
                </a:moveTo>
                <a:lnTo>
                  <a:pt x="2354727" y="0"/>
                </a:lnTo>
                <a:lnTo>
                  <a:pt x="2354727" y="2719398"/>
                </a:lnTo>
                <a:lnTo>
                  <a:pt x="0" y="2719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99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56829" y="4096024"/>
            <a:ext cx="1927063" cy="1958895"/>
          </a:xfrm>
          <a:custGeom>
            <a:avLst/>
            <a:gdLst/>
            <a:ahLst/>
            <a:cxnLst/>
            <a:rect l="l" t="t" r="r" b="b"/>
            <a:pathLst>
              <a:path w="1927063" h="1958895">
                <a:moveTo>
                  <a:pt x="0" y="0"/>
                </a:moveTo>
                <a:lnTo>
                  <a:pt x="1927063" y="0"/>
                </a:lnTo>
                <a:lnTo>
                  <a:pt x="1927063" y="1958895"/>
                </a:lnTo>
                <a:lnTo>
                  <a:pt x="0" y="19588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13642997" y="2736325"/>
            <a:ext cx="2354727" cy="2719398"/>
          </a:xfrm>
          <a:custGeom>
            <a:avLst/>
            <a:gdLst/>
            <a:ahLst/>
            <a:cxnLst/>
            <a:rect l="l" t="t" r="r" b="b"/>
            <a:pathLst>
              <a:path w="2354727" h="2719398">
                <a:moveTo>
                  <a:pt x="0" y="0"/>
                </a:moveTo>
                <a:lnTo>
                  <a:pt x="2354727" y="0"/>
                </a:lnTo>
                <a:lnTo>
                  <a:pt x="2354727" y="2719398"/>
                </a:lnTo>
                <a:lnTo>
                  <a:pt x="0" y="27193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99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19">
              <a:alphaModFix amt="6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750295">
            <a:off x="-3015352" y="-1987275"/>
            <a:ext cx="7315200" cy="2660904"/>
          </a:xfrm>
          <a:custGeom>
            <a:avLst/>
            <a:gdLst/>
            <a:ahLst/>
            <a:cxnLst/>
            <a:rect l="l" t="t" r="r" b="b"/>
            <a:pathLst>
              <a:path w="7315200" h="2660904">
                <a:moveTo>
                  <a:pt x="0" y="0"/>
                </a:moveTo>
                <a:lnTo>
                  <a:pt x="7315200" y="0"/>
                </a:lnTo>
                <a:lnTo>
                  <a:pt x="7315200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50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615539" y="9258300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29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63975" y="3246017"/>
            <a:ext cx="1271030" cy="1021591"/>
          </a:xfrm>
          <a:custGeom>
            <a:avLst/>
            <a:gdLst/>
            <a:ahLst/>
            <a:cxnLst/>
            <a:rect l="l" t="t" r="r" b="b"/>
            <a:pathLst>
              <a:path w="1271030" h="1021591">
                <a:moveTo>
                  <a:pt x="0" y="0"/>
                </a:moveTo>
                <a:lnTo>
                  <a:pt x="1271030" y="0"/>
                </a:lnTo>
                <a:lnTo>
                  <a:pt x="1271030" y="1021590"/>
                </a:lnTo>
                <a:lnTo>
                  <a:pt x="0" y="102159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471942" y="3246017"/>
            <a:ext cx="1128357" cy="678425"/>
          </a:xfrm>
          <a:custGeom>
            <a:avLst/>
            <a:gdLst/>
            <a:ahLst/>
            <a:cxnLst/>
            <a:rect l="l" t="t" r="r" b="b"/>
            <a:pathLst>
              <a:path w="1128357" h="678425">
                <a:moveTo>
                  <a:pt x="0" y="0"/>
                </a:moveTo>
                <a:lnTo>
                  <a:pt x="1128357" y="0"/>
                </a:lnTo>
                <a:lnTo>
                  <a:pt x="1128357" y="678424"/>
                </a:lnTo>
                <a:lnTo>
                  <a:pt x="0" y="67842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422682" y="3246017"/>
            <a:ext cx="740394" cy="904298"/>
          </a:xfrm>
          <a:custGeom>
            <a:avLst/>
            <a:gdLst/>
            <a:ahLst/>
            <a:cxnLst/>
            <a:rect l="l" t="t" r="r" b="b"/>
            <a:pathLst>
              <a:path w="740394" h="904298">
                <a:moveTo>
                  <a:pt x="0" y="0"/>
                </a:moveTo>
                <a:lnTo>
                  <a:pt x="740394" y="0"/>
                </a:lnTo>
                <a:lnTo>
                  <a:pt x="740394" y="904297"/>
                </a:lnTo>
                <a:lnTo>
                  <a:pt x="0" y="90429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677374" y="3246017"/>
            <a:ext cx="1149012" cy="822980"/>
          </a:xfrm>
          <a:custGeom>
            <a:avLst/>
            <a:gdLst/>
            <a:ahLst/>
            <a:cxnLst/>
            <a:rect l="l" t="t" r="r" b="b"/>
            <a:pathLst>
              <a:path w="1149012" h="822980">
                <a:moveTo>
                  <a:pt x="0" y="0"/>
                </a:moveTo>
                <a:lnTo>
                  <a:pt x="1149012" y="0"/>
                </a:lnTo>
                <a:lnTo>
                  <a:pt x="1149012" y="822979"/>
                </a:lnTo>
                <a:lnTo>
                  <a:pt x="0" y="8229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961433" y="7870887"/>
            <a:ext cx="3076115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e.g. “Review by EOD Wed”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83980" y="6343077"/>
            <a:ext cx="3767318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Action-oriented subject lines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13822" y="7870887"/>
            <a:ext cx="3076115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bullet points;</a:t>
            </a:r>
          </a:p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highlight WINFY</a:t>
            </a:r>
          </a:p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(What I need from you)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13822" y="6343077"/>
            <a:ext cx="3076115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Be Direct but friendly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08243" y="7870887"/>
            <a:ext cx="3076115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realistic deadlines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87883" y="6409752"/>
            <a:ext cx="349647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Close with clear next steps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60662" y="7870887"/>
            <a:ext cx="3076115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e.g. “Thanks in advance“ can boost responses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90139" y="6293547"/>
            <a:ext cx="3694292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Choose sign-offs intentionally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2669" y="424572"/>
            <a:ext cx="12037874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Email Clarity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2669" y="1317240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essentials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750295">
            <a:off x="-3015352" y="-1987275"/>
            <a:ext cx="7315200" cy="2660904"/>
          </a:xfrm>
          <a:custGeom>
            <a:avLst/>
            <a:gdLst/>
            <a:ahLst/>
            <a:cxnLst/>
            <a:rect l="l" t="t" r="r" b="b"/>
            <a:pathLst>
              <a:path w="7315200" h="2660904">
                <a:moveTo>
                  <a:pt x="0" y="0"/>
                </a:moveTo>
                <a:lnTo>
                  <a:pt x="7315200" y="0"/>
                </a:lnTo>
                <a:lnTo>
                  <a:pt x="7315200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15331" y="9098821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990367" y="344151"/>
            <a:ext cx="6549103" cy="2256800"/>
            <a:chOff x="0" y="0"/>
            <a:chExt cx="1893815" cy="6526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93815" cy="652603"/>
            </a:xfrm>
            <a:custGeom>
              <a:avLst/>
              <a:gdLst/>
              <a:ahLst/>
              <a:cxnLst/>
              <a:rect l="l" t="t" r="r" b="b"/>
              <a:pathLst>
                <a:path w="1893815" h="652603">
                  <a:moveTo>
                    <a:pt x="47285" y="0"/>
                  </a:moveTo>
                  <a:lnTo>
                    <a:pt x="1846530" y="0"/>
                  </a:lnTo>
                  <a:cubicBezTo>
                    <a:pt x="1872645" y="0"/>
                    <a:pt x="1893815" y="21170"/>
                    <a:pt x="1893815" y="47285"/>
                  </a:cubicBezTo>
                  <a:lnTo>
                    <a:pt x="1893815" y="605317"/>
                  </a:lnTo>
                  <a:cubicBezTo>
                    <a:pt x="1893815" y="617858"/>
                    <a:pt x="1888833" y="629885"/>
                    <a:pt x="1879966" y="638753"/>
                  </a:cubicBezTo>
                  <a:cubicBezTo>
                    <a:pt x="1871098" y="647621"/>
                    <a:pt x="1859071" y="652603"/>
                    <a:pt x="1846530" y="652603"/>
                  </a:cubicBezTo>
                  <a:lnTo>
                    <a:pt x="47285" y="652603"/>
                  </a:lnTo>
                  <a:cubicBezTo>
                    <a:pt x="21170" y="652603"/>
                    <a:pt x="0" y="631432"/>
                    <a:pt x="0" y="605317"/>
                  </a:cubicBezTo>
                  <a:lnTo>
                    <a:pt x="0" y="47285"/>
                  </a:lnTo>
                  <a:cubicBezTo>
                    <a:pt x="0" y="21170"/>
                    <a:pt x="21170" y="0"/>
                    <a:pt x="47285" y="0"/>
                  </a:cubicBezTo>
                  <a:close/>
                </a:path>
              </a:pathLst>
            </a:custGeom>
            <a:solidFill>
              <a:srgbClr val="FFC96E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1893815" cy="6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90367" y="2791450"/>
            <a:ext cx="6549103" cy="2256800"/>
            <a:chOff x="0" y="0"/>
            <a:chExt cx="1893815" cy="6526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93815" cy="652603"/>
            </a:xfrm>
            <a:custGeom>
              <a:avLst/>
              <a:gdLst/>
              <a:ahLst/>
              <a:cxnLst/>
              <a:rect l="l" t="t" r="r" b="b"/>
              <a:pathLst>
                <a:path w="1893815" h="652603">
                  <a:moveTo>
                    <a:pt x="47285" y="0"/>
                  </a:moveTo>
                  <a:lnTo>
                    <a:pt x="1846530" y="0"/>
                  </a:lnTo>
                  <a:cubicBezTo>
                    <a:pt x="1872645" y="0"/>
                    <a:pt x="1893815" y="21170"/>
                    <a:pt x="1893815" y="47285"/>
                  </a:cubicBezTo>
                  <a:lnTo>
                    <a:pt x="1893815" y="605317"/>
                  </a:lnTo>
                  <a:cubicBezTo>
                    <a:pt x="1893815" y="617858"/>
                    <a:pt x="1888833" y="629885"/>
                    <a:pt x="1879966" y="638753"/>
                  </a:cubicBezTo>
                  <a:cubicBezTo>
                    <a:pt x="1871098" y="647621"/>
                    <a:pt x="1859071" y="652603"/>
                    <a:pt x="1846530" y="652603"/>
                  </a:cubicBezTo>
                  <a:lnTo>
                    <a:pt x="47285" y="652603"/>
                  </a:lnTo>
                  <a:cubicBezTo>
                    <a:pt x="21170" y="652603"/>
                    <a:pt x="0" y="631432"/>
                    <a:pt x="0" y="605317"/>
                  </a:cubicBezTo>
                  <a:lnTo>
                    <a:pt x="0" y="47285"/>
                  </a:lnTo>
                  <a:cubicBezTo>
                    <a:pt x="0" y="21170"/>
                    <a:pt x="21170" y="0"/>
                    <a:pt x="47285" y="0"/>
                  </a:cubicBezTo>
                  <a:close/>
                </a:path>
              </a:pathLst>
            </a:custGeom>
            <a:solidFill>
              <a:srgbClr val="F26A6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893815" cy="6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82324" y="1064507"/>
            <a:ext cx="816087" cy="81608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9"/>
                </a:lnSpc>
                <a:spcBef>
                  <a:spcPct val="0"/>
                </a:spcBef>
              </a:pPr>
              <a:r>
                <a:rPr lang="en-US" sz="2899" b="1" spc="-72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82324" y="3511807"/>
            <a:ext cx="816087" cy="81608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9"/>
                </a:lnSpc>
                <a:spcBef>
                  <a:spcPct val="0"/>
                </a:spcBef>
              </a:pPr>
              <a:r>
                <a:rPr lang="en-US" sz="2899" b="1" spc="-72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90367" y="5238750"/>
            <a:ext cx="6549103" cy="2256800"/>
            <a:chOff x="0" y="0"/>
            <a:chExt cx="1893815" cy="6526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93815" cy="652603"/>
            </a:xfrm>
            <a:custGeom>
              <a:avLst/>
              <a:gdLst/>
              <a:ahLst/>
              <a:cxnLst/>
              <a:rect l="l" t="t" r="r" b="b"/>
              <a:pathLst>
                <a:path w="1893815" h="652603">
                  <a:moveTo>
                    <a:pt x="47285" y="0"/>
                  </a:moveTo>
                  <a:lnTo>
                    <a:pt x="1846530" y="0"/>
                  </a:lnTo>
                  <a:cubicBezTo>
                    <a:pt x="1872645" y="0"/>
                    <a:pt x="1893815" y="21170"/>
                    <a:pt x="1893815" y="47285"/>
                  </a:cubicBezTo>
                  <a:lnTo>
                    <a:pt x="1893815" y="605317"/>
                  </a:lnTo>
                  <a:cubicBezTo>
                    <a:pt x="1893815" y="617858"/>
                    <a:pt x="1888833" y="629885"/>
                    <a:pt x="1879966" y="638753"/>
                  </a:cubicBezTo>
                  <a:cubicBezTo>
                    <a:pt x="1871098" y="647621"/>
                    <a:pt x="1859071" y="652603"/>
                    <a:pt x="1846530" y="652603"/>
                  </a:cubicBezTo>
                  <a:lnTo>
                    <a:pt x="47285" y="652603"/>
                  </a:lnTo>
                  <a:cubicBezTo>
                    <a:pt x="21170" y="652603"/>
                    <a:pt x="0" y="631432"/>
                    <a:pt x="0" y="605317"/>
                  </a:cubicBezTo>
                  <a:lnTo>
                    <a:pt x="0" y="47285"/>
                  </a:lnTo>
                  <a:cubicBezTo>
                    <a:pt x="0" y="21170"/>
                    <a:pt x="21170" y="0"/>
                    <a:pt x="47285" y="0"/>
                  </a:cubicBezTo>
                  <a:close/>
                </a:path>
              </a:pathLst>
            </a:custGeom>
            <a:solidFill>
              <a:srgbClr val="B8C73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893815" cy="6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582324" y="5959106"/>
            <a:ext cx="816087" cy="81608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9"/>
                </a:lnSpc>
                <a:spcBef>
                  <a:spcPct val="0"/>
                </a:spcBef>
              </a:pPr>
              <a:r>
                <a:rPr lang="en-US" sz="2899" b="1" spc="-72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90367" y="7686050"/>
            <a:ext cx="6549103" cy="2256800"/>
            <a:chOff x="0" y="0"/>
            <a:chExt cx="1893815" cy="6526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93815" cy="652603"/>
            </a:xfrm>
            <a:custGeom>
              <a:avLst/>
              <a:gdLst/>
              <a:ahLst/>
              <a:cxnLst/>
              <a:rect l="l" t="t" r="r" b="b"/>
              <a:pathLst>
                <a:path w="1893815" h="652603">
                  <a:moveTo>
                    <a:pt x="47285" y="0"/>
                  </a:moveTo>
                  <a:lnTo>
                    <a:pt x="1846530" y="0"/>
                  </a:lnTo>
                  <a:cubicBezTo>
                    <a:pt x="1872645" y="0"/>
                    <a:pt x="1893815" y="21170"/>
                    <a:pt x="1893815" y="47285"/>
                  </a:cubicBezTo>
                  <a:lnTo>
                    <a:pt x="1893815" y="605317"/>
                  </a:lnTo>
                  <a:cubicBezTo>
                    <a:pt x="1893815" y="617858"/>
                    <a:pt x="1888833" y="629885"/>
                    <a:pt x="1879966" y="638753"/>
                  </a:cubicBezTo>
                  <a:cubicBezTo>
                    <a:pt x="1871098" y="647621"/>
                    <a:pt x="1859071" y="652603"/>
                    <a:pt x="1846530" y="652603"/>
                  </a:cubicBezTo>
                  <a:lnTo>
                    <a:pt x="47285" y="652603"/>
                  </a:lnTo>
                  <a:cubicBezTo>
                    <a:pt x="21170" y="652603"/>
                    <a:pt x="0" y="631432"/>
                    <a:pt x="0" y="605317"/>
                  </a:cubicBezTo>
                  <a:lnTo>
                    <a:pt x="0" y="47285"/>
                  </a:lnTo>
                  <a:cubicBezTo>
                    <a:pt x="0" y="21170"/>
                    <a:pt x="21170" y="0"/>
                    <a:pt x="47285" y="0"/>
                  </a:cubicBezTo>
                  <a:close/>
                </a:path>
              </a:pathLst>
            </a:custGeom>
            <a:solidFill>
              <a:srgbClr val="3373AE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8575"/>
              <a:ext cx="1893815" cy="6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582324" y="8406406"/>
            <a:ext cx="816087" cy="81608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9"/>
                </a:lnSpc>
                <a:spcBef>
                  <a:spcPct val="0"/>
                </a:spcBef>
              </a:pPr>
              <a:r>
                <a:rPr lang="en-US" sz="2899" b="1" spc="-72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2573035" y="4988140"/>
            <a:ext cx="5084735" cy="5014820"/>
          </a:xfrm>
          <a:custGeom>
            <a:avLst/>
            <a:gdLst/>
            <a:ahLst/>
            <a:cxnLst/>
            <a:rect l="l" t="t" r="r" b="b"/>
            <a:pathLst>
              <a:path w="5084735" h="5014820">
                <a:moveTo>
                  <a:pt x="0" y="0"/>
                </a:moveTo>
                <a:lnTo>
                  <a:pt x="5084735" y="0"/>
                </a:lnTo>
                <a:lnTo>
                  <a:pt x="5084735" y="5014819"/>
                </a:lnTo>
                <a:lnTo>
                  <a:pt x="0" y="50148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32669" y="424572"/>
            <a:ext cx="6375370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Meetings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32669" y="1317240"/>
            <a:ext cx="523744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essentials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32669" y="2774461"/>
            <a:ext cx="7861474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Check calendars before scheduling.</a:t>
            </a:r>
          </a:p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Make sure each meeting has an explicit reason &amp; the right people are there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52348" y="707746"/>
            <a:ext cx="5551969" cy="100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1"/>
              </a:lnSpc>
            </a:pPr>
            <a:r>
              <a:rPr lang="en-US" sz="2550" b="1" spc="-76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State the purpose and probable issues IN the agenda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26088" y="3102315"/>
            <a:ext cx="5477661" cy="100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1"/>
              </a:lnSpc>
            </a:pPr>
            <a:r>
              <a:rPr lang="en-US" sz="2550" b="1" spc="-76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Who needs to be in this meeting? Is the whole team needed?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526088" y="5809873"/>
            <a:ext cx="5477661" cy="100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1"/>
              </a:lnSpc>
            </a:pPr>
            <a:r>
              <a:rPr lang="en-US" sz="2550" b="1" spc="-76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Begin with quick social check-in to build safety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526088" y="8000375"/>
            <a:ext cx="5477661" cy="100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1"/>
              </a:lnSpc>
            </a:pPr>
            <a:r>
              <a:rPr lang="en-US" sz="2550" b="1" spc="-76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Send notes and actions after; audit recurring meetings regularly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80772" y="3966726"/>
            <a:ext cx="2385800" cy="2385800"/>
          </a:xfrm>
          <a:custGeom>
            <a:avLst/>
            <a:gdLst/>
            <a:ahLst/>
            <a:cxnLst/>
            <a:rect l="l" t="t" r="r" b="b"/>
            <a:pathLst>
              <a:path w="2385800" h="2385800">
                <a:moveTo>
                  <a:pt x="0" y="0"/>
                </a:moveTo>
                <a:lnTo>
                  <a:pt x="2385800" y="0"/>
                </a:lnTo>
                <a:lnTo>
                  <a:pt x="2385800" y="2385801"/>
                </a:lnTo>
                <a:lnTo>
                  <a:pt x="0" y="2385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6584285" y="4491456"/>
            <a:ext cx="2681562" cy="2011171"/>
          </a:xfrm>
          <a:custGeom>
            <a:avLst/>
            <a:gdLst/>
            <a:ahLst/>
            <a:cxnLst/>
            <a:rect l="l" t="t" r="r" b="b"/>
            <a:pathLst>
              <a:path w="2681562" h="2011171">
                <a:moveTo>
                  <a:pt x="0" y="0"/>
                </a:moveTo>
                <a:lnTo>
                  <a:pt x="2681561" y="0"/>
                </a:lnTo>
                <a:lnTo>
                  <a:pt x="2681561" y="2011172"/>
                </a:lnTo>
                <a:lnTo>
                  <a:pt x="0" y="201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054946" y="6543056"/>
            <a:ext cx="2644213" cy="2644213"/>
          </a:xfrm>
          <a:custGeom>
            <a:avLst/>
            <a:gdLst/>
            <a:ahLst/>
            <a:cxnLst/>
            <a:rect l="l" t="t" r="r" b="b"/>
            <a:pathLst>
              <a:path w="2644213" h="2644213">
                <a:moveTo>
                  <a:pt x="0" y="0"/>
                </a:moveTo>
                <a:lnTo>
                  <a:pt x="2644213" y="0"/>
                </a:lnTo>
                <a:lnTo>
                  <a:pt x="2644213" y="2644213"/>
                </a:lnTo>
                <a:lnTo>
                  <a:pt x="0" y="2644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00000" flipH="1">
            <a:off x="8440411" y="6380850"/>
            <a:ext cx="2895639" cy="2171729"/>
          </a:xfrm>
          <a:custGeom>
            <a:avLst/>
            <a:gdLst/>
            <a:ahLst/>
            <a:cxnLst/>
            <a:rect l="l" t="t" r="r" b="b"/>
            <a:pathLst>
              <a:path w="2895639" h="2171729">
                <a:moveTo>
                  <a:pt x="2895639" y="0"/>
                </a:moveTo>
                <a:lnTo>
                  <a:pt x="0" y="0"/>
                </a:lnTo>
                <a:lnTo>
                  <a:pt x="0" y="2171729"/>
                </a:lnTo>
                <a:lnTo>
                  <a:pt x="2895639" y="2171729"/>
                </a:lnTo>
                <a:lnTo>
                  <a:pt x="289563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61209" y="6649560"/>
            <a:ext cx="2505363" cy="2505363"/>
          </a:xfrm>
          <a:custGeom>
            <a:avLst/>
            <a:gdLst/>
            <a:ahLst/>
            <a:cxnLst/>
            <a:rect l="l" t="t" r="r" b="b"/>
            <a:pathLst>
              <a:path w="2505363" h="2505363">
                <a:moveTo>
                  <a:pt x="0" y="0"/>
                </a:moveTo>
                <a:lnTo>
                  <a:pt x="2505363" y="0"/>
                </a:lnTo>
                <a:lnTo>
                  <a:pt x="2505363" y="2505363"/>
                </a:lnTo>
                <a:lnTo>
                  <a:pt x="0" y="250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100000" flipH="1">
            <a:off x="6524869" y="6388366"/>
            <a:ext cx="2742501" cy="2056876"/>
          </a:xfrm>
          <a:custGeom>
            <a:avLst/>
            <a:gdLst/>
            <a:ahLst/>
            <a:cxnLst/>
            <a:rect l="l" t="t" r="r" b="b"/>
            <a:pathLst>
              <a:path w="2742501" h="2056876">
                <a:moveTo>
                  <a:pt x="2742501" y="0"/>
                </a:moveTo>
                <a:lnTo>
                  <a:pt x="0" y="0"/>
                </a:lnTo>
                <a:lnTo>
                  <a:pt x="0" y="2056876"/>
                </a:lnTo>
                <a:lnTo>
                  <a:pt x="2742501" y="2056876"/>
                </a:lnTo>
                <a:lnTo>
                  <a:pt x="274250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066572" y="3360034"/>
            <a:ext cx="2911251" cy="2911251"/>
          </a:xfrm>
          <a:custGeom>
            <a:avLst/>
            <a:gdLst/>
            <a:ahLst/>
            <a:cxnLst/>
            <a:rect l="l" t="t" r="r" b="b"/>
            <a:pathLst>
              <a:path w="2911251" h="2911251">
                <a:moveTo>
                  <a:pt x="0" y="0"/>
                </a:moveTo>
                <a:lnTo>
                  <a:pt x="2911252" y="0"/>
                </a:lnTo>
                <a:lnTo>
                  <a:pt x="2911252" y="2911252"/>
                </a:lnTo>
                <a:lnTo>
                  <a:pt x="0" y="291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100000" flipV="1">
            <a:off x="8378817" y="4037025"/>
            <a:ext cx="3316204" cy="2487153"/>
          </a:xfrm>
          <a:custGeom>
            <a:avLst/>
            <a:gdLst/>
            <a:ahLst/>
            <a:cxnLst/>
            <a:rect l="l" t="t" r="r" b="b"/>
            <a:pathLst>
              <a:path w="3316204" h="2487153">
                <a:moveTo>
                  <a:pt x="0" y="2487154"/>
                </a:moveTo>
                <a:lnTo>
                  <a:pt x="3316204" y="2487154"/>
                </a:lnTo>
                <a:lnTo>
                  <a:pt x="3316204" y="0"/>
                </a:lnTo>
                <a:lnTo>
                  <a:pt x="0" y="0"/>
                </a:lnTo>
                <a:lnTo>
                  <a:pt x="0" y="248715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16905" y="7156174"/>
            <a:ext cx="729394" cy="927687"/>
          </a:xfrm>
          <a:custGeom>
            <a:avLst/>
            <a:gdLst/>
            <a:ahLst/>
            <a:cxnLst/>
            <a:rect l="l" t="t" r="r" b="b"/>
            <a:pathLst>
              <a:path w="729394" h="927687">
                <a:moveTo>
                  <a:pt x="0" y="0"/>
                </a:moveTo>
                <a:lnTo>
                  <a:pt x="729394" y="0"/>
                </a:lnTo>
                <a:lnTo>
                  <a:pt x="729394" y="927687"/>
                </a:lnTo>
                <a:lnTo>
                  <a:pt x="0" y="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501981" y="3847435"/>
            <a:ext cx="78178" cy="730033"/>
            <a:chOff x="0" y="0"/>
            <a:chExt cx="9533" cy="890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3" cy="89016"/>
            </a:xfrm>
            <a:custGeom>
              <a:avLst/>
              <a:gdLst/>
              <a:ahLst/>
              <a:cxnLst/>
              <a:rect l="l" t="t" r="r" b="b"/>
              <a:pathLst>
                <a:path w="9533" h="89016">
                  <a:moveTo>
                    <a:pt x="0" y="0"/>
                  </a:moveTo>
                  <a:lnTo>
                    <a:pt x="9533" y="0"/>
                  </a:lnTo>
                  <a:lnTo>
                    <a:pt x="9533" y="89016"/>
                  </a:lnTo>
                  <a:lnTo>
                    <a:pt x="0" y="89016"/>
                  </a:lnTo>
                  <a:close/>
                </a:path>
              </a:pathLst>
            </a:custGeom>
            <a:solidFill>
              <a:srgbClr val="386C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9533" cy="13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07806" y="3847435"/>
            <a:ext cx="78178" cy="730033"/>
            <a:chOff x="0" y="0"/>
            <a:chExt cx="9533" cy="890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33" cy="89016"/>
            </a:xfrm>
            <a:custGeom>
              <a:avLst/>
              <a:gdLst/>
              <a:ahLst/>
              <a:cxnLst/>
              <a:rect l="l" t="t" r="r" b="b"/>
              <a:pathLst>
                <a:path w="9533" h="89016">
                  <a:moveTo>
                    <a:pt x="0" y="0"/>
                  </a:moveTo>
                  <a:lnTo>
                    <a:pt x="9533" y="0"/>
                  </a:lnTo>
                  <a:lnTo>
                    <a:pt x="9533" y="89016"/>
                  </a:lnTo>
                  <a:lnTo>
                    <a:pt x="0" y="89016"/>
                  </a:lnTo>
                  <a:close/>
                </a:path>
              </a:pathLst>
            </a:custGeom>
            <a:solidFill>
              <a:srgbClr val="C34D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533" cy="13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01981" y="7254884"/>
            <a:ext cx="78178" cy="730033"/>
            <a:chOff x="0" y="0"/>
            <a:chExt cx="9533" cy="89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33" cy="89016"/>
            </a:xfrm>
            <a:custGeom>
              <a:avLst/>
              <a:gdLst/>
              <a:ahLst/>
              <a:cxnLst/>
              <a:rect l="l" t="t" r="r" b="b"/>
              <a:pathLst>
                <a:path w="9533" h="89016">
                  <a:moveTo>
                    <a:pt x="0" y="0"/>
                  </a:moveTo>
                  <a:lnTo>
                    <a:pt x="9533" y="0"/>
                  </a:lnTo>
                  <a:lnTo>
                    <a:pt x="9533" y="89016"/>
                  </a:lnTo>
                  <a:lnTo>
                    <a:pt x="0" y="89016"/>
                  </a:lnTo>
                  <a:close/>
                </a:path>
              </a:pathLst>
            </a:custGeom>
            <a:solidFill>
              <a:srgbClr val="308F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9533" cy="13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07806" y="7254884"/>
            <a:ext cx="78178" cy="730033"/>
            <a:chOff x="0" y="0"/>
            <a:chExt cx="9533" cy="890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533" cy="89016"/>
            </a:xfrm>
            <a:custGeom>
              <a:avLst/>
              <a:gdLst/>
              <a:ahLst/>
              <a:cxnLst/>
              <a:rect l="l" t="t" r="r" b="b"/>
              <a:pathLst>
                <a:path w="9533" h="89016">
                  <a:moveTo>
                    <a:pt x="0" y="0"/>
                  </a:moveTo>
                  <a:lnTo>
                    <a:pt x="9533" y="0"/>
                  </a:lnTo>
                  <a:lnTo>
                    <a:pt x="9533" y="89016"/>
                  </a:lnTo>
                  <a:lnTo>
                    <a:pt x="0" y="89016"/>
                  </a:lnTo>
                  <a:close/>
                </a:path>
              </a:pathLst>
            </a:custGeom>
            <a:solidFill>
              <a:srgbClr val="FF7A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9533" cy="13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18">
              <a:alphaModFix amt="6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V="1">
            <a:off x="-1286622" y="-634427"/>
            <a:ext cx="4369220" cy="1654842"/>
          </a:xfrm>
          <a:custGeom>
            <a:avLst/>
            <a:gdLst/>
            <a:ahLst/>
            <a:cxnLst/>
            <a:rect l="l" t="t" r="r" b="b"/>
            <a:pathLst>
              <a:path w="4369220" h="1654842">
                <a:moveTo>
                  <a:pt x="0" y="1654842"/>
                </a:moveTo>
                <a:lnTo>
                  <a:pt x="4369220" y="1654842"/>
                </a:lnTo>
                <a:lnTo>
                  <a:pt x="4369220" y="0"/>
                </a:lnTo>
                <a:lnTo>
                  <a:pt x="0" y="0"/>
                </a:lnTo>
                <a:lnTo>
                  <a:pt x="0" y="1654842"/>
                </a:lnTo>
                <a:close/>
              </a:path>
            </a:pathLst>
          </a:custGeom>
          <a:blipFill>
            <a:blip r:embed="rId20">
              <a:alphaModFix amt="5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444181" y="9498899"/>
            <a:ext cx="7315200" cy="2569464"/>
          </a:xfrm>
          <a:custGeom>
            <a:avLst/>
            <a:gdLst/>
            <a:ahLst/>
            <a:cxnLst/>
            <a:rect l="l" t="t" r="r" b="b"/>
            <a:pathLst>
              <a:path w="7315200" h="2569464">
                <a:moveTo>
                  <a:pt x="0" y="0"/>
                </a:moveTo>
                <a:lnTo>
                  <a:pt x="7315200" y="0"/>
                </a:lnTo>
                <a:lnTo>
                  <a:pt x="7315200" y="2569464"/>
                </a:lnTo>
                <a:lnTo>
                  <a:pt x="0" y="25694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0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260597" y="4735440"/>
            <a:ext cx="842011" cy="848373"/>
          </a:xfrm>
          <a:custGeom>
            <a:avLst/>
            <a:gdLst/>
            <a:ahLst/>
            <a:cxnLst/>
            <a:rect l="l" t="t" r="r" b="b"/>
            <a:pathLst>
              <a:path w="842011" h="848373">
                <a:moveTo>
                  <a:pt x="0" y="0"/>
                </a:moveTo>
                <a:lnTo>
                  <a:pt x="842011" y="0"/>
                </a:lnTo>
                <a:lnTo>
                  <a:pt x="842011" y="848373"/>
                </a:lnTo>
                <a:lnTo>
                  <a:pt x="0" y="8483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796528" y="4366455"/>
            <a:ext cx="1217358" cy="1217358"/>
          </a:xfrm>
          <a:custGeom>
            <a:avLst/>
            <a:gdLst/>
            <a:ahLst/>
            <a:cxnLst/>
            <a:rect l="l" t="t" r="r" b="b"/>
            <a:pathLst>
              <a:path w="1217358" h="1217358">
                <a:moveTo>
                  <a:pt x="0" y="0"/>
                </a:moveTo>
                <a:lnTo>
                  <a:pt x="1217358" y="0"/>
                </a:lnTo>
                <a:lnTo>
                  <a:pt x="1217358" y="1217358"/>
                </a:lnTo>
                <a:lnTo>
                  <a:pt x="0" y="12173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9481972" y="7156174"/>
            <a:ext cx="1109894" cy="1145697"/>
          </a:xfrm>
          <a:custGeom>
            <a:avLst/>
            <a:gdLst/>
            <a:ahLst/>
            <a:cxnLst/>
            <a:rect l="l" t="t" r="r" b="b"/>
            <a:pathLst>
              <a:path w="1109894" h="1145697">
                <a:moveTo>
                  <a:pt x="0" y="0"/>
                </a:moveTo>
                <a:lnTo>
                  <a:pt x="1109894" y="0"/>
                </a:lnTo>
                <a:lnTo>
                  <a:pt x="1109894" y="1145697"/>
                </a:lnTo>
                <a:lnTo>
                  <a:pt x="0" y="114569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442622" y="3554550"/>
            <a:ext cx="3764083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What do I need from you?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81259" y="3554550"/>
            <a:ext cx="322321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Is this informational?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7942" y="648663"/>
            <a:ext cx="13175320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Asking for requests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7942" y="1541331"/>
            <a:ext cx="523744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etiquette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66447" y="6910697"/>
            <a:ext cx="3764083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Do I need you to respond?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81259" y="6910697"/>
            <a:ext cx="460792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What are the timeline expectations?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528011" y="798903"/>
            <a:ext cx="3772245" cy="2932920"/>
          </a:xfrm>
          <a:custGeom>
            <a:avLst/>
            <a:gdLst/>
            <a:ahLst/>
            <a:cxnLst/>
            <a:rect l="l" t="t" r="r" b="b"/>
            <a:pathLst>
              <a:path w="3772245" h="2932920">
                <a:moveTo>
                  <a:pt x="3772245" y="0"/>
                </a:moveTo>
                <a:lnTo>
                  <a:pt x="0" y="0"/>
                </a:lnTo>
                <a:lnTo>
                  <a:pt x="0" y="2932921"/>
                </a:lnTo>
                <a:lnTo>
                  <a:pt x="3772245" y="2932921"/>
                </a:lnTo>
                <a:lnTo>
                  <a:pt x="37722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7942" y="648663"/>
            <a:ext cx="13175320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Asking for requests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488709"/>
            <a:ext cx="523744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suggestions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74224" y="1458197"/>
            <a:ext cx="2886213" cy="114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513"/>
              </a:lnSpc>
              <a:spcBef>
                <a:spcPct val="0"/>
              </a:spcBef>
            </a:pPr>
            <a:r>
              <a:rPr lang="en-US" sz="322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Do we agree as a company?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3DCE12-7575-6C43-FC00-7EC537E02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306411"/>
              </p:ext>
            </p:extLst>
          </p:nvPr>
        </p:nvGraphicFramePr>
        <p:xfrm>
          <a:off x="2950569" y="3121151"/>
          <a:ext cx="10320339" cy="4859814"/>
        </p:xfrm>
        <a:graphic>
          <a:graphicData uri="http://schemas.openxmlformats.org/drawingml/2006/table">
            <a:tbl>
              <a:tblPr/>
              <a:tblGrid>
                <a:gridCol w="2372085">
                  <a:extLst>
                    <a:ext uri="{9D8B030D-6E8A-4147-A177-3AD203B41FA5}">
                      <a16:colId xmlns:a16="http://schemas.microsoft.com/office/drawing/2014/main" val="1265906634"/>
                    </a:ext>
                  </a:extLst>
                </a:gridCol>
                <a:gridCol w="2283574">
                  <a:extLst>
                    <a:ext uri="{9D8B030D-6E8A-4147-A177-3AD203B41FA5}">
                      <a16:colId xmlns:a16="http://schemas.microsoft.com/office/drawing/2014/main" val="2636657028"/>
                    </a:ext>
                  </a:extLst>
                </a:gridCol>
                <a:gridCol w="1964936">
                  <a:extLst>
                    <a:ext uri="{9D8B030D-6E8A-4147-A177-3AD203B41FA5}">
                      <a16:colId xmlns:a16="http://schemas.microsoft.com/office/drawing/2014/main" val="3364943474"/>
                    </a:ext>
                  </a:extLst>
                </a:gridCol>
                <a:gridCol w="3699744">
                  <a:extLst>
                    <a:ext uri="{9D8B030D-6E8A-4147-A177-3AD203B41FA5}">
                      <a16:colId xmlns:a16="http://schemas.microsoft.com/office/drawing/2014/main" val="4071883554"/>
                    </a:ext>
                  </a:extLst>
                </a:gridCol>
              </a:tblGrid>
              <a:tr h="1042630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Tool</a:t>
                      </a:r>
                      <a:endParaRPr lang="en-US" sz="180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When to use</a:t>
                      </a:r>
                      <a:endParaRPr lang="en-US" sz="18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Target Response Time</a:t>
                      </a:r>
                      <a:endParaRPr lang="en-US" sz="18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Norms / Tips</a:t>
                      </a:r>
                      <a:endParaRPr lang="en-US" sz="180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52613"/>
                  </a:ext>
                </a:extLst>
              </a:tr>
              <a:tr h="781972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Slack</a:t>
                      </a:r>
                      <a:endParaRPr lang="en-US" sz="1600" b="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Time-sensitive, short questions</a:t>
                      </a:r>
                      <a:endParaRPr lang="en-US" sz="160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Within a few hours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Keep to &lt;4 people; avoid complex topics.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652157"/>
                  </a:ext>
                </a:extLst>
              </a:tr>
              <a:tr h="1042630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Email</a:t>
                      </a:r>
                      <a:endParaRPr lang="en-US" sz="1600" b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Directional, important info; attachments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&lt; 24 Hours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Use action subjects; avoid when immediate response is needed.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766321"/>
                  </a:ext>
                </a:extLst>
              </a:tr>
              <a:tr h="996291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Video</a:t>
                      </a:r>
                      <a:endParaRPr lang="en-US" sz="1600" b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Meetings, intros, complex topics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Scheduled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Have an agenda; use a camera when possible; record if helpful.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15237"/>
                  </a:ext>
                </a:extLst>
              </a:tr>
              <a:tr h="996291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Text</a:t>
                      </a:r>
                      <a:endParaRPr lang="en-US" sz="1600" b="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Urgent; only when other channels fail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≤ 30 Minutes</a:t>
                      </a:r>
                      <a:endParaRPr lang="en-US" sz="160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Use sparingly; respect boundaries.</a:t>
                      </a:r>
                      <a:endParaRPr lang="en-US" sz="1600" dirty="0">
                        <a:effectLst/>
                      </a:endParaRPr>
                    </a:p>
                  </a:txBody>
                  <a:tcPr marL="114300" marR="1143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884649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4B61529C-2D2B-1043-64C1-6874EAADD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3" y="2265363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75118" y="486291"/>
            <a:ext cx="9475101" cy="9475101"/>
          </a:xfrm>
          <a:custGeom>
            <a:avLst/>
            <a:gdLst/>
            <a:ahLst/>
            <a:cxnLst/>
            <a:rect l="l" t="t" r="r" b="b"/>
            <a:pathLst>
              <a:path w="9475101" h="9475101">
                <a:moveTo>
                  <a:pt x="0" y="0"/>
                </a:moveTo>
                <a:lnTo>
                  <a:pt x="9475101" y="0"/>
                </a:lnTo>
                <a:lnTo>
                  <a:pt x="9475101" y="9475100"/>
                </a:lnTo>
                <a:lnTo>
                  <a:pt x="0" y="9475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74796" y="438666"/>
            <a:ext cx="10087638" cy="114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7"/>
              </a:lnSpc>
            </a:pPr>
            <a:r>
              <a:rPr lang="en-US" sz="7242" b="1" spc="-21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DISC Team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1619" y="2323504"/>
            <a:ext cx="6022841" cy="63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4"/>
              </a:lnSpc>
              <a:spcBef>
                <a:spcPct val="0"/>
              </a:spcBef>
            </a:pPr>
            <a:r>
              <a:rPr lang="en-US" sz="4844" b="1" spc="-121">
                <a:solidFill>
                  <a:srgbClr val="0F6481"/>
                </a:solidFill>
                <a:latin typeface="DM Sans Bold"/>
                <a:ea typeface="DM Sans Bold"/>
                <a:cs typeface="DM Sans Bold"/>
                <a:sym typeface="DM Sans Bold"/>
              </a:rPr>
              <a:t>Team Members Style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594605" y="-339271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35963">
            <a:off x="14969613" y="7953935"/>
            <a:ext cx="6636774" cy="4114800"/>
          </a:xfrm>
          <a:custGeom>
            <a:avLst/>
            <a:gdLst/>
            <a:ahLst/>
            <a:cxnLst/>
            <a:rect l="l" t="t" r="r" b="b"/>
            <a:pathLst>
              <a:path w="6636774" h="4114800">
                <a:moveTo>
                  <a:pt x="0" y="0"/>
                </a:moveTo>
                <a:lnTo>
                  <a:pt x="6636774" y="0"/>
                </a:lnTo>
                <a:lnTo>
                  <a:pt x="66367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2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65307" y="2327308"/>
            <a:ext cx="6820444" cy="2423871"/>
            <a:chOff x="0" y="0"/>
            <a:chExt cx="1961502" cy="6970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1503" cy="697085"/>
            </a:xfrm>
            <a:custGeom>
              <a:avLst/>
              <a:gdLst/>
              <a:ahLst/>
              <a:cxnLst/>
              <a:rect l="l" t="t" r="r" b="b"/>
              <a:pathLst>
                <a:path w="1961503" h="697085">
                  <a:moveTo>
                    <a:pt x="45404" y="0"/>
                  </a:moveTo>
                  <a:lnTo>
                    <a:pt x="1916098" y="0"/>
                  </a:lnTo>
                  <a:cubicBezTo>
                    <a:pt x="1928140" y="0"/>
                    <a:pt x="1939689" y="4784"/>
                    <a:pt x="1948204" y="13299"/>
                  </a:cubicBezTo>
                  <a:cubicBezTo>
                    <a:pt x="1956719" y="21814"/>
                    <a:pt x="1961503" y="33362"/>
                    <a:pt x="1961503" y="45404"/>
                  </a:cubicBezTo>
                  <a:lnTo>
                    <a:pt x="1961503" y="651681"/>
                  </a:lnTo>
                  <a:cubicBezTo>
                    <a:pt x="1961503" y="676757"/>
                    <a:pt x="1941174" y="697085"/>
                    <a:pt x="1916098" y="697085"/>
                  </a:cubicBezTo>
                  <a:lnTo>
                    <a:pt x="45404" y="697085"/>
                  </a:lnTo>
                  <a:cubicBezTo>
                    <a:pt x="20328" y="697085"/>
                    <a:pt x="0" y="676757"/>
                    <a:pt x="0" y="651681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F26A6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1961502" cy="668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65307" y="4960450"/>
            <a:ext cx="6820444" cy="2423871"/>
            <a:chOff x="0" y="0"/>
            <a:chExt cx="1961502" cy="6970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1503" cy="697085"/>
            </a:xfrm>
            <a:custGeom>
              <a:avLst/>
              <a:gdLst/>
              <a:ahLst/>
              <a:cxnLst/>
              <a:rect l="l" t="t" r="r" b="b"/>
              <a:pathLst>
                <a:path w="1961503" h="697085">
                  <a:moveTo>
                    <a:pt x="45404" y="0"/>
                  </a:moveTo>
                  <a:lnTo>
                    <a:pt x="1916098" y="0"/>
                  </a:lnTo>
                  <a:cubicBezTo>
                    <a:pt x="1928140" y="0"/>
                    <a:pt x="1939689" y="4784"/>
                    <a:pt x="1948204" y="13299"/>
                  </a:cubicBezTo>
                  <a:cubicBezTo>
                    <a:pt x="1956719" y="21814"/>
                    <a:pt x="1961503" y="33362"/>
                    <a:pt x="1961503" y="45404"/>
                  </a:cubicBezTo>
                  <a:lnTo>
                    <a:pt x="1961503" y="651681"/>
                  </a:lnTo>
                  <a:cubicBezTo>
                    <a:pt x="1961503" y="676757"/>
                    <a:pt x="1941174" y="697085"/>
                    <a:pt x="1916098" y="697085"/>
                  </a:cubicBezTo>
                  <a:lnTo>
                    <a:pt x="45404" y="697085"/>
                  </a:lnTo>
                  <a:cubicBezTo>
                    <a:pt x="20328" y="697085"/>
                    <a:pt x="0" y="676757"/>
                    <a:pt x="0" y="651681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FFC96E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961502" cy="668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39888" y="2989392"/>
            <a:ext cx="1099705" cy="109970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939888" y="5622533"/>
            <a:ext cx="1099705" cy="109970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99867" y="4960450"/>
            <a:ext cx="6820444" cy="2423871"/>
            <a:chOff x="0" y="0"/>
            <a:chExt cx="1961502" cy="6970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1503" cy="697085"/>
            </a:xfrm>
            <a:custGeom>
              <a:avLst/>
              <a:gdLst/>
              <a:ahLst/>
              <a:cxnLst/>
              <a:rect l="l" t="t" r="r" b="b"/>
              <a:pathLst>
                <a:path w="1961503" h="697085">
                  <a:moveTo>
                    <a:pt x="45404" y="0"/>
                  </a:moveTo>
                  <a:lnTo>
                    <a:pt x="1916098" y="0"/>
                  </a:lnTo>
                  <a:cubicBezTo>
                    <a:pt x="1928140" y="0"/>
                    <a:pt x="1939689" y="4784"/>
                    <a:pt x="1948204" y="13299"/>
                  </a:cubicBezTo>
                  <a:cubicBezTo>
                    <a:pt x="1956719" y="21814"/>
                    <a:pt x="1961503" y="33362"/>
                    <a:pt x="1961503" y="45404"/>
                  </a:cubicBezTo>
                  <a:lnTo>
                    <a:pt x="1961503" y="651681"/>
                  </a:lnTo>
                  <a:cubicBezTo>
                    <a:pt x="1961503" y="676757"/>
                    <a:pt x="1941174" y="697085"/>
                    <a:pt x="1916098" y="697085"/>
                  </a:cubicBezTo>
                  <a:lnTo>
                    <a:pt x="45404" y="697085"/>
                  </a:lnTo>
                  <a:cubicBezTo>
                    <a:pt x="20328" y="697085"/>
                    <a:pt x="0" y="676757"/>
                    <a:pt x="0" y="651681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4F81BD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961502" cy="668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99867" y="2327308"/>
            <a:ext cx="6820444" cy="2423871"/>
            <a:chOff x="0" y="0"/>
            <a:chExt cx="1961502" cy="6970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1503" cy="697085"/>
            </a:xfrm>
            <a:custGeom>
              <a:avLst/>
              <a:gdLst/>
              <a:ahLst/>
              <a:cxnLst/>
              <a:rect l="l" t="t" r="r" b="b"/>
              <a:pathLst>
                <a:path w="1961503" h="697085">
                  <a:moveTo>
                    <a:pt x="45404" y="0"/>
                  </a:moveTo>
                  <a:lnTo>
                    <a:pt x="1916098" y="0"/>
                  </a:lnTo>
                  <a:cubicBezTo>
                    <a:pt x="1928140" y="0"/>
                    <a:pt x="1939689" y="4784"/>
                    <a:pt x="1948204" y="13299"/>
                  </a:cubicBezTo>
                  <a:cubicBezTo>
                    <a:pt x="1956719" y="21814"/>
                    <a:pt x="1961503" y="33362"/>
                    <a:pt x="1961503" y="45404"/>
                  </a:cubicBezTo>
                  <a:lnTo>
                    <a:pt x="1961503" y="651681"/>
                  </a:lnTo>
                  <a:cubicBezTo>
                    <a:pt x="1961503" y="676757"/>
                    <a:pt x="1941174" y="697085"/>
                    <a:pt x="1916098" y="697085"/>
                  </a:cubicBezTo>
                  <a:lnTo>
                    <a:pt x="45404" y="697085"/>
                  </a:lnTo>
                  <a:cubicBezTo>
                    <a:pt x="20328" y="697085"/>
                    <a:pt x="0" y="676757"/>
                    <a:pt x="0" y="651681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7ED957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8575"/>
              <a:ext cx="1961502" cy="668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74448" y="5622533"/>
            <a:ext cx="1099705" cy="109970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574448" y="2989392"/>
            <a:ext cx="1099705" cy="109970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3170569" y="5753233"/>
            <a:ext cx="659118" cy="812690"/>
          </a:xfrm>
          <a:custGeom>
            <a:avLst/>
            <a:gdLst/>
            <a:ahLst/>
            <a:cxnLst/>
            <a:rect l="l" t="t" r="r" b="b"/>
            <a:pathLst>
              <a:path w="659118" h="812690">
                <a:moveTo>
                  <a:pt x="0" y="0"/>
                </a:moveTo>
                <a:lnTo>
                  <a:pt x="659118" y="0"/>
                </a:lnTo>
                <a:lnTo>
                  <a:pt x="659118" y="812690"/>
                </a:lnTo>
                <a:lnTo>
                  <a:pt x="0" y="812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116235" y="3106788"/>
            <a:ext cx="713452" cy="825994"/>
          </a:xfrm>
          <a:custGeom>
            <a:avLst/>
            <a:gdLst/>
            <a:ahLst/>
            <a:cxnLst/>
            <a:rect l="l" t="t" r="r" b="b"/>
            <a:pathLst>
              <a:path w="713452" h="825994">
                <a:moveTo>
                  <a:pt x="0" y="0"/>
                </a:moveTo>
                <a:lnTo>
                  <a:pt x="713452" y="0"/>
                </a:lnTo>
                <a:lnTo>
                  <a:pt x="713452" y="825994"/>
                </a:lnTo>
                <a:lnTo>
                  <a:pt x="0" y="825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859983" y="3126247"/>
            <a:ext cx="528636" cy="825994"/>
          </a:xfrm>
          <a:custGeom>
            <a:avLst/>
            <a:gdLst/>
            <a:ahLst/>
            <a:cxnLst/>
            <a:rect l="l" t="t" r="r" b="b"/>
            <a:pathLst>
              <a:path w="528636" h="825994">
                <a:moveTo>
                  <a:pt x="0" y="0"/>
                </a:moveTo>
                <a:lnTo>
                  <a:pt x="528636" y="0"/>
                </a:lnTo>
                <a:lnTo>
                  <a:pt x="528636" y="825994"/>
                </a:lnTo>
                <a:lnTo>
                  <a:pt x="0" y="8259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719406" y="5826553"/>
            <a:ext cx="809789" cy="666051"/>
          </a:xfrm>
          <a:custGeom>
            <a:avLst/>
            <a:gdLst/>
            <a:ahLst/>
            <a:cxnLst/>
            <a:rect l="l" t="t" r="r" b="b"/>
            <a:pathLst>
              <a:path w="809789" h="666051">
                <a:moveTo>
                  <a:pt x="0" y="0"/>
                </a:moveTo>
                <a:lnTo>
                  <a:pt x="809789" y="0"/>
                </a:lnTo>
                <a:lnTo>
                  <a:pt x="809789" y="666051"/>
                </a:lnTo>
                <a:lnTo>
                  <a:pt x="0" y="666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25960" y="6893686"/>
            <a:ext cx="3762550" cy="3419217"/>
          </a:xfrm>
          <a:custGeom>
            <a:avLst/>
            <a:gdLst/>
            <a:ahLst/>
            <a:cxnLst/>
            <a:rect l="l" t="t" r="r" b="b"/>
            <a:pathLst>
              <a:path w="3762550" h="3419217">
                <a:moveTo>
                  <a:pt x="0" y="0"/>
                </a:moveTo>
                <a:lnTo>
                  <a:pt x="3762550" y="0"/>
                </a:lnTo>
                <a:lnTo>
                  <a:pt x="3762550" y="3419217"/>
                </a:lnTo>
                <a:lnTo>
                  <a:pt x="0" y="34192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545336" y="677760"/>
            <a:ext cx="11787585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DISC at a Glance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88510" y="2714344"/>
            <a:ext cx="4924433" cy="52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6"/>
              </a:lnSpc>
            </a:pPr>
            <a:r>
              <a:rPr lang="en-US" sz="3264" b="1" spc="-97">
                <a:solidFill>
                  <a:srgbClr val="FFFFF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Dominant 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88510" y="5531037"/>
            <a:ext cx="4924433" cy="52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6"/>
              </a:lnSpc>
            </a:pPr>
            <a:r>
              <a:rPr lang="en-US" sz="3264" b="1" spc="-9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Influencing 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388510" y="3323180"/>
            <a:ext cx="4924433" cy="93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 spc="-2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direct, fast-paced, results-oriented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388510" y="6073429"/>
            <a:ext cx="4924433" cy="93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 spc="-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expressive, enthusiastic, people-oriented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23070" y="5347486"/>
            <a:ext cx="4924433" cy="52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6"/>
              </a:lnSpc>
            </a:pPr>
            <a:r>
              <a:rPr lang="en-US" sz="3264" b="1" spc="-97">
                <a:solidFill>
                  <a:srgbClr val="FFFFF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Conscientious C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023070" y="2897895"/>
            <a:ext cx="4924433" cy="52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6"/>
              </a:lnSpc>
            </a:pPr>
            <a:r>
              <a:rPr lang="en-US" sz="3264" b="1" spc="-9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Steady 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023070" y="5956322"/>
            <a:ext cx="4924433" cy="93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 spc="-2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analytical, precise, quality-oriented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023070" y="3440287"/>
            <a:ext cx="4924433" cy="93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 spc="-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patient, supportive, relationship-oriented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50483" y="3905885"/>
            <a:ext cx="16681587" cy="6212242"/>
            <a:chOff x="0" y="0"/>
            <a:chExt cx="32518316" cy="121098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18316" cy="12109858"/>
            </a:xfrm>
            <a:custGeom>
              <a:avLst/>
              <a:gdLst/>
              <a:ahLst/>
              <a:cxnLst/>
              <a:rect l="l" t="t" r="r" b="b"/>
              <a:pathLst>
                <a:path w="32518316" h="12109858">
                  <a:moveTo>
                    <a:pt x="32518316" y="290404"/>
                  </a:moveTo>
                  <a:lnTo>
                    <a:pt x="32518316" y="11819453"/>
                  </a:lnTo>
                  <a:cubicBezTo>
                    <a:pt x="32518316" y="11979901"/>
                    <a:pt x="32274566" y="12109858"/>
                    <a:pt x="31973620" y="12109858"/>
                  </a:cubicBezTo>
                  <a:lnTo>
                    <a:pt x="544695" y="12109858"/>
                  </a:lnTo>
                  <a:cubicBezTo>
                    <a:pt x="243751" y="12109858"/>
                    <a:pt x="0" y="11979901"/>
                    <a:pt x="0" y="11819453"/>
                  </a:cubicBezTo>
                  <a:lnTo>
                    <a:pt x="0" y="290404"/>
                  </a:lnTo>
                  <a:cubicBezTo>
                    <a:pt x="0" y="129956"/>
                    <a:pt x="243751" y="0"/>
                    <a:pt x="544695" y="0"/>
                  </a:cubicBezTo>
                  <a:lnTo>
                    <a:pt x="31973620" y="0"/>
                  </a:lnTo>
                  <a:cubicBezTo>
                    <a:pt x="32274566" y="0"/>
                    <a:pt x="32518316" y="129956"/>
                    <a:pt x="32518316" y="290404"/>
                  </a:cubicBezTo>
                  <a:close/>
                </a:path>
              </a:pathLst>
            </a:custGeom>
            <a:blipFill>
              <a:blip r:embed="rId9"/>
              <a:stretch>
                <a:fillRect t="-3305" b="-33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50483" y="741001"/>
            <a:ext cx="946433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 b="1" spc="-179">
                <a:solidFill>
                  <a:srgbClr val="221F1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DISC at a glance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0483" y="1790065"/>
            <a:ext cx="1408974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Most people show a blend; secondary styles add nuance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16402" y="2576325"/>
            <a:ext cx="17255195" cy="7090955"/>
            <a:chOff x="0" y="0"/>
            <a:chExt cx="32518316" cy="13363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18316" cy="13363276"/>
            </a:xfrm>
            <a:custGeom>
              <a:avLst/>
              <a:gdLst/>
              <a:ahLst/>
              <a:cxnLst/>
              <a:rect l="l" t="t" r="r" b="b"/>
              <a:pathLst>
                <a:path w="32518316" h="13363276">
                  <a:moveTo>
                    <a:pt x="32518316" y="320462"/>
                  </a:moveTo>
                  <a:lnTo>
                    <a:pt x="32518316" y="13042813"/>
                  </a:lnTo>
                  <a:cubicBezTo>
                    <a:pt x="32518316" y="13219869"/>
                    <a:pt x="32274566" y="13363276"/>
                    <a:pt x="31973620" y="13363276"/>
                  </a:cubicBezTo>
                  <a:lnTo>
                    <a:pt x="544695" y="13363276"/>
                  </a:lnTo>
                  <a:cubicBezTo>
                    <a:pt x="243751" y="13363276"/>
                    <a:pt x="0" y="13219869"/>
                    <a:pt x="0" y="13042813"/>
                  </a:cubicBezTo>
                  <a:lnTo>
                    <a:pt x="0" y="320462"/>
                  </a:lnTo>
                  <a:cubicBezTo>
                    <a:pt x="0" y="143407"/>
                    <a:pt x="243751" y="0"/>
                    <a:pt x="544695" y="0"/>
                  </a:cubicBezTo>
                  <a:lnTo>
                    <a:pt x="31973620" y="0"/>
                  </a:lnTo>
                  <a:cubicBezTo>
                    <a:pt x="32274566" y="0"/>
                    <a:pt x="32518316" y="143407"/>
                    <a:pt x="32518316" y="320462"/>
                  </a:cubicBezTo>
                  <a:close/>
                </a:path>
              </a:pathLst>
            </a:custGeom>
            <a:blipFill>
              <a:blip r:embed="rId9"/>
              <a:stretch>
                <a:fillRect t="-1634" b="-16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50483" y="741001"/>
            <a:ext cx="946433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 b="1" spc="-179">
                <a:solidFill>
                  <a:srgbClr val="221F1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Communicating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0483" y="1488709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with each style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50483" y="741001"/>
            <a:ext cx="946433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 b="1" spc="-179">
                <a:solidFill>
                  <a:srgbClr val="221F1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Communicating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0483" y="1488709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with each style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3183941" y="2570625"/>
            <a:ext cx="1556751" cy="1901902"/>
            <a:chOff x="0" y="0"/>
            <a:chExt cx="375637" cy="4589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637" cy="448027"/>
            </a:xfrm>
            <a:custGeom>
              <a:avLst/>
              <a:gdLst/>
              <a:ahLst/>
              <a:cxnLst/>
              <a:rect l="l" t="t" r="r" b="b"/>
              <a:pathLst>
                <a:path w="375637" h="448027">
                  <a:moveTo>
                    <a:pt x="375637" y="38853"/>
                  </a:moveTo>
                  <a:lnTo>
                    <a:pt x="375637" y="305768"/>
                  </a:lnTo>
                  <a:cubicBezTo>
                    <a:pt x="375637" y="329895"/>
                    <a:pt x="363058" y="352276"/>
                    <a:pt x="342447" y="364819"/>
                  </a:cubicBezTo>
                  <a:lnTo>
                    <a:pt x="221008" y="438722"/>
                  </a:lnTo>
                  <a:cubicBezTo>
                    <a:pt x="200621" y="451129"/>
                    <a:pt x="175016" y="451129"/>
                    <a:pt x="154629" y="438722"/>
                  </a:cubicBezTo>
                  <a:lnTo>
                    <a:pt x="33190" y="364819"/>
                  </a:lnTo>
                  <a:cubicBezTo>
                    <a:pt x="12579" y="352276"/>
                    <a:pt x="0" y="329895"/>
                    <a:pt x="0" y="305768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F26A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75637" cy="39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3183941" y="4462411"/>
            <a:ext cx="1556751" cy="1901902"/>
            <a:chOff x="0" y="0"/>
            <a:chExt cx="375637" cy="458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5637" cy="448027"/>
            </a:xfrm>
            <a:custGeom>
              <a:avLst/>
              <a:gdLst/>
              <a:ahLst/>
              <a:cxnLst/>
              <a:rect l="l" t="t" r="r" b="b"/>
              <a:pathLst>
                <a:path w="375637" h="448027">
                  <a:moveTo>
                    <a:pt x="375637" y="38853"/>
                  </a:moveTo>
                  <a:lnTo>
                    <a:pt x="375637" y="305768"/>
                  </a:lnTo>
                  <a:cubicBezTo>
                    <a:pt x="375637" y="329895"/>
                    <a:pt x="363058" y="352276"/>
                    <a:pt x="342447" y="364819"/>
                  </a:cubicBezTo>
                  <a:lnTo>
                    <a:pt x="221008" y="438722"/>
                  </a:lnTo>
                  <a:cubicBezTo>
                    <a:pt x="200621" y="451129"/>
                    <a:pt x="175016" y="451129"/>
                    <a:pt x="154629" y="438722"/>
                  </a:cubicBezTo>
                  <a:lnTo>
                    <a:pt x="33190" y="364819"/>
                  </a:lnTo>
                  <a:cubicBezTo>
                    <a:pt x="12579" y="352276"/>
                    <a:pt x="0" y="329895"/>
                    <a:pt x="0" y="305768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FFC96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75637" cy="39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3183941" y="6354197"/>
            <a:ext cx="1556751" cy="1901902"/>
            <a:chOff x="0" y="0"/>
            <a:chExt cx="375637" cy="4589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637" cy="448027"/>
            </a:xfrm>
            <a:custGeom>
              <a:avLst/>
              <a:gdLst/>
              <a:ahLst/>
              <a:cxnLst/>
              <a:rect l="l" t="t" r="r" b="b"/>
              <a:pathLst>
                <a:path w="375637" h="448027">
                  <a:moveTo>
                    <a:pt x="375637" y="38853"/>
                  </a:moveTo>
                  <a:lnTo>
                    <a:pt x="375637" y="305768"/>
                  </a:lnTo>
                  <a:cubicBezTo>
                    <a:pt x="375637" y="329895"/>
                    <a:pt x="363058" y="352276"/>
                    <a:pt x="342447" y="364819"/>
                  </a:cubicBezTo>
                  <a:lnTo>
                    <a:pt x="221008" y="438722"/>
                  </a:lnTo>
                  <a:cubicBezTo>
                    <a:pt x="200621" y="451129"/>
                    <a:pt x="175016" y="451129"/>
                    <a:pt x="154629" y="438722"/>
                  </a:cubicBezTo>
                  <a:lnTo>
                    <a:pt x="33190" y="364819"/>
                  </a:lnTo>
                  <a:cubicBezTo>
                    <a:pt x="12579" y="352276"/>
                    <a:pt x="0" y="329895"/>
                    <a:pt x="0" y="305768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5637" cy="39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3183941" y="8247839"/>
            <a:ext cx="1556751" cy="1901902"/>
            <a:chOff x="0" y="0"/>
            <a:chExt cx="375637" cy="4589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5637" cy="448027"/>
            </a:xfrm>
            <a:custGeom>
              <a:avLst/>
              <a:gdLst/>
              <a:ahLst/>
              <a:cxnLst/>
              <a:rect l="l" t="t" r="r" b="b"/>
              <a:pathLst>
                <a:path w="375637" h="448027">
                  <a:moveTo>
                    <a:pt x="375637" y="38853"/>
                  </a:moveTo>
                  <a:lnTo>
                    <a:pt x="375637" y="305768"/>
                  </a:lnTo>
                  <a:cubicBezTo>
                    <a:pt x="375637" y="329895"/>
                    <a:pt x="363058" y="352276"/>
                    <a:pt x="342447" y="364819"/>
                  </a:cubicBezTo>
                  <a:lnTo>
                    <a:pt x="221008" y="438722"/>
                  </a:lnTo>
                  <a:cubicBezTo>
                    <a:pt x="200621" y="451129"/>
                    <a:pt x="175016" y="451129"/>
                    <a:pt x="154629" y="438722"/>
                  </a:cubicBezTo>
                  <a:lnTo>
                    <a:pt x="33190" y="364819"/>
                  </a:lnTo>
                  <a:cubicBezTo>
                    <a:pt x="12579" y="352276"/>
                    <a:pt x="0" y="329895"/>
                    <a:pt x="0" y="305768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75637" cy="39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5061831" y="3418719"/>
            <a:ext cx="205713" cy="20571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6C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5061831" y="5310505"/>
            <a:ext cx="205713" cy="20571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08F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024470" y="3575289"/>
            <a:ext cx="6198396" cy="1907240"/>
          </a:xfrm>
          <a:custGeom>
            <a:avLst/>
            <a:gdLst/>
            <a:ahLst/>
            <a:cxnLst/>
            <a:rect l="l" t="t" r="r" b="b"/>
            <a:pathLst>
              <a:path w="6198396" h="1907240">
                <a:moveTo>
                  <a:pt x="0" y="0"/>
                </a:moveTo>
                <a:lnTo>
                  <a:pt x="6198396" y="0"/>
                </a:lnTo>
                <a:lnTo>
                  <a:pt x="6198396" y="1907240"/>
                </a:lnTo>
                <a:lnTo>
                  <a:pt x="0" y="1907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24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024470" y="5397907"/>
            <a:ext cx="6198396" cy="1907240"/>
          </a:xfrm>
          <a:custGeom>
            <a:avLst/>
            <a:gdLst/>
            <a:ahLst/>
            <a:cxnLst/>
            <a:rect l="l" t="t" r="r" b="b"/>
            <a:pathLst>
              <a:path w="6198396" h="1907240">
                <a:moveTo>
                  <a:pt x="0" y="0"/>
                </a:moveTo>
                <a:lnTo>
                  <a:pt x="6198396" y="0"/>
                </a:lnTo>
                <a:lnTo>
                  <a:pt x="6198396" y="1907241"/>
                </a:lnTo>
                <a:lnTo>
                  <a:pt x="0" y="1907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24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024470" y="7305148"/>
            <a:ext cx="6198396" cy="1907240"/>
          </a:xfrm>
          <a:custGeom>
            <a:avLst/>
            <a:gdLst/>
            <a:ahLst/>
            <a:cxnLst/>
            <a:rect l="l" t="t" r="r" b="b"/>
            <a:pathLst>
              <a:path w="6198396" h="1907240">
                <a:moveTo>
                  <a:pt x="0" y="0"/>
                </a:moveTo>
                <a:lnTo>
                  <a:pt x="6198396" y="0"/>
                </a:lnTo>
                <a:lnTo>
                  <a:pt x="6198396" y="1907240"/>
                </a:lnTo>
                <a:lnTo>
                  <a:pt x="0" y="1907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24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 rot="5400000">
            <a:off x="9819764" y="-1660455"/>
            <a:ext cx="1556751" cy="10364062"/>
            <a:chOff x="0" y="0"/>
            <a:chExt cx="375637" cy="25008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5637" cy="2489908"/>
            </a:xfrm>
            <a:custGeom>
              <a:avLst/>
              <a:gdLst/>
              <a:ahLst/>
              <a:cxnLst/>
              <a:rect l="l" t="t" r="r" b="b"/>
              <a:pathLst>
                <a:path w="375637" h="2489908">
                  <a:moveTo>
                    <a:pt x="375637" y="38853"/>
                  </a:moveTo>
                  <a:lnTo>
                    <a:pt x="375637" y="2347649"/>
                  </a:lnTo>
                  <a:cubicBezTo>
                    <a:pt x="375637" y="2371776"/>
                    <a:pt x="363058" y="2394157"/>
                    <a:pt x="342447" y="2406700"/>
                  </a:cubicBezTo>
                  <a:lnTo>
                    <a:pt x="221008" y="2480603"/>
                  </a:lnTo>
                  <a:cubicBezTo>
                    <a:pt x="200621" y="2493010"/>
                    <a:pt x="175016" y="2493010"/>
                    <a:pt x="154629" y="2480603"/>
                  </a:cubicBezTo>
                  <a:lnTo>
                    <a:pt x="33190" y="2406700"/>
                  </a:lnTo>
                  <a:cubicBezTo>
                    <a:pt x="12579" y="2394157"/>
                    <a:pt x="0" y="2371776"/>
                    <a:pt x="0" y="2347649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F26A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375637" cy="2434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9819764" y="231331"/>
            <a:ext cx="1556751" cy="10364062"/>
            <a:chOff x="0" y="0"/>
            <a:chExt cx="375637" cy="250080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75637" cy="2489908"/>
            </a:xfrm>
            <a:custGeom>
              <a:avLst/>
              <a:gdLst/>
              <a:ahLst/>
              <a:cxnLst/>
              <a:rect l="l" t="t" r="r" b="b"/>
              <a:pathLst>
                <a:path w="375637" h="2489908">
                  <a:moveTo>
                    <a:pt x="375637" y="38853"/>
                  </a:moveTo>
                  <a:lnTo>
                    <a:pt x="375637" y="2347649"/>
                  </a:lnTo>
                  <a:cubicBezTo>
                    <a:pt x="375637" y="2371776"/>
                    <a:pt x="363058" y="2394157"/>
                    <a:pt x="342447" y="2406700"/>
                  </a:cubicBezTo>
                  <a:lnTo>
                    <a:pt x="221008" y="2480603"/>
                  </a:lnTo>
                  <a:cubicBezTo>
                    <a:pt x="200621" y="2493010"/>
                    <a:pt x="175016" y="2493010"/>
                    <a:pt x="154629" y="2480603"/>
                  </a:cubicBezTo>
                  <a:lnTo>
                    <a:pt x="33190" y="2406700"/>
                  </a:lnTo>
                  <a:cubicBezTo>
                    <a:pt x="12579" y="2394157"/>
                    <a:pt x="0" y="2371776"/>
                    <a:pt x="0" y="2347649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FFC96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375637" cy="2434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9819764" y="2123117"/>
            <a:ext cx="1556751" cy="10364062"/>
            <a:chOff x="0" y="0"/>
            <a:chExt cx="375637" cy="250080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75637" cy="2489908"/>
            </a:xfrm>
            <a:custGeom>
              <a:avLst/>
              <a:gdLst/>
              <a:ahLst/>
              <a:cxnLst/>
              <a:rect l="l" t="t" r="r" b="b"/>
              <a:pathLst>
                <a:path w="375637" h="2489908">
                  <a:moveTo>
                    <a:pt x="375637" y="38853"/>
                  </a:moveTo>
                  <a:lnTo>
                    <a:pt x="375637" y="2347649"/>
                  </a:lnTo>
                  <a:cubicBezTo>
                    <a:pt x="375637" y="2371776"/>
                    <a:pt x="363058" y="2394157"/>
                    <a:pt x="342447" y="2406700"/>
                  </a:cubicBezTo>
                  <a:lnTo>
                    <a:pt x="221008" y="2480603"/>
                  </a:lnTo>
                  <a:cubicBezTo>
                    <a:pt x="200621" y="2493010"/>
                    <a:pt x="175016" y="2493010"/>
                    <a:pt x="154629" y="2480603"/>
                  </a:cubicBezTo>
                  <a:lnTo>
                    <a:pt x="33190" y="2406700"/>
                  </a:lnTo>
                  <a:cubicBezTo>
                    <a:pt x="12579" y="2394157"/>
                    <a:pt x="0" y="2371776"/>
                    <a:pt x="0" y="2347649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7ED9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75637" cy="2434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5400000">
            <a:off x="9819764" y="4016759"/>
            <a:ext cx="1556751" cy="10364062"/>
            <a:chOff x="0" y="0"/>
            <a:chExt cx="375637" cy="250080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75637" cy="2489908"/>
            </a:xfrm>
            <a:custGeom>
              <a:avLst/>
              <a:gdLst/>
              <a:ahLst/>
              <a:cxnLst/>
              <a:rect l="l" t="t" r="r" b="b"/>
              <a:pathLst>
                <a:path w="375637" h="2489908">
                  <a:moveTo>
                    <a:pt x="375637" y="38853"/>
                  </a:moveTo>
                  <a:lnTo>
                    <a:pt x="375637" y="2347649"/>
                  </a:lnTo>
                  <a:cubicBezTo>
                    <a:pt x="375637" y="2371776"/>
                    <a:pt x="363058" y="2394157"/>
                    <a:pt x="342447" y="2406700"/>
                  </a:cubicBezTo>
                  <a:lnTo>
                    <a:pt x="221008" y="2480603"/>
                  </a:lnTo>
                  <a:cubicBezTo>
                    <a:pt x="200621" y="2493010"/>
                    <a:pt x="175016" y="2493010"/>
                    <a:pt x="154629" y="2480603"/>
                  </a:cubicBezTo>
                  <a:lnTo>
                    <a:pt x="33190" y="2406700"/>
                  </a:lnTo>
                  <a:cubicBezTo>
                    <a:pt x="12579" y="2394157"/>
                    <a:pt x="0" y="2371776"/>
                    <a:pt x="0" y="2347649"/>
                  </a:cubicBezTo>
                  <a:lnTo>
                    <a:pt x="0" y="38853"/>
                  </a:lnTo>
                  <a:cubicBezTo>
                    <a:pt x="0" y="28548"/>
                    <a:pt x="4093" y="18666"/>
                    <a:pt x="11380" y="11380"/>
                  </a:cubicBezTo>
                  <a:cubicBezTo>
                    <a:pt x="18666" y="4093"/>
                    <a:pt x="28548" y="0"/>
                    <a:pt x="38853" y="0"/>
                  </a:cubicBezTo>
                  <a:lnTo>
                    <a:pt x="336785" y="0"/>
                  </a:lnTo>
                  <a:cubicBezTo>
                    <a:pt x="347089" y="0"/>
                    <a:pt x="356971" y="4093"/>
                    <a:pt x="364257" y="11380"/>
                  </a:cubicBezTo>
                  <a:cubicBezTo>
                    <a:pt x="371544" y="18666"/>
                    <a:pt x="375637" y="28548"/>
                    <a:pt x="375637" y="38853"/>
                  </a:cubicBezTo>
                  <a:close/>
                </a:path>
              </a:pathLst>
            </a:custGeom>
            <a:solidFill>
              <a:srgbClr val="4F81B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375637" cy="2434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8710086" y="2975050"/>
            <a:ext cx="0" cy="1093052"/>
          </a:xfrm>
          <a:prstGeom prst="line">
            <a:avLst/>
          </a:prstGeom>
          <a:ln w="47625" cap="flat">
            <a:solidFill>
              <a:srgbClr val="ECF0F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>
            <a:off x="8710086" y="4866836"/>
            <a:ext cx="0" cy="1093052"/>
          </a:xfrm>
          <a:prstGeom prst="line">
            <a:avLst/>
          </a:prstGeom>
          <a:ln w="47625" cap="flat">
            <a:solidFill>
              <a:srgbClr val="ECF0F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>
            <a:off x="8710086" y="6758622"/>
            <a:ext cx="0" cy="1093052"/>
          </a:xfrm>
          <a:prstGeom prst="line">
            <a:avLst/>
          </a:prstGeom>
          <a:ln w="47625" cap="flat">
            <a:solidFill>
              <a:srgbClr val="ECF0F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AutoShape 45"/>
          <p:cNvSpPr/>
          <p:nvPr/>
        </p:nvSpPr>
        <p:spPr>
          <a:xfrm>
            <a:off x="8710086" y="8652264"/>
            <a:ext cx="0" cy="1093052"/>
          </a:xfrm>
          <a:prstGeom prst="line">
            <a:avLst/>
          </a:prstGeom>
          <a:ln w="47625" cap="flat">
            <a:solidFill>
              <a:srgbClr val="ECF0F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9076798" y="2870275"/>
            <a:ext cx="602496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Get to the point; lead with outcomes, options, next steps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080666" y="4762061"/>
            <a:ext cx="669950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first; use energy and stories; highlight impact on people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076798" y="6718198"/>
            <a:ext cx="669950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Provide context; go steady; invite questions; avoid sudden changes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076798" y="8621838"/>
            <a:ext cx="6695636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Share data; be specific; give time to analyze; avoid ambiguity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855138" y="3087026"/>
            <a:ext cx="248823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79"/>
              </a:lnSpc>
            </a:pPr>
            <a:r>
              <a:rPr lang="en-US" sz="6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855138" y="4918062"/>
            <a:ext cx="248823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79"/>
              </a:lnSpc>
            </a:pPr>
            <a:r>
              <a:rPr lang="en-US" sz="6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855138" y="6810776"/>
            <a:ext cx="248823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79"/>
              </a:lnSpc>
            </a:pPr>
            <a:r>
              <a:rPr lang="en-US" sz="6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780353" y="8717088"/>
            <a:ext cx="248823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79"/>
              </a:lnSpc>
            </a:pPr>
            <a:r>
              <a:rPr lang="en-US" sz="6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</a:t>
            </a:r>
          </a:p>
        </p:txBody>
      </p:sp>
      <p:sp>
        <p:nvSpPr>
          <p:cNvPr id="54" name="Freeform 54"/>
          <p:cNvSpPr/>
          <p:nvPr/>
        </p:nvSpPr>
        <p:spPr>
          <a:xfrm>
            <a:off x="3351957" y="3009853"/>
            <a:ext cx="914062" cy="1058248"/>
          </a:xfrm>
          <a:custGeom>
            <a:avLst/>
            <a:gdLst/>
            <a:ahLst/>
            <a:cxnLst/>
            <a:rect l="l" t="t" r="r" b="b"/>
            <a:pathLst>
              <a:path w="914062" h="1058248">
                <a:moveTo>
                  <a:pt x="0" y="0"/>
                </a:moveTo>
                <a:lnTo>
                  <a:pt x="914062" y="0"/>
                </a:lnTo>
                <a:lnTo>
                  <a:pt x="914062" y="1058248"/>
                </a:lnTo>
                <a:lnTo>
                  <a:pt x="0" y="1058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3448241" y="4969653"/>
            <a:ext cx="719723" cy="887416"/>
          </a:xfrm>
          <a:custGeom>
            <a:avLst/>
            <a:gdLst/>
            <a:ahLst/>
            <a:cxnLst/>
            <a:rect l="l" t="t" r="r" b="b"/>
            <a:pathLst>
              <a:path w="719723" h="887416">
                <a:moveTo>
                  <a:pt x="0" y="0"/>
                </a:moveTo>
                <a:lnTo>
                  <a:pt x="719723" y="0"/>
                </a:lnTo>
                <a:lnTo>
                  <a:pt x="719723" y="887417"/>
                </a:lnTo>
                <a:lnTo>
                  <a:pt x="0" y="8874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3567246" y="6949730"/>
            <a:ext cx="577244" cy="901944"/>
          </a:xfrm>
          <a:custGeom>
            <a:avLst/>
            <a:gdLst/>
            <a:ahLst/>
            <a:cxnLst/>
            <a:rect l="l" t="t" r="r" b="b"/>
            <a:pathLst>
              <a:path w="577244" h="901944">
                <a:moveTo>
                  <a:pt x="0" y="0"/>
                </a:moveTo>
                <a:lnTo>
                  <a:pt x="577244" y="0"/>
                </a:lnTo>
                <a:lnTo>
                  <a:pt x="577244" y="901943"/>
                </a:lnTo>
                <a:lnTo>
                  <a:pt x="0" y="901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3413744" y="8845523"/>
            <a:ext cx="884248" cy="727294"/>
          </a:xfrm>
          <a:custGeom>
            <a:avLst/>
            <a:gdLst/>
            <a:ahLst/>
            <a:cxnLst/>
            <a:rect l="l" t="t" r="r" b="b"/>
            <a:pathLst>
              <a:path w="884248" h="727294">
                <a:moveTo>
                  <a:pt x="0" y="0"/>
                </a:moveTo>
                <a:lnTo>
                  <a:pt x="884248" y="0"/>
                </a:lnTo>
                <a:lnTo>
                  <a:pt x="884248" y="727294"/>
                </a:lnTo>
                <a:lnTo>
                  <a:pt x="0" y="7272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58"/>
          <p:cNvGrpSpPr/>
          <p:nvPr/>
        </p:nvGrpSpPr>
        <p:grpSpPr>
          <a:xfrm rot="-5400000">
            <a:off x="5061831" y="9052587"/>
            <a:ext cx="205713" cy="205713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08F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 rot="-5400000">
            <a:off x="5061831" y="7230718"/>
            <a:ext cx="205713" cy="205713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08F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3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539427" y="2130950"/>
            <a:ext cx="10877110" cy="7597580"/>
            <a:chOff x="0" y="0"/>
            <a:chExt cx="15163800" cy="10591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9"/>
              <a:stretch>
                <a:fillRect l="-5516" r="-55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50483" y="741001"/>
            <a:ext cx="1300216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 b="1" spc="-179">
                <a:solidFill>
                  <a:srgbClr val="221F1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When styles clash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4239" y="2906013"/>
            <a:ext cx="4986812" cy="5012526"/>
            <a:chOff x="0" y="0"/>
            <a:chExt cx="6649082" cy="66833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16534" cy="6683368"/>
            </a:xfrm>
            <a:custGeom>
              <a:avLst/>
              <a:gdLst/>
              <a:ahLst/>
              <a:cxnLst/>
              <a:rect l="l" t="t" r="r" b="b"/>
              <a:pathLst>
                <a:path w="6616534" h="6683368">
                  <a:moveTo>
                    <a:pt x="0" y="0"/>
                  </a:moveTo>
                  <a:lnTo>
                    <a:pt x="6616534" y="0"/>
                  </a:lnTo>
                  <a:lnTo>
                    <a:pt x="6616534" y="6683368"/>
                  </a:lnTo>
                  <a:lnTo>
                    <a:pt x="0" y="6683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308267" y="4050282"/>
              <a:ext cx="3340815" cy="885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1"/>
                </a:lnSpc>
              </a:pPr>
              <a:r>
                <a:rPr lang="en-US" sz="1746" b="1" spc="-52">
                  <a:solidFill>
                    <a:srgbClr val="221F1F"/>
                  </a:solidFill>
                  <a:latin typeface="Intro Pro Bold"/>
                  <a:ea typeface="Intro Pro Bold"/>
                  <a:cs typeface="Intro Pro Bold"/>
                  <a:sym typeface="Intro Pro Bold"/>
                </a:rPr>
                <a:t>D ↔ S</a:t>
              </a:r>
            </a:p>
            <a:p>
              <a:pPr algn="ctr">
                <a:lnSpc>
                  <a:spcPts val="2741"/>
                </a:lnSpc>
              </a:pPr>
              <a:r>
                <a:rPr lang="en-US" sz="1746" b="1" spc="-52">
                  <a:solidFill>
                    <a:srgbClr val="221F1F"/>
                  </a:solidFill>
                  <a:latin typeface="Intro Pro Bold"/>
                  <a:ea typeface="Intro Pro Bold"/>
                  <a:cs typeface="Intro Pro Bold"/>
                  <a:sym typeface="Intro Pro Bold"/>
                </a:rPr>
                <a:t>speed vs. stability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46342" y="3990600"/>
              <a:ext cx="2782300" cy="92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2"/>
                </a:lnSpc>
              </a:pPr>
              <a:r>
                <a:rPr lang="en-US" sz="1823" b="1" spc="-54">
                  <a:solidFill>
                    <a:srgbClr val="000000"/>
                  </a:solidFill>
                  <a:latin typeface="Intro Pro Bold"/>
                  <a:ea typeface="Intro Pro Bold"/>
                  <a:cs typeface="Intro Pro Bold"/>
                  <a:sym typeface="Intro Pro Bold"/>
                </a:rPr>
                <a:t>I ↔ C spontaneity vs. precision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70408" y="974398"/>
              <a:ext cx="3308267" cy="1361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9"/>
                </a:lnSpc>
              </a:pPr>
              <a:r>
                <a:rPr lang="en-US" sz="1770" b="1" spc="-53">
                  <a:solidFill>
                    <a:srgbClr val="221F1F"/>
                  </a:solidFill>
                  <a:latin typeface="Intro Pro Bold"/>
                  <a:ea typeface="Intro Pro Bold"/>
                  <a:cs typeface="Intro Pro Bold"/>
                  <a:sym typeface="Intro Pro Bold"/>
                </a:rPr>
                <a:t>Agree on decision rules, timelines, and review points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196490">
            <a:off x="-1427779" y="-1305889"/>
            <a:ext cx="3414090" cy="2611778"/>
          </a:xfrm>
          <a:custGeom>
            <a:avLst/>
            <a:gdLst/>
            <a:ahLst/>
            <a:cxnLst/>
            <a:rect l="l" t="t" r="r" b="b"/>
            <a:pathLst>
              <a:path w="3414090" h="2611778">
                <a:moveTo>
                  <a:pt x="0" y="0"/>
                </a:moveTo>
                <a:lnTo>
                  <a:pt x="3414090" y="0"/>
                </a:lnTo>
                <a:lnTo>
                  <a:pt x="3414090" y="2611778"/>
                </a:lnTo>
                <a:lnTo>
                  <a:pt x="0" y="261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28773">
            <a:off x="14396998" y="9443076"/>
            <a:ext cx="4711396" cy="1807998"/>
          </a:xfrm>
          <a:custGeom>
            <a:avLst/>
            <a:gdLst/>
            <a:ahLst/>
            <a:cxnLst/>
            <a:rect l="l" t="t" r="r" b="b"/>
            <a:pathLst>
              <a:path w="4711396" h="1807998">
                <a:moveTo>
                  <a:pt x="0" y="0"/>
                </a:moveTo>
                <a:lnTo>
                  <a:pt x="4711396" y="0"/>
                </a:lnTo>
                <a:lnTo>
                  <a:pt x="4711396" y="1807998"/>
                </a:lnTo>
                <a:lnTo>
                  <a:pt x="0" y="180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94641" y="2539409"/>
            <a:ext cx="16498718" cy="3578970"/>
            <a:chOff x="0" y="0"/>
            <a:chExt cx="4345341" cy="9426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5341" cy="942609"/>
            </a:xfrm>
            <a:custGeom>
              <a:avLst/>
              <a:gdLst/>
              <a:ahLst/>
              <a:cxnLst/>
              <a:rect l="l" t="t" r="r" b="b"/>
              <a:pathLst>
                <a:path w="4345341" h="942609">
                  <a:moveTo>
                    <a:pt x="18770" y="0"/>
                  </a:moveTo>
                  <a:lnTo>
                    <a:pt x="4326572" y="0"/>
                  </a:lnTo>
                  <a:cubicBezTo>
                    <a:pt x="4336938" y="0"/>
                    <a:pt x="4345341" y="8404"/>
                    <a:pt x="4345341" y="18770"/>
                  </a:cubicBezTo>
                  <a:lnTo>
                    <a:pt x="4345341" y="923840"/>
                  </a:lnTo>
                  <a:cubicBezTo>
                    <a:pt x="4345341" y="934206"/>
                    <a:pt x="4336938" y="942609"/>
                    <a:pt x="4326572" y="942609"/>
                  </a:cubicBezTo>
                  <a:lnTo>
                    <a:pt x="18770" y="942609"/>
                  </a:lnTo>
                  <a:cubicBezTo>
                    <a:pt x="8404" y="942609"/>
                    <a:pt x="0" y="934206"/>
                    <a:pt x="0" y="923840"/>
                  </a:cubicBezTo>
                  <a:lnTo>
                    <a:pt x="0" y="18770"/>
                  </a:lnTo>
                  <a:cubicBezTo>
                    <a:pt x="0" y="8404"/>
                    <a:pt x="8404" y="0"/>
                    <a:pt x="1877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823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4345341" cy="914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2399" y="4163267"/>
            <a:ext cx="5712593" cy="5889271"/>
          </a:xfrm>
          <a:custGeom>
            <a:avLst/>
            <a:gdLst/>
            <a:ahLst/>
            <a:cxnLst/>
            <a:rect l="l" t="t" r="r" b="b"/>
            <a:pathLst>
              <a:path w="5712593" h="5889271">
                <a:moveTo>
                  <a:pt x="0" y="0"/>
                </a:moveTo>
                <a:lnTo>
                  <a:pt x="5712593" y="0"/>
                </a:lnTo>
                <a:lnTo>
                  <a:pt x="5712593" y="5889271"/>
                </a:lnTo>
                <a:lnTo>
                  <a:pt x="0" y="5889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50483" y="741001"/>
            <a:ext cx="1300216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 b="1" spc="-179">
                <a:solidFill>
                  <a:srgbClr val="221F1F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DISC is 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88152" y="1488709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starting point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6039" y="2868203"/>
            <a:ext cx="15635922" cy="20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9"/>
              </a:lnSpc>
            </a:pPr>
            <a:r>
              <a:rPr lang="en-US" sz="3900" b="1" spc="-11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In a remote-first setting, it's essential to remain flexible and adjust to diverse communication styles and evolving situations.</a:t>
            </a:r>
          </a:p>
          <a:p>
            <a:pPr algn="r">
              <a:lnSpc>
                <a:spcPts val="5459"/>
              </a:lnSpc>
            </a:pPr>
            <a:endParaRPr lang="en-US" sz="3900" b="1" spc="-117">
              <a:solidFill>
                <a:srgbClr val="000000"/>
              </a:solidFill>
              <a:latin typeface="Intro Pro Bold"/>
              <a:ea typeface="Intro Pro Bold"/>
              <a:cs typeface="Intro Pro Bold"/>
              <a:sym typeface="Intro Pr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66415" y="4037554"/>
            <a:ext cx="3775276" cy="4114468"/>
            <a:chOff x="0" y="0"/>
            <a:chExt cx="716142" cy="7804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6142" cy="780484"/>
            </a:xfrm>
            <a:custGeom>
              <a:avLst/>
              <a:gdLst/>
              <a:ahLst/>
              <a:cxnLst/>
              <a:rect l="l" t="t" r="r" b="b"/>
              <a:pathLst>
                <a:path w="716142" h="780484">
                  <a:moveTo>
                    <a:pt x="238843" y="19070"/>
                  </a:moveTo>
                  <a:cubicBezTo>
                    <a:pt x="275439" y="7556"/>
                    <a:pt x="317298" y="0"/>
                    <a:pt x="358264" y="0"/>
                  </a:cubicBezTo>
                  <a:cubicBezTo>
                    <a:pt x="399231" y="0"/>
                    <a:pt x="438652" y="6476"/>
                    <a:pt x="474980" y="17990"/>
                  </a:cubicBezTo>
                  <a:cubicBezTo>
                    <a:pt x="475754" y="18350"/>
                    <a:pt x="476526" y="18350"/>
                    <a:pt x="477299" y="18710"/>
                  </a:cubicBezTo>
                  <a:cubicBezTo>
                    <a:pt x="613725" y="64765"/>
                    <a:pt x="714209" y="186379"/>
                    <a:pt x="716142" y="327784"/>
                  </a:cubicBezTo>
                  <a:lnTo>
                    <a:pt x="716142" y="780484"/>
                  </a:lnTo>
                  <a:lnTo>
                    <a:pt x="0" y="780484"/>
                  </a:lnTo>
                  <a:lnTo>
                    <a:pt x="0" y="328120"/>
                  </a:lnTo>
                  <a:cubicBezTo>
                    <a:pt x="1932" y="185660"/>
                    <a:pt x="100870" y="64045"/>
                    <a:pt x="238843" y="19070"/>
                  </a:cubicBezTo>
                  <a:close/>
                </a:path>
              </a:pathLst>
            </a:custGeom>
            <a:solidFill>
              <a:srgbClr val="386C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9375"/>
              <a:ext cx="716142" cy="701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93931" y="4037554"/>
            <a:ext cx="3775276" cy="4114468"/>
            <a:chOff x="0" y="0"/>
            <a:chExt cx="716142" cy="7804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6142" cy="780484"/>
            </a:xfrm>
            <a:custGeom>
              <a:avLst/>
              <a:gdLst/>
              <a:ahLst/>
              <a:cxnLst/>
              <a:rect l="l" t="t" r="r" b="b"/>
              <a:pathLst>
                <a:path w="716142" h="780484">
                  <a:moveTo>
                    <a:pt x="238843" y="19070"/>
                  </a:moveTo>
                  <a:cubicBezTo>
                    <a:pt x="275439" y="7556"/>
                    <a:pt x="317298" y="0"/>
                    <a:pt x="358264" y="0"/>
                  </a:cubicBezTo>
                  <a:cubicBezTo>
                    <a:pt x="399231" y="0"/>
                    <a:pt x="438652" y="6476"/>
                    <a:pt x="474980" y="17990"/>
                  </a:cubicBezTo>
                  <a:cubicBezTo>
                    <a:pt x="475754" y="18350"/>
                    <a:pt x="476526" y="18350"/>
                    <a:pt x="477299" y="18710"/>
                  </a:cubicBezTo>
                  <a:cubicBezTo>
                    <a:pt x="613725" y="64765"/>
                    <a:pt x="714209" y="186379"/>
                    <a:pt x="716142" y="327784"/>
                  </a:cubicBezTo>
                  <a:lnTo>
                    <a:pt x="716142" y="780484"/>
                  </a:lnTo>
                  <a:lnTo>
                    <a:pt x="0" y="780484"/>
                  </a:lnTo>
                  <a:lnTo>
                    <a:pt x="0" y="328120"/>
                  </a:lnTo>
                  <a:cubicBezTo>
                    <a:pt x="1932" y="185660"/>
                    <a:pt x="100870" y="64045"/>
                    <a:pt x="238843" y="19070"/>
                  </a:cubicBezTo>
                  <a:close/>
                </a:path>
              </a:pathLst>
            </a:custGeom>
            <a:solidFill>
              <a:srgbClr val="308F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716142" cy="701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81246" y="7242593"/>
            <a:ext cx="2044545" cy="2044545"/>
          </a:xfrm>
          <a:custGeom>
            <a:avLst/>
            <a:gdLst/>
            <a:ahLst/>
            <a:cxnLst/>
            <a:rect l="l" t="t" r="r" b="b"/>
            <a:pathLst>
              <a:path w="2044545" h="2044545">
                <a:moveTo>
                  <a:pt x="0" y="0"/>
                </a:moveTo>
                <a:lnTo>
                  <a:pt x="2044545" y="0"/>
                </a:lnTo>
                <a:lnTo>
                  <a:pt x="2044545" y="2044545"/>
                </a:lnTo>
                <a:lnTo>
                  <a:pt x="0" y="2044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93156" y="7242593"/>
            <a:ext cx="2044545" cy="2044545"/>
          </a:xfrm>
          <a:custGeom>
            <a:avLst/>
            <a:gdLst/>
            <a:ahLst/>
            <a:cxnLst/>
            <a:rect l="l" t="t" r="r" b="b"/>
            <a:pathLst>
              <a:path w="2044545" h="2044545">
                <a:moveTo>
                  <a:pt x="0" y="0"/>
                </a:moveTo>
                <a:lnTo>
                  <a:pt x="2044546" y="0"/>
                </a:lnTo>
                <a:lnTo>
                  <a:pt x="2044546" y="2044545"/>
                </a:lnTo>
                <a:lnTo>
                  <a:pt x="0" y="2044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09280" y="7242593"/>
            <a:ext cx="2044545" cy="2044545"/>
          </a:xfrm>
          <a:custGeom>
            <a:avLst/>
            <a:gdLst/>
            <a:ahLst/>
            <a:cxnLst/>
            <a:rect l="l" t="t" r="r" b="b"/>
            <a:pathLst>
              <a:path w="2044545" h="2044545">
                <a:moveTo>
                  <a:pt x="0" y="0"/>
                </a:moveTo>
                <a:lnTo>
                  <a:pt x="2044545" y="0"/>
                </a:lnTo>
                <a:lnTo>
                  <a:pt x="2044545" y="2044545"/>
                </a:lnTo>
                <a:lnTo>
                  <a:pt x="0" y="2044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25574" y="7242593"/>
            <a:ext cx="2044545" cy="2044545"/>
          </a:xfrm>
          <a:custGeom>
            <a:avLst/>
            <a:gdLst/>
            <a:ahLst/>
            <a:cxnLst/>
            <a:rect l="l" t="t" r="r" b="b"/>
            <a:pathLst>
              <a:path w="2044545" h="2044545">
                <a:moveTo>
                  <a:pt x="0" y="0"/>
                </a:moveTo>
                <a:lnTo>
                  <a:pt x="2044545" y="0"/>
                </a:lnTo>
                <a:lnTo>
                  <a:pt x="2044545" y="2044545"/>
                </a:lnTo>
                <a:lnTo>
                  <a:pt x="0" y="2044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6272140" y="7242593"/>
            <a:ext cx="1818857" cy="18188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444509" y="7402786"/>
            <a:ext cx="1474120" cy="1498470"/>
          </a:xfrm>
          <a:custGeom>
            <a:avLst/>
            <a:gdLst/>
            <a:ahLst/>
            <a:cxnLst/>
            <a:rect l="l" t="t" r="r" b="b"/>
            <a:pathLst>
              <a:path w="1474120" h="1498470">
                <a:moveTo>
                  <a:pt x="0" y="0"/>
                </a:moveTo>
                <a:lnTo>
                  <a:pt x="1474120" y="0"/>
                </a:lnTo>
                <a:lnTo>
                  <a:pt x="1474120" y="1498471"/>
                </a:lnTo>
                <a:lnTo>
                  <a:pt x="0" y="1498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9220120" y="4037554"/>
            <a:ext cx="3775276" cy="4114468"/>
            <a:chOff x="0" y="0"/>
            <a:chExt cx="716142" cy="7804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16142" cy="780484"/>
            </a:xfrm>
            <a:custGeom>
              <a:avLst/>
              <a:gdLst/>
              <a:ahLst/>
              <a:cxnLst/>
              <a:rect l="l" t="t" r="r" b="b"/>
              <a:pathLst>
                <a:path w="716142" h="780484">
                  <a:moveTo>
                    <a:pt x="238843" y="19070"/>
                  </a:moveTo>
                  <a:cubicBezTo>
                    <a:pt x="275439" y="7556"/>
                    <a:pt x="317298" y="0"/>
                    <a:pt x="358264" y="0"/>
                  </a:cubicBezTo>
                  <a:cubicBezTo>
                    <a:pt x="399231" y="0"/>
                    <a:pt x="438652" y="6476"/>
                    <a:pt x="474980" y="17990"/>
                  </a:cubicBezTo>
                  <a:cubicBezTo>
                    <a:pt x="475754" y="18350"/>
                    <a:pt x="476526" y="18350"/>
                    <a:pt x="477299" y="18710"/>
                  </a:cubicBezTo>
                  <a:cubicBezTo>
                    <a:pt x="613725" y="64765"/>
                    <a:pt x="714209" y="186379"/>
                    <a:pt x="716142" y="327784"/>
                  </a:cubicBezTo>
                  <a:lnTo>
                    <a:pt x="716142" y="780484"/>
                  </a:lnTo>
                  <a:lnTo>
                    <a:pt x="0" y="780484"/>
                  </a:lnTo>
                  <a:lnTo>
                    <a:pt x="0" y="328120"/>
                  </a:lnTo>
                  <a:cubicBezTo>
                    <a:pt x="1932" y="185660"/>
                    <a:pt x="100870" y="64045"/>
                    <a:pt x="238843" y="19070"/>
                  </a:cubicBezTo>
                  <a:close/>
                </a:path>
              </a:pathLst>
            </a:custGeom>
            <a:solidFill>
              <a:srgbClr val="C34D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9375"/>
              <a:ext cx="716142" cy="701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98329" y="7242593"/>
            <a:ext cx="1818857" cy="181885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70698" y="7402786"/>
            <a:ext cx="1474120" cy="1498470"/>
          </a:xfrm>
          <a:custGeom>
            <a:avLst/>
            <a:gdLst/>
            <a:ahLst/>
            <a:cxnLst/>
            <a:rect l="l" t="t" r="r" b="b"/>
            <a:pathLst>
              <a:path w="1474120" h="1498470">
                <a:moveTo>
                  <a:pt x="0" y="0"/>
                </a:moveTo>
                <a:lnTo>
                  <a:pt x="1474120" y="0"/>
                </a:lnTo>
                <a:lnTo>
                  <a:pt x="1474120" y="1498471"/>
                </a:lnTo>
                <a:lnTo>
                  <a:pt x="0" y="1498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146310" y="4037554"/>
            <a:ext cx="3775276" cy="4114468"/>
            <a:chOff x="0" y="0"/>
            <a:chExt cx="716142" cy="7804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16142" cy="780484"/>
            </a:xfrm>
            <a:custGeom>
              <a:avLst/>
              <a:gdLst/>
              <a:ahLst/>
              <a:cxnLst/>
              <a:rect l="l" t="t" r="r" b="b"/>
              <a:pathLst>
                <a:path w="716142" h="780484">
                  <a:moveTo>
                    <a:pt x="238843" y="19070"/>
                  </a:moveTo>
                  <a:cubicBezTo>
                    <a:pt x="275439" y="7556"/>
                    <a:pt x="317298" y="0"/>
                    <a:pt x="358264" y="0"/>
                  </a:cubicBezTo>
                  <a:cubicBezTo>
                    <a:pt x="399231" y="0"/>
                    <a:pt x="438652" y="6476"/>
                    <a:pt x="474980" y="17990"/>
                  </a:cubicBezTo>
                  <a:cubicBezTo>
                    <a:pt x="475754" y="18350"/>
                    <a:pt x="476526" y="18350"/>
                    <a:pt x="477299" y="18710"/>
                  </a:cubicBezTo>
                  <a:cubicBezTo>
                    <a:pt x="613725" y="64765"/>
                    <a:pt x="714209" y="186379"/>
                    <a:pt x="716142" y="327784"/>
                  </a:cubicBezTo>
                  <a:lnTo>
                    <a:pt x="716142" y="780484"/>
                  </a:lnTo>
                  <a:lnTo>
                    <a:pt x="0" y="780484"/>
                  </a:lnTo>
                  <a:lnTo>
                    <a:pt x="0" y="328120"/>
                  </a:lnTo>
                  <a:cubicBezTo>
                    <a:pt x="1932" y="185660"/>
                    <a:pt x="100870" y="64045"/>
                    <a:pt x="238843" y="19070"/>
                  </a:cubicBezTo>
                  <a:close/>
                </a:path>
              </a:pathLst>
            </a:custGeom>
            <a:solidFill>
              <a:srgbClr val="FF7A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79375"/>
              <a:ext cx="716142" cy="701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24519" y="7242593"/>
            <a:ext cx="1818857" cy="181885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4296887" y="7402786"/>
            <a:ext cx="1474120" cy="1498470"/>
          </a:xfrm>
          <a:custGeom>
            <a:avLst/>
            <a:gdLst/>
            <a:ahLst/>
            <a:cxnLst/>
            <a:rect l="l" t="t" r="r" b="b"/>
            <a:pathLst>
              <a:path w="1474120" h="1498470">
                <a:moveTo>
                  <a:pt x="0" y="0"/>
                </a:moveTo>
                <a:lnTo>
                  <a:pt x="1474121" y="0"/>
                </a:lnTo>
                <a:lnTo>
                  <a:pt x="1474121" y="1498471"/>
                </a:lnTo>
                <a:lnTo>
                  <a:pt x="0" y="1498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2344624" y="7242593"/>
            <a:ext cx="1818857" cy="181885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3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2516992" y="7402786"/>
            <a:ext cx="1474120" cy="1498470"/>
          </a:xfrm>
          <a:custGeom>
            <a:avLst/>
            <a:gdLst/>
            <a:ahLst/>
            <a:cxnLst/>
            <a:rect l="l" t="t" r="r" b="b"/>
            <a:pathLst>
              <a:path w="1474120" h="1498470">
                <a:moveTo>
                  <a:pt x="0" y="0"/>
                </a:moveTo>
                <a:lnTo>
                  <a:pt x="1474121" y="0"/>
                </a:lnTo>
                <a:lnTo>
                  <a:pt x="1474121" y="1498471"/>
                </a:lnTo>
                <a:lnTo>
                  <a:pt x="0" y="1498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2914464" y="3517642"/>
            <a:ext cx="679178" cy="677803"/>
            <a:chOff x="0" y="0"/>
            <a:chExt cx="905570" cy="903738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905570" cy="903738"/>
              <a:chOff x="0" y="0"/>
              <a:chExt cx="812800" cy="81115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115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1155">
                    <a:moveTo>
                      <a:pt x="406400" y="0"/>
                    </a:moveTo>
                    <a:cubicBezTo>
                      <a:pt x="181951" y="0"/>
                      <a:pt x="0" y="181583"/>
                      <a:pt x="0" y="405577"/>
                    </a:cubicBezTo>
                    <a:cubicBezTo>
                      <a:pt x="0" y="629572"/>
                      <a:pt x="181951" y="811155"/>
                      <a:pt x="406400" y="811155"/>
                    </a:cubicBezTo>
                    <a:cubicBezTo>
                      <a:pt x="630849" y="811155"/>
                      <a:pt x="812800" y="629572"/>
                      <a:pt x="812800" y="405577"/>
                    </a:cubicBezTo>
                    <a:cubicBezTo>
                      <a:pt x="812800" y="18158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86C9C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28421"/>
                <a:ext cx="660400" cy="7066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15367" y="239994"/>
              <a:ext cx="474837" cy="385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n-US" sz="173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01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841980" y="3517642"/>
            <a:ext cx="679178" cy="677803"/>
            <a:chOff x="0" y="0"/>
            <a:chExt cx="905570" cy="903738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05570" cy="903738"/>
              <a:chOff x="0" y="0"/>
              <a:chExt cx="812800" cy="81115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115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1155">
                    <a:moveTo>
                      <a:pt x="406400" y="0"/>
                    </a:moveTo>
                    <a:cubicBezTo>
                      <a:pt x="181951" y="0"/>
                      <a:pt x="0" y="181583"/>
                      <a:pt x="0" y="405577"/>
                    </a:cubicBezTo>
                    <a:cubicBezTo>
                      <a:pt x="0" y="629572"/>
                      <a:pt x="181951" y="811155"/>
                      <a:pt x="406400" y="811155"/>
                    </a:cubicBezTo>
                    <a:cubicBezTo>
                      <a:pt x="630849" y="811155"/>
                      <a:pt x="812800" y="629572"/>
                      <a:pt x="812800" y="405577"/>
                    </a:cubicBezTo>
                    <a:cubicBezTo>
                      <a:pt x="812800" y="18158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08FBE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28421"/>
                <a:ext cx="660400" cy="7066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15367" y="239994"/>
              <a:ext cx="474837" cy="385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n-US" sz="173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02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768169" y="3517642"/>
            <a:ext cx="679178" cy="677803"/>
            <a:chOff x="0" y="0"/>
            <a:chExt cx="905570" cy="903738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905570" cy="903738"/>
              <a:chOff x="0" y="0"/>
              <a:chExt cx="812800" cy="81115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115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1155">
                    <a:moveTo>
                      <a:pt x="406400" y="0"/>
                    </a:moveTo>
                    <a:cubicBezTo>
                      <a:pt x="181951" y="0"/>
                      <a:pt x="0" y="181583"/>
                      <a:pt x="0" y="405577"/>
                    </a:cubicBezTo>
                    <a:cubicBezTo>
                      <a:pt x="0" y="629572"/>
                      <a:pt x="181951" y="811155"/>
                      <a:pt x="406400" y="811155"/>
                    </a:cubicBezTo>
                    <a:cubicBezTo>
                      <a:pt x="630849" y="811155"/>
                      <a:pt x="812800" y="629572"/>
                      <a:pt x="812800" y="405577"/>
                    </a:cubicBezTo>
                    <a:cubicBezTo>
                      <a:pt x="812800" y="18158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34D24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28421"/>
                <a:ext cx="660400" cy="7066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215367" y="239994"/>
              <a:ext cx="474837" cy="385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n-US" sz="173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03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694359" y="3517642"/>
            <a:ext cx="679178" cy="677803"/>
            <a:chOff x="0" y="0"/>
            <a:chExt cx="905570" cy="903738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905570" cy="903738"/>
              <a:chOff x="0" y="0"/>
              <a:chExt cx="812800" cy="811155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115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1155">
                    <a:moveTo>
                      <a:pt x="406400" y="0"/>
                    </a:moveTo>
                    <a:cubicBezTo>
                      <a:pt x="181951" y="0"/>
                      <a:pt x="0" y="181583"/>
                      <a:pt x="0" y="405577"/>
                    </a:cubicBezTo>
                    <a:cubicBezTo>
                      <a:pt x="0" y="629572"/>
                      <a:pt x="181951" y="811155"/>
                      <a:pt x="406400" y="811155"/>
                    </a:cubicBezTo>
                    <a:cubicBezTo>
                      <a:pt x="630849" y="811155"/>
                      <a:pt x="812800" y="629572"/>
                      <a:pt x="812800" y="405577"/>
                    </a:cubicBezTo>
                    <a:cubicBezTo>
                      <a:pt x="812800" y="18158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A46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28421"/>
                <a:ext cx="660400" cy="7066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215367" y="239994"/>
              <a:ext cx="474837" cy="385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n-US" sz="173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04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16204317" y="-685800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0" y="0"/>
                </a:moveTo>
                <a:lnTo>
                  <a:pt x="7315200" y="0"/>
                </a:lnTo>
                <a:lnTo>
                  <a:pt x="73152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 flipV="1">
            <a:off x="-5740404" y="7384321"/>
            <a:ext cx="7315200" cy="3429000"/>
          </a:xfrm>
          <a:custGeom>
            <a:avLst/>
            <a:gdLst/>
            <a:ahLst/>
            <a:cxnLst/>
            <a:rect l="l" t="t" r="r" b="b"/>
            <a:pathLst>
              <a:path w="7315200" h="3429000">
                <a:moveTo>
                  <a:pt x="7315200" y="3429000"/>
                </a:moveTo>
                <a:lnTo>
                  <a:pt x="0" y="342900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42900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8248983">
            <a:off x="-3907570" y="162922"/>
            <a:ext cx="7315200" cy="2578608"/>
          </a:xfrm>
          <a:custGeom>
            <a:avLst/>
            <a:gdLst/>
            <a:ahLst/>
            <a:cxnLst/>
            <a:rect l="l" t="t" r="r" b="b"/>
            <a:pathLst>
              <a:path w="7315200" h="2578608">
                <a:moveTo>
                  <a:pt x="0" y="0"/>
                </a:moveTo>
                <a:lnTo>
                  <a:pt x="7315200" y="0"/>
                </a:lnTo>
                <a:lnTo>
                  <a:pt x="7315200" y="2578608"/>
                </a:lnTo>
                <a:lnTo>
                  <a:pt x="0" y="2578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7040976">
            <a:off x="14228346" y="8229600"/>
            <a:ext cx="6636774" cy="4114800"/>
          </a:xfrm>
          <a:custGeom>
            <a:avLst/>
            <a:gdLst/>
            <a:ahLst/>
            <a:cxnLst/>
            <a:rect l="l" t="t" r="r" b="b"/>
            <a:pathLst>
              <a:path w="6636774" h="4114800">
                <a:moveTo>
                  <a:pt x="0" y="0"/>
                </a:moveTo>
                <a:lnTo>
                  <a:pt x="6636775" y="0"/>
                </a:lnTo>
                <a:lnTo>
                  <a:pt x="6636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3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2847091" y="7681826"/>
            <a:ext cx="940392" cy="940392"/>
          </a:xfrm>
          <a:custGeom>
            <a:avLst/>
            <a:gdLst/>
            <a:ahLst/>
            <a:cxnLst/>
            <a:rect l="l" t="t" r="r" b="b"/>
            <a:pathLst>
              <a:path w="940392" h="940392">
                <a:moveTo>
                  <a:pt x="0" y="0"/>
                </a:moveTo>
                <a:lnTo>
                  <a:pt x="940391" y="0"/>
                </a:lnTo>
                <a:lnTo>
                  <a:pt x="940391" y="940391"/>
                </a:lnTo>
                <a:lnTo>
                  <a:pt x="0" y="9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10768169" y="7775997"/>
            <a:ext cx="810836" cy="752050"/>
          </a:xfrm>
          <a:custGeom>
            <a:avLst/>
            <a:gdLst/>
            <a:ahLst/>
            <a:cxnLst/>
            <a:rect l="l" t="t" r="r" b="b"/>
            <a:pathLst>
              <a:path w="810836" h="752050">
                <a:moveTo>
                  <a:pt x="0" y="0"/>
                </a:moveTo>
                <a:lnTo>
                  <a:pt x="810836" y="0"/>
                </a:lnTo>
                <a:lnTo>
                  <a:pt x="810836" y="752050"/>
                </a:lnTo>
                <a:lnTo>
                  <a:pt x="0" y="75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6807782" y="7775997"/>
            <a:ext cx="747573" cy="747573"/>
          </a:xfrm>
          <a:custGeom>
            <a:avLst/>
            <a:gdLst/>
            <a:ahLst/>
            <a:cxnLst/>
            <a:rect l="l" t="t" r="r" b="b"/>
            <a:pathLst>
              <a:path w="747573" h="747573">
                <a:moveTo>
                  <a:pt x="0" y="0"/>
                </a:moveTo>
                <a:lnTo>
                  <a:pt x="747573" y="0"/>
                </a:lnTo>
                <a:lnTo>
                  <a:pt x="747573" y="747573"/>
                </a:lnTo>
                <a:lnTo>
                  <a:pt x="0" y="74757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14761336" y="7775997"/>
            <a:ext cx="684366" cy="752050"/>
          </a:xfrm>
          <a:custGeom>
            <a:avLst/>
            <a:gdLst/>
            <a:ahLst/>
            <a:cxnLst/>
            <a:rect l="l" t="t" r="r" b="b"/>
            <a:pathLst>
              <a:path w="684366" h="752050">
                <a:moveTo>
                  <a:pt x="0" y="0"/>
                </a:moveTo>
                <a:lnTo>
                  <a:pt x="684365" y="0"/>
                </a:lnTo>
                <a:lnTo>
                  <a:pt x="684365" y="752050"/>
                </a:lnTo>
                <a:lnTo>
                  <a:pt x="0" y="75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TextBox 63"/>
          <p:cNvSpPr txBox="1"/>
          <p:nvPr/>
        </p:nvSpPr>
        <p:spPr>
          <a:xfrm>
            <a:off x="1715995" y="5999538"/>
            <a:ext cx="3076115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appreciation and effort obvious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639181" y="5999538"/>
            <a:ext cx="3076115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 explicit and audience aware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574031" y="5999538"/>
            <a:ext cx="3076115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appreciation and effort obvious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495890" y="5682398"/>
            <a:ext cx="3076115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assume good intent; create safety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715995" y="4749056"/>
            <a:ext cx="307611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Value Visibly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643511" y="4703336"/>
            <a:ext cx="3076115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Communicate Carefully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569701" y="4798179"/>
            <a:ext cx="3076115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Collaborate Confidently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495890" y="4843899"/>
            <a:ext cx="307611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Trust Totally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07942" y="464308"/>
            <a:ext cx="12037874" cy="11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900" b="1" spc="-207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Learning and Using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07942" y="1356976"/>
            <a:ext cx="140897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386C9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digital body language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510</Words>
  <Application>Microsoft Macintosh PowerPoint</Application>
  <PresentationFormat>Custom</PresentationFormat>
  <Paragraphs>109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Intro Pro Bold</vt:lpstr>
      <vt:lpstr>Roboto Bold</vt:lpstr>
      <vt:lpstr>Canva Sans Bold</vt:lpstr>
      <vt:lpstr>DM Sans</vt:lpstr>
      <vt:lpstr>Roboto</vt:lpstr>
      <vt:lpstr>DM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DISC</dc:title>
  <cp:lastModifiedBy>Sara Newton</cp:lastModifiedBy>
  <cp:revision>2</cp:revision>
  <dcterms:created xsi:type="dcterms:W3CDTF">2006-08-16T00:00:00Z</dcterms:created>
  <dcterms:modified xsi:type="dcterms:W3CDTF">2026-01-13T20:06:26Z</dcterms:modified>
  <dc:identifier>DAG-P-hVo00</dc:identifier>
</cp:coreProperties>
</file>