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7"/>
  </p:notesMasterIdLst>
  <p:sldIdLst>
    <p:sldId id="321" r:id="rId5"/>
    <p:sldId id="32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5810"/>
  </p:normalViewPr>
  <p:slideViewPr>
    <p:cSldViewPr snapToGrid="0" showGuides="1">
      <p:cViewPr varScale="1">
        <p:scale>
          <a:sx n="112" d="100"/>
          <a:sy n="112" d="100"/>
        </p:scale>
        <p:origin x="268" y="72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lt-LT" sz="2400" dirty="0"/>
              <a:t>Title</a:t>
            </a:r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846277"/>
            <a:ext cx="7991475" cy="425450"/>
          </a:xfrm>
        </p:spPr>
        <p:txBody>
          <a:bodyPr/>
          <a:lstStyle/>
          <a:p>
            <a:r>
              <a:rPr lang="lt-LT" sz="1600" b="1" i="1" dirty="0">
                <a:solidFill>
                  <a:schemeClr val="tx1"/>
                </a:solidFill>
              </a:rPr>
              <a:t>Author</a:t>
            </a:r>
            <a:r>
              <a:rPr lang="lt-LT" sz="1600" i="1" dirty="0">
                <a:solidFill>
                  <a:schemeClr val="tx1"/>
                </a:solidFill>
              </a:rPr>
              <a:t> and affiliation 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ln>
            <a:noFill/>
          </a:ln>
        </p:spPr>
        <p:txBody>
          <a:bodyPr/>
          <a:lstStyle/>
          <a:p>
            <a:r>
              <a:rPr lang="lt-LT" dirty="0"/>
              <a:t>Aim</a:t>
            </a:r>
          </a:p>
          <a:p>
            <a:endParaRPr lang="lt-LT" dirty="0"/>
          </a:p>
          <a:p>
            <a:r>
              <a:rPr lang="lt-LT" dirty="0"/>
              <a:t>Background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lt-LT" sz="1600" dirty="0"/>
              <a:t>Methodology</a:t>
            </a:r>
            <a:endParaRPr lang="en-GB" sz="1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lt-LT" sz="1600" dirty="0"/>
              <a:t>Main results</a:t>
            </a:r>
            <a:endParaRPr lang="en-GB" sz="1600" dirty="0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0C2112EA-0C04-43BB-66E3-8D59ED0769C0}"/>
              </a:ext>
            </a:extLst>
          </p:cNvPr>
          <p:cNvSpPr txBox="1">
            <a:spLocks/>
          </p:cNvSpPr>
          <p:nvPr/>
        </p:nvSpPr>
        <p:spPr>
          <a:xfrm>
            <a:off x="526989" y="4104382"/>
            <a:ext cx="7991475" cy="425450"/>
          </a:xfrm>
          <a:prstGeom prst="rect">
            <a:avLst/>
          </a:prstGeom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chemeClr val="accent1"/>
                </a:solidFill>
              </a:rPr>
              <a:t>Conclusion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lt-LT" sz="2400" dirty="0">
                <a:solidFill>
                  <a:srgbClr val="53565A"/>
                </a:solidFill>
              </a:rPr>
              <a:t>Cytotoxicity studies of SARS-CoV-2 proteins</a:t>
            </a:r>
            <a:endParaRPr lang="en-GB" sz="2400" dirty="0">
              <a:solidFill>
                <a:srgbClr val="53565A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88" y="4109567"/>
            <a:ext cx="7991475" cy="425450"/>
          </a:xfrm>
        </p:spPr>
        <p:txBody>
          <a:bodyPr/>
          <a:lstStyle/>
          <a:p>
            <a:r>
              <a:rPr lang="lt-LT" dirty="0">
                <a:solidFill>
                  <a:schemeClr val="accent1"/>
                </a:solidFill>
              </a:rPr>
              <a:t>SARS-CoV-2 protein X induces apoptosis of human macrophages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0538" y="1130548"/>
            <a:ext cx="2520000" cy="3024938"/>
          </a:xfrm>
          <a:ln>
            <a:noFill/>
          </a:ln>
        </p:spPr>
        <p:txBody>
          <a:bodyPr/>
          <a:lstStyle/>
          <a:p>
            <a:r>
              <a:rPr lang="lt-LT" dirty="0"/>
              <a:t>Virus protein X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411912" y="1205810"/>
            <a:ext cx="2520000" cy="3024938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lt-LT" dirty="0"/>
              <a:t>Macrophage </a:t>
            </a:r>
          </a:p>
          <a:p>
            <a:r>
              <a:rPr lang="lt-LT" dirty="0"/>
              <a:t>culture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4041648" y="331927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12"/>
          <p:cNvSpPr/>
          <p:nvPr/>
        </p:nvSpPr>
        <p:spPr>
          <a:xfrm>
            <a:off x="6830568" y="3098527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xplosion 1 13"/>
          <p:cNvSpPr/>
          <p:nvPr/>
        </p:nvSpPr>
        <p:spPr>
          <a:xfrm>
            <a:off x="4870222" y="303681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xplosion 1 14"/>
          <p:cNvSpPr/>
          <p:nvPr/>
        </p:nvSpPr>
        <p:spPr>
          <a:xfrm>
            <a:off x="4214712" y="131656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xplosion 1 15"/>
          <p:cNvSpPr/>
          <p:nvPr/>
        </p:nvSpPr>
        <p:spPr>
          <a:xfrm>
            <a:off x="3318016" y="289746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1210613" y="3089383"/>
            <a:ext cx="603504" cy="599701"/>
          </a:xfrm>
          <a:custGeom>
            <a:avLst/>
            <a:gdLst>
              <a:gd name="connsiteX0" fmla="*/ 347472 w 603504"/>
              <a:gd name="connsiteY0" fmla="*/ 14485 h 599701"/>
              <a:gd name="connsiteX1" fmla="*/ 164592 w 603504"/>
              <a:gd name="connsiteY1" fmla="*/ 14485 h 599701"/>
              <a:gd name="connsiteX2" fmla="*/ 91440 w 603504"/>
              <a:gd name="connsiteY2" fmla="*/ 69349 h 599701"/>
              <a:gd name="connsiteX3" fmla="*/ 82296 w 603504"/>
              <a:gd name="connsiteY3" fmla="*/ 206509 h 599701"/>
              <a:gd name="connsiteX4" fmla="*/ 100584 w 603504"/>
              <a:gd name="connsiteY4" fmla="*/ 233941 h 599701"/>
              <a:gd name="connsiteX5" fmla="*/ 128016 w 603504"/>
              <a:gd name="connsiteY5" fmla="*/ 243085 h 599701"/>
              <a:gd name="connsiteX6" fmla="*/ 283464 w 603504"/>
              <a:gd name="connsiteY6" fmla="*/ 233941 h 599701"/>
              <a:gd name="connsiteX7" fmla="*/ 310896 w 603504"/>
              <a:gd name="connsiteY7" fmla="*/ 215653 h 599701"/>
              <a:gd name="connsiteX8" fmla="*/ 347472 w 603504"/>
              <a:gd name="connsiteY8" fmla="*/ 197365 h 599701"/>
              <a:gd name="connsiteX9" fmla="*/ 356616 w 603504"/>
              <a:gd name="connsiteY9" fmla="*/ 151645 h 599701"/>
              <a:gd name="connsiteX10" fmla="*/ 347472 w 603504"/>
              <a:gd name="connsiteY10" fmla="*/ 69349 h 599701"/>
              <a:gd name="connsiteX11" fmla="*/ 338328 w 603504"/>
              <a:gd name="connsiteY11" fmla="*/ 41917 h 599701"/>
              <a:gd name="connsiteX12" fmla="*/ 310896 w 603504"/>
              <a:gd name="connsiteY12" fmla="*/ 32773 h 599701"/>
              <a:gd name="connsiteX13" fmla="*/ 201168 w 603504"/>
              <a:gd name="connsiteY13" fmla="*/ 23629 h 599701"/>
              <a:gd name="connsiteX14" fmla="*/ 109728 w 603504"/>
              <a:gd name="connsiteY14" fmla="*/ 32773 h 599701"/>
              <a:gd name="connsiteX15" fmla="*/ 54864 w 603504"/>
              <a:gd name="connsiteY15" fmla="*/ 96781 h 599701"/>
              <a:gd name="connsiteX16" fmla="*/ 45720 w 603504"/>
              <a:gd name="connsiteY16" fmla="*/ 133357 h 599701"/>
              <a:gd name="connsiteX17" fmla="*/ 36576 w 603504"/>
              <a:gd name="connsiteY17" fmla="*/ 160789 h 599701"/>
              <a:gd name="connsiteX18" fmla="*/ 0 w 603504"/>
              <a:gd name="connsiteY18" fmla="*/ 188221 h 599701"/>
              <a:gd name="connsiteX19" fmla="*/ 54864 w 603504"/>
              <a:gd name="connsiteY19" fmla="*/ 270517 h 599701"/>
              <a:gd name="connsiteX20" fmla="*/ 82296 w 603504"/>
              <a:gd name="connsiteY20" fmla="*/ 279661 h 599701"/>
              <a:gd name="connsiteX21" fmla="*/ 283464 w 603504"/>
              <a:gd name="connsiteY21" fmla="*/ 261373 h 599701"/>
              <a:gd name="connsiteX22" fmla="*/ 246888 w 603504"/>
              <a:gd name="connsiteY22" fmla="*/ 179077 h 599701"/>
              <a:gd name="connsiteX23" fmla="*/ 201168 w 603504"/>
              <a:gd name="connsiteY23" fmla="*/ 169933 h 599701"/>
              <a:gd name="connsiteX24" fmla="*/ 155448 w 603504"/>
              <a:gd name="connsiteY24" fmla="*/ 179077 h 599701"/>
              <a:gd name="connsiteX25" fmla="*/ 146304 w 603504"/>
              <a:gd name="connsiteY25" fmla="*/ 215653 h 599701"/>
              <a:gd name="connsiteX26" fmla="*/ 100584 w 603504"/>
              <a:gd name="connsiteY26" fmla="*/ 297949 h 599701"/>
              <a:gd name="connsiteX27" fmla="*/ 109728 w 603504"/>
              <a:gd name="connsiteY27" fmla="*/ 361957 h 599701"/>
              <a:gd name="connsiteX28" fmla="*/ 146304 w 603504"/>
              <a:gd name="connsiteY28" fmla="*/ 371101 h 599701"/>
              <a:gd name="connsiteX29" fmla="*/ 292608 w 603504"/>
              <a:gd name="connsiteY29" fmla="*/ 380245 h 599701"/>
              <a:gd name="connsiteX30" fmla="*/ 274320 w 603504"/>
              <a:gd name="connsiteY30" fmla="*/ 352813 h 599701"/>
              <a:gd name="connsiteX31" fmla="*/ 146304 w 603504"/>
              <a:gd name="connsiteY31" fmla="*/ 343669 h 599701"/>
              <a:gd name="connsiteX32" fmla="*/ 137160 w 603504"/>
              <a:gd name="connsiteY32" fmla="*/ 371101 h 599701"/>
              <a:gd name="connsiteX33" fmla="*/ 118872 w 603504"/>
              <a:gd name="connsiteY33" fmla="*/ 398533 h 599701"/>
              <a:gd name="connsiteX34" fmla="*/ 146304 w 603504"/>
              <a:gd name="connsiteY34" fmla="*/ 489973 h 599701"/>
              <a:gd name="connsiteX35" fmla="*/ 155448 w 603504"/>
              <a:gd name="connsiteY35" fmla="*/ 517405 h 599701"/>
              <a:gd name="connsiteX36" fmla="*/ 301752 w 603504"/>
              <a:gd name="connsiteY36" fmla="*/ 599701 h 599701"/>
              <a:gd name="connsiteX37" fmla="*/ 402336 w 603504"/>
              <a:gd name="connsiteY37" fmla="*/ 590557 h 599701"/>
              <a:gd name="connsiteX38" fmla="*/ 411480 w 603504"/>
              <a:gd name="connsiteY38" fmla="*/ 544837 h 599701"/>
              <a:gd name="connsiteX39" fmla="*/ 402336 w 603504"/>
              <a:gd name="connsiteY39" fmla="*/ 462541 h 599701"/>
              <a:gd name="connsiteX40" fmla="*/ 393192 w 603504"/>
              <a:gd name="connsiteY40" fmla="*/ 416821 h 599701"/>
              <a:gd name="connsiteX41" fmla="*/ 365760 w 603504"/>
              <a:gd name="connsiteY41" fmla="*/ 389389 h 599701"/>
              <a:gd name="connsiteX42" fmla="*/ 256032 w 603504"/>
              <a:gd name="connsiteY42" fmla="*/ 398533 h 599701"/>
              <a:gd name="connsiteX43" fmla="*/ 228600 w 603504"/>
              <a:gd name="connsiteY43" fmla="*/ 407677 h 599701"/>
              <a:gd name="connsiteX44" fmla="*/ 237744 w 603504"/>
              <a:gd name="connsiteY44" fmla="*/ 526549 h 599701"/>
              <a:gd name="connsiteX45" fmla="*/ 265176 w 603504"/>
              <a:gd name="connsiteY45" fmla="*/ 544837 h 599701"/>
              <a:gd name="connsiteX46" fmla="*/ 310896 w 603504"/>
              <a:gd name="connsiteY46" fmla="*/ 535693 h 599701"/>
              <a:gd name="connsiteX47" fmla="*/ 320040 w 603504"/>
              <a:gd name="connsiteY47" fmla="*/ 499117 h 599701"/>
              <a:gd name="connsiteX48" fmla="*/ 329184 w 603504"/>
              <a:gd name="connsiteY48" fmla="*/ 471685 h 599701"/>
              <a:gd name="connsiteX49" fmla="*/ 320040 w 603504"/>
              <a:gd name="connsiteY49" fmla="*/ 343669 h 599701"/>
              <a:gd name="connsiteX50" fmla="*/ 283464 w 603504"/>
              <a:gd name="connsiteY50" fmla="*/ 352813 h 599701"/>
              <a:gd name="connsiteX51" fmla="*/ 274320 w 603504"/>
              <a:gd name="connsiteY51" fmla="*/ 380245 h 599701"/>
              <a:gd name="connsiteX52" fmla="*/ 265176 w 603504"/>
              <a:gd name="connsiteY52" fmla="*/ 416821 h 599701"/>
              <a:gd name="connsiteX53" fmla="*/ 274320 w 603504"/>
              <a:gd name="connsiteY53" fmla="*/ 471685 h 599701"/>
              <a:gd name="connsiteX54" fmla="*/ 338328 w 603504"/>
              <a:gd name="connsiteY54" fmla="*/ 480829 h 599701"/>
              <a:gd name="connsiteX55" fmla="*/ 384048 w 603504"/>
              <a:gd name="connsiteY55" fmla="*/ 499117 h 599701"/>
              <a:gd name="connsiteX56" fmla="*/ 420624 w 603504"/>
              <a:gd name="connsiteY56" fmla="*/ 508261 h 599701"/>
              <a:gd name="connsiteX57" fmla="*/ 576072 w 603504"/>
              <a:gd name="connsiteY57" fmla="*/ 480829 h 599701"/>
              <a:gd name="connsiteX58" fmla="*/ 585216 w 603504"/>
              <a:gd name="connsiteY58" fmla="*/ 453397 h 599701"/>
              <a:gd name="connsiteX59" fmla="*/ 594360 w 603504"/>
              <a:gd name="connsiteY59" fmla="*/ 416821 h 599701"/>
              <a:gd name="connsiteX60" fmla="*/ 585216 w 603504"/>
              <a:gd name="connsiteY60" fmla="*/ 316237 h 599701"/>
              <a:gd name="connsiteX61" fmla="*/ 548640 w 603504"/>
              <a:gd name="connsiteY61" fmla="*/ 243085 h 599701"/>
              <a:gd name="connsiteX62" fmla="*/ 475488 w 603504"/>
              <a:gd name="connsiteY62" fmla="*/ 261373 h 599701"/>
              <a:gd name="connsiteX63" fmla="*/ 420624 w 603504"/>
              <a:gd name="connsiteY63" fmla="*/ 316237 h 599701"/>
              <a:gd name="connsiteX64" fmla="*/ 429768 w 603504"/>
              <a:gd name="connsiteY64" fmla="*/ 389389 h 599701"/>
              <a:gd name="connsiteX65" fmla="*/ 448056 w 603504"/>
              <a:gd name="connsiteY65" fmla="*/ 416821 h 599701"/>
              <a:gd name="connsiteX66" fmla="*/ 557784 w 603504"/>
              <a:gd name="connsiteY66" fmla="*/ 398533 h 599701"/>
              <a:gd name="connsiteX67" fmla="*/ 603504 w 603504"/>
              <a:gd name="connsiteY67" fmla="*/ 316237 h 599701"/>
              <a:gd name="connsiteX68" fmla="*/ 585216 w 603504"/>
              <a:gd name="connsiteY68" fmla="*/ 261373 h 599701"/>
              <a:gd name="connsiteX69" fmla="*/ 384048 w 603504"/>
              <a:gd name="connsiteY69" fmla="*/ 316237 h 599701"/>
              <a:gd name="connsiteX70" fmla="*/ 411480 w 603504"/>
              <a:gd name="connsiteY70" fmla="*/ 325381 h 599701"/>
              <a:gd name="connsiteX71" fmla="*/ 438912 w 603504"/>
              <a:gd name="connsiteY71" fmla="*/ 343669 h 599701"/>
              <a:gd name="connsiteX72" fmla="*/ 466344 w 603504"/>
              <a:gd name="connsiteY72" fmla="*/ 334525 h 599701"/>
              <a:gd name="connsiteX73" fmla="*/ 512064 w 603504"/>
              <a:gd name="connsiteY73" fmla="*/ 243085 h 599701"/>
              <a:gd name="connsiteX74" fmla="*/ 502920 w 603504"/>
              <a:gd name="connsiteY74" fmla="*/ 96781 h 599701"/>
              <a:gd name="connsiteX75" fmla="*/ 365760 w 603504"/>
              <a:gd name="connsiteY75" fmla="*/ 105925 h 599701"/>
              <a:gd name="connsiteX76" fmla="*/ 356616 w 603504"/>
              <a:gd name="connsiteY76" fmla="*/ 142501 h 599701"/>
              <a:gd name="connsiteX77" fmla="*/ 338328 w 603504"/>
              <a:gd name="connsiteY77" fmla="*/ 169933 h 599701"/>
              <a:gd name="connsiteX78" fmla="*/ 320040 w 603504"/>
              <a:gd name="connsiteY78" fmla="*/ 206509 h 59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603504" h="599701">
                <a:moveTo>
                  <a:pt x="347472" y="14485"/>
                </a:moveTo>
                <a:cubicBezTo>
                  <a:pt x="281223" y="1235"/>
                  <a:pt x="245313" y="-10082"/>
                  <a:pt x="164592" y="14485"/>
                </a:cubicBezTo>
                <a:cubicBezTo>
                  <a:pt x="135433" y="23360"/>
                  <a:pt x="91440" y="69349"/>
                  <a:pt x="91440" y="69349"/>
                </a:cubicBezTo>
                <a:cubicBezTo>
                  <a:pt x="70048" y="133526"/>
                  <a:pt x="62971" y="129210"/>
                  <a:pt x="82296" y="206509"/>
                </a:cubicBezTo>
                <a:cubicBezTo>
                  <a:pt x="84961" y="217171"/>
                  <a:pt x="92002" y="227076"/>
                  <a:pt x="100584" y="233941"/>
                </a:cubicBezTo>
                <a:cubicBezTo>
                  <a:pt x="108110" y="239962"/>
                  <a:pt x="118872" y="240037"/>
                  <a:pt x="128016" y="243085"/>
                </a:cubicBezTo>
                <a:cubicBezTo>
                  <a:pt x="179832" y="240037"/>
                  <a:pt x="232133" y="241641"/>
                  <a:pt x="283464" y="233941"/>
                </a:cubicBezTo>
                <a:cubicBezTo>
                  <a:pt x="294332" y="232311"/>
                  <a:pt x="301354" y="221105"/>
                  <a:pt x="310896" y="215653"/>
                </a:cubicBezTo>
                <a:cubicBezTo>
                  <a:pt x="322731" y="208890"/>
                  <a:pt x="335280" y="203461"/>
                  <a:pt x="347472" y="197365"/>
                </a:cubicBezTo>
                <a:cubicBezTo>
                  <a:pt x="350520" y="182125"/>
                  <a:pt x="356616" y="167187"/>
                  <a:pt x="356616" y="151645"/>
                </a:cubicBezTo>
                <a:cubicBezTo>
                  <a:pt x="356616" y="124044"/>
                  <a:pt x="352010" y="96574"/>
                  <a:pt x="347472" y="69349"/>
                </a:cubicBezTo>
                <a:cubicBezTo>
                  <a:pt x="345887" y="59842"/>
                  <a:pt x="345144" y="48733"/>
                  <a:pt x="338328" y="41917"/>
                </a:cubicBezTo>
                <a:cubicBezTo>
                  <a:pt x="331512" y="35101"/>
                  <a:pt x="320450" y="34047"/>
                  <a:pt x="310896" y="32773"/>
                </a:cubicBezTo>
                <a:cubicBezTo>
                  <a:pt x="274515" y="27922"/>
                  <a:pt x="237744" y="26677"/>
                  <a:pt x="201168" y="23629"/>
                </a:cubicBezTo>
                <a:cubicBezTo>
                  <a:pt x="170688" y="26677"/>
                  <a:pt x="139181" y="24358"/>
                  <a:pt x="109728" y="32773"/>
                </a:cubicBezTo>
                <a:cubicBezTo>
                  <a:pt x="79365" y="41448"/>
                  <a:pt x="64657" y="70666"/>
                  <a:pt x="54864" y="96781"/>
                </a:cubicBezTo>
                <a:cubicBezTo>
                  <a:pt x="50451" y="108548"/>
                  <a:pt x="49172" y="121273"/>
                  <a:pt x="45720" y="133357"/>
                </a:cubicBezTo>
                <a:cubicBezTo>
                  <a:pt x="43072" y="142625"/>
                  <a:pt x="42746" y="153384"/>
                  <a:pt x="36576" y="160789"/>
                </a:cubicBezTo>
                <a:cubicBezTo>
                  <a:pt x="26820" y="172497"/>
                  <a:pt x="12192" y="179077"/>
                  <a:pt x="0" y="188221"/>
                </a:cubicBezTo>
                <a:cubicBezTo>
                  <a:pt x="22785" y="241385"/>
                  <a:pt x="12367" y="249269"/>
                  <a:pt x="54864" y="270517"/>
                </a:cubicBezTo>
                <a:cubicBezTo>
                  <a:pt x="63485" y="274828"/>
                  <a:pt x="73152" y="276613"/>
                  <a:pt x="82296" y="279661"/>
                </a:cubicBezTo>
                <a:cubicBezTo>
                  <a:pt x="149352" y="273565"/>
                  <a:pt x="226010" y="296484"/>
                  <a:pt x="283464" y="261373"/>
                </a:cubicBezTo>
                <a:cubicBezTo>
                  <a:pt x="309079" y="245719"/>
                  <a:pt x="266970" y="201390"/>
                  <a:pt x="246888" y="179077"/>
                </a:cubicBezTo>
                <a:cubicBezTo>
                  <a:pt x="236491" y="167525"/>
                  <a:pt x="216408" y="172981"/>
                  <a:pt x="201168" y="169933"/>
                </a:cubicBezTo>
                <a:cubicBezTo>
                  <a:pt x="185928" y="172981"/>
                  <a:pt x="167388" y="169127"/>
                  <a:pt x="155448" y="179077"/>
                </a:cubicBezTo>
                <a:cubicBezTo>
                  <a:pt x="145794" y="187122"/>
                  <a:pt x="149915" y="203616"/>
                  <a:pt x="146304" y="215653"/>
                </a:cubicBezTo>
                <a:cubicBezTo>
                  <a:pt x="127123" y="279588"/>
                  <a:pt x="139503" y="259030"/>
                  <a:pt x="100584" y="297949"/>
                </a:cubicBezTo>
                <a:cubicBezTo>
                  <a:pt x="103632" y="319285"/>
                  <a:pt x="98305" y="343680"/>
                  <a:pt x="109728" y="361957"/>
                </a:cubicBezTo>
                <a:cubicBezTo>
                  <a:pt x="116389" y="372614"/>
                  <a:pt x="133799" y="369851"/>
                  <a:pt x="146304" y="371101"/>
                </a:cubicBezTo>
                <a:cubicBezTo>
                  <a:pt x="194925" y="375963"/>
                  <a:pt x="243840" y="377197"/>
                  <a:pt x="292608" y="380245"/>
                </a:cubicBezTo>
                <a:cubicBezTo>
                  <a:pt x="286512" y="371101"/>
                  <a:pt x="282091" y="360584"/>
                  <a:pt x="274320" y="352813"/>
                </a:cubicBezTo>
                <a:cubicBezTo>
                  <a:pt x="235817" y="314310"/>
                  <a:pt x="205934" y="338248"/>
                  <a:pt x="146304" y="343669"/>
                </a:cubicBezTo>
                <a:cubicBezTo>
                  <a:pt x="143256" y="352813"/>
                  <a:pt x="141471" y="362480"/>
                  <a:pt x="137160" y="371101"/>
                </a:cubicBezTo>
                <a:cubicBezTo>
                  <a:pt x="132245" y="380931"/>
                  <a:pt x="120086" y="387610"/>
                  <a:pt x="118872" y="398533"/>
                </a:cubicBezTo>
                <a:cubicBezTo>
                  <a:pt x="114125" y="441253"/>
                  <a:pt x="131585" y="455628"/>
                  <a:pt x="146304" y="489973"/>
                </a:cubicBezTo>
                <a:cubicBezTo>
                  <a:pt x="150101" y="498832"/>
                  <a:pt x="148284" y="510957"/>
                  <a:pt x="155448" y="517405"/>
                </a:cubicBezTo>
                <a:cubicBezTo>
                  <a:pt x="206766" y="563591"/>
                  <a:pt x="242850" y="574457"/>
                  <a:pt x="301752" y="599701"/>
                </a:cubicBezTo>
                <a:lnTo>
                  <a:pt x="402336" y="590557"/>
                </a:lnTo>
                <a:cubicBezTo>
                  <a:pt x="416237" y="583606"/>
                  <a:pt x="411480" y="560379"/>
                  <a:pt x="411480" y="544837"/>
                </a:cubicBezTo>
                <a:cubicBezTo>
                  <a:pt x="411480" y="517236"/>
                  <a:pt x="406239" y="489864"/>
                  <a:pt x="402336" y="462541"/>
                </a:cubicBezTo>
                <a:cubicBezTo>
                  <a:pt x="400138" y="447155"/>
                  <a:pt x="400143" y="430722"/>
                  <a:pt x="393192" y="416821"/>
                </a:cubicBezTo>
                <a:cubicBezTo>
                  <a:pt x="387409" y="405255"/>
                  <a:pt x="374904" y="398533"/>
                  <a:pt x="365760" y="389389"/>
                </a:cubicBezTo>
                <a:cubicBezTo>
                  <a:pt x="329184" y="392437"/>
                  <a:pt x="292413" y="393682"/>
                  <a:pt x="256032" y="398533"/>
                </a:cubicBezTo>
                <a:cubicBezTo>
                  <a:pt x="246478" y="399807"/>
                  <a:pt x="229963" y="398135"/>
                  <a:pt x="228600" y="407677"/>
                </a:cubicBezTo>
                <a:cubicBezTo>
                  <a:pt x="222980" y="447019"/>
                  <a:pt x="227504" y="488150"/>
                  <a:pt x="237744" y="526549"/>
                </a:cubicBezTo>
                <a:cubicBezTo>
                  <a:pt x="240576" y="537168"/>
                  <a:pt x="256032" y="538741"/>
                  <a:pt x="265176" y="544837"/>
                </a:cubicBezTo>
                <a:cubicBezTo>
                  <a:pt x="280416" y="541789"/>
                  <a:pt x="298956" y="545643"/>
                  <a:pt x="310896" y="535693"/>
                </a:cubicBezTo>
                <a:cubicBezTo>
                  <a:pt x="320550" y="527648"/>
                  <a:pt x="316588" y="511201"/>
                  <a:pt x="320040" y="499117"/>
                </a:cubicBezTo>
                <a:cubicBezTo>
                  <a:pt x="322688" y="489849"/>
                  <a:pt x="326136" y="480829"/>
                  <a:pt x="329184" y="471685"/>
                </a:cubicBezTo>
                <a:cubicBezTo>
                  <a:pt x="326136" y="429013"/>
                  <a:pt x="335397" y="383598"/>
                  <a:pt x="320040" y="343669"/>
                </a:cubicBezTo>
                <a:cubicBezTo>
                  <a:pt x="315529" y="331939"/>
                  <a:pt x="293277" y="344962"/>
                  <a:pt x="283464" y="352813"/>
                </a:cubicBezTo>
                <a:cubicBezTo>
                  <a:pt x="275938" y="358834"/>
                  <a:pt x="276968" y="370977"/>
                  <a:pt x="274320" y="380245"/>
                </a:cubicBezTo>
                <a:cubicBezTo>
                  <a:pt x="270868" y="392329"/>
                  <a:pt x="268224" y="404629"/>
                  <a:pt x="265176" y="416821"/>
                </a:cubicBezTo>
                <a:cubicBezTo>
                  <a:pt x="268224" y="435109"/>
                  <a:pt x="260367" y="459476"/>
                  <a:pt x="274320" y="471685"/>
                </a:cubicBezTo>
                <a:cubicBezTo>
                  <a:pt x="290540" y="485877"/>
                  <a:pt x="317419" y="475602"/>
                  <a:pt x="338328" y="480829"/>
                </a:cubicBezTo>
                <a:cubicBezTo>
                  <a:pt x="354252" y="484810"/>
                  <a:pt x="368476" y="493926"/>
                  <a:pt x="384048" y="499117"/>
                </a:cubicBezTo>
                <a:cubicBezTo>
                  <a:pt x="395970" y="503091"/>
                  <a:pt x="408432" y="505213"/>
                  <a:pt x="420624" y="508261"/>
                </a:cubicBezTo>
                <a:cubicBezTo>
                  <a:pt x="452458" y="504724"/>
                  <a:pt x="544844" y="498178"/>
                  <a:pt x="576072" y="480829"/>
                </a:cubicBezTo>
                <a:cubicBezTo>
                  <a:pt x="584498" y="476148"/>
                  <a:pt x="582568" y="462665"/>
                  <a:pt x="585216" y="453397"/>
                </a:cubicBezTo>
                <a:cubicBezTo>
                  <a:pt x="588668" y="441313"/>
                  <a:pt x="591312" y="429013"/>
                  <a:pt x="594360" y="416821"/>
                </a:cubicBezTo>
                <a:cubicBezTo>
                  <a:pt x="591312" y="383293"/>
                  <a:pt x="593784" y="348795"/>
                  <a:pt x="585216" y="316237"/>
                </a:cubicBezTo>
                <a:cubicBezTo>
                  <a:pt x="578278" y="289872"/>
                  <a:pt x="548640" y="243085"/>
                  <a:pt x="548640" y="243085"/>
                </a:cubicBezTo>
                <a:cubicBezTo>
                  <a:pt x="545782" y="243657"/>
                  <a:pt x="485221" y="253803"/>
                  <a:pt x="475488" y="261373"/>
                </a:cubicBezTo>
                <a:cubicBezTo>
                  <a:pt x="455073" y="277251"/>
                  <a:pt x="420624" y="316237"/>
                  <a:pt x="420624" y="316237"/>
                </a:cubicBezTo>
                <a:cubicBezTo>
                  <a:pt x="423672" y="340621"/>
                  <a:pt x="423302" y="365681"/>
                  <a:pt x="429768" y="389389"/>
                </a:cubicBezTo>
                <a:cubicBezTo>
                  <a:pt x="432660" y="399991"/>
                  <a:pt x="437094" y="416038"/>
                  <a:pt x="448056" y="416821"/>
                </a:cubicBezTo>
                <a:cubicBezTo>
                  <a:pt x="485042" y="419463"/>
                  <a:pt x="521208" y="404629"/>
                  <a:pt x="557784" y="398533"/>
                </a:cubicBezTo>
                <a:cubicBezTo>
                  <a:pt x="599707" y="335649"/>
                  <a:pt x="587409" y="364521"/>
                  <a:pt x="603504" y="316237"/>
                </a:cubicBezTo>
                <a:cubicBezTo>
                  <a:pt x="597408" y="297949"/>
                  <a:pt x="604146" y="265013"/>
                  <a:pt x="585216" y="261373"/>
                </a:cubicBezTo>
                <a:cubicBezTo>
                  <a:pt x="556307" y="255814"/>
                  <a:pt x="292174" y="205988"/>
                  <a:pt x="384048" y="316237"/>
                </a:cubicBezTo>
                <a:cubicBezTo>
                  <a:pt x="390218" y="323642"/>
                  <a:pt x="402859" y="321070"/>
                  <a:pt x="411480" y="325381"/>
                </a:cubicBezTo>
                <a:cubicBezTo>
                  <a:pt x="421310" y="330296"/>
                  <a:pt x="429768" y="337573"/>
                  <a:pt x="438912" y="343669"/>
                </a:cubicBezTo>
                <a:cubicBezTo>
                  <a:pt x="448056" y="340621"/>
                  <a:pt x="458324" y="339872"/>
                  <a:pt x="466344" y="334525"/>
                </a:cubicBezTo>
                <a:cubicBezTo>
                  <a:pt x="504393" y="309159"/>
                  <a:pt x="498929" y="289058"/>
                  <a:pt x="512064" y="243085"/>
                </a:cubicBezTo>
                <a:cubicBezTo>
                  <a:pt x="509016" y="194317"/>
                  <a:pt x="538567" y="130201"/>
                  <a:pt x="502920" y="96781"/>
                </a:cubicBezTo>
                <a:cubicBezTo>
                  <a:pt x="469492" y="65442"/>
                  <a:pt x="409496" y="92258"/>
                  <a:pt x="365760" y="105925"/>
                </a:cubicBezTo>
                <a:cubicBezTo>
                  <a:pt x="353765" y="109673"/>
                  <a:pt x="361566" y="130950"/>
                  <a:pt x="356616" y="142501"/>
                </a:cubicBezTo>
                <a:cubicBezTo>
                  <a:pt x="352287" y="152602"/>
                  <a:pt x="343780" y="160391"/>
                  <a:pt x="338328" y="169933"/>
                </a:cubicBezTo>
                <a:cubicBezTo>
                  <a:pt x="331565" y="181768"/>
                  <a:pt x="320040" y="206509"/>
                  <a:pt x="320040" y="2065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ightning Bolt 17"/>
          <p:cNvSpPr/>
          <p:nvPr/>
        </p:nvSpPr>
        <p:spPr>
          <a:xfrm rot="18905291">
            <a:off x="1992508" y="2902271"/>
            <a:ext cx="1344168" cy="59436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ightning Bolt 18"/>
          <p:cNvSpPr/>
          <p:nvPr/>
        </p:nvSpPr>
        <p:spPr>
          <a:xfrm rot="502584">
            <a:off x="5439285" y="2827286"/>
            <a:ext cx="1344168" cy="59436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1"/>
          </p:nvPr>
        </p:nvSpPr>
        <p:spPr>
          <a:xfrm>
            <a:off x="6063663" y="1179570"/>
            <a:ext cx="2520000" cy="3024939"/>
          </a:xfrm>
          <a:ln>
            <a:noFill/>
          </a:ln>
        </p:spPr>
        <p:txBody>
          <a:bodyPr/>
          <a:lstStyle/>
          <a:p>
            <a:r>
              <a:rPr lang="lt-LT" dirty="0"/>
              <a:t>Apoptosis</a:t>
            </a:r>
            <a:endParaRPr lang="en-GB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BD22A4F-C993-E025-7D20-9188BD3656A4}"/>
              </a:ext>
            </a:extLst>
          </p:cNvPr>
          <p:cNvSpPr txBox="1">
            <a:spLocks/>
          </p:cNvSpPr>
          <p:nvPr/>
        </p:nvSpPr>
        <p:spPr>
          <a:xfrm>
            <a:off x="604937" y="865713"/>
            <a:ext cx="7991475" cy="425450"/>
          </a:xfrm>
          <a:prstGeom prst="rect">
            <a:avLst/>
          </a:prstGeom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600" b="1" i="1" dirty="0">
                <a:solidFill>
                  <a:schemeClr val="tx1"/>
                </a:solidFill>
              </a:rPr>
              <a:t>Vardenis PAVARDENIS, </a:t>
            </a:r>
            <a:r>
              <a:rPr lang="lt-LT" sz="1600" i="1" dirty="0">
                <a:solidFill>
                  <a:schemeClr val="tx1"/>
                </a:solidFill>
              </a:rPr>
              <a:t>Vilnius University, Lithuania</a:t>
            </a:r>
            <a:endParaRPr lang="en-GB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82119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137FC-9D71-44E6-A5E9-F8E9B717AA1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36</Words>
  <Application>Microsoft Office PowerPoint</Application>
  <PresentationFormat>On-screen Show (16:9)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Elsevier</vt:lpstr>
      <vt:lpstr>Author and affiliation </vt:lpstr>
      <vt:lpstr>SARS-CoV-2 protein X induces apoptosis of human macrophages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2025-04-15T08:33:09Z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