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4"/>
  </p:sldMasterIdLst>
  <p:notesMasterIdLst>
    <p:notesMasterId r:id="rId7"/>
  </p:notesMasterIdLst>
  <p:sldIdLst>
    <p:sldId id="321" r:id="rId5"/>
    <p:sldId id="322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5760" userDrawn="1">
          <p15:clr>
            <a:srgbClr val="A4A3A4"/>
          </p15:clr>
        </p15:guide>
        <p15:guide id="2" orient="horz" pos="16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CBCC"/>
    <a:srgbClr val="DCDC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FEA419B-BCDB-4C27-8AB2-1E94C2BD932B}">
  <a:tblStyle styleId="{BFEA419B-BCDB-4C27-8AB2-1E94C2BD932B}" styleName="Elsevier">
    <a:wholeTbl>
      <a:tcTxStyle>
        <a:fontRef idx="minor">
          <a:prstClr val="black"/>
        </a:fontRef>
        <a:schemeClr val="dk1"/>
      </a:tcTxStyle>
      <a:tcStyle>
        <a:tcBdr>
          <a:left>
            <a:ln w="0" cmpd="sng">
              <a:solidFill>
                <a:schemeClr val="lt1"/>
              </a:solidFill>
            </a:ln>
          </a:left>
          <a:right>
            <a:ln w="0" cmpd="sng">
              <a:solidFill>
                <a:schemeClr val="lt1"/>
              </a:solidFill>
            </a:ln>
          </a:right>
          <a:top>
            <a:ln w="0" cmpd="sng">
              <a:solidFill>
                <a:schemeClr val="lt1"/>
              </a:solidFill>
            </a:ln>
          </a:top>
          <a:bottom>
            <a:ln w="12700" cmpd="sng">
              <a:solidFill>
                <a:srgbClr val="DCDCDD"/>
              </a:solidFill>
            </a:ln>
          </a:bottom>
          <a:insideH>
            <a:ln w="12700" cmpd="sng">
              <a:solidFill>
                <a:srgbClr val="DCDCDD"/>
              </a:solidFill>
            </a:ln>
          </a:insideH>
          <a:insideV>
            <a:ln w="0" cmpd="sng">
              <a:solidFill>
                <a:schemeClr val="dk1"/>
              </a:solidFill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lt1"/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127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dk1"/>
      </a:tcTxStyle>
      <a:tcStyle>
        <a:tcBdr>
          <a:bottom>
            <a:ln w="12700" cmpd="sng">
              <a:solidFill>
                <a:srgbClr val="FF6C00"/>
              </a:solidFill>
            </a:ln>
          </a:bottom>
        </a:tcBdr>
        <a:fill>
          <a:solidFill>
            <a:schemeClr val="l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14" autoAdjust="0"/>
    <p:restoredTop sz="95810"/>
  </p:normalViewPr>
  <p:slideViewPr>
    <p:cSldViewPr snapToGrid="0" showGuides="1">
      <p:cViewPr varScale="1">
        <p:scale>
          <a:sx n="112" d="100"/>
          <a:sy n="112" d="100"/>
        </p:scale>
        <p:origin x="268" y="72"/>
      </p:cViewPr>
      <p:guideLst>
        <p:guide pos="5760"/>
        <p:guide orient="horz" pos="16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96" d="100"/>
          <a:sy n="96" d="100"/>
        </p:scale>
        <p:origin x="2480" y="1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9DD4CF-C917-4D69-9374-6EFF2E9F78C3}" type="datetimeFigureOut">
              <a:rPr lang="de-DE" smtClean="0"/>
              <a:t>15.04.2025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443C7B-F938-4CE9-A268-32817172635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87407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sual abstract tem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576263" y="116670"/>
            <a:ext cx="7991475" cy="720000"/>
          </a:xfrm>
          <a:prstGeom prst="rect">
            <a:avLst/>
          </a:prstGeom>
          <a:ln w="25400">
            <a:solidFill>
              <a:srgbClr val="FF6C00"/>
            </a:solidFill>
          </a:ln>
        </p:spPr>
        <p:txBody>
          <a:bodyPr tIns="90000" bIns="90000" anchor="ctr" anchorCtr="0">
            <a:normAutofit/>
          </a:bodyPr>
          <a:lstStyle>
            <a:lvl1pPr marL="0" indent="0" algn="ctr">
              <a:lnSpc>
                <a:spcPct val="100000"/>
              </a:lnSpc>
              <a:buNone/>
              <a:defRPr sz="4000">
                <a:solidFill>
                  <a:schemeClr val="tx1"/>
                </a:solidFill>
              </a:defRPr>
            </a:lvl1pPr>
            <a:lvl2pPr marL="342900" indent="0">
              <a:lnSpc>
                <a:spcPts val="3600"/>
              </a:lnSpc>
              <a:buNone/>
              <a:defRPr sz="3000">
                <a:solidFill>
                  <a:srgbClr val="FF6C00"/>
                </a:solidFill>
              </a:defRPr>
            </a:lvl2pPr>
            <a:lvl3pPr marL="685800" indent="0">
              <a:lnSpc>
                <a:spcPts val="3600"/>
              </a:lnSpc>
              <a:buNone/>
              <a:defRPr sz="3000">
                <a:solidFill>
                  <a:srgbClr val="FF6C00"/>
                </a:solidFill>
              </a:defRPr>
            </a:lvl3pPr>
            <a:lvl4pPr marL="1028700" indent="0">
              <a:lnSpc>
                <a:spcPts val="3600"/>
              </a:lnSpc>
              <a:buNone/>
              <a:defRPr sz="3000">
                <a:solidFill>
                  <a:srgbClr val="FF6C00"/>
                </a:solidFill>
              </a:defRPr>
            </a:lvl4pPr>
            <a:lvl5pPr marL="1371600" indent="0">
              <a:lnSpc>
                <a:spcPts val="3600"/>
              </a:lnSpc>
              <a:buNone/>
              <a:defRPr sz="3000">
                <a:solidFill>
                  <a:srgbClr val="FF6C00"/>
                </a:solidFill>
              </a:defRPr>
            </a:lvl5pPr>
          </a:lstStyle>
          <a:p>
            <a:pPr lvl="0"/>
            <a:r>
              <a:rPr lang="en-US" dirty="0"/>
              <a:t>Your title goes here</a:t>
            </a:r>
            <a:endParaRPr lang="de-DE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576263" y="905719"/>
            <a:ext cx="7991475" cy="425450"/>
          </a:xfrm>
          <a:ln w="25400">
            <a:noFill/>
          </a:ln>
        </p:spPr>
        <p:txBody>
          <a:bodyPr tIns="90000" bIns="90000" anchor="ctr" anchorCtr="0">
            <a:noAutofit/>
          </a:bodyPr>
          <a:lstStyle>
            <a:lvl1pPr algn="ctr">
              <a:lnSpc>
                <a:spcPct val="100000"/>
              </a:lnSpc>
              <a:defRPr sz="1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The take-home message goes here</a:t>
            </a:r>
            <a:endParaRPr lang="de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17B623-3139-436F-96BB-B47DF6B7AEFE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576263" y="1388312"/>
            <a:ext cx="2520000" cy="3024938"/>
          </a:xfrm>
          <a:ln w="25400">
            <a:solidFill>
              <a:srgbClr val="FF6C00"/>
            </a:solidFill>
          </a:ln>
        </p:spPr>
        <p:txBody>
          <a:bodyPr tIns="90000" anchor="ctr" anchorCtr="0"/>
          <a:lstStyle>
            <a:lvl1pPr marL="0" indent="0" algn="ctr">
              <a:buNone/>
              <a:defRPr b="1">
                <a:solidFill>
                  <a:srgbClr val="53565A"/>
                </a:solidFill>
              </a:defRPr>
            </a:lvl1pPr>
            <a:lvl2pPr>
              <a:defRPr>
                <a:solidFill>
                  <a:srgbClr val="53565A"/>
                </a:solidFill>
              </a:defRPr>
            </a:lvl2pPr>
            <a:lvl3pPr>
              <a:defRPr>
                <a:solidFill>
                  <a:srgbClr val="53565A"/>
                </a:solidFill>
              </a:defRPr>
            </a:lvl3pPr>
            <a:lvl4pPr>
              <a:defRPr>
                <a:solidFill>
                  <a:srgbClr val="53565A"/>
                </a:solidFill>
              </a:defRPr>
            </a:lvl4pPr>
            <a:lvl5pPr>
              <a:defRPr>
                <a:solidFill>
                  <a:srgbClr val="53565A"/>
                </a:solidFill>
              </a:defRPr>
            </a:lvl5pPr>
          </a:lstStyle>
          <a:p>
            <a:pPr lvl="0"/>
            <a:r>
              <a:rPr lang="en-US" dirty="0"/>
              <a:t>Point 1 / context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25FD13EE-6430-4F74-B69B-F24DDB1744D1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3309495" y="1388312"/>
            <a:ext cx="2520000" cy="3024938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rgbClr val="FF6C00"/>
            </a:solidFill>
          </a:ln>
        </p:spPr>
        <p:txBody>
          <a:bodyPr tIns="90000" bIns="90000" anchor="ctr" anchorCtr="0"/>
          <a:lstStyle>
            <a:lvl1pPr marL="0" indent="0" algn="ctr">
              <a:buNone/>
              <a:defRPr b="1">
                <a:solidFill>
                  <a:srgbClr val="53565A"/>
                </a:solidFill>
              </a:defRPr>
            </a:lvl1pPr>
            <a:lvl2pPr>
              <a:defRPr>
                <a:solidFill>
                  <a:srgbClr val="53565A"/>
                </a:solidFill>
              </a:defRPr>
            </a:lvl2pPr>
            <a:lvl3pPr>
              <a:defRPr>
                <a:solidFill>
                  <a:srgbClr val="53565A"/>
                </a:solidFill>
              </a:defRPr>
            </a:lvl3pPr>
            <a:lvl4pPr>
              <a:defRPr>
                <a:solidFill>
                  <a:srgbClr val="53565A"/>
                </a:solidFill>
              </a:defRPr>
            </a:lvl4pPr>
            <a:lvl5pPr>
              <a:defRPr>
                <a:solidFill>
                  <a:srgbClr val="53565A"/>
                </a:solidFill>
              </a:defRPr>
            </a:lvl5pPr>
          </a:lstStyle>
          <a:p>
            <a:pPr lvl="0"/>
            <a:r>
              <a:rPr lang="en-US" dirty="0"/>
              <a:t>Point 2 / method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91D258DD-50E3-4859-BF2A-4005F741AF26}"/>
              </a:ext>
            </a:extLst>
          </p:cNvPr>
          <p:cNvSpPr>
            <a:spLocks noGrp="1"/>
          </p:cNvSpPr>
          <p:nvPr>
            <p:ph sz="quarter" idx="21" hasCustomPrompt="1"/>
          </p:nvPr>
        </p:nvSpPr>
        <p:spPr>
          <a:xfrm>
            <a:off x="6047737" y="1388310"/>
            <a:ext cx="2520000" cy="3024939"/>
          </a:xfrm>
          <a:ln w="25400">
            <a:solidFill>
              <a:srgbClr val="FF6C00"/>
            </a:solidFill>
          </a:ln>
        </p:spPr>
        <p:txBody>
          <a:bodyPr tIns="90000" bIns="90000" anchor="ctr" anchorCtr="0"/>
          <a:lstStyle>
            <a:lvl1pPr marL="0" indent="0" algn="ctr">
              <a:buNone/>
              <a:defRPr b="1">
                <a:solidFill>
                  <a:srgbClr val="53565A"/>
                </a:solidFill>
              </a:defRPr>
            </a:lvl1pPr>
            <a:lvl2pPr>
              <a:defRPr>
                <a:solidFill>
                  <a:srgbClr val="53565A"/>
                </a:solidFill>
              </a:defRPr>
            </a:lvl2pPr>
            <a:lvl3pPr>
              <a:defRPr>
                <a:solidFill>
                  <a:srgbClr val="53565A"/>
                </a:solidFill>
              </a:defRPr>
            </a:lvl3pPr>
            <a:lvl4pPr>
              <a:defRPr>
                <a:solidFill>
                  <a:srgbClr val="53565A"/>
                </a:solidFill>
              </a:defRPr>
            </a:lvl4pPr>
            <a:lvl5pPr>
              <a:defRPr>
                <a:solidFill>
                  <a:srgbClr val="53565A"/>
                </a:solidFill>
              </a:defRPr>
            </a:lvl5pPr>
          </a:lstStyle>
          <a:p>
            <a:pPr lvl="0"/>
            <a:r>
              <a:rPr lang="en-US" dirty="0"/>
              <a:t>Point 3 / outcome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A7B48EF-8A62-445F-BC61-5F2DE6CF5BE4}"/>
              </a:ext>
            </a:extLst>
          </p:cNvPr>
          <p:cNvSpPr/>
          <p:nvPr userDrawn="1"/>
        </p:nvSpPr>
        <p:spPr>
          <a:xfrm>
            <a:off x="576263" y="4551363"/>
            <a:ext cx="2520000" cy="489560"/>
          </a:xfrm>
          <a:prstGeom prst="rect">
            <a:avLst/>
          </a:prstGeom>
          <a:noFill/>
          <a:ln w="22225">
            <a:solidFill>
              <a:srgbClr val="5356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E3110C0-B318-4A0A-AB3D-747E2CF355FE}"/>
              </a:ext>
            </a:extLst>
          </p:cNvPr>
          <p:cNvSpPr/>
          <p:nvPr userDrawn="1"/>
        </p:nvSpPr>
        <p:spPr>
          <a:xfrm>
            <a:off x="3309494" y="4558478"/>
            <a:ext cx="2520001" cy="474630"/>
          </a:xfrm>
          <a:prstGeom prst="rect">
            <a:avLst/>
          </a:prstGeom>
          <a:noFill/>
          <a:ln w="22225">
            <a:solidFill>
              <a:srgbClr val="5356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B1E57FB-6288-4FF3-8E89-66D6649476F5}"/>
              </a:ext>
            </a:extLst>
          </p:cNvPr>
          <p:cNvSpPr/>
          <p:nvPr userDrawn="1"/>
        </p:nvSpPr>
        <p:spPr>
          <a:xfrm>
            <a:off x="6047736" y="4551363"/>
            <a:ext cx="2520001" cy="474630"/>
          </a:xfrm>
          <a:prstGeom prst="rect">
            <a:avLst/>
          </a:prstGeom>
          <a:noFill/>
          <a:ln w="22225">
            <a:solidFill>
              <a:srgbClr val="5356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84A8EC1C-B526-4360-B24D-E38FF0129F48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8115097" y="4582547"/>
            <a:ext cx="432000" cy="432000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GB" dirty="0"/>
              <a:t>QR code</a:t>
            </a:r>
          </a:p>
        </p:txBody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8CDD4B7A-8599-470F-904D-2A8C63BC776E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607523" y="4588973"/>
            <a:ext cx="431800" cy="432000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800"/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2DDFE7-62B7-4B1E-B2BA-E7EC41335B82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039323" y="4588485"/>
            <a:ext cx="2051540" cy="425450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lang="en-US" sz="1200" kern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>
              <a:defRPr lang="en-US" sz="1100" kern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>
              <a:defRPr lang="en-US" sz="1100" kern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>
              <a:defRPr lang="en-US" sz="1100" kern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>
              <a:defRPr lang="en-GB" sz="11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Journal/funder details</a:t>
            </a:r>
            <a:endParaRPr lang="en-GB" dirty="0"/>
          </a:p>
        </p:txBody>
      </p:sp>
      <p:sp>
        <p:nvSpPr>
          <p:cNvPr id="19" name="Text Placeholder 3">
            <a:extLst>
              <a:ext uri="{FF2B5EF4-FFF2-40B4-BE49-F238E27FC236}">
                <a16:creationId xmlns:a16="http://schemas.microsoft.com/office/drawing/2014/main" id="{ADD381FB-221F-4C10-8795-6B9D553830C3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314504" y="4590074"/>
            <a:ext cx="2514991" cy="425450"/>
          </a:xfrm>
        </p:spPr>
        <p:txBody>
          <a:bodyPr tIns="90000" bIns="90000" anchor="ctr" anchorCtr="0">
            <a:noAutofit/>
          </a:bodyPr>
          <a:lstStyle>
            <a:lvl1pPr marL="0" indent="0" algn="ctr">
              <a:buNone/>
              <a:defRPr lang="en-US" sz="1200" kern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>
              <a:defRPr lang="en-US" sz="1100" kern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>
              <a:defRPr lang="en-US" sz="1100" kern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>
              <a:defRPr lang="en-US" sz="1100" kern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>
              <a:defRPr lang="en-GB" sz="11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Author details</a:t>
            </a:r>
            <a:endParaRPr lang="en-GB" dirty="0"/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A809AA36-C8AF-4DD9-A92A-49EEA43C3A26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066885" y="4590150"/>
            <a:ext cx="2018062" cy="425450"/>
          </a:xfrm>
        </p:spPr>
        <p:txBody>
          <a:bodyPr tIns="90000" bIns="90000" anchor="ctr" anchorCtr="0">
            <a:noAutofit/>
          </a:bodyPr>
          <a:lstStyle>
            <a:lvl1pPr marL="0" indent="0" algn="ctr">
              <a:buNone/>
              <a:defRPr lang="en-US" sz="1200" kern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>
              <a:defRPr lang="en-US" sz="1100" kern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>
              <a:defRPr lang="en-US" sz="1100" kern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>
              <a:defRPr lang="en-US" sz="1100" kern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>
              <a:defRPr lang="en-GB" sz="11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Reference details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4000" y="4722258"/>
            <a:ext cx="3086100" cy="162814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44000" y="4531201"/>
            <a:ext cx="3086100" cy="162244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cxnSp>
        <p:nvCxnSpPr>
          <p:cNvPr id="7" name="Straight Connector 6"/>
          <p:cNvCxnSpPr/>
          <p:nvPr userDrawn="1"/>
        </p:nvCxnSpPr>
        <p:spPr>
          <a:xfrm flipV="1">
            <a:off x="576263" y="4443413"/>
            <a:ext cx="7991475" cy="1"/>
          </a:xfrm>
          <a:prstGeom prst="line">
            <a:avLst/>
          </a:prstGeom>
          <a:ln w="12700">
            <a:solidFill>
              <a:srgbClr val="DCDCD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B4928590-4084-6B40-8DED-B4F8C98BED1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000" y="4531201"/>
            <a:ext cx="401839" cy="444500"/>
          </a:xfrm>
          <a:prstGeom prst="rect">
            <a:avLst/>
          </a:prstGeom>
        </p:spPr>
      </p:pic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576000" y="440861"/>
            <a:ext cx="7991738" cy="462759"/>
          </a:xfrm>
          <a:prstGeom prst="rect">
            <a:avLst/>
          </a:prstGeom>
        </p:spPr>
        <p:txBody>
          <a:bodyPr vert="horz" lIns="91440" tIns="0" rIns="91440" bIns="0" rtlCol="0" anchor="ctr" anchorCtr="0">
            <a:noAutofit/>
          </a:bodyPr>
          <a:lstStyle/>
          <a:p>
            <a:r>
              <a:rPr lang="en-US" dirty="0"/>
              <a:t>Click to edit Master title style</a:t>
            </a:r>
            <a:endParaRPr lang="de-DE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576000" y="1076659"/>
            <a:ext cx="7991738" cy="3425729"/>
          </a:xfrm>
          <a:prstGeom prst="rect">
            <a:avLst/>
          </a:prstGeom>
        </p:spPr>
        <p:txBody>
          <a:bodyPr vert="horz" lIns="91440" tIns="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65DEE88-71BA-4950-8D35-00B2B8E793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10338" y="4722258"/>
            <a:ext cx="2057400" cy="162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89014-7F8D-47C1-8D79-17A715C9D2BB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27558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</p:sldLayoutIdLst>
  <p:hf hdr="0" ftr="0" dt="0"/>
  <p:txStyles>
    <p:titleStyle>
      <a:lvl1pPr algn="l" defTabSz="685800" rtl="0" eaLnBrk="1" latinLnBrk="0" hangingPunct="1">
        <a:lnSpc>
          <a:spcPct val="10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6858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rgbClr val="FF6C00"/>
        </a:buClr>
        <a:buFont typeface="Arial" panose="020B0604020202020204" pitchFamily="34" charset="0"/>
        <a:buChar char="•"/>
        <a:tabLst>
          <a:tab pos="266700" algn="l"/>
        </a:tabLst>
        <a:defRPr lang="nl-NL" sz="1800" kern="1200" dirty="0" smtClean="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600"/>
        </a:spcAft>
        <a:buClr>
          <a:srgbClr val="FF6C00"/>
        </a:buClr>
        <a:buFont typeface="Arial" panose="020B0604020202020204" pitchFamily="34" charset="0"/>
        <a:buChar char="−"/>
        <a:defRPr lang="nl-NL" sz="1600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600"/>
        </a:spcAft>
        <a:buClr>
          <a:srgbClr val="FF6C00"/>
        </a:buClr>
        <a:buFont typeface="Courier New" panose="02070309020205020404" pitchFamily="49" charset="0"/>
        <a:buChar char="o"/>
        <a:defRPr lang="nl-NL" sz="160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600"/>
        </a:spcAft>
        <a:buClr>
          <a:srgbClr val="FF6C00"/>
        </a:buClr>
        <a:buFont typeface="Courier New" panose="02070309020205020404" pitchFamily="49" charset="0"/>
        <a:buChar char="o"/>
        <a:defRPr lang="nl-NL" sz="16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600"/>
        </a:spcAft>
        <a:buClr>
          <a:srgbClr val="FF6C00"/>
        </a:buClr>
        <a:buFont typeface="Courier New" panose="02070309020205020404" pitchFamily="49" charset="0"/>
        <a:buChar char="o"/>
        <a:defRPr lang="de-DE" sz="1600" kern="1200" dirty="0">
          <a:solidFill>
            <a:schemeClr val="tx1"/>
          </a:solidFill>
          <a:latin typeface="+mn-lt"/>
          <a:ea typeface="+mn-ea"/>
          <a:cs typeface="+mn-cs"/>
        </a:defRPr>
      </a:lvl5pPr>
      <a:lvl6pPr marL="1714500" indent="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63">
          <p15:clr>
            <a:srgbClr val="F26B43"/>
          </p15:clr>
        </p15:guide>
        <p15:guide id="2" pos="2880">
          <p15:clr>
            <a:srgbClr val="F26B43"/>
          </p15:clr>
        </p15:guide>
        <p15:guide id="3" pos="2699">
          <p15:clr>
            <a:srgbClr val="F26B43"/>
          </p15:clr>
        </p15:guide>
        <p15:guide id="4" pos="3061">
          <p15:clr>
            <a:srgbClr val="F26B43"/>
          </p15:clr>
        </p15:guide>
        <p15:guide id="5" pos="5397">
          <p15:clr>
            <a:srgbClr val="F26B43"/>
          </p15:clr>
        </p15:guide>
        <p15:guide id="6" orient="horz" pos="373">
          <p15:clr>
            <a:srgbClr val="F26B43"/>
          </p15:clr>
        </p15:guide>
        <p15:guide id="7" orient="horz" pos="286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CC7B6A7-7C29-4D10-A7EA-22A3EA33419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ln>
            <a:solidFill>
              <a:srgbClr val="00B0F0"/>
            </a:solidFill>
          </a:ln>
        </p:spPr>
        <p:txBody>
          <a:bodyPr>
            <a:normAutofit/>
          </a:bodyPr>
          <a:lstStyle/>
          <a:p>
            <a:r>
              <a:rPr lang="lt-LT" sz="2400" dirty="0"/>
              <a:t>Title</a:t>
            </a:r>
            <a:endParaRPr lang="en-GB" sz="24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09C1575-5525-4A8D-BB00-0E4AFB2F8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263" y="846277"/>
            <a:ext cx="7991475" cy="425450"/>
          </a:xfrm>
        </p:spPr>
        <p:txBody>
          <a:bodyPr/>
          <a:lstStyle/>
          <a:p>
            <a:r>
              <a:rPr lang="lt-LT" sz="1600" b="1" i="1" dirty="0">
                <a:solidFill>
                  <a:schemeClr val="tx1"/>
                </a:solidFill>
              </a:rPr>
              <a:t>Author</a:t>
            </a:r>
            <a:r>
              <a:rPr lang="lt-LT" sz="1600" i="1" dirty="0">
                <a:solidFill>
                  <a:schemeClr val="tx1"/>
                </a:solidFill>
              </a:rPr>
              <a:t> and affiliation </a:t>
            </a:r>
            <a:endParaRPr lang="en-GB" sz="1600" i="1" dirty="0">
              <a:solidFill>
                <a:schemeClr val="tx1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A3DE9B-C830-41C9-AE08-AC6031F3C762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ln>
            <a:noFill/>
          </a:ln>
        </p:spPr>
        <p:txBody>
          <a:bodyPr/>
          <a:lstStyle/>
          <a:p>
            <a:r>
              <a:rPr lang="lt-LT" dirty="0"/>
              <a:t>Aim</a:t>
            </a:r>
          </a:p>
          <a:p>
            <a:endParaRPr lang="lt-LT" dirty="0"/>
          </a:p>
          <a:p>
            <a:r>
              <a:rPr lang="lt-LT" dirty="0"/>
              <a:t>Background</a:t>
            </a: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7973DE1-42E9-45D4-896A-B53982B3D465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solidFill>
            <a:schemeClr val="bg1"/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lt-LT" sz="1600" dirty="0"/>
              <a:t>Methodology</a:t>
            </a:r>
            <a:endParaRPr lang="en-GB" sz="16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BF7AE7E-17B1-43F0-85A6-2A038FFA2D4E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r>
              <a:rPr lang="lt-LT" sz="1600" dirty="0"/>
              <a:t>Main results</a:t>
            </a:r>
            <a:endParaRPr lang="en-GB" sz="1600" dirty="0"/>
          </a:p>
        </p:txBody>
      </p:sp>
      <p:sp>
        <p:nvSpPr>
          <p:cNvPr id="16" name="Title 2">
            <a:extLst>
              <a:ext uri="{FF2B5EF4-FFF2-40B4-BE49-F238E27FC236}">
                <a16:creationId xmlns:a16="http://schemas.microsoft.com/office/drawing/2014/main" id="{0C2112EA-0C04-43BB-66E3-8D59ED0769C0}"/>
              </a:ext>
            </a:extLst>
          </p:cNvPr>
          <p:cNvSpPr txBox="1">
            <a:spLocks/>
          </p:cNvSpPr>
          <p:nvPr/>
        </p:nvSpPr>
        <p:spPr>
          <a:xfrm>
            <a:off x="526989" y="4104382"/>
            <a:ext cx="7991475" cy="425450"/>
          </a:xfrm>
          <a:prstGeom prst="rect">
            <a:avLst/>
          </a:prstGeom>
          <a:ln w="25400">
            <a:noFill/>
          </a:ln>
        </p:spPr>
        <p:txBody>
          <a:bodyPr vert="horz" lIns="91440" tIns="90000" rIns="91440" bIns="90000" rtlCol="0" anchor="ctr" anchorCtr="0">
            <a:noAutofit/>
          </a:bodyPr>
          <a:lstStyle>
            <a:lvl1pPr algn="ctr" defTabSz="6858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18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t-LT" b="1" dirty="0">
                <a:solidFill>
                  <a:schemeClr val="accent1"/>
                </a:solidFill>
              </a:rPr>
              <a:t>Conclusion</a:t>
            </a:r>
            <a:endParaRPr lang="en-GB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0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CC7B6A7-7C29-4D10-A7EA-22A3EA33419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ln>
            <a:solidFill>
              <a:srgbClr val="00B0F0"/>
            </a:solidFill>
          </a:ln>
        </p:spPr>
        <p:txBody>
          <a:bodyPr>
            <a:normAutofit/>
          </a:bodyPr>
          <a:lstStyle/>
          <a:p>
            <a:r>
              <a:rPr lang="lt-LT" sz="2400" dirty="0">
                <a:solidFill>
                  <a:srgbClr val="53565A"/>
                </a:solidFill>
              </a:rPr>
              <a:t>Cytotoxicity studies of SARS-CoV-2 proteins</a:t>
            </a:r>
            <a:endParaRPr lang="en-GB" sz="2400" dirty="0">
              <a:solidFill>
                <a:srgbClr val="53565A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09C1575-5525-4A8D-BB00-0E4AFB2F8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2188" y="4109567"/>
            <a:ext cx="7991475" cy="425450"/>
          </a:xfrm>
        </p:spPr>
        <p:txBody>
          <a:bodyPr/>
          <a:lstStyle/>
          <a:p>
            <a:r>
              <a:rPr lang="lt-LT" dirty="0">
                <a:solidFill>
                  <a:schemeClr val="accent1"/>
                </a:solidFill>
              </a:rPr>
              <a:t>SARS-CoV-2 protein X induces apoptosis of human macrophages</a:t>
            </a:r>
            <a:endParaRPr lang="en-GB" dirty="0">
              <a:solidFill>
                <a:schemeClr val="accent1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A3DE9B-C830-41C9-AE08-AC6031F3C762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20538" y="1130548"/>
            <a:ext cx="2520000" cy="3024938"/>
          </a:xfrm>
          <a:ln>
            <a:noFill/>
          </a:ln>
        </p:spPr>
        <p:txBody>
          <a:bodyPr/>
          <a:lstStyle/>
          <a:p>
            <a:r>
              <a:rPr lang="lt-LT" dirty="0"/>
              <a:t>Virus protein X</a:t>
            </a: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7973DE1-42E9-45D4-896A-B53982B3D465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3411912" y="1205810"/>
            <a:ext cx="2520000" cy="3024938"/>
          </a:xfrm>
          <a:solidFill>
            <a:schemeClr val="bg1"/>
          </a:solidFill>
          <a:ln>
            <a:noFill/>
          </a:ln>
        </p:spPr>
        <p:txBody>
          <a:bodyPr/>
          <a:lstStyle/>
          <a:p>
            <a:r>
              <a:rPr lang="lt-LT" dirty="0"/>
              <a:t>Macrophage </a:t>
            </a:r>
          </a:p>
          <a:p>
            <a:r>
              <a:rPr lang="lt-LT" dirty="0"/>
              <a:t>culture</a:t>
            </a:r>
          </a:p>
        </p:txBody>
      </p:sp>
      <p:sp>
        <p:nvSpPr>
          <p:cNvPr id="12" name="Explosion 1 11"/>
          <p:cNvSpPr/>
          <p:nvPr/>
        </p:nvSpPr>
        <p:spPr>
          <a:xfrm>
            <a:off x="4041648" y="3319272"/>
            <a:ext cx="914400" cy="914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Cloud 12"/>
          <p:cNvSpPr/>
          <p:nvPr/>
        </p:nvSpPr>
        <p:spPr>
          <a:xfrm>
            <a:off x="6830568" y="3098527"/>
            <a:ext cx="914400" cy="9144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Explosion 1 13"/>
          <p:cNvSpPr/>
          <p:nvPr/>
        </p:nvSpPr>
        <p:spPr>
          <a:xfrm>
            <a:off x="4870222" y="3036818"/>
            <a:ext cx="914400" cy="914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Explosion 1 14"/>
          <p:cNvSpPr/>
          <p:nvPr/>
        </p:nvSpPr>
        <p:spPr>
          <a:xfrm>
            <a:off x="4214712" y="1316562"/>
            <a:ext cx="914400" cy="914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Explosion 1 15"/>
          <p:cNvSpPr/>
          <p:nvPr/>
        </p:nvSpPr>
        <p:spPr>
          <a:xfrm>
            <a:off x="3318016" y="2897462"/>
            <a:ext cx="914400" cy="914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Freeform 16"/>
          <p:cNvSpPr/>
          <p:nvPr/>
        </p:nvSpPr>
        <p:spPr>
          <a:xfrm>
            <a:off x="1210613" y="3089383"/>
            <a:ext cx="603504" cy="599701"/>
          </a:xfrm>
          <a:custGeom>
            <a:avLst/>
            <a:gdLst>
              <a:gd name="connsiteX0" fmla="*/ 347472 w 603504"/>
              <a:gd name="connsiteY0" fmla="*/ 14485 h 599701"/>
              <a:gd name="connsiteX1" fmla="*/ 164592 w 603504"/>
              <a:gd name="connsiteY1" fmla="*/ 14485 h 599701"/>
              <a:gd name="connsiteX2" fmla="*/ 91440 w 603504"/>
              <a:gd name="connsiteY2" fmla="*/ 69349 h 599701"/>
              <a:gd name="connsiteX3" fmla="*/ 82296 w 603504"/>
              <a:gd name="connsiteY3" fmla="*/ 206509 h 599701"/>
              <a:gd name="connsiteX4" fmla="*/ 100584 w 603504"/>
              <a:gd name="connsiteY4" fmla="*/ 233941 h 599701"/>
              <a:gd name="connsiteX5" fmla="*/ 128016 w 603504"/>
              <a:gd name="connsiteY5" fmla="*/ 243085 h 599701"/>
              <a:gd name="connsiteX6" fmla="*/ 283464 w 603504"/>
              <a:gd name="connsiteY6" fmla="*/ 233941 h 599701"/>
              <a:gd name="connsiteX7" fmla="*/ 310896 w 603504"/>
              <a:gd name="connsiteY7" fmla="*/ 215653 h 599701"/>
              <a:gd name="connsiteX8" fmla="*/ 347472 w 603504"/>
              <a:gd name="connsiteY8" fmla="*/ 197365 h 599701"/>
              <a:gd name="connsiteX9" fmla="*/ 356616 w 603504"/>
              <a:gd name="connsiteY9" fmla="*/ 151645 h 599701"/>
              <a:gd name="connsiteX10" fmla="*/ 347472 w 603504"/>
              <a:gd name="connsiteY10" fmla="*/ 69349 h 599701"/>
              <a:gd name="connsiteX11" fmla="*/ 338328 w 603504"/>
              <a:gd name="connsiteY11" fmla="*/ 41917 h 599701"/>
              <a:gd name="connsiteX12" fmla="*/ 310896 w 603504"/>
              <a:gd name="connsiteY12" fmla="*/ 32773 h 599701"/>
              <a:gd name="connsiteX13" fmla="*/ 201168 w 603504"/>
              <a:gd name="connsiteY13" fmla="*/ 23629 h 599701"/>
              <a:gd name="connsiteX14" fmla="*/ 109728 w 603504"/>
              <a:gd name="connsiteY14" fmla="*/ 32773 h 599701"/>
              <a:gd name="connsiteX15" fmla="*/ 54864 w 603504"/>
              <a:gd name="connsiteY15" fmla="*/ 96781 h 599701"/>
              <a:gd name="connsiteX16" fmla="*/ 45720 w 603504"/>
              <a:gd name="connsiteY16" fmla="*/ 133357 h 599701"/>
              <a:gd name="connsiteX17" fmla="*/ 36576 w 603504"/>
              <a:gd name="connsiteY17" fmla="*/ 160789 h 599701"/>
              <a:gd name="connsiteX18" fmla="*/ 0 w 603504"/>
              <a:gd name="connsiteY18" fmla="*/ 188221 h 599701"/>
              <a:gd name="connsiteX19" fmla="*/ 54864 w 603504"/>
              <a:gd name="connsiteY19" fmla="*/ 270517 h 599701"/>
              <a:gd name="connsiteX20" fmla="*/ 82296 w 603504"/>
              <a:gd name="connsiteY20" fmla="*/ 279661 h 599701"/>
              <a:gd name="connsiteX21" fmla="*/ 283464 w 603504"/>
              <a:gd name="connsiteY21" fmla="*/ 261373 h 599701"/>
              <a:gd name="connsiteX22" fmla="*/ 246888 w 603504"/>
              <a:gd name="connsiteY22" fmla="*/ 179077 h 599701"/>
              <a:gd name="connsiteX23" fmla="*/ 201168 w 603504"/>
              <a:gd name="connsiteY23" fmla="*/ 169933 h 599701"/>
              <a:gd name="connsiteX24" fmla="*/ 155448 w 603504"/>
              <a:gd name="connsiteY24" fmla="*/ 179077 h 599701"/>
              <a:gd name="connsiteX25" fmla="*/ 146304 w 603504"/>
              <a:gd name="connsiteY25" fmla="*/ 215653 h 599701"/>
              <a:gd name="connsiteX26" fmla="*/ 100584 w 603504"/>
              <a:gd name="connsiteY26" fmla="*/ 297949 h 599701"/>
              <a:gd name="connsiteX27" fmla="*/ 109728 w 603504"/>
              <a:gd name="connsiteY27" fmla="*/ 361957 h 599701"/>
              <a:gd name="connsiteX28" fmla="*/ 146304 w 603504"/>
              <a:gd name="connsiteY28" fmla="*/ 371101 h 599701"/>
              <a:gd name="connsiteX29" fmla="*/ 292608 w 603504"/>
              <a:gd name="connsiteY29" fmla="*/ 380245 h 599701"/>
              <a:gd name="connsiteX30" fmla="*/ 274320 w 603504"/>
              <a:gd name="connsiteY30" fmla="*/ 352813 h 599701"/>
              <a:gd name="connsiteX31" fmla="*/ 146304 w 603504"/>
              <a:gd name="connsiteY31" fmla="*/ 343669 h 599701"/>
              <a:gd name="connsiteX32" fmla="*/ 137160 w 603504"/>
              <a:gd name="connsiteY32" fmla="*/ 371101 h 599701"/>
              <a:gd name="connsiteX33" fmla="*/ 118872 w 603504"/>
              <a:gd name="connsiteY33" fmla="*/ 398533 h 599701"/>
              <a:gd name="connsiteX34" fmla="*/ 146304 w 603504"/>
              <a:gd name="connsiteY34" fmla="*/ 489973 h 599701"/>
              <a:gd name="connsiteX35" fmla="*/ 155448 w 603504"/>
              <a:gd name="connsiteY35" fmla="*/ 517405 h 599701"/>
              <a:gd name="connsiteX36" fmla="*/ 301752 w 603504"/>
              <a:gd name="connsiteY36" fmla="*/ 599701 h 599701"/>
              <a:gd name="connsiteX37" fmla="*/ 402336 w 603504"/>
              <a:gd name="connsiteY37" fmla="*/ 590557 h 599701"/>
              <a:gd name="connsiteX38" fmla="*/ 411480 w 603504"/>
              <a:gd name="connsiteY38" fmla="*/ 544837 h 599701"/>
              <a:gd name="connsiteX39" fmla="*/ 402336 w 603504"/>
              <a:gd name="connsiteY39" fmla="*/ 462541 h 599701"/>
              <a:gd name="connsiteX40" fmla="*/ 393192 w 603504"/>
              <a:gd name="connsiteY40" fmla="*/ 416821 h 599701"/>
              <a:gd name="connsiteX41" fmla="*/ 365760 w 603504"/>
              <a:gd name="connsiteY41" fmla="*/ 389389 h 599701"/>
              <a:gd name="connsiteX42" fmla="*/ 256032 w 603504"/>
              <a:gd name="connsiteY42" fmla="*/ 398533 h 599701"/>
              <a:gd name="connsiteX43" fmla="*/ 228600 w 603504"/>
              <a:gd name="connsiteY43" fmla="*/ 407677 h 599701"/>
              <a:gd name="connsiteX44" fmla="*/ 237744 w 603504"/>
              <a:gd name="connsiteY44" fmla="*/ 526549 h 599701"/>
              <a:gd name="connsiteX45" fmla="*/ 265176 w 603504"/>
              <a:gd name="connsiteY45" fmla="*/ 544837 h 599701"/>
              <a:gd name="connsiteX46" fmla="*/ 310896 w 603504"/>
              <a:gd name="connsiteY46" fmla="*/ 535693 h 599701"/>
              <a:gd name="connsiteX47" fmla="*/ 320040 w 603504"/>
              <a:gd name="connsiteY47" fmla="*/ 499117 h 599701"/>
              <a:gd name="connsiteX48" fmla="*/ 329184 w 603504"/>
              <a:gd name="connsiteY48" fmla="*/ 471685 h 599701"/>
              <a:gd name="connsiteX49" fmla="*/ 320040 w 603504"/>
              <a:gd name="connsiteY49" fmla="*/ 343669 h 599701"/>
              <a:gd name="connsiteX50" fmla="*/ 283464 w 603504"/>
              <a:gd name="connsiteY50" fmla="*/ 352813 h 599701"/>
              <a:gd name="connsiteX51" fmla="*/ 274320 w 603504"/>
              <a:gd name="connsiteY51" fmla="*/ 380245 h 599701"/>
              <a:gd name="connsiteX52" fmla="*/ 265176 w 603504"/>
              <a:gd name="connsiteY52" fmla="*/ 416821 h 599701"/>
              <a:gd name="connsiteX53" fmla="*/ 274320 w 603504"/>
              <a:gd name="connsiteY53" fmla="*/ 471685 h 599701"/>
              <a:gd name="connsiteX54" fmla="*/ 338328 w 603504"/>
              <a:gd name="connsiteY54" fmla="*/ 480829 h 599701"/>
              <a:gd name="connsiteX55" fmla="*/ 384048 w 603504"/>
              <a:gd name="connsiteY55" fmla="*/ 499117 h 599701"/>
              <a:gd name="connsiteX56" fmla="*/ 420624 w 603504"/>
              <a:gd name="connsiteY56" fmla="*/ 508261 h 599701"/>
              <a:gd name="connsiteX57" fmla="*/ 576072 w 603504"/>
              <a:gd name="connsiteY57" fmla="*/ 480829 h 599701"/>
              <a:gd name="connsiteX58" fmla="*/ 585216 w 603504"/>
              <a:gd name="connsiteY58" fmla="*/ 453397 h 599701"/>
              <a:gd name="connsiteX59" fmla="*/ 594360 w 603504"/>
              <a:gd name="connsiteY59" fmla="*/ 416821 h 599701"/>
              <a:gd name="connsiteX60" fmla="*/ 585216 w 603504"/>
              <a:gd name="connsiteY60" fmla="*/ 316237 h 599701"/>
              <a:gd name="connsiteX61" fmla="*/ 548640 w 603504"/>
              <a:gd name="connsiteY61" fmla="*/ 243085 h 599701"/>
              <a:gd name="connsiteX62" fmla="*/ 475488 w 603504"/>
              <a:gd name="connsiteY62" fmla="*/ 261373 h 599701"/>
              <a:gd name="connsiteX63" fmla="*/ 420624 w 603504"/>
              <a:gd name="connsiteY63" fmla="*/ 316237 h 599701"/>
              <a:gd name="connsiteX64" fmla="*/ 429768 w 603504"/>
              <a:gd name="connsiteY64" fmla="*/ 389389 h 599701"/>
              <a:gd name="connsiteX65" fmla="*/ 448056 w 603504"/>
              <a:gd name="connsiteY65" fmla="*/ 416821 h 599701"/>
              <a:gd name="connsiteX66" fmla="*/ 557784 w 603504"/>
              <a:gd name="connsiteY66" fmla="*/ 398533 h 599701"/>
              <a:gd name="connsiteX67" fmla="*/ 603504 w 603504"/>
              <a:gd name="connsiteY67" fmla="*/ 316237 h 599701"/>
              <a:gd name="connsiteX68" fmla="*/ 585216 w 603504"/>
              <a:gd name="connsiteY68" fmla="*/ 261373 h 599701"/>
              <a:gd name="connsiteX69" fmla="*/ 384048 w 603504"/>
              <a:gd name="connsiteY69" fmla="*/ 316237 h 599701"/>
              <a:gd name="connsiteX70" fmla="*/ 411480 w 603504"/>
              <a:gd name="connsiteY70" fmla="*/ 325381 h 599701"/>
              <a:gd name="connsiteX71" fmla="*/ 438912 w 603504"/>
              <a:gd name="connsiteY71" fmla="*/ 343669 h 599701"/>
              <a:gd name="connsiteX72" fmla="*/ 466344 w 603504"/>
              <a:gd name="connsiteY72" fmla="*/ 334525 h 599701"/>
              <a:gd name="connsiteX73" fmla="*/ 512064 w 603504"/>
              <a:gd name="connsiteY73" fmla="*/ 243085 h 599701"/>
              <a:gd name="connsiteX74" fmla="*/ 502920 w 603504"/>
              <a:gd name="connsiteY74" fmla="*/ 96781 h 599701"/>
              <a:gd name="connsiteX75" fmla="*/ 365760 w 603504"/>
              <a:gd name="connsiteY75" fmla="*/ 105925 h 599701"/>
              <a:gd name="connsiteX76" fmla="*/ 356616 w 603504"/>
              <a:gd name="connsiteY76" fmla="*/ 142501 h 599701"/>
              <a:gd name="connsiteX77" fmla="*/ 338328 w 603504"/>
              <a:gd name="connsiteY77" fmla="*/ 169933 h 599701"/>
              <a:gd name="connsiteX78" fmla="*/ 320040 w 603504"/>
              <a:gd name="connsiteY78" fmla="*/ 206509 h 599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</a:cxnLst>
            <a:rect l="l" t="t" r="r" b="b"/>
            <a:pathLst>
              <a:path w="603504" h="599701">
                <a:moveTo>
                  <a:pt x="347472" y="14485"/>
                </a:moveTo>
                <a:cubicBezTo>
                  <a:pt x="281223" y="1235"/>
                  <a:pt x="245313" y="-10082"/>
                  <a:pt x="164592" y="14485"/>
                </a:cubicBezTo>
                <a:cubicBezTo>
                  <a:pt x="135433" y="23360"/>
                  <a:pt x="91440" y="69349"/>
                  <a:pt x="91440" y="69349"/>
                </a:cubicBezTo>
                <a:cubicBezTo>
                  <a:pt x="70048" y="133526"/>
                  <a:pt x="62971" y="129210"/>
                  <a:pt x="82296" y="206509"/>
                </a:cubicBezTo>
                <a:cubicBezTo>
                  <a:pt x="84961" y="217171"/>
                  <a:pt x="92002" y="227076"/>
                  <a:pt x="100584" y="233941"/>
                </a:cubicBezTo>
                <a:cubicBezTo>
                  <a:pt x="108110" y="239962"/>
                  <a:pt x="118872" y="240037"/>
                  <a:pt x="128016" y="243085"/>
                </a:cubicBezTo>
                <a:cubicBezTo>
                  <a:pt x="179832" y="240037"/>
                  <a:pt x="232133" y="241641"/>
                  <a:pt x="283464" y="233941"/>
                </a:cubicBezTo>
                <a:cubicBezTo>
                  <a:pt x="294332" y="232311"/>
                  <a:pt x="301354" y="221105"/>
                  <a:pt x="310896" y="215653"/>
                </a:cubicBezTo>
                <a:cubicBezTo>
                  <a:pt x="322731" y="208890"/>
                  <a:pt x="335280" y="203461"/>
                  <a:pt x="347472" y="197365"/>
                </a:cubicBezTo>
                <a:cubicBezTo>
                  <a:pt x="350520" y="182125"/>
                  <a:pt x="356616" y="167187"/>
                  <a:pt x="356616" y="151645"/>
                </a:cubicBezTo>
                <a:cubicBezTo>
                  <a:pt x="356616" y="124044"/>
                  <a:pt x="352010" y="96574"/>
                  <a:pt x="347472" y="69349"/>
                </a:cubicBezTo>
                <a:cubicBezTo>
                  <a:pt x="345887" y="59842"/>
                  <a:pt x="345144" y="48733"/>
                  <a:pt x="338328" y="41917"/>
                </a:cubicBezTo>
                <a:cubicBezTo>
                  <a:pt x="331512" y="35101"/>
                  <a:pt x="320450" y="34047"/>
                  <a:pt x="310896" y="32773"/>
                </a:cubicBezTo>
                <a:cubicBezTo>
                  <a:pt x="274515" y="27922"/>
                  <a:pt x="237744" y="26677"/>
                  <a:pt x="201168" y="23629"/>
                </a:cubicBezTo>
                <a:cubicBezTo>
                  <a:pt x="170688" y="26677"/>
                  <a:pt x="139181" y="24358"/>
                  <a:pt x="109728" y="32773"/>
                </a:cubicBezTo>
                <a:cubicBezTo>
                  <a:pt x="79365" y="41448"/>
                  <a:pt x="64657" y="70666"/>
                  <a:pt x="54864" y="96781"/>
                </a:cubicBezTo>
                <a:cubicBezTo>
                  <a:pt x="50451" y="108548"/>
                  <a:pt x="49172" y="121273"/>
                  <a:pt x="45720" y="133357"/>
                </a:cubicBezTo>
                <a:cubicBezTo>
                  <a:pt x="43072" y="142625"/>
                  <a:pt x="42746" y="153384"/>
                  <a:pt x="36576" y="160789"/>
                </a:cubicBezTo>
                <a:cubicBezTo>
                  <a:pt x="26820" y="172497"/>
                  <a:pt x="12192" y="179077"/>
                  <a:pt x="0" y="188221"/>
                </a:cubicBezTo>
                <a:cubicBezTo>
                  <a:pt x="22785" y="241385"/>
                  <a:pt x="12367" y="249269"/>
                  <a:pt x="54864" y="270517"/>
                </a:cubicBezTo>
                <a:cubicBezTo>
                  <a:pt x="63485" y="274828"/>
                  <a:pt x="73152" y="276613"/>
                  <a:pt x="82296" y="279661"/>
                </a:cubicBezTo>
                <a:cubicBezTo>
                  <a:pt x="149352" y="273565"/>
                  <a:pt x="226010" y="296484"/>
                  <a:pt x="283464" y="261373"/>
                </a:cubicBezTo>
                <a:cubicBezTo>
                  <a:pt x="309079" y="245719"/>
                  <a:pt x="266970" y="201390"/>
                  <a:pt x="246888" y="179077"/>
                </a:cubicBezTo>
                <a:cubicBezTo>
                  <a:pt x="236491" y="167525"/>
                  <a:pt x="216408" y="172981"/>
                  <a:pt x="201168" y="169933"/>
                </a:cubicBezTo>
                <a:cubicBezTo>
                  <a:pt x="185928" y="172981"/>
                  <a:pt x="167388" y="169127"/>
                  <a:pt x="155448" y="179077"/>
                </a:cubicBezTo>
                <a:cubicBezTo>
                  <a:pt x="145794" y="187122"/>
                  <a:pt x="149915" y="203616"/>
                  <a:pt x="146304" y="215653"/>
                </a:cubicBezTo>
                <a:cubicBezTo>
                  <a:pt x="127123" y="279588"/>
                  <a:pt x="139503" y="259030"/>
                  <a:pt x="100584" y="297949"/>
                </a:cubicBezTo>
                <a:cubicBezTo>
                  <a:pt x="103632" y="319285"/>
                  <a:pt x="98305" y="343680"/>
                  <a:pt x="109728" y="361957"/>
                </a:cubicBezTo>
                <a:cubicBezTo>
                  <a:pt x="116389" y="372614"/>
                  <a:pt x="133799" y="369851"/>
                  <a:pt x="146304" y="371101"/>
                </a:cubicBezTo>
                <a:cubicBezTo>
                  <a:pt x="194925" y="375963"/>
                  <a:pt x="243840" y="377197"/>
                  <a:pt x="292608" y="380245"/>
                </a:cubicBezTo>
                <a:cubicBezTo>
                  <a:pt x="286512" y="371101"/>
                  <a:pt x="282091" y="360584"/>
                  <a:pt x="274320" y="352813"/>
                </a:cubicBezTo>
                <a:cubicBezTo>
                  <a:pt x="235817" y="314310"/>
                  <a:pt x="205934" y="338248"/>
                  <a:pt x="146304" y="343669"/>
                </a:cubicBezTo>
                <a:cubicBezTo>
                  <a:pt x="143256" y="352813"/>
                  <a:pt x="141471" y="362480"/>
                  <a:pt x="137160" y="371101"/>
                </a:cubicBezTo>
                <a:cubicBezTo>
                  <a:pt x="132245" y="380931"/>
                  <a:pt x="120086" y="387610"/>
                  <a:pt x="118872" y="398533"/>
                </a:cubicBezTo>
                <a:cubicBezTo>
                  <a:pt x="114125" y="441253"/>
                  <a:pt x="131585" y="455628"/>
                  <a:pt x="146304" y="489973"/>
                </a:cubicBezTo>
                <a:cubicBezTo>
                  <a:pt x="150101" y="498832"/>
                  <a:pt x="148284" y="510957"/>
                  <a:pt x="155448" y="517405"/>
                </a:cubicBezTo>
                <a:cubicBezTo>
                  <a:pt x="206766" y="563591"/>
                  <a:pt x="242850" y="574457"/>
                  <a:pt x="301752" y="599701"/>
                </a:cubicBezTo>
                <a:lnTo>
                  <a:pt x="402336" y="590557"/>
                </a:lnTo>
                <a:cubicBezTo>
                  <a:pt x="416237" y="583606"/>
                  <a:pt x="411480" y="560379"/>
                  <a:pt x="411480" y="544837"/>
                </a:cubicBezTo>
                <a:cubicBezTo>
                  <a:pt x="411480" y="517236"/>
                  <a:pt x="406239" y="489864"/>
                  <a:pt x="402336" y="462541"/>
                </a:cubicBezTo>
                <a:cubicBezTo>
                  <a:pt x="400138" y="447155"/>
                  <a:pt x="400143" y="430722"/>
                  <a:pt x="393192" y="416821"/>
                </a:cubicBezTo>
                <a:cubicBezTo>
                  <a:pt x="387409" y="405255"/>
                  <a:pt x="374904" y="398533"/>
                  <a:pt x="365760" y="389389"/>
                </a:cubicBezTo>
                <a:cubicBezTo>
                  <a:pt x="329184" y="392437"/>
                  <a:pt x="292413" y="393682"/>
                  <a:pt x="256032" y="398533"/>
                </a:cubicBezTo>
                <a:cubicBezTo>
                  <a:pt x="246478" y="399807"/>
                  <a:pt x="229963" y="398135"/>
                  <a:pt x="228600" y="407677"/>
                </a:cubicBezTo>
                <a:cubicBezTo>
                  <a:pt x="222980" y="447019"/>
                  <a:pt x="227504" y="488150"/>
                  <a:pt x="237744" y="526549"/>
                </a:cubicBezTo>
                <a:cubicBezTo>
                  <a:pt x="240576" y="537168"/>
                  <a:pt x="256032" y="538741"/>
                  <a:pt x="265176" y="544837"/>
                </a:cubicBezTo>
                <a:cubicBezTo>
                  <a:pt x="280416" y="541789"/>
                  <a:pt x="298956" y="545643"/>
                  <a:pt x="310896" y="535693"/>
                </a:cubicBezTo>
                <a:cubicBezTo>
                  <a:pt x="320550" y="527648"/>
                  <a:pt x="316588" y="511201"/>
                  <a:pt x="320040" y="499117"/>
                </a:cubicBezTo>
                <a:cubicBezTo>
                  <a:pt x="322688" y="489849"/>
                  <a:pt x="326136" y="480829"/>
                  <a:pt x="329184" y="471685"/>
                </a:cubicBezTo>
                <a:cubicBezTo>
                  <a:pt x="326136" y="429013"/>
                  <a:pt x="335397" y="383598"/>
                  <a:pt x="320040" y="343669"/>
                </a:cubicBezTo>
                <a:cubicBezTo>
                  <a:pt x="315529" y="331939"/>
                  <a:pt x="293277" y="344962"/>
                  <a:pt x="283464" y="352813"/>
                </a:cubicBezTo>
                <a:cubicBezTo>
                  <a:pt x="275938" y="358834"/>
                  <a:pt x="276968" y="370977"/>
                  <a:pt x="274320" y="380245"/>
                </a:cubicBezTo>
                <a:cubicBezTo>
                  <a:pt x="270868" y="392329"/>
                  <a:pt x="268224" y="404629"/>
                  <a:pt x="265176" y="416821"/>
                </a:cubicBezTo>
                <a:cubicBezTo>
                  <a:pt x="268224" y="435109"/>
                  <a:pt x="260367" y="459476"/>
                  <a:pt x="274320" y="471685"/>
                </a:cubicBezTo>
                <a:cubicBezTo>
                  <a:pt x="290540" y="485877"/>
                  <a:pt x="317419" y="475602"/>
                  <a:pt x="338328" y="480829"/>
                </a:cubicBezTo>
                <a:cubicBezTo>
                  <a:pt x="354252" y="484810"/>
                  <a:pt x="368476" y="493926"/>
                  <a:pt x="384048" y="499117"/>
                </a:cubicBezTo>
                <a:cubicBezTo>
                  <a:pt x="395970" y="503091"/>
                  <a:pt x="408432" y="505213"/>
                  <a:pt x="420624" y="508261"/>
                </a:cubicBezTo>
                <a:cubicBezTo>
                  <a:pt x="452458" y="504724"/>
                  <a:pt x="544844" y="498178"/>
                  <a:pt x="576072" y="480829"/>
                </a:cubicBezTo>
                <a:cubicBezTo>
                  <a:pt x="584498" y="476148"/>
                  <a:pt x="582568" y="462665"/>
                  <a:pt x="585216" y="453397"/>
                </a:cubicBezTo>
                <a:cubicBezTo>
                  <a:pt x="588668" y="441313"/>
                  <a:pt x="591312" y="429013"/>
                  <a:pt x="594360" y="416821"/>
                </a:cubicBezTo>
                <a:cubicBezTo>
                  <a:pt x="591312" y="383293"/>
                  <a:pt x="593784" y="348795"/>
                  <a:pt x="585216" y="316237"/>
                </a:cubicBezTo>
                <a:cubicBezTo>
                  <a:pt x="578278" y="289872"/>
                  <a:pt x="548640" y="243085"/>
                  <a:pt x="548640" y="243085"/>
                </a:cubicBezTo>
                <a:cubicBezTo>
                  <a:pt x="545782" y="243657"/>
                  <a:pt x="485221" y="253803"/>
                  <a:pt x="475488" y="261373"/>
                </a:cubicBezTo>
                <a:cubicBezTo>
                  <a:pt x="455073" y="277251"/>
                  <a:pt x="420624" y="316237"/>
                  <a:pt x="420624" y="316237"/>
                </a:cubicBezTo>
                <a:cubicBezTo>
                  <a:pt x="423672" y="340621"/>
                  <a:pt x="423302" y="365681"/>
                  <a:pt x="429768" y="389389"/>
                </a:cubicBezTo>
                <a:cubicBezTo>
                  <a:pt x="432660" y="399991"/>
                  <a:pt x="437094" y="416038"/>
                  <a:pt x="448056" y="416821"/>
                </a:cubicBezTo>
                <a:cubicBezTo>
                  <a:pt x="485042" y="419463"/>
                  <a:pt x="521208" y="404629"/>
                  <a:pt x="557784" y="398533"/>
                </a:cubicBezTo>
                <a:cubicBezTo>
                  <a:pt x="599707" y="335649"/>
                  <a:pt x="587409" y="364521"/>
                  <a:pt x="603504" y="316237"/>
                </a:cubicBezTo>
                <a:cubicBezTo>
                  <a:pt x="597408" y="297949"/>
                  <a:pt x="604146" y="265013"/>
                  <a:pt x="585216" y="261373"/>
                </a:cubicBezTo>
                <a:cubicBezTo>
                  <a:pt x="556307" y="255814"/>
                  <a:pt x="292174" y="205988"/>
                  <a:pt x="384048" y="316237"/>
                </a:cubicBezTo>
                <a:cubicBezTo>
                  <a:pt x="390218" y="323642"/>
                  <a:pt x="402859" y="321070"/>
                  <a:pt x="411480" y="325381"/>
                </a:cubicBezTo>
                <a:cubicBezTo>
                  <a:pt x="421310" y="330296"/>
                  <a:pt x="429768" y="337573"/>
                  <a:pt x="438912" y="343669"/>
                </a:cubicBezTo>
                <a:cubicBezTo>
                  <a:pt x="448056" y="340621"/>
                  <a:pt x="458324" y="339872"/>
                  <a:pt x="466344" y="334525"/>
                </a:cubicBezTo>
                <a:cubicBezTo>
                  <a:pt x="504393" y="309159"/>
                  <a:pt x="498929" y="289058"/>
                  <a:pt x="512064" y="243085"/>
                </a:cubicBezTo>
                <a:cubicBezTo>
                  <a:pt x="509016" y="194317"/>
                  <a:pt x="538567" y="130201"/>
                  <a:pt x="502920" y="96781"/>
                </a:cubicBezTo>
                <a:cubicBezTo>
                  <a:pt x="469492" y="65442"/>
                  <a:pt x="409496" y="92258"/>
                  <a:pt x="365760" y="105925"/>
                </a:cubicBezTo>
                <a:cubicBezTo>
                  <a:pt x="353765" y="109673"/>
                  <a:pt x="361566" y="130950"/>
                  <a:pt x="356616" y="142501"/>
                </a:cubicBezTo>
                <a:cubicBezTo>
                  <a:pt x="352287" y="152602"/>
                  <a:pt x="343780" y="160391"/>
                  <a:pt x="338328" y="169933"/>
                </a:cubicBezTo>
                <a:cubicBezTo>
                  <a:pt x="331565" y="181768"/>
                  <a:pt x="320040" y="206509"/>
                  <a:pt x="320040" y="20650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Lightning Bolt 17"/>
          <p:cNvSpPr/>
          <p:nvPr/>
        </p:nvSpPr>
        <p:spPr>
          <a:xfrm rot="18905291">
            <a:off x="1992508" y="2902271"/>
            <a:ext cx="1344168" cy="594360"/>
          </a:xfrm>
          <a:prstGeom prst="lightningBol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Lightning Bolt 18"/>
          <p:cNvSpPr/>
          <p:nvPr/>
        </p:nvSpPr>
        <p:spPr>
          <a:xfrm rot="502584">
            <a:off x="5439285" y="2827286"/>
            <a:ext cx="1344168" cy="594360"/>
          </a:xfrm>
          <a:prstGeom prst="lightningBol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21"/>
          </p:nvPr>
        </p:nvSpPr>
        <p:spPr>
          <a:xfrm>
            <a:off x="6063663" y="1179570"/>
            <a:ext cx="2520000" cy="3024939"/>
          </a:xfrm>
          <a:ln>
            <a:noFill/>
          </a:ln>
        </p:spPr>
        <p:txBody>
          <a:bodyPr/>
          <a:lstStyle/>
          <a:p>
            <a:r>
              <a:rPr lang="lt-LT" dirty="0"/>
              <a:t>Apoptosis</a:t>
            </a:r>
            <a:endParaRPr lang="en-GB" dirty="0"/>
          </a:p>
        </p:txBody>
      </p:sp>
      <p:sp>
        <p:nvSpPr>
          <p:cNvPr id="7" name="Title 2">
            <a:extLst>
              <a:ext uri="{FF2B5EF4-FFF2-40B4-BE49-F238E27FC236}">
                <a16:creationId xmlns:a16="http://schemas.microsoft.com/office/drawing/2014/main" id="{4BD22A4F-C993-E025-7D20-9188BD3656A4}"/>
              </a:ext>
            </a:extLst>
          </p:cNvPr>
          <p:cNvSpPr txBox="1">
            <a:spLocks/>
          </p:cNvSpPr>
          <p:nvPr/>
        </p:nvSpPr>
        <p:spPr>
          <a:xfrm>
            <a:off x="604937" y="865713"/>
            <a:ext cx="7991475" cy="425450"/>
          </a:xfrm>
          <a:prstGeom prst="rect">
            <a:avLst/>
          </a:prstGeom>
          <a:ln w="25400">
            <a:noFill/>
          </a:ln>
        </p:spPr>
        <p:txBody>
          <a:bodyPr vert="horz" lIns="91440" tIns="90000" rIns="91440" bIns="90000" rtlCol="0" anchor="ctr" anchorCtr="0">
            <a:noAutofit/>
          </a:bodyPr>
          <a:lstStyle>
            <a:lvl1pPr algn="ctr" defTabSz="6858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18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t-LT" sz="1600" b="1" i="1" dirty="0">
                <a:solidFill>
                  <a:schemeClr val="tx1"/>
                </a:solidFill>
              </a:rPr>
              <a:t>Vardenis PAVARDENIS, </a:t>
            </a:r>
            <a:r>
              <a:rPr lang="lt-LT" sz="1600" i="1" dirty="0">
                <a:solidFill>
                  <a:schemeClr val="tx1"/>
                </a:solidFill>
              </a:rPr>
              <a:t>Vilnius University, Lithuania</a:t>
            </a:r>
            <a:endParaRPr lang="en-GB" sz="16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9482119"/>
      </p:ext>
    </p:extLst>
  </p:cSld>
  <p:clrMapOvr>
    <a:masterClrMapping/>
  </p:clrMapOvr>
</p:sld>
</file>

<file path=ppt/theme/theme1.xml><?xml version="1.0" encoding="utf-8"?>
<a:theme xmlns:a="http://schemas.openxmlformats.org/drawingml/2006/main" name="Elsevier">
  <a:themeElements>
    <a:clrScheme name="Custom 1">
      <a:dk1>
        <a:srgbClr val="53565A"/>
      </a:dk1>
      <a:lt1>
        <a:srgbClr val="FFFFFF"/>
      </a:lt1>
      <a:dk2>
        <a:srgbClr val="FF6C00"/>
      </a:dk2>
      <a:lt2>
        <a:srgbClr val="E7E6E6"/>
      </a:lt2>
      <a:accent1>
        <a:srgbClr val="3678DF"/>
      </a:accent1>
      <a:accent2>
        <a:srgbClr val="FF6C00"/>
      </a:accent2>
      <a:accent3>
        <a:srgbClr val="FCD300"/>
      </a:accent3>
      <a:accent4>
        <a:srgbClr val="F73D28"/>
      </a:accent4>
      <a:accent5>
        <a:srgbClr val="8ED600"/>
      </a:accent5>
      <a:accent6>
        <a:srgbClr val="661CC9"/>
      </a:accent6>
      <a:hlink>
        <a:srgbClr val="0563C1"/>
      </a:hlink>
      <a:folHlink>
        <a:srgbClr val="FF6C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Dark grey">
      <a:srgbClr val="53565A"/>
    </a:custClr>
    <a:custClr name="Orange">
      <a:srgbClr val="FF6C00"/>
    </a:custClr>
    <a:custClr name="Grey footer">
      <a:srgbClr val="A7A8AA"/>
    </a:custClr>
  </a:custClrLst>
  <a:extLst>
    <a:ext uri="{05A4C25C-085E-4340-85A3-A5531E510DB2}">
      <thm15:themeFamily xmlns:thm15="http://schemas.microsoft.com/office/thememl/2012/main" name="ELS_ppt-presentation_Arial 16_9 new.potx" id="{D40443C0-16AF-4A5D-8290-255DEE5F8301}" vid="{38A45B1D-F117-4F8B-9F78-F1219F5478A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03F462C81B4CA4089CDB375C6F04451" ma:contentTypeVersion="13" ma:contentTypeDescription="Create a new document." ma:contentTypeScope="" ma:versionID="4eee17a48324ef3a8839ded83eb7de38">
  <xsd:schema xmlns:xsd="http://www.w3.org/2001/XMLSchema" xmlns:xs="http://www.w3.org/2001/XMLSchema" xmlns:p="http://schemas.microsoft.com/office/2006/metadata/properties" xmlns:ns3="bcd1ee4d-0a03-4459-8227-1729d7e061bd" xmlns:ns4="69a629a4-d0d4-49a2-bb4f-4472faa1e085" targetNamespace="http://schemas.microsoft.com/office/2006/metadata/properties" ma:root="true" ma:fieldsID="e7a6086a60396f1d785e83d39353bd74" ns3:_="" ns4:_="">
    <xsd:import namespace="bcd1ee4d-0a03-4459-8227-1729d7e061bd"/>
    <xsd:import namespace="69a629a4-d0d4-49a2-bb4f-4472faa1e08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d1ee4d-0a03-4459-8227-1729d7e061b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a629a4-d0d4-49a2-bb4f-4472faa1e085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A7137FC-9D71-44E6-A5E9-F8E9B717AA1D}">
  <ds:schemaRefs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bcd1ee4d-0a03-4459-8227-1729d7e061bd"/>
    <ds:schemaRef ds:uri="69a629a4-d0d4-49a2-bb4f-4472faa1e085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92590EA-0C5B-4498-8275-4BA46B0A58E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452E5B6-66F6-4CFC-8201-64FEC47FE63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d1ee4d-0a03-4459-8227-1729d7e061bd"/>
    <ds:schemaRef ds:uri="69a629a4-d0d4-49a2-bb4f-4472faa1e08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ELS_ppt-presentation_Arial 16_9 new colorscheme</Template>
  <TotalTime>0</TotalTime>
  <Words>36</Words>
  <Application>Microsoft Office PowerPoint</Application>
  <PresentationFormat>On-screen Show (16:9)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Courier New</vt:lpstr>
      <vt:lpstr>Elsevier</vt:lpstr>
      <vt:lpstr>Author and affiliation </vt:lpstr>
      <vt:lpstr>SARS-CoV-2 protein X induces apoptosis of human macrophages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cp:lastPrinted>2018-07-23T12:36:44Z</cp:lastPrinted>
  <dcterms:created xsi:type="dcterms:W3CDTF">2018-05-29T20:11:58Z</dcterms:created>
  <dcterms:modified xsi:type="dcterms:W3CDTF">2025-04-15T08:33:09Z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49ac42a-3eb4-4074-b885-aea26bd6241e_Enabled">
    <vt:lpwstr>true</vt:lpwstr>
  </property>
  <property fmtid="{D5CDD505-2E9C-101B-9397-08002B2CF9AE}" pid="3" name="MSIP_Label_549ac42a-3eb4-4074-b885-aea26bd6241e_SetDate">
    <vt:lpwstr>2021-03-25T14:17:05Z</vt:lpwstr>
  </property>
  <property fmtid="{D5CDD505-2E9C-101B-9397-08002B2CF9AE}" pid="4" name="MSIP_Label_549ac42a-3eb4-4074-b885-aea26bd6241e_Method">
    <vt:lpwstr>Standard</vt:lpwstr>
  </property>
  <property fmtid="{D5CDD505-2E9C-101B-9397-08002B2CF9AE}" pid="5" name="MSIP_Label_549ac42a-3eb4-4074-b885-aea26bd6241e_Name">
    <vt:lpwstr>General Business</vt:lpwstr>
  </property>
  <property fmtid="{D5CDD505-2E9C-101B-9397-08002B2CF9AE}" pid="6" name="MSIP_Label_549ac42a-3eb4-4074-b885-aea26bd6241e_SiteId">
    <vt:lpwstr>9274ee3f-9425-4109-a27f-9fb15c10675d</vt:lpwstr>
  </property>
  <property fmtid="{D5CDD505-2E9C-101B-9397-08002B2CF9AE}" pid="7" name="MSIP_Label_549ac42a-3eb4-4074-b885-aea26bd6241e_ActionId">
    <vt:lpwstr>bf2387a5-b0f2-4910-8ffa-977b1bf672cb</vt:lpwstr>
  </property>
  <property fmtid="{D5CDD505-2E9C-101B-9397-08002B2CF9AE}" pid="8" name="MSIP_Label_549ac42a-3eb4-4074-b885-aea26bd6241e_ContentBits">
    <vt:lpwstr>0</vt:lpwstr>
  </property>
  <property fmtid="{D5CDD505-2E9C-101B-9397-08002B2CF9AE}" pid="9" name="ContentTypeId">
    <vt:lpwstr>0x010100103F462C81B4CA4089CDB375C6F04451</vt:lpwstr>
  </property>
</Properties>
</file>