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315" r:id="rId3"/>
    <p:sldId id="307" r:id="rId4"/>
    <p:sldId id="308" r:id="rId5"/>
    <p:sldId id="309" r:id="rId6"/>
    <p:sldId id="310" r:id="rId7"/>
    <p:sldId id="284" r:id="rId8"/>
    <p:sldId id="285" r:id="rId9"/>
    <p:sldId id="286" r:id="rId10"/>
    <p:sldId id="287" r:id="rId11"/>
    <p:sldId id="259" r:id="rId12"/>
    <p:sldId id="291" r:id="rId13"/>
    <p:sldId id="311" r:id="rId14"/>
    <p:sldId id="293" r:id="rId15"/>
    <p:sldId id="260" r:id="rId16"/>
    <p:sldId id="295" r:id="rId17"/>
    <p:sldId id="296" r:id="rId18"/>
    <p:sldId id="29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6FDF"/>
    <a:srgbClr val="71A59F"/>
    <a:srgbClr val="D06599"/>
    <a:srgbClr val="512D3D"/>
    <a:srgbClr val="CD0C57"/>
    <a:srgbClr val="5C0A2A"/>
    <a:srgbClr val="D10A57"/>
    <a:srgbClr val="9D9E98"/>
    <a:srgbClr val="6EADA8"/>
    <a:srgbClr val="DA76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CED151-49D6-43D4-9938-2E6F4FA1247F}" v="4" dt="2025-09-10T13:23:39.8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9" d="100"/>
          <a:sy n="79" d="100"/>
        </p:scale>
        <p:origin x="86" y="3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Heathcote" userId="2793dcad7de261a0" providerId="LiveId" clId="{BF00940B-3889-4669-BC8C-FDB00B17DF69}"/>
    <pc:docChg chg="addSld delSld modSld">
      <pc:chgData name="Laura Heathcote" userId="2793dcad7de261a0" providerId="LiveId" clId="{BF00940B-3889-4669-BC8C-FDB00B17DF69}" dt="2025-09-10T13:23:39.890" v="27"/>
      <pc:docMkLst>
        <pc:docMk/>
      </pc:docMkLst>
      <pc:sldChg chg="add del setBg">
        <pc:chgData name="Laura Heathcote" userId="2793dcad7de261a0" providerId="LiveId" clId="{BF00940B-3889-4669-BC8C-FDB00B17DF69}" dt="2025-09-10T13:23:31.923" v="22" actId="47"/>
        <pc:sldMkLst>
          <pc:docMk/>
          <pc:sldMk cId="32265706" sldId="257"/>
        </pc:sldMkLst>
      </pc:sldChg>
      <pc:sldChg chg="add del setBg">
        <pc:chgData name="Laura Heathcote" userId="2793dcad7de261a0" providerId="LiveId" clId="{BF00940B-3889-4669-BC8C-FDB00B17DF69}" dt="2025-09-10T13:23:39.890" v="27"/>
        <pc:sldMkLst>
          <pc:docMk/>
          <pc:sldMk cId="1356229199" sldId="259"/>
        </pc:sldMkLst>
      </pc:sldChg>
      <pc:sldChg chg="add del setBg">
        <pc:chgData name="Laura Heathcote" userId="2793dcad7de261a0" providerId="LiveId" clId="{BF00940B-3889-4669-BC8C-FDB00B17DF69}" dt="2025-09-10T13:23:39.890" v="27"/>
        <pc:sldMkLst>
          <pc:docMk/>
          <pc:sldMk cId="2931229046" sldId="260"/>
        </pc:sldMkLst>
      </pc:sldChg>
      <pc:sldChg chg="add del setBg">
        <pc:chgData name="Laura Heathcote" userId="2793dcad7de261a0" providerId="LiveId" clId="{BF00940B-3889-4669-BC8C-FDB00B17DF69}" dt="2025-09-10T13:23:32.072" v="23" actId="47"/>
        <pc:sldMkLst>
          <pc:docMk/>
          <pc:sldMk cId="2622162849" sldId="277"/>
        </pc:sldMkLst>
      </pc:sldChg>
      <pc:sldChg chg="add del setBg">
        <pc:chgData name="Laura Heathcote" userId="2793dcad7de261a0" providerId="LiveId" clId="{BF00940B-3889-4669-BC8C-FDB00B17DF69}" dt="2025-09-10T13:23:32.812" v="24" actId="47"/>
        <pc:sldMkLst>
          <pc:docMk/>
          <pc:sldMk cId="220338708" sldId="278"/>
        </pc:sldMkLst>
      </pc:sldChg>
      <pc:sldChg chg="add del setBg">
        <pc:chgData name="Laura Heathcote" userId="2793dcad7de261a0" providerId="LiveId" clId="{BF00940B-3889-4669-BC8C-FDB00B17DF69}" dt="2025-09-10T13:23:33.174" v="25" actId="47"/>
        <pc:sldMkLst>
          <pc:docMk/>
          <pc:sldMk cId="3671387163" sldId="279"/>
        </pc:sldMkLst>
      </pc:sldChg>
      <pc:sldChg chg="add del setBg">
        <pc:chgData name="Laura Heathcote" userId="2793dcad7de261a0" providerId="LiveId" clId="{BF00940B-3889-4669-BC8C-FDB00B17DF69}" dt="2025-09-10T13:23:31.479" v="19" actId="47"/>
        <pc:sldMkLst>
          <pc:docMk/>
          <pc:sldMk cId="2483297367" sldId="281"/>
        </pc:sldMkLst>
      </pc:sldChg>
      <pc:sldChg chg="add del setBg">
        <pc:chgData name="Laura Heathcote" userId="2793dcad7de261a0" providerId="LiveId" clId="{BF00940B-3889-4669-BC8C-FDB00B17DF69}" dt="2025-09-10T13:23:31.641" v="20" actId="47"/>
        <pc:sldMkLst>
          <pc:docMk/>
          <pc:sldMk cId="3223210685" sldId="282"/>
        </pc:sldMkLst>
      </pc:sldChg>
      <pc:sldChg chg="add del setBg">
        <pc:chgData name="Laura Heathcote" userId="2793dcad7de261a0" providerId="LiveId" clId="{BF00940B-3889-4669-BC8C-FDB00B17DF69}" dt="2025-09-10T13:23:31.804" v="21" actId="47"/>
        <pc:sldMkLst>
          <pc:docMk/>
          <pc:sldMk cId="1177445765" sldId="283"/>
        </pc:sldMkLst>
      </pc:sldChg>
      <pc:sldChg chg="add del setBg">
        <pc:chgData name="Laura Heathcote" userId="2793dcad7de261a0" providerId="LiveId" clId="{BF00940B-3889-4669-BC8C-FDB00B17DF69}" dt="2025-09-10T13:23:39.890" v="27"/>
        <pc:sldMkLst>
          <pc:docMk/>
          <pc:sldMk cId="3708128729" sldId="284"/>
        </pc:sldMkLst>
      </pc:sldChg>
      <pc:sldChg chg="add del setBg">
        <pc:chgData name="Laura Heathcote" userId="2793dcad7de261a0" providerId="LiveId" clId="{BF00940B-3889-4669-BC8C-FDB00B17DF69}" dt="2025-09-10T13:23:39.890" v="27"/>
        <pc:sldMkLst>
          <pc:docMk/>
          <pc:sldMk cId="623094012" sldId="285"/>
        </pc:sldMkLst>
      </pc:sldChg>
      <pc:sldChg chg="add del setBg">
        <pc:chgData name="Laura Heathcote" userId="2793dcad7de261a0" providerId="LiveId" clId="{BF00940B-3889-4669-BC8C-FDB00B17DF69}" dt="2025-09-10T13:23:39.890" v="27"/>
        <pc:sldMkLst>
          <pc:docMk/>
          <pc:sldMk cId="170474459" sldId="286"/>
        </pc:sldMkLst>
      </pc:sldChg>
      <pc:sldChg chg="add del setBg">
        <pc:chgData name="Laura Heathcote" userId="2793dcad7de261a0" providerId="LiveId" clId="{BF00940B-3889-4669-BC8C-FDB00B17DF69}" dt="2025-09-10T13:23:39.890" v="27"/>
        <pc:sldMkLst>
          <pc:docMk/>
          <pc:sldMk cId="1641272932" sldId="287"/>
        </pc:sldMkLst>
      </pc:sldChg>
      <pc:sldChg chg="add del setBg">
        <pc:chgData name="Laura Heathcote" userId="2793dcad7de261a0" providerId="LiveId" clId="{BF00940B-3889-4669-BC8C-FDB00B17DF69}" dt="2025-09-10T13:23:39.890" v="27"/>
        <pc:sldMkLst>
          <pc:docMk/>
          <pc:sldMk cId="980315482" sldId="291"/>
        </pc:sldMkLst>
      </pc:sldChg>
      <pc:sldChg chg="add del setBg">
        <pc:chgData name="Laura Heathcote" userId="2793dcad7de261a0" providerId="LiveId" clId="{BF00940B-3889-4669-BC8C-FDB00B17DF69}" dt="2025-09-10T13:23:39.890" v="27"/>
        <pc:sldMkLst>
          <pc:docMk/>
          <pc:sldMk cId="1030151384" sldId="293"/>
        </pc:sldMkLst>
      </pc:sldChg>
      <pc:sldChg chg="add del setBg">
        <pc:chgData name="Laura Heathcote" userId="2793dcad7de261a0" providerId="LiveId" clId="{BF00940B-3889-4669-BC8C-FDB00B17DF69}" dt="2025-09-10T13:23:39.890" v="27"/>
        <pc:sldMkLst>
          <pc:docMk/>
          <pc:sldMk cId="3937941924" sldId="295"/>
        </pc:sldMkLst>
      </pc:sldChg>
      <pc:sldChg chg="add del setBg">
        <pc:chgData name="Laura Heathcote" userId="2793dcad7de261a0" providerId="LiveId" clId="{BF00940B-3889-4669-BC8C-FDB00B17DF69}" dt="2025-09-10T13:23:39.890" v="27"/>
        <pc:sldMkLst>
          <pc:docMk/>
          <pc:sldMk cId="492590853" sldId="296"/>
        </pc:sldMkLst>
      </pc:sldChg>
      <pc:sldChg chg="add del setBg">
        <pc:chgData name="Laura Heathcote" userId="2793dcad7de261a0" providerId="LiveId" clId="{BF00940B-3889-4669-BC8C-FDB00B17DF69}" dt="2025-09-10T13:23:39.890" v="27"/>
        <pc:sldMkLst>
          <pc:docMk/>
          <pc:sldMk cId="2062628421" sldId="297"/>
        </pc:sldMkLst>
      </pc:sldChg>
      <pc:sldChg chg="add del setBg">
        <pc:chgData name="Laura Heathcote" userId="2793dcad7de261a0" providerId="LiveId" clId="{BF00940B-3889-4669-BC8C-FDB00B17DF69}" dt="2025-09-10T13:23:39.890" v="27"/>
        <pc:sldMkLst>
          <pc:docMk/>
          <pc:sldMk cId="1587419927" sldId="307"/>
        </pc:sldMkLst>
      </pc:sldChg>
      <pc:sldChg chg="add del setBg">
        <pc:chgData name="Laura Heathcote" userId="2793dcad7de261a0" providerId="LiveId" clId="{BF00940B-3889-4669-BC8C-FDB00B17DF69}" dt="2025-09-10T13:23:39.890" v="27"/>
        <pc:sldMkLst>
          <pc:docMk/>
          <pc:sldMk cId="3118319930" sldId="308"/>
        </pc:sldMkLst>
      </pc:sldChg>
      <pc:sldChg chg="add del setBg">
        <pc:chgData name="Laura Heathcote" userId="2793dcad7de261a0" providerId="LiveId" clId="{BF00940B-3889-4669-BC8C-FDB00B17DF69}" dt="2025-09-10T13:23:39.890" v="27"/>
        <pc:sldMkLst>
          <pc:docMk/>
          <pc:sldMk cId="2773959903" sldId="309"/>
        </pc:sldMkLst>
      </pc:sldChg>
      <pc:sldChg chg="add del setBg">
        <pc:chgData name="Laura Heathcote" userId="2793dcad7de261a0" providerId="LiveId" clId="{BF00940B-3889-4669-BC8C-FDB00B17DF69}" dt="2025-09-10T13:23:39.890" v="27"/>
        <pc:sldMkLst>
          <pc:docMk/>
          <pc:sldMk cId="3512543637" sldId="310"/>
        </pc:sldMkLst>
      </pc:sldChg>
      <pc:sldChg chg="add del setBg">
        <pc:chgData name="Laura Heathcote" userId="2793dcad7de261a0" providerId="LiveId" clId="{BF00940B-3889-4669-BC8C-FDB00B17DF69}" dt="2025-09-10T13:23:39.890" v="27"/>
        <pc:sldMkLst>
          <pc:docMk/>
          <pc:sldMk cId="1799680707" sldId="311"/>
        </pc:sldMkLst>
      </pc:sldChg>
      <pc:sldChg chg="add del setBg">
        <pc:chgData name="Laura Heathcote" userId="2793dcad7de261a0" providerId="LiveId" clId="{BF00940B-3889-4669-BC8C-FDB00B17DF69}" dt="2025-09-10T13:23:31.330" v="18" actId="47"/>
        <pc:sldMkLst>
          <pc:docMk/>
          <pc:sldMk cId="2438861284" sldId="314"/>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8755-B51C-3AA3-4DFE-1C164683F1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62125F2-C21A-80D3-48EF-D20F68027B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58CAC8B-C956-809C-784F-4BFBA02F7458}"/>
              </a:ext>
            </a:extLst>
          </p:cNvPr>
          <p:cNvSpPr>
            <a:spLocks noGrp="1"/>
          </p:cNvSpPr>
          <p:nvPr>
            <p:ph type="dt" sz="half" idx="10"/>
          </p:nvPr>
        </p:nvSpPr>
        <p:spPr/>
        <p:txBody>
          <a:bodyPr/>
          <a:lstStyle/>
          <a:p>
            <a:fld id="{7BBB2B56-D952-49C8-AA8E-B1421C4B2FCA}" type="datetimeFigureOut">
              <a:rPr lang="en-GB" smtClean="0"/>
              <a:t>10/09/2025</a:t>
            </a:fld>
            <a:endParaRPr lang="en-GB"/>
          </a:p>
        </p:txBody>
      </p:sp>
      <p:sp>
        <p:nvSpPr>
          <p:cNvPr id="5" name="Footer Placeholder 4">
            <a:extLst>
              <a:ext uri="{FF2B5EF4-FFF2-40B4-BE49-F238E27FC236}">
                <a16:creationId xmlns:a16="http://schemas.microsoft.com/office/drawing/2014/main" id="{452AC0DE-A6CB-7292-7710-D851AB4A6B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FCA409-81B6-3FF8-6123-CC0879FA8D60}"/>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204867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DC8A6-9E5E-8D2F-5ECA-D999F307664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3E4079-FA13-D9C9-A996-CFF8A03C5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2C97A2-2167-6294-BFB6-D484928292B6}"/>
              </a:ext>
            </a:extLst>
          </p:cNvPr>
          <p:cNvSpPr>
            <a:spLocks noGrp="1"/>
          </p:cNvSpPr>
          <p:nvPr>
            <p:ph type="dt" sz="half" idx="10"/>
          </p:nvPr>
        </p:nvSpPr>
        <p:spPr/>
        <p:txBody>
          <a:bodyPr/>
          <a:lstStyle/>
          <a:p>
            <a:fld id="{7BBB2B56-D952-49C8-AA8E-B1421C4B2FCA}" type="datetimeFigureOut">
              <a:rPr lang="en-GB" smtClean="0"/>
              <a:t>10/09/2025</a:t>
            </a:fld>
            <a:endParaRPr lang="en-GB"/>
          </a:p>
        </p:txBody>
      </p:sp>
      <p:sp>
        <p:nvSpPr>
          <p:cNvPr id="5" name="Footer Placeholder 4">
            <a:extLst>
              <a:ext uri="{FF2B5EF4-FFF2-40B4-BE49-F238E27FC236}">
                <a16:creationId xmlns:a16="http://schemas.microsoft.com/office/drawing/2014/main" id="{E5165DC1-9C5F-E5B9-08EA-E30DD4247E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4225A4-49F5-6BBB-0E3C-76468544D6F0}"/>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175267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9FA637-DBCA-E168-8392-C5B25B2B5E1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A585E8-DE36-2412-6680-9E08506732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2F17F4-29DB-BC92-CF0A-1397588CDF34}"/>
              </a:ext>
            </a:extLst>
          </p:cNvPr>
          <p:cNvSpPr>
            <a:spLocks noGrp="1"/>
          </p:cNvSpPr>
          <p:nvPr>
            <p:ph type="dt" sz="half" idx="10"/>
          </p:nvPr>
        </p:nvSpPr>
        <p:spPr/>
        <p:txBody>
          <a:bodyPr/>
          <a:lstStyle/>
          <a:p>
            <a:fld id="{7BBB2B56-D952-49C8-AA8E-B1421C4B2FCA}" type="datetimeFigureOut">
              <a:rPr lang="en-GB" smtClean="0"/>
              <a:t>10/09/2025</a:t>
            </a:fld>
            <a:endParaRPr lang="en-GB"/>
          </a:p>
        </p:txBody>
      </p:sp>
      <p:sp>
        <p:nvSpPr>
          <p:cNvPr id="5" name="Footer Placeholder 4">
            <a:extLst>
              <a:ext uri="{FF2B5EF4-FFF2-40B4-BE49-F238E27FC236}">
                <a16:creationId xmlns:a16="http://schemas.microsoft.com/office/drawing/2014/main" id="{F105059D-2694-51D1-7360-5BD7477B9E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68481F-A375-7B77-0BD5-A26E3D9FC5F2}"/>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516115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2D04D-0F70-6177-82B2-A6794AFCB3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E6B690-39F0-8323-0568-A67C548A3A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30C48B-F62C-A8D8-D68E-7EB393280040}"/>
              </a:ext>
            </a:extLst>
          </p:cNvPr>
          <p:cNvSpPr>
            <a:spLocks noGrp="1"/>
          </p:cNvSpPr>
          <p:nvPr>
            <p:ph type="dt" sz="half" idx="10"/>
          </p:nvPr>
        </p:nvSpPr>
        <p:spPr/>
        <p:txBody>
          <a:bodyPr/>
          <a:lstStyle/>
          <a:p>
            <a:fld id="{7BBB2B56-D952-49C8-AA8E-B1421C4B2FCA}" type="datetimeFigureOut">
              <a:rPr lang="en-GB" smtClean="0"/>
              <a:t>10/09/2025</a:t>
            </a:fld>
            <a:endParaRPr lang="en-GB"/>
          </a:p>
        </p:txBody>
      </p:sp>
      <p:sp>
        <p:nvSpPr>
          <p:cNvPr id="5" name="Footer Placeholder 4">
            <a:extLst>
              <a:ext uri="{FF2B5EF4-FFF2-40B4-BE49-F238E27FC236}">
                <a16:creationId xmlns:a16="http://schemas.microsoft.com/office/drawing/2014/main" id="{E2B9D064-66E1-40AE-4552-C0F53638A1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19B2C5-C6DF-5034-EB16-019AC6D63180}"/>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1282233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514A-E96B-FFD8-6302-96F2CCC32A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5A32015-6F0D-DC3B-2697-825F9DE30DF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3A1DBE-F244-68B0-2FC5-F7FCF88D9F4C}"/>
              </a:ext>
            </a:extLst>
          </p:cNvPr>
          <p:cNvSpPr>
            <a:spLocks noGrp="1"/>
          </p:cNvSpPr>
          <p:nvPr>
            <p:ph type="dt" sz="half" idx="10"/>
          </p:nvPr>
        </p:nvSpPr>
        <p:spPr/>
        <p:txBody>
          <a:bodyPr/>
          <a:lstStyle/>
          <a:p>
            <a:fld id="{7BBB2B56-D952-49C8-AA8E-B1421C4B2FCA}" type="datetimeFigureOut">
              <a:rPr lang="en-GB" smtClean="0"/>
              <a:t>10/09/2025</a:t>
            </a:fld>
            <a:endParaRPr lang="en-GB"/>
          </a:p>
        </p:txBody>
      </p:sp>
      <p:sp>
        <p:nvSpPr>
          <p:cNvPr id="5" name="Footer Placeholder 4">
            <a:extLst>
              <a:ext uri="{FF2B5EF4-FFF2-40B4-BE49-F238E27FC236}">
                <a16:creationId xmlns:a16="http://schemas.microsoft.com/office/drawing/2014/main" id="{6FE098B1-BFED-9ABA-BA55-0ADAF66AB2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7D1C44-9B3B-1C4C-D28F-1D53F258C407}"/>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3473540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91E03-FFE3-CDAE-6C0C-EFECF78244F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160F76E-B992-2C41-7654-1D9A7512C7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DA76028-E7A5-1934-2AF2-C70847B033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5E997F0-9B5B-D9E2-0C84-2BFEAF05F1E2}"/>
              </a:ext>
            </a:extLst>
          </p:cNvPr>
          <p:cNvSpPr>
            <a:spLocks noGrp="1"/>
          </p:cNvSpPr>
          <p:nvPr>
            <p:ph type="dt" sz="half" idx="10"/>
          </p:nvPr>
        </p:nvSpPr>
        <p:spPr/>
        <p:txBody>
          <a:bodyPr/>
          <a:lstStyle/>
          <a:p>
            <a:fld id="{7BBB2B56-D952-49C8-AA8E-B1421C4B2FCA}" type="datetimeFigureOut">
              <a:rPr lang="en-GB" smtClean="0"/>
              <a:t>10/09/2025</a:t>
            </a:fld>
            <a:endParaRPr lang="en-GB"/>
          </a:p>
        </p:txBody>
      </p:sp>
      <p:sp>
        <p:nvSpPr>
          <p:cNvPr id="6" name="Footer Placeholder 5">
            <a:extLst>
              <a:ext uri="{FF2B5EF4-FFF2-40B4-BE49-F238E27FC236}">
                <a16:creationId xmlns:a16="http://schemas.microsoft.com/office/drawing/2014/main" id="{111B41BB-7398-BFA6-FCE4-8CEF9B7968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A17D0D-BEA3-2F1E-F78F-C086804198D2}"/>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834693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7A310-D88C-64E2-F78D-A6AF5386443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B78F02-7C53-298A-7570-707BAB1F8F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14CE4C-E1ED-8F86-A4E7-E093A91285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0681EB8-5ED8-E37D-B858-00E7F6F8CB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F5D432-B80C-F69D-D442-413D312E84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FE27C4B-9F06-C51B-B58C-6E8C0B68C870}"/>
              </a:ext>
            </a:extLst>
          </p:cNvPr>
          <p:cNvSpPr>
            <a:spLocks noGrp="1"/>
          </p:cNvSpPr>
          <p:nvPr>
            <p:ph type="dt" sz="half" idx="10"/>
          </p:nvPr>
        </p:nvSpPr>
        <p:spPr/>
        <p:txBody>
          <a:bodyPr/>
          <a:lstStyle/>
          <a:p>
            <a:fld id="{7BBB2B56-D952-49C8-AA8E-B1421C4B2FCA}" type="datetimeFigureOut">
              <a:rPr lang="en-GB" smtClean="0"/>
              <a:t>10/09/2025</a:t>
            </a:fld>
            <a:endParaRPr lang="en-GB"/>
          </a:p>
        </p:txBody>
      </p:sp>
      <p:sp>
        <p:nvSpPr>
          <p:cNvPr id="8" name="Footer Placeholder 7">
            <a:extLst>
              <a:ext uri="{FF2B5EF4-FFF2-40B4-BE49-F238E27FC236}">
                <a16:creationId xmlns:a16="http://schemas.microsoft.com/office/drawing/2014/main" id="{6FD5392D-22BB-43B1-F8AA-342AB359CE0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77479A-4471-C46C-0CB9-6E2E91145F5A}"/>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2304110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8CFC3-8C4C-7A2D-0ED2-C80DB8E1B8F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76672FE-C427-D64B-0047-F9EE1DE3D04E}"/>
              </a:ext>
            </a:extLst>
          </p:cNvPr>
          <p:cNvSpPr>
            <a:spLocks noGrp="1"/>
          </p:cNvSpPr>
          <p:nvPr>
            <p:ph type="dt" sz="half" idx="10"/>
          </p:nvPr>
        </p:nvSpPr>
        <p:spPr/>
        <p:txBody>
          <a:bodyPr/>
          <a:lstStyle/>
          <a:p>
            <a:fld id="{7BBB2B56-D952-49C8-AA8E-B1421C4B2FCA}" type="datetimeFigureOut">
              <a:rPr lang="en-GB" smtClean="0"/>
              <a:t>10/09/2025</a:t>
            </a:fld>
            <a:endParaRPr lang="en-GB"/>
          </a:p>
        </p:txBody>
      </p:sp>
      <p:sp>
        <p:nvSpPr>
          <p:cNvPr id="4" name="Footer Placeholder 3">
            <a:extLst>
              <a:ext uri="{FF2B5EF4-FFF2-40B4-BE49-F238E27FC236}">
                <a16:creationId xmlns:a16="http://schemas.microsoft.com/office/drawing/2014/main" id="{0123B4D9-DA83-49C5-E09A-CABBC7314E2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8D6AEA7-87FF-5CF6-FF42-9BDEEE429CE2}"/>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1336091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DDC834-B1FA-A73E-AC4E-2BEDF9E79E82}"/>
              </a:ext>
            </a:extLst>
          </p:cNvPr>
          <p:cNvSpPr>
            <a:spLocks noGrp="1"/>
          </p:cNvSpPr>
          <p:nvPr>
            <p:ph type="dt" sz="half" idx="10"/>
          </p:nvPr>
        </p:nvSpPr>
        <p:spPr/>
        <p:txBody>
          <a:bodyPr/>
          <a:lstStyle/>
          <a:p>
            <a:fld id="{7BBB2B56-D952-49C8-AA8E-B1421C4B2FCA}" type="datetimeFigureOut">
              <a:rPr lang="en-GB" smtClean="0"/>
              <a:t>10/09/2025</a:t>
            </a:fld>
            <a:endParaRPr lang="en-GB"/>
          </a:p>
        </p:txBody>
      </p:sp>
      <p:sp>
        <p:nvSpPr>
          <p:cNvPr id="3" name="Footer Placeholder 2">
            <a:extLst>
              <a:ext uri="{FF2B5EF4-FFF2-40B4-BE49-F238E27FC236}">
                <a16:creationId xmlns:a16="http://schemas.microsoft.com/office/drawing/2014/main" id="{E19A38F8-C7F5-E151-B728-1376F0B04C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4AB193-D1EA-F2A6-FCB1-3E147C8FE90F}"/>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3209047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E9727-9AC9-ADFE-C817-82D3663364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C5E4965-DB61-1C47-1228-FA6741DCE6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27DAA11-D5E5-04F2-14DE-536772884F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B3CACB-C6DE-84CB-3EF5-CD0D3F69C749}"/>
              </a:ext>
            </a:extLst>
          </p:cNvPr>
          <p:cNvSpPr>
            <a:spLocks noGrp="1"/>
          </p:cNvSpPr>
          <p:nvPr>
            <p:ph type="dt" sz="half" idx="10"/>
          </p:nvPr>
        </p:nvSpPr>
        <p:spPr/>
        <p:txBody>
          <a:bodyPr/>
          <a:lstStyle/>
          <a:p>
            <a:fld id="{7BBB2B56-D952-49C8-AA8E-B1421C4B2FCA}" type="datetimeFigureOut">
              <a:rPr lang="en-GB" smtClean="0"/>
              <a:t>10/09/2025</a:t>
            </a:fld>
            <a:endParaRPr lang="en-GB"/>
          </a:p>
        </p:txBody>
      </p:sp>
      <p:sp>
        <p:nvSpPr>
          <p:cNvPr id="6" name="Footer Placeholder 5">
            <a:extLst>
              <a:ext uri="{FF2B5EF4-FFF2-40B4-BE49-F238E27FC236}">
                <a16:creationId xmlns:a16="http://schemas.microsoft.com/office/drawing/2014/main" id="{04CC6BDB-8884-B761-0A28-08B0DAB0CE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266E6D-F118-F02F-BC2B-22BBC129560F}"/>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2950349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35C0-AD8E-E1F2-50D6-1A918957DF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F750A55-5744-1C1D-3FBD-4D2DE0F2EA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F1E2322-2096-A904-4FC9-3B04DB9E3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695DB0-9DA8-0C77-8BC4-F66F3BACF329}"/>
              </a:ext>
            </a:extLst>
          </p:cNvPr>
          <p:cNvSpPr>
            <a:spLocks noGrp="1"/>
          </p:cNvSpPr>
          <p:nvPr>
            <p:ph type="dt" sz="half" idx="10"/>
          </p:nvPr>
        </p:nvSpPr>
        <p:spPr/>
        <p:txBody>
          <a:bodyPr/>
          <a:lstStyle/>
          <a:p>
            <a:fld id="{7BBB2B56-D952-49C8-AA8E-B1421C4B2FCA}" type="datetimeFigureOut">
              <a:rPr lang="en-GB" smtClean="0"/>
              <a:t>10/09/2025</a:t>
            </a:fld>
            <a:endParaRPr lang="en-GB"/>
          </a:p>
        </p:txBody>
      </p:sp>
      <p:sp>
        <p:nvSpPr>
          <p:cNvPr id="6" name="Footer Placeholder 5">
            <a:extLst>
              <a:ext uri="{FF2B5EF4-FFF2-40B4-BE49-F238E27FC236}">
                <a16:creationId xmlns:a16="http://schemas.microsoft.com/office/drawing/2014/main" id="{50F04659-7337-2CCB-D1C4-5E9D14D319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131CC2-754A-EB64-E28C-83FC5AB02220}"/>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1061808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A749A3-5121-8578-9BCC-D593914CA3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CF44AB6-CAE0-BA8E-E702-8500B5632C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FE22D4-8DBF-7F13-0955-78A82D5A74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BB2B56-D952-49C8-AA8E-B1421C4B2FCA}" type="datetimeFigureOut">
              <a:rPr lang="en-GB" smtClean="0"/>
              <a:t>10/09/2025</a:t>
            </a:fld>
            <a:endParaRPr lang="en-GB"/>
          </a:p>
        </p:txBody>
      </p:sp>
      <p:sp>
        <p:nvSpPr>
          <p:cNvPr id="5" name="Footer Placeholder 4">
            <a:extLst>
              <a:ext uri="{FF2B5EF4-FFF2-40B4-BE49-F238E27FC236}">
                <a16:creationId xmlns:a16="http://schemas.microsoft.com/office/drawing/2014/main" id="{5A9F346A-0048-8C5F-77D9-944E9457E4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1A4581C-1063-432E-0AD2-20F3A0FC05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13A645F-E536-4840-95EA-0D2CB661419B}" type="slidenum">
              <a:rPr lang="en-GB" smtClean="0"/>
              <a:t>‹#›</a:t>
            </a:fld>
            <a:endParaRPr lang="en-GB"/>
          </a:p>
        </p:txBody>
      </p:sp>
    </p:spTree>
    <p:extLst>
      <p:ext uri="{BB962C8B-B14F-4D97-AF65-F5344CB8AC3E}">
        <p14:creationId xmlns:p14="http://schemas.microsoft.com/office/powerpoint/2010/main" val="3464925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D392789-3613-EAFF-1E5C-F9EC3468F4B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8FA687B-50D7-5AD1-55DC-BDA6681E8E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2" name="Rectangle 1">
            <a:extLst>
              <a:ext uri="{FF2B5EF4-FFF2-40B4-BE49-F238E27FC236}">
                <a16:creationId xmlns:a16="http://schemas.microsoft.com/office/drawing/2014/main" id="{A33521E8-7D38-3D8F-629C-AE8AE384F80C}"/>
              </a:ext>
            </a:extLst>
          </p:cNvPr>
          <p:cNvSpPr/>
          <p:nvPr/>
        </p:nvSpPr>
        <p:spPr>
          <a:xfrm>
            <a:off x="5047700" y="920620"/>
            <a:ext cx="6658711" cy="5016758"/>
          </a:xfrm>
          <a:prstGeom prst="rect">
            <a:avLst/>
          </a:prstGeom>
          <a:noFill/>
        </p:spPr>
        <p:txBody>
          <a:bodyPr wrap="square" lIns="91440" tIns="45720" rIns="91440" bIns="45720">
            <a:spAutoFit/>
          </a:bodyPr>
          <a:lstStyle/>
          <a:p>
            <a:pPr algn="ctr"/>
            <a:r>
              <a:rPr lang="en-US" sz="4000" dirty="0">
                <a:ln>
                  <a:solidFill>
                    <a:srgbClr val="D06599"/>
                  </a:solidFill>
                </a:ln>
                <a:solidFill>
                  <a:schemeClr val="bg1"/>
                </a:solidFill>
              </a:rPr>
              <a:t>A set of observation and recall questions exploring the impact of German politics on everyday life</a:t>
            </a:r>
            <a:br>
              <a:rPr lang="en-US" sz="4000" dirty="0">
                <a:ln>
                  <a:solidFill>
                    <a:srgbClr val="D06599"/>
                  </a:solidFill>
                </a:ln>
                <a:solidFill>
                  <a:schemeClr val="bg1"/>
                </a:solidFill>
              </a:rPr>
            </a:br>
            <a:endParaRPr lang="en-US" sz="4000" dirty="0">
              <a:ln>
                <a:solidFill>
                  <a:srgbClr val="D06599"/>
                </a:solidFill>
              </a:ln>
              <a:solidFill>
                <a:schemeClr val="bg1"/>
              </a:solidFill>
            </a:endParaRPr>
          </a:p>
          <a:p>
            <a:pPr algn="ctr"/>
            <a:r>
              <a:rPr lang="en-US" sz="4000" dirty="0">
                <a:ln>
                  <a:solidFill>
                    <a:srgbClr val="71A59F"/>
                  </a:solidFill>
                </a:ln>
                <a:solidFill>
                  <a:schemeClr val="bg1"/>
                </a:solidFill>
              </a:rPr>
              <a:t>Aligned to the AQA Spec: Democracy &amp; Dictatorship: 1890–1945.</a:t>
            </a:r>
            <a:endParaRPr lang="en-US" sz="4000" b="1" cap="none" spc="0" dirty="0">
              <a:ln w="10160">
                <a:solidFill>
                  <a:srgbClr val="71A59F"/>
                </a:solidFill>
                <a:prstDash val="solid"/>
              </a:ln>
              <a:solidFill>
                <a:schemeClr val="bg1"/>
              </a:solidFill>
              <a:effectLst>
                <a:outerShdw blurRad="38100" dist="22860" dir="5400000" algn="tl" rotWithShape="0">
                  <a:srgbClr val="000000">
                    <a:alpha val="30000"/>
                  </a:srgbClr>
                </a:outerShdw>
              </a:effectLst>
            </a:endParaRPr>
          </a:p>
        </p:txBody>
      </p:sp>
      <p:pic>
        <p:nvPicPr>
          <p:cNvPr id="3" name="Picture 2" descr="A white and blue text&#10;&#10;AI-generated content may be incorrect.">
            <a:extLst>
              <a:ext uri="{FF2B5EF4-FFF2-40B4-BE49-F238E27FC236}">
                <a16:creationId xmlns:a16="http://schemas.microsoft.com/office/drawing/2014/main" id="{425DAD17-B013-7F87-28FD-5722C8E19A3C}"/>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2207471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AF7B03E-B6C6-2C5E-CE7D-78AB741B59A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59A6805-4319-A876-404A-91D9FF070D5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66000"/>
                    </a14:imgEffect>
                    <a14:imgEffect>
                      <a14:brightnessContrast bright="-20000" contrast="200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7" name="TextBox 6">
            <a:extLst>
              <a:ext uri="{FF2B5EF4-FFF2-40B4-BE49-F238E27FC236}">
                <a16:creationId xmlns:a16="http://schemas.microsoft.com/office/drawing/2014/main" id="{EC3783E6-79CA-5E1E-ED06-05EA7F65A8A6}"/>
              </a:ext>
            </a:extLst>
          </p:cNvPr>
          <p:cNvSpPr txBox="1"/>
          <p:nvPr/>
        </p:nvSpPr>
        <p:spPr>
          <a:xfrm>
            <a:off x="5491656" y="2142085"/>
            <a:ext cx="6096000" cy="2308324"/>
          </a:xfrm>
          <a:prstGeom prst="rect">
            <a:avLst/>
          </a:prstGeom>
          <a:noFill/>
        </p:spPr>
        <p:txBody>
          <a:bodyPr wrap="square">
            <a:spAutoFit/>
          </a:bodyPr>
          <a:lstStyle/>
          <a:p>
            <a:pPr lvl="0"/>
            <a:r>
              <a:rPr lang="en-GB" sz="2400" dirty="0">
                <a:solidFill>
                  <a:schemeClr val="bg1"/>
                </a:solidFill>
              </a:rPr>
              <a:t>How did the crisis of 1923 undermine German faith in the Weimar Republic?</a:t>
            </a:r>
            <a:br>
              <a:rPr lang="en-GB" sz="2400" dirty="0">
                <a:solidFill>
                  <a:schemeClr val="bg1"/>
                </a:solidFill>
              </a:rPr>
            </a:br>
            <a:endParaRPr lang="en-GB" sz="2400" dirty="0">
              <a:solidFill>
                <a:schemeClr val="bg1"/>
              </a:solidFill>
            </a:endParaRPr>
          </a:p>
          <a:p>
            <a:pPr lvl="0"/>
            <a:r>
              <a:rPr lang="en-GB" sz="2400" dirty="0">
                <a:solidFill>
                  <a:schemeClr val="bg1"/>
                </a:solidFill>
              </a:rPr>
              <a:t>To what extent was the crisis of 1923 an unavoidable consequence of the Treaty of Versailles?</a:t>
            </a:r>
          </a:p>
        </p:txBody>
      </p:sp>
      <p:pic>
        <p:nvPicPr>
          <p:cNvPr id="2" name="Picture 1" descr="A white and blue text&#10;&#10;AI-generated content may be incorrect.">
            <a:extLst>
              <a:ext uri="{FF2B5EF4-FFF2-40B4-BE49-F238E27FC236}">
                <a16:creationId xmlns:a16="http://schemas.microsoft.com/office/drawing/2014/main" id="{ACB383D2-C217-14E4-DB6D-18C326FAB499}"/>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1641272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C877BE2-4F52-8D42-31D9-258AE17A47B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C78CA46-678E-C779-BCB2-76A49A89DFC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4EA836C8-8B17-C185-D597-738468236C7D}"/>
              </a:ext>
            </a:extLst>
          </p:cNvPr>
          <p:cNvSpPr txBox="1"/>
          <p:nvPr/>
        </p:nvSpPr>
        <p:spPr>
          <a:xfrm>
            <a:off x="5289497" y="1502101"/>
            <a:ext cx="6093372" cy="5078313"/>
          </a:xfrm>
          <a:prstGeom prst="rect">
            <a:avLst/>
          </a:prstGeom>
          <a:noFill/>
        </p:spPr>
        <p:txBody>
          <a:bodyPr wrap="square">
            <a:spAutoFit/>
          </a:bodyPr>
          <a:lstStyle/>
          <a:p>
            <a:pPr marL="342900" indent="-342900">
              <a:buFont typeface="+mj-lt"/>
              <a:buAutoNum type="arabicPeriod"/>
            </a:pPr>
            <a:r>
              <a:rPr lang="en-US" dirty="0">
                <a:solidFill>
                  <a:schemeClr val="bg1"/>
                </a:solidFill>
              </a:rPr>
              <a:t>What city is the image set in, based on the neon signs?</a:t>
            </a:r>
          </a:p>
          <a:p>
            <a:pPr marL="342900" indent="-342900">
              <a:buFont typeface="+mj-lt"/>
              <a:buAutoNum type="arabicPeriod"/>
            </a:pPr>
            <a:r>
              <a:rPr lang="en-US" dirty="0">
                <a:solidFill>
                  <a:schemeClr val="bg1"/>
                </a:solidFill>
              </a:rPr>
              <a:t>What type of entertainment is being shown in the </a:t>
            </a:r>
            <a:r>
              <a:rPr lang="en-US" dirty="0" err="1">
                <a:solidFill>
                  <a:schemeClr val="bg1"/>
                </a:solidFill>
              </a:rPr>
              <a:t>centre</a:t>
            </a:r>
            <a:r>
              <a:rPr lang="en-US" dirty="0">
                <a:solidFill>
                  <a:schemeClr val="bg1"/>
                </a:solidFill>
              </a:rPr>
              <a:t> of the picture?</a:t>
            </a:r>
          </a:p>
          <a:p>
            <a:pPr marL="342900" indent="-342900">
              <a:buFont typeface="+mj-lt"/>
              <a:buAutoNum type="arabicPeriod"/>
            </a:pPr>
            <a:r>
              <a:rPr lang="en-US" dirty="0">
                <a:solidFill>
                  <a:schemeClr val="bg1"/>
                </a:solidFill>
              </a:rPr>
              <a:t>What style of music is being played by the band?</a:t>
            </a:r>
          </a:p>
          <a:p>
            <a:pPr marL="342900" indent="-342900">
              <a:buFont typeface="+mj-lt"/>
              <a:buAutoNum type="arabicPeriod"/>
            </a:pPr>
            <a:r>
              <a:rPr lang="en-US" dirty="0">
                <a:solidFill>
                  <a:schemeClr val="bg1"/>
                </a:solidFill>
              </a:rPr>
              <a:t>Whose silhouette looms in the background of the picture?</a:t>
            </a:r>
          </a:p>
          <a:p>
            <a:pPr marL="342900" indent="-342900">
              <a:buFont typeface="+mj-lt"/>
              <a:buAutoNum type="arabicPeriod"/>
            </a:pPr>
            <a:r>
              <a:rPr lang="en-US" dirty="0">
                <a:solidFill>
                  <a:schemeClr val="bg1"/>
                </a:solidFill>
              </a:rPr>
              <a:t>Why is Stresemann associated with the “Golden Years” of Weimar Germany?</a:t>
            </a:r>
          </a:p>
          <a:p>
            <a:pPr marL="342900" indent="-342900">
              <a:buFont typeface="+mj-lt"/>
              <a:buAutoNum type="arabicPeriod"/>
            </a:pPr>
            <a:r>
              <a:rPr lang="en-US" dirty="0">
                <a:solidFill>
                  <a:schemeClr val="bg1"/>
                </a:solidFill>
              </a:rPr>
              <a:t>What symbol in the picture suggests prosperity during the mid-1920s?</a:t>
            </a:r>
          </a:p>
          <a:p>
            <a:pPr marL="342900" indent="-342900">
              <a:buFont typeface="+mj-lt"/>
              <a:buAutoNum type="arabicPeriod"/>
            </a:pPr>
            <a:r>
              <a:rPr lang="en-US" dirty="0">
                <a:solidFill>
                  <a:schemeClr val="bg1"/>
                </a:solidFill>
              </a:rPr>
              <a:t>Why did Berlin become famous in the 1920s?</a:t>
            </a:r>
          </a:p>
          <a:p>
            <a:pPr marL="342900" indent="-342900">
              <a:buFont typeface="+mj-lt"/>
              <a:buAutoNum type="arabicPeriod"/>
            </a:pPr>
            <a:r>
              <a:rPr lang="en-US" dirty="0">
                <a:solidFill>
                  <a:schemeClr val="bg1"/>
                </a:solidFill>
              </a:rPr>
              <a:t>What social groups particularly benefited from the cultural explosion of the 1920s in Weimar Germany?</a:t>
            </a:r>
          </a:p>
          <a:p>
            <a:pPr marL="342900" indent="-342900">
              <a:buFont typeface="+mj-lt"/>
              <a:buAutoNum type="arabicPeriod"/>
            </a:pPr>
            <a:r>
              <a:rPr lang="en-US" dirty="0">
                <a:solidFill>
                  <a:schemeClr val="bg1"/>
                </a:solidFill>
              </a:rPr>
              <a:t>How does the image show the contrast between prosperity and hardship in 1920s Germany?</a:t>
            </a:r>
          </a:p>
          <a:p>
            <a:pPr marL="342900" indent="-342900">
              <a:buFont typeface="+mj-lt"/>
              <a:buAutoNum type="arabicPeriod"/>
            </a:pPr>
            <a:r>
              <a:rPr lang="en-US" dirty="0">
                <a:solidFill>
                  <a:schemeClr val="bg1"/>
                </a:solidFill>
              </a:rPr>
              <a:t>Why might some traditional Germans and right-wing groups have opposed what is shown in this image?</a:t>
            </a:r>
            <a:br>
              <a:rPr lang="en-US" dirty="0">
                <a:solidFill>
                  <a:schemeClr val="bg1"/>
                </a:solidFill>
              </a:rPr>
            </a:br>
            <a:endParaRPr lang="en-US" dirty="0">
              <a:solidFill>
                <a:schemeClr val="bg1"/>
              </a:solidFill>
            </a:endParaRPr>
          </a:p>
        </p:txBody>
      </p:sp>
      <p:sp>
        <p:nvSpPr>
          <p:cNvPr id="7" name="Rectangle 6">
            <a:extLst>
              <a:ext uri="{FF2B5EF4-FFF2-40B4-BE49-F238E27FC236}">
                <a16:creationId xmlns:a16="http://schemas.microsoft.com/office/drawing/2014/main" id="{CF5330CE-2BA6-BF0A-127A-4166E0048EB0}"/>
              </a:ext>
            </a:extLst>
          </p:cNvPr>
          <p:cNvSpPr/>
          <p:nvPr/>
        </p:nvSpPr>
        <p:spPr>
          <a:xfrm>
            <a:off x="7627465" y="585368"/>
            <a:ext cx="2983317" cy="830997"/>
          </a:xfrm>
          <a:prstGeom prst="rect">
            <a:avLst/>
          </a:prstGeom>
          <a:noFill/>
        </p:spPr>
        <p:txBody>
          <a:bodyPr wrap="non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1924-1929</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8" name="Picture 7" descr="A white and blue text&#10;&#10;AI-generated content may be incorrect.">
            <a:extLst>
              <a:ext uri="{FF2B5EF4-FFF2-40B4-BE49-F238E27FC236}">
                <a16:creationId xmlns:a16="http://schemas.microsoft.com/office/drawing/2014/main" id="{2F08A701-1B39-BAA2-7A87-217DE07E7FED}"/>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pic>
        <p:nvPicPr>
          <p:cNvPr id="9" name="Picture 8">
            <a:extLst>
              <a:ext uri="{FF2B5EF4-FFF2-40B4-BE49-F238E27FC236}">
                <a16:creationId xmlns:a16="http://schemas.microsoft.com/office/drawing/2014/main" id="{1906C869-2788-7236-7909-C48CFFD603D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96778" y="494113"/>
            <a:ext cx="2581666" cy="1013505"/>
          </a:xfrm>
          <a:prstGeom prst="rect">
            <a:avLst/>
          </a:prstGeom>
        </p:spPr>
      </p:pic>
    </p:spTree>
    <p:extLst>
      <p:ext uri="{BB962C8B-B14F-4D97-AF65-F5344CB8AC3E}">
        <p14:creationId xmlns:p14="http://schemas.microsoft.com/office/powerpoint/2010/main" val="1356229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AACEC3B-6D86-4DFA-002A-E2B0933B3E8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C7E87CC-B68F-0C42-0277-51D13BEE3FA9}"/>
              </a:ext>
            </a:extLst>
          </p:cNvPr>
          <p:cNvSpPr txBox="1"/>
          <p:nvPr/>
        </p:nvSpPr>
        <p:spPr>
          <a:xfrm>
            <a:off x="5384282" y="657324"/>
            <a:ext cx="6093372" cy="5078313"/>
          </a:xfrm>
          <a:prstGeom prst="rect">
            <a:avLst/>
          </a:prstGeom>
          <a:noFill/>
        </p:spPr>
        <p:txBody>
          <a:bodyPr wrap="square">
            <a:spAutoFit/>
          </a:bodyPr>
          <a:lstStyle/>
          <a:p>
            <a:pPr marL="342900" indent="-342900">
              <a:buFont typeface="+mj-lt"/>
              <a:buAutoNum type="arabicPeriod"/>
            </a:pPr>
            <a:r>
              <a:rPr lang="en-US" dirty="0">
                <a:solidFill>
                  <a:schemeClr val="bg1"/>
                </a:solidFill>
              </a:rPr>
              <a:t>What city is the image set in, based on the neon signs?</a:t>
            </a:r>
            <a:br>
              <a:rPr lang="en-US" dirty="0">
                <a:solidFill>
                  <a:schemeClr val="bg1"/>
                </a:solidFill>
              </a:rPr>
            </a:br>
            <a:r>
              <a:rPr lang="en-US" b="1" dirty="0">
                <a:solidFill>
                  <a:srgbClr val="71A59F"/>
                </a:solidFill>
              </a:rPr>
              <a:t>Answer: Berlin</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What type of entertainment is being shown in the </a:t>
            </a:r>
            <a:r>
              <a:rPr lang="en-US" dirty="0" err="1">
                <a:solidFill>
                  <a:schemeClr val="bg1"/>
                </a:solidFill>
              </a:rPr>
              <a:t>centre</a:t>
            </a:r>
            <a:r>
              <a:rPr lang="en-US" dirty="0">
                <a:solidFill>
                  <a:schemeClr val="bg1"/>
                </a:solidFill>
              </a:rPr>
              <a:t> of the picture?</a:t>
            </a:r>
            <a:br>
              <a:rPr lang="en-US" dirty="0">
                <a:solidFill>
                  <a:schemeClr val="bg1"/>
                </a:solidFill>
              </a:rPr>
            </a:br>
            <a:r>
              <a:rPr lang="en-US" b="1" dirty="0">
                <a:solidFill>
                  <a:srgbClr val="71A59F"/>
                </a:solidFill>
              </a:rPr>
              <a:t>Answer: Cabaret dancing</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What style of music is being played by the band?</a:t>
            </a:r>
            <a:br>
              <a:rPr lang="en-US" dirty="0">
                <a:solidFill>
                  <a:schemeClr val="bg1"/>
                </a:solidFill>
              </a:rPr>
            </a:br>
            <a:r>
              <a:rPr lang="en-US" b="1" dirty="0">
                <a:solidFill>
                  <a:srgbClr val="71A59F"/>
                </a:solidFill>
              </a:rPr>
              <a:t>Answer: Jazz</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Whose silhouette looms in the background of the picture?</a:t>
            </a:r>
            <a:br>
              <a:rPr lang="en-US" dirty="0">
                <a:solidFill>
                  <a:schemeClr val="bg1"/>
                </a:solidFill>
              </a:rPr>
            </a:br>
            <a:r>
              <a:rPr lang="en-US" b="1" dirty="0">
                <a:solidFill>
                  <a:srgbClr val="71A59F"/>
                </a:solidFill>
              </a:rPr>
              <a:t>Answer: Gustav Stresemann</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Why is Stresemann associated with the “Golden Years” of Weimar Germany?</a:t>
            </a:r>
            <a:br>
              <a:rPr lang="en-US" dirty="0">
                <a:solidFill>
                  <a:schemeClr val="bg1"/>
                </a:solidFill>
              </a:rPr>
            </a:br>
            <a:r>
              <a:rPr lang="en-US" b="1" dirty="0">
                <a:solidFill>
                  <a:srgbClr val="71A59F"/>
                </a:solidFill>
              </a:rPr>
              <a:t>Answer: He helped </a:t>
            </a:r>
            <a:r>
              <a:rPr lang="en-US" b="1" dirty="0" err="1">
                <a:solidFill>
                  <a:srgbClr val="71A59F"/>
                </a:solidFill>
              </a:rPr>
              <a:t>stabilise</a:t>
            </a:r>
            <a:r>
              <a:rPr lang="en-US" b="1" dirty="0">
                <a:solidFill>
                  <a:srgbClr val="71A59F"/>
                </a:solidFill>
              </a:rPr>
              <a:t> the economy and improved international relations from 1924–29.</a:t>
            </a:r>
          </a:p>
        </p:txBody>
      </p:sp>
      <p:pic>
        <p:nvPicPr>
          <p:cNvPr id="7" name="Picture 6">
            <a:extLst>
              <a:ext uri="{FF2B5EF4-FFF2-40B4-BE49-F238E27FC236}">
                <a16:creationId xmlns:a16="http://schemas.microsoft.com/office/drawing/2014/main" id="{BE7C5091-FF4E-55B8-93F9-AD501DFFC79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pic>
        <p:nvPicPr>
          <p:cNvPr id="4" name="Picture 3" descr="A white and blue text&#10;&#10;AI-generated content may be incorrect.">
            <a:extLst>
              <a:ext uri="{FF2B5EF4-FFF2-40B4-BE49-F238E27FC236}">
                <a16:creationId xmlns:a16="http://schemas.microsoft.com/office/drawing/2014/main" id="{33105524-5182-0DFD-8321-AB0257C38DBA}"/>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980315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D4C38C4-117F-81E1-5FD2-15BE7A1C9F9E}"/>
            </a:ext>
          </a:extLst>
        </p:cNvPr>
        <p:cNvGrpSpPr/>
        <p:nvPr/>
      </p:nvGrpSpPr>
      <p:grpSpPr>
        <a:xfrm>
          <a:off x="0" y="0"/>
          <a:ext cx="0" cy="0"/>
          <a:chOff x="0" y="0"/>
          <a:chExt cx="0" cy="0"/>
        </a:xfrm>
      </p:grpSpPr>
      <p:pic>
        <p:nvPicPr>
          <p:cNvPr id="2" name="Picture 1" descr="A white and blue text&#10;&#10;AI-generated content may be incorrect.">
            <a:extLst>
              <a:ext uri="{FF2B5EF4-FFF2-40B4-BE49-F238E27FC236}">
                <a16:creationId xmlns:a16="http://schemas.microsoft.com/office/drawing/2014/main" id="{C09AD83A-8F26-8C3D-FE44-B6CDB20ABC7E}"/>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pic>
        <p:nvPicPr>
          <p:cNvPr id="5" name="Picture 4">
            <a:extLst>
              <a:ext uri="{FF2B5EF4-FFF2-40B4-BE49-F238E27FC236}">
                <a16:creationId xmlns:a16="http://schemas.microsoft.com/office/drawing/2014/main" id="{32A46CB8-70AC-84FC-CEBB-995C7391A45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A1C5F0E0-16F0-6BD4-C8B6-881506DD6A13}"/>
              </a:ext>
            </a:extLst>
          </p:cNvPr>
          <p:cNvSpPr txBox="1"/>
          <p:nvPr/>
        </p:nvSpPr>
        <p:spPr>
          <a:xfrm>
            <a:off x="4965303" y="277585"/>
            <a:ext cx="6935752" cy="6463308"/>
          </a:xfrm>
          <a:prstGeom prst="rect">
            <a:avLst/>
          </a:prstGeom>
          <a:noFill/>
        </p:spPr>
        <p:txBody>
          <a:bodyPr wrap="square">
            <a:spAutoFit/>
          </a:bodyPr>
          <a:lstStyle/>
          <a:p>
            <a:r>
              <a:rPr lang="en-US" dirty="0">
                <a:solidFill>
                  <a:schemeClr val="bg1"/>
                </a:solidFill>
              </a:rPr>
              <a:t>6. What symbol in the picture suggests prosperity during the mid-1920s?</a:t>
            </a:r>
            <a:br>
              <a:rPr lang="en-US" dirty="0">
                <a:solidFill>
                  <a:schemeClr val="bg1"/>
                </a:solidFill>
              </a:rPr>
            </a:br>
            <a:r>
              <a:rPr lang="en-US" b="1" dirty="0">
                <a:solidFill>
                  <a:srgbClr val="71A59F"/>
                </a:solidFill>
              </a:rPr>
              <a:t>Answer: Banknotes floating in the air.</a:t>
            </a:r>
          </a:p>
          <a:p>
            <a:endParaRPr lang="en-US" b="1" dirty="0">
              <a:solidFill>
                <a:srgbClr val="71A59F"/>
              </a:solidFill>
            </a:endParaRPr>
          </a:p>
          <a:p>
            <a:r>
              <a:rPr lang="en-US" dirty="0">
                <a:solidFill>
                  <a:schemeClr val="bg1"/>
                </a:solidFill>
              </a:rPr>
              <a:t>7. Why did Berlin become famous in the 1920s?</a:t>
            </a:r>
            <a:br>
              <a:rPr lang="en-US" dirty="0">
                <a:solidFill>
                  <a:schemeClr val="bg1"/>
                </a:solidFill>
              </a:rPr>
            </a:br>
            <a:r>
              <a:rPr lang="en-US" b="1" dirty="0">
                <a:solidFill>
                  <a:srgbClr val="71A59F"/>
                </a:solidFill>
              </a:rPr>
              <a:t>Answer: For its vibrant nightlife, cabaret culture, and reputation for freedom and experimentation.</a:t>
            </a:r>
          </a:p>
          <a:p>
            <a:endParaRPr lang="en-US" b="1" dirty="0">
              <a:solidFill>
                <a:srgbClr val="71A59F"/>
              </a:solidFill>
            </a:endParaRPr>
          </a:p>
          <a:p>
            <a:r>
              <a:rPr lang="en-US" dirty="0">
                <a:solidFill>
                  <a:schemeClr val="bg1"/>
                </a:solidFill>
              </a:rPr>
              <a:t>8. What social groups particularly benefited from the cultural explosion of the 1920s in Weimar Germany?</a:t>
            </a:r>
            <a:br>
              <a:rPr lang="en-US" dirty="0">
                <a:solidFill>
                  <a:schemeClr val="bg1"/>
                </a:solidFill>
              </a:rPr>
            </a:br>
            <a:r>
              <a:rPr lang="en-US" b="1" dirty="0">
                <a:solidFill>
                  <a:srgbClr val="71A59F"/>
                </a:solidFill>
              </a:rPr>
              <a:t>Answer: Artists, writers, musicians, and women (with more freedoms and visibility).</a:t>
            </a:r>
          </a:p>
          <a:p>
            <a:endParaRPr lang="en-US" b="1" dirty="0">
              <a:solidFill>
                <a:srgbClr val="71A59F"/>
              </a:solidFill>
            </a:endParaRPr>
          </a:p>
          <a:p>
            <a:r>
              <a:rPr lang="en-US" dirty="0">
                <a:solidFill>
                  <a:schemeClr val="bg1"/>
                </a:solidFill>
              </a:rPr>
              <a:t>9. How does the image show the contrast between prosperity and hardship in 1920s Germany?</a:t>
            </a:r>
            <a:br>
              <a:rPr lang="en-US" dirty="0">
                <a:solidFill>
                  <a:schemeClr val="bg1"/>
                </a:solidFill>
              </a:rPr>
            </a:br>
            <a:r>
              <a:rPr lang="en-US" b="1" dirty="0">
                <a:solidFill>
                  <a:srgbClr val="71A59F"/>
                </a:solidFill>
              </a:rPr>
              <a:t>Answer: The dancers and nightlife show wealth and glamour, while the men seated at the bottom right </a:t>
            </a:r>
            <a:r>
              <a:rPr lang="en-US" b="1" dirty="0" err="1">
                <a:solidFill>
                  <a:srgbClr val="71A59F"/>
                </a:solidFill>
              </a:rPr>
              <a:t>symbolise</a:t>
            </a:r>
            <a:r>
              <a:rPr lang="en-US" b="1" dirty="0">
                <a:solidFill>
                  <a:srgbClr val="71A59F"/>
                </a:solidFill>
              </a:rPr>
              <a:t> unemployment and poverty.</a:t>
            </a:r>
          </a:p>
          <a:p>
            <a:endParaRPr lang="en-US" b="1" dirty="0">
              <a:solidFill>
                <a:srgbClr val="71A59F"/>
              </a:solidFill>
            </a:endParaRPr>
          </a:p>
          <a:p>
            <a:r>
              <a:rPr lang="en-US" dirty="0">
                <a:solidFill>
                  <a:schemeClr val="bg1"/>
                </a:solidFill>
              </a:rPr>
              <a:t>10. Why might some traditional Germans and right-wing groups have opposed what is shown in this image?</a:t>
            </a:r>
            <a:br>
              <a:rPr lang="en-US" dirty="0">
                <a:solidFill>
                  <a:schemeClr val="bg1"/>
                </a:solidFill>
              </a:rPr>
            </a:br>
            <a:r>
              <a:rPr lang="en-US" b="1" dirty="0">
                <a:solidFill>
                  <a:srgbClr val="71A59F"/>
                </a:solidFill>
              </a:rPr>
              <a:t>Answer: They saw cabaret culture, jazz, and social liberalism as immoral, unpatriotic, and un-German.</a:t>
            </a:r>
          </a:p>
        </p:txBody>
      </p:sp>
    </p:spTree>
    <p:extLst>
      <p:ext uri="{BB962C8B-B14F-4D97-AF65-F5344CB8AC3E}">
        <p14:creationId xmlns:p14="http://schemas.microsoft.com/office/powerpoint/2010/main" val="1799680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DDFD29A-1AE5-9161-2CA9-324C438199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3BE3521-12A1-939F-224E-CDE2BE0ED17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1B0AA4AA-F1BD-31BC-1D77-554C20203E74}"/>
              </a:ext>
            </a:extLst>
          </p:cNvPr>
          <p:cNvSpPr txBox="1"/>
          <p:nvPr/>
        </p:nvSpPr>
        <p:spPr>
          <a:xfrm>
            <a:off x="5490341" y="1631625"/>
            <a:ext cx="6093372" cy="3046988"/>
          </a:xfrm>
          <a:prstGeom prst="rect">
            <a:avLst/>
          </a:prstGeom>
          <a:noFill/>
        </p:spPr>
        <p:txBody>
          <a:bodyPr wrap="square">
            <a:spAutoFit/>
          </a:bodyPr>
          <a:lstStyle/>
          <a:p>
            <a:pPr marL="457200" indent="-457200">
              <a:buFont typeface="+mj-lt"/>
              <a:buAutoNum type="arabicPeriod"/>
            </a:pPr>
            <a:r>
              <a:rPr lang="en-US" sz="2400" dirty="0">
                <a:solidFill>
                  <a:schemeClr val="bg1"/>
                </a:solidFill>
              </a:rPr>
              <a:t>To what extent did Weimar cultural freedom strengthen or weaken the stability of the Republic?</a:t>
            </a:r>
          </a:p>
          <a:p>
            <a:pPr marL="457200" indent="-457200">
              <a:buFont typeface="+mj-lt"/>
              <a:buAutoNum type="arabicPeriod"/>
            </a:pPr>
            <a:endParaRPr lang="en-US" sz="2400" dirty="0">
              <a:solidFill>
                <a:schemeClr val="bg1"/>
              </a:solidFill>
            </a:endParaRPr>
          </a:p>
          <a:p>
            <a:pPr marL="457200" indent="-457200">
              <a:buFont typeface="+mj-lt"/>
              <a:buAutoNum type="arabicPeriod"/>
            </a:pPr>
            <a:r>
              <a:rPr lang="en-US" sz="2400" dirty="0">
                <a:solidFill>
                  <a:schemeClr val="bg1"/>
                </a:solidFill>
              </a:rPr>
              <a:t>How far did Stresemann’s policies solve Germany’s problems or simply mask them temporarily?</a:t>
            </a:r>
            <a:br>
              <a:rPr lang="en-US" sz="2400" dirty="0">
                <a:solidFill>
                  <a:schemeClr val="bg1"/>
                </a:solidFill>
              </a:rPr>
            </a:br>
            <a:endParaRPr lang="en-US" sz="2400" dirty="0">
              <a:solidFill>
                <a:schemeClr val="bg1"/>
              </a:solidFill>
            </a:endParaRPr>
          </a:p>
        </p:txBody>
      </p:sp>
      <p:pic>
        <p:nvPicPr>
          <p:cNvPr id="2" name="Picture 1" descr="A white and blue text&#10;&#10;AI-generated content may be incorrect.">
            <a:extLst>
              <a:ext uri="{FF2B5EF4-FFF2-40B4-BE49-F238E27FC236}">
                <a16:creationId xmlns:a16="http://schemas.microsoft.com/office/drawing/2014/main" id="{EC66870F-5031-7CFF-2CDF-F5D7522290F3}"/>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1030151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0891F03-5245-7C59-9C50-0265C23C845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813071F-748C-12BC-9038-01E8ABB39A5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contrast="-400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4" name="TextBox 3">
            <a:extLst>
              <a:ext uri="{FF2B5EF4-FFF2-40B4-BE49-F238E27FC236}">
                <a16:creationId xmlns:a16="http://schemas.microsoft.com/office/drawing/2014/main" id="{0F175DDA-E4F6-CD95-43AE-DAA271F3899A}"/>
              </a:ext>
            </a:extLst>
          </p:cNvPr>
          <p:cNvSpPr txBox="1"/>
          <p:nvPr/>
        </p:nvSpPr>
        <p:spPr>
          <a:xfrm>
            <a:off x="5359940" y="1225102"/>
            <a:ext cx="6598596" cy="5355312"/>
          </a:xfrm>
          <a:prstGeom prst="rect">
            <a:avLst/>
          </a:prstGeom>
          <a:noFill/>
        </p:spPr>
        <p:txBody>
          <a:bodyPr wrap="square">
            <a:spAutoFit/>
          </a:bodyPr>
          <a:lstStyle/>
          <a:p>
            <a:pPr marL="342900" indent="-342900">
              <a:buFont typeface="+mj-lt"/>
              <a:buAutoNum type="arabicPeriod"/>
            </a:pPr>
            <a:r>
              <a:rPr lang="en-US" dirty="0">
                <a:solidFill>
                  <a:schemeClr val="bg1"/>
                </a:solidFill>
              </a:rPr>
              <a:t>What year did the Wall Street Crash take place?</a:t>
            </a:r>
          </a:p>
          <a:p>
            <a:pPr marL="342900" indent="-342900">
              <a:buFont typeface="+mj-lt"/>
              <a:buAutoNum type="arabicPeriod"/>
            </a:pPr>
            <a:r>
              <a:rPr lang="en-US" dirty="0">
                <a:solidFill>
                  <a:schemeClr val="bg1"/>
                </a:solidFill>
              </a:rPr>
              <a:t>Why was Germany particularly vulnerable to the effects of the Crash?</a:t>
            </a:r>
          </a:p>
          <a:p>
            <a:pPr marL="342900" indent="-342900">
              <a:buFont typeface="+mj-lt"/>
              <a:buAutoNum type="arabicPeriod"/>
            </a:pPr>
            <a:r>
              <a:rPr lang="en-US" dirty="0">
                <a:solidFill>
                  <a:schemeClr val="bg1"/>
                </a:solidFill>
              </a:rPr>
              <a:t>What happened to unemployment in Germany after the Crash?</a:t>
            </a:r>
          </a:p>
          <a:p>
            <a:pPr marL="342900" indent="-342900">
              <a:buFont typeface="+mj-lt"/>
              <a:buAutoNum type="arabicPeriod"/>
            </a:pPr>
            <a:r>
              <a:rPr lang="en-US" dirty="0">
                <a:solidFill>
                  <a:schemeClr val="bg1"/>
                </a:solidFill>
              </a:rPr>
              <a:t>Which groups of people were hit hardest by the economic collapse in Germany?</a:t>
            </a:r>
          </a:p>
          <a:p>
            <a:pPr marL="342900" indent="-342900">
              <a:buFont typeface="+mj-lt"/>
              <a:buAutoNum type="arabicPeriod"/>
            </a:pPr>
            <a:r>
              <a:rPr lang="en-US" dirty="0">
                <a:solidFill>
                  <a:schemeClr val="bg1"/>
                </a:solidFill>
              </a:rPr>
              <a:t>How did the Wall Street Crash affect German banks?</a:t>
            </a:r>
          </a:p>
          <a:p>
            <a:pPr marL="342900" indent="-342900">
              <a:buFont typeface="+mj-lt"/>
              <a:buAutoNum type="arabicPeriod"/>
            </a:pPr>
            <a:r>
              <a:rPr lang="en-US" dirty="0">
                <a:solidFill>
                  <a:schemeClr val="bg1"/>
                </a:solidFill>
              </a:rPr>
              <a:t>What effect did the economic crisis have on German industrial production?</a:t>
            </a:r>
          </a:p>
          <a:p>
            <a:pPr marL="342900" indent="-342900">
              <a:buFont typeface="+mj-lt"/>
              <a:buAutoNum type="arabicPeriod"/>
            </a:pPr>
            <a:r>
              <a:rPr lang="en-US" dirty="0">
                <a:solidFill>
                  <a:schemeClr val="bg1"/>
                </a:solidFill>
              </a:rPr>
              <a:t>Which political parties gained support during the economic crisis caused by the Crash?</a:t>
            </a:r>
          </a:p>
          <a:p>
            <a:pPr marL="342900" indent="-342900">
              <a:buFont typeface="+mj-lt"/>
              <a:buAutoNum type="arabicPeriod"/>
            </a:pPr>
            <a:r>
              <a:rPr lang="en-US" dirty="0">
                <a:solidFill>
                  <a:schemeClr val="bg1"/>
                </a:solidFill>
              </a:rPr>
              <a:t>Why did the Weimar government struggle to deal with the crisis effectively?</a:t>
            </a:r>
          </a:p>
          <a:p>
            <a:pPr marL="342900" indent="-342900">
              <a:buFont typeface="+mj-lt"/>
              <a:buAutoNum type="arabicPeriod"/>
            </a:pPr>
            <a:r>
              <a:rPr lang="en-US" dirty="0">
                <a:solidFill>
                  <a:schemeClr val="bg1"/>
                </a:solidFill>
              </a:rPr>
              <a:t>How did the Depression affect ordinary Germans’ faith in democracy?</a:t>
            </a:r>
          </a:p>
          <a:p>
            <a:pPr marL="342900" indent="-342900">
              <a:buFont typeface="+mj-lt"/>
              <a:buAutoNum type="arabicPeriod"/>
            </a:pPr>
            <a:r>
              <a:rPr lang="en-US" dirty="0">
                <a:solidFill>
                  <a:schemeClr val="bg1"/>
                </a:solidFill>
              </a:rPr>
              <a:t>What link can be made between the Wall Street Crash and Hitler’s rise to power?</a:t>
            </a:r>
            <a:br>
              <a:rPr lang="en-US" dirty="0">
                <a:solidFill>
                  <a:schemeClr val="bg1"/>
                </a:solidFill>
              </a:rPr>
            </a:br>
            <a:endParaRPr lang="en-US" dirty="0">
              <a:solidFill>
                <a:schemeClr val="bg1"/>
              </a:solidFill>
            </a:endParaRPr>
          </a:p>
        </p:txBody>
      </p:sp>
      <p:sp>
        <p:nvSpPr>
          <p:cNvPr id="3" name="Rectangle 2">
            <a:extLst>
              <a:ext uri="{FF2B5EF4-FFF2-40B4-BE49-F238E27FC236}">
                <a16:creationId xmlns:a16="http://schemas.microsoft.com/office/drawing/2014/main" id="{363BFD03-1A82-A13D-E8E2-CBE31857076F}"/>
              </a:ext>
            </a:extLst>
          </p:cNvPr>
          <p:cNvSpPr/>
          <p:nvPr/>
        </p:nvSpPr>
        <p:spPr>
          <a:xfrm>
            <a:off x="7617737" y="445769"/>
            <a:ext cx="2983317" cy="830997"/>
          </a:xfrm>
          <a:prstGeom prst="rect">
            <a:avLst/>
          </a:prstGeom>
          <a:noFill/>
        </p:spPr>
        <p:txBody>
          <a:bodyPr wrap="non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1929-1933</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6" name="Picture 5" descr="A white and blue text&#10;&#10;AI-generated content may be incorrect.">
            <a:extLst>
              <a:ext uri="{FF2B5EF4-FFF2-40B4-BE49-F238E27FC236}">
                <a16:creationId xmlns:a16="http://schemas.microsoft.com/office/drawing/2014/main" id="{C3DD0FF7-1C54-EBE7-78D0-2F647A6B12F6}"/>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pic>
        <p:nvPicPr>
          <p:cNvPr id="7" name="Picture 6">
            <a:extLst>
              <a:ext uri="{FF2B5EF4-FFF2-40B4-BE49-F238E27FC236}">
                <a16:creationId xmlns:a16="http://schemas.microsoft.com/office/drawing/2014/main" id="{9F723F4B-25E3-C2B1-9ADB-8F182C2574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28676" y="277585"/>
            <a:ext cx="2581666" cy="1013505"/>
          </a:xfrm>
          <a:prstGeom prst="rect">
            <a:avLst/>
          </a:prstGeom>
        </p:spPr>
      </p:pic>
    </p:spTree>
    <p:extLst>
      <p:ext uri="{BB962C8B-B14F-4D97-AF65-F5344CB8AC3E}">
        <p14:creationId xmlns:p14="http://schemas.microsoft.com/office/powerpoint/2010/main" val="2931229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E9B0884-41C8-EC4B-66B0-72A226BD7FC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98DD6EC-8917-A3A6-4ED2-365E7BB24A0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contrast="-400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3" name="TextBox 2">
            <a:extLst>
              <a:ext uri="{FF2B5EF4-FFF2-40B4-BE49-F238E27FC236}">
                <a16:creationId xmlns:a16="http://schemas.microsoft.com/office/drawing/2014/main" id="{9DE45153-1535-D65F-5680-6FC0DA635FC4}"/>
              </a:ext>
            </a:extLst>
          </p:cNvPr>
          <p:cNvSpPr txBox="1"/>
          <p:nvPr/>
        </p:nvSpPr>
        <p:spPr>
          <a:xfrm>
            <a:off x="4871544" y="751343"/>
            <a:ext cx="7210097" cy="5078313"/>
          </a:xfrm>
          <a:prstGeom prst="rect">
            <a:avLst/>
          </a:prstGeom>
          <a:noFill/>
        </p:spPr>
        <p:txBody>
          <a:bodyPr wrap="square">
            <a:spAutoFit/>
          </a:bodyPr>
          <a:lstStyle/>
          <a:p>
            <a:pPr marL="342900" indent="-342900">
              <a:buFont typeface="+mj-lt"/>
              <a:buAutoNum type="arabicPeriod"/>
            </a:pPr>
            <a:r>
              <a:rPr lang="en-US" dirty="0">
                <a:solidFill>
                  <a:schemeClr val="bg1"/>
                </a:solidFill>
              </a:rPr>
              <a:t>What year did the Wall Street Crash take place?</a:t>
            </a:r>
            <a:br>
              <a:rPr lang="en-US" dirty="0">
                <a:solidFill>
                  <a:schemeClr val="bg1"/>
                </a:solidFill>
              </a:rPr>
            </a:br>
            <a:r>
              <a:rPr lang="en-US" b="1" dirty="0">
                <a:solidFill>
                  <a:srgbClr val="6EADA8"/>
                </a:solidFill>
              </a:rPr>
              <a:t>Answer: 1929.</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Why was Germany particularly vulnerable to the effects of the Crash?</a:t>
            </a:r>
            <a:br>
              <a:rPr lang="en-US" dirty="0">
                <a:solidFill>
                  <a:schemeClr val="bg1"/>
                </a:solidFill>
              </a:rPr>
            </a:br>
            <a:r>
              <a:rPr lang="en-US" b="1" dirty="0">
                <a:solidFill>
                  <a:srgbClr val="6EADA8"/>
                </a:solidFill>
              </a:rPr>
              <a:t>Answer: Because its economy relied heavily on US loans from the Dawes Plan.</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What happened to unemployment in Germany after the Crash?</a:t>
            </a:r>
            <a:br>
              <a:rPr lang="en-US" dirty="0">
                <a:solidFill>
                  <a:schemeClr val="bg1"/>
                </a:solidFill>
              </a:rPr>
            </a:br>
            <a:r>
              <a:rPr lang="en-US" b="1" dirty="0">
                <a:solidFill>
                  <a:srgbClr val="6EADA8"/>
                </a:solidFill>
              </a:rPr>
              <a:t>Answer: It rose sharply, reaching around 6 million by 1932.</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Which groups of people were hit hardest by the economic collapse in Germany?</a:t>
            </a:r>
            <a:br>
              <a:rPr lang="en-US" dirty="0">
                <a:solidFill>
                  <a:schemeClr val="bg1"/>
                </a:solidFill>
              </a:rPr>
            </a:br>
            <a:r>
              <a:rPr lang="en-US" b="1" dirty="0">
                <a:solidFill>
                  <a:srgbClr val="6EADA8"/>
                </a:solidFill>
              </a:rPr>
              <a:t>Answer: Industrial workers, who were laid off from factories</a:t>
            </a:r>
            <a:br>
              <a:rPr lang="en-US" b="1" dirty="0">
                <a:solidFill>
                  <a:srgbClr val="6EADA8"/>
                </a:solidFill>
              </a:rPr>
            </a:br>
            <a:endParaRPr lang="en-US" dirty="0">
              <a:solidFill>
                <a:schemeClr val="bg1"/>
              </a:solidFill>
            </a:endParaRPr>
          </a:p>
          <a:p>
            <a:pPr marL="342900" indent="-342900">
              <a:buFont typeface="+mj-lt"/>
              <a:buAutoNum type="arabicPeriod"/>
            </a:pPr>
            <a:r>
              <a:rPr lang="en-US" dirty="0">
                <a:solidFill>
                  <a:schemeClr val="bg1"/>
                </a:solidFill>
              </a:rPr>
              <a:t>How did the Wall Street Crash affect German banks?</a:t>
            </a:r>
            <a:br>
              <a:rPr lang="en-US" dirty="0">
                <a:solidFill>
                  <a:schemeClr val="bg1"/>
                </a:solidFill>
              </a:rPr>
            </a:br>
            <a:r>
              <a:rPr lang="en-US" b="1" dirty="0">
                <a:solidFill>
                  <a:srgbClr val="6EADA8"/>
                </a:solidFill>
              </a:rPr>
              <a:t>Answer: American loans were recalled, leading to bank failures and financial collapse.</a:t>
            </a:r>
          </a:p>
        </p:txBody>
      </p:sp>
      <p:pic>
        <p:nvPicPr>
          <p:cNvPr id="2" name="Picture 1" descr="A white and blue text&#10;&#10;AI-generated content may be incorrect.">
            <a:extLst>
              <a:ext uri="{FF2B5EF4-FFF2-40B4-BE49-F238E27FC236}">
                <a16:creationId xmlns:a16="http://schemas.microsoft.com/office/drawing/2014/main" id="{FB62344C-7FEF-187C-4A68-B9A4CF934A7C}"/>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3937941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C65F876-9D9D-E675-5EFA-86627080DD5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B387DE2-E3F8-50F3-3366-B8903C38343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contrast="-400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2" name="TextBox 1">
            <a:extLst>
              <a:ext uri="{FF2B5EF4-FFF2-40B4-BE49-F238E27FC236}">
                <a16:creationId xmlns:a16="http://schemas.microsoft.com/office/drawing/2014/main" id="{497500C8-A5D2-3B62-51BB-F10DC4F6F985}"/>
              </a:ext>
            </a:extLst>
          </p:cNvPr>
          <p:cNvSpPr txBox="1"/>
          <p:nvPr/>
        </p:nvSpPr>
        <p:spPr>
          <a:xfrm>
            <a:off x="5092768" y="612843"/>
            <a:ext cx="6858000" cy="5632311"/>
          </a:xfrm>
          <a:prstGeom prst="rect">
            <a:avLst/>
          </a:prstGeom>
          <a:noFill/>
        </p:spPr>
        <p:txBody>
          <a:bodyPr wrap="square">
            <a:spAutoFit/>
          </a:bodyPr>
          <a:lstStyle/>
          <a:p>
            <a:r>
              <a:rPr lang="en-US" dirty="0">
                <a:solidFill>
                  <a:schemeClr val="bg1"/>
                </a:solidFill>
              </a:rPr>
              <a:t>6. What effect did the economic crisis have on German industrial production?</a:t>
            </a:r>
            <a:br>
              <a:rPr lang="en-US" dirty="0">
                <a:solidFill>
                  <a:schemeClr val="bg1"/>
                </a:solidFill>
              </a:rPr>
            </a:br>
            <a:r>
              <a:rPr lang="en-US" b="1" dirty="0">
                <a:solidFill>
                  <a:srgbClr val="6EADA8"/>
                </a:solidFill>
              </a:rPr>
              <a:t>Answer: Industrial output fell drastically, leaving factories idle and millions without work.</a:t>
            </a:r>
          </a:p>
          <a:p>
            <a:r>
              <a:rPr lang="en-US" dirty="0">
                <a:solidFill>
                  <a:schemeClr val="bg1"/>
                </a:solidFill>
              </a:rPr>
              <a:t>7. Which political parties gained support during the economic crisis caused by the Crash?</a:t>
            </a:r>
            <a:br>
              <a:rPr lang="en-US" dirty="0">
                <a:solidFill>
                  <a:schemeClr val="bg1"/>
                </a:solidFill>
              </a:rPr>
            </a:br>
            <a:r>
              <a:rPr lang="en-US" b="1" dirty="0">
                <a:solidFill>
                  <a:srgbClr val="6EADA8"/>
                </a:solidFill>
              </a:rPr>
              <a:t>Answer: Extremist parties like the Nazis (NSDAP) and Communists (KPD).</a:t>
            </a:r>
          </a:p>
          <a:p>
            <a:r>
              <a:rPr lang="en-US" dirty="0">
                <a:solidFill>
                  <a:schemeClr val="bg1"/>
                </a:solidFill>
              </a:rPr>
              <a:t>8. Why did the Weimar government struggle to deal with the crisis effectively?</a:t>
            </a:r>
            <a:br>
              <a:rPr lang="en-US" dirty="0">
                <a:solidFill>
                  <a:schemeClr val="bg1"/>
                </a:solidFill>
              </a:rPr>
            </a:br>
            <a:r>
              <a:rPr lang="en-US" b="1" dirty="0">
                <a:solidFill>
                  <a:srgbClr val="6EADA8"/>
                </a:solidFill>
              </a:rPr>
              <a:t>Answer: Coalition governments were weak and divided, relying on emergency decrees rather than united policies.</a:t>
            </a:r>
          </a:p>
          <a:p>
            <a:r>
              <a:rPr lang="en-US" dirty="0">
                <a:solidFill>
                  <a:schemeClr val="bg1"/>
                </a:solidFill>
              </a:rPr>
              <a:t>9. How did the Depression affect ordinary Germans’ faith in democracy?</a:t>
            </a:r>
            <a:br>
              <a:rPr lang="en-US" dirty="0">
                <a:solidFill>
                  <a:schemeClr val="bg1"/>
                </a:solidFill>
              </a:rPr>
            </a:br>
            <a:r>
              <a:rPr lang="en-US" b="1" dirty="0">
                <a:solidFill>
                  <a:srgbClr val="6EADA8"/>
                </a:solidFill>
              </a:rPr>
              <a:t>Answer: Many lost faith in democratic parties and turned to radical alternatives promising strong leadership.</a:t>
            </a:r>
          </a:p>
          <a:p>
            <a:r>
              <a:rPr lang="en-US" dirty="0">
                <a:solidFill>
                  <a:schemeClr val="bg1"/>
                </a:solidFill>
              </a:rPr>
              <a:t>10. What link can be made between the Wall Street Crash and Hitler’s rise to power?</a:t>
            </a:r>
            <a:br>
              <a:rPr lang="en-US" dirty="0">
                <a:solidFill>
                  <a:schemeClr val="bg1"/>
                </a:solidFill>
              </a:rPr>
            </a:br>
            <a:r>
              <a:rPr lang="en-US" b="1" dirty="0">
                <a:solidFill>
                  <a:srgbClr val="6EADA8"/>
                </a:solidFill>
              </a:rPr>
              <a:t>Answer: The crisis boosted Nazi support as they promised jobs, stability, and national revival.</a:t>
            </a:r>
          </a:p>
        </p:txBody>
      </p:sp>
      <p:pic>
        <p:nvPicPr>
          <p:cNvPr id="3" name="Picture 2" descr="A white and blue text&#10;&#10;AI-generated content may be incorrect.">
            <a:extLst>
              <a:ext uri="{FF2B5EF4-FFF2-40B4-BE49-F238E27FC236}">
                <a16:creationId xmlns:a16="http://schemas.microsoft.com/office/drawing/2014/main" id="{5CEF003C-6406-EBED-E266-4D4DF179ECE7}"/>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492590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B85AD09-1E7D-F697-3BBB-C8CF3AD1098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4FF8E08-9B4A-284B-0A9F-9A87F309082D}"/>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contrast="-400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2" name="TextBox 1">
            <a:extLst>
              <a:ext uri="{FF2B5EF4-FFF2-40B4-BE49-F238E27FC236}">
                <a16:creationId xmlns:a16="http://schemas.microsoft.com/office/drawing/2014/main" id="{8CE08514-7F28-F81C-13DA-D8B883CBA167}"/>
              </a:ext>
            </a:extLst>
          </p:cNvPr>
          <p:cNvSpPr txBox="1"/>
          <p:nvPr/>
        </p:nvSpPr>
        <p:spPr>
          <a:xfrm>
            <a:off x="5297215" y="1905506"/>
            <a:ext cx="6274676" cy="3046988"/>
          </a:xfrm>
          <a:prstGeom prst="rect">
            <a:avLst/>
          </a:prstGeom>
          <a:noFill/>
        </p:spPr>
        <p:txBody>
          <a:bodyPr wrap="square">
            <a:spAutoFit/>
          </a:bodyPr>
          <a:lstStyle/>
          <a:p>
            <a:pPr marL="457200" indent="-457200">
              <a:buFont typeface="+mj-lt"/>
              <a:buAutoNum type="arabicPeriod"/>
            </a:pPr>
            <a:r>
              <a:rPr lang="en-US" sz="2400" dirty="0">
                <a:solidFill>
                  <a:schemeClr val="bg1"/>
                </a:solidFill>
              </a:rPr>
              <a:t>To what extent was the Wall Street Crash the key turning point in the collapse of Weimar democracy?</a:t>
            </a:r>
            <a:br>
              <a:rPr lang="en-US" sz="2400" dirty="0">
                <a:solidFill>
                  <a:schemeClr val="bg1"/>
                </a:solidFill>
              </a:rPr>
            </a:br>
            <a:endParaRPr lang="en-US" sz="2400" dirty="0">
              <a:solidFill>
                <a:schemeClr val="bg1"/>
              </a:solidFill>
            </a:endParaRPr>
          </a:p>
          <a:p>
            <a:pPr marL="457200" indent="-457200">
              <a:buFont typeface="+mj-lt"/>
              <a:buAutoNum type="arabicPeriod"/>
            </a:pPr>
            <a:r>
              <a:rPr lang="en-US" sz="2400" dirty="0">
                <a:solidFill>
                  <a:schemeClr val="bg1"/>
                </a:solidFill>
              </a:rPr>
              <a:t>Could Weimar leaders have done more to protect Germany from the impact of the Wall Street Crash?</a:t>
            </a:r>
            <a:br>
              <a:rPr lang="en-US" sz="2400" dirty="0">
                <a:solidFill>
                  <a:schemeClr val="bg1"/>
                </a:solidFill>
              </a:rPr>
            </a:br>
            <a:endParaRPr lang="en-US" sz="2400" dirty="0">
              <a:solidFill>
                <a:schemeClr val="bg1"/>
              </a:solidFill>
            </a:endParaRPr>
          </a:p>
        </p:txBody>
      </p:sp>
      <p:pic>
        <p:nvPicPr>
          <p:cNvPr id="3" name="Picture 2" descr="A white and blue text&#10;&#10;AI-generated content may be incorrect.">
            <a:extLst>
              <a:ext uri="{FF2B5EF4-FFF2-40B4-BE49-F238E27FC236}">
                <a16:creationId xmlns:a16="http://schemas.microsoft.com/office/drawing/2014/main" id="{77292BAF-9582-1853-C914-E06A95AF60EA}"/>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2062628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1913976-5059-E05B-8DEF-495C5B82D99B}"/>
              </a:ext>
            </a:extLst>
          </p:cNvPr>
          <p:cNvSpPr txBox="1"/>
          <p:nvPr/>
        </p:nvSpPr>
        <p:spPr>
          <a:xfrm>
            <a:off x="1649188" y="1964143"/>
            <a:ext cx="4535713" cy="4553106"/>
          </a:xfrm>
          <a:prstGeom prst="rect">
            <a:avLst/>
          </a:prstGeom>
          <a:noFill/>
        </p:spPr>
        <p:txBody>
          <a:bodyPr wrap="square">
            <a:spAutoFit/>
          </a:bodyPr>
          <a:lstStyle/>
          <a:p>
            <a:pPr>
              <a:lnSpc>
                <a:spcPct val="107000"/>
              </a:lnSpc>
              <a:spcAft>
                <a:spcPts val="800"/>
              </a:spcAft>
            </a:pPr>
            <a:r>
              <a:rPr lang="en-GB" sz="1500" dirty="0">
                <a:solidFill>
                  <a:schemeClr val="bg1"/>
                </a:solidFill>
                <a:latin typeface="Nunito" pitchFamily="2" charset="0"/>
                <a:ea typeface="Calibri" panose="020F0502020204030204" pitchFamily="34" charset="0"/>
                <a:cs typeface="Times New Roman" panose="02020603050405020304" pitchFamily="18" charset="0"/>
              </a:rPr>
              <a:t>My name’s Laura — former Head of History with fifteen years of classroom experience. And I’m looking to start a revision revolution with Socraflix.</a:t>
            </a:r>
          </a:p>
          <a:p>
            <a:pPr>
              <a:lnSpc>
                <a:spcPct val="107000"/>
              </a:lnSpc>
              <a:spcAft>
                <a:spcPts val="800"/>
              </a:spcAft>
            </a:pPr>
            <a:r>
              <a:rPr lang="en-GB" sz="1500" dirty="0">
                <a:solidFill>
                  <a:schemeClr val="bg1"/>
                </a:solidFill>
                <a:latin typeface="Nunito" pitchFamily="2" charset="0"/>
                <a:ea typeface="Calibri" panose="020F0502020204030204" pitchFamily="34" charset="0"/>
                <a:cs typeface="Times New Roman" panose="02020603050405020304" pitchFamily="18" charset="0"/>
              </a:rPr>
              <a:t>What is Socraflix? Right now, it’s one woman and her two cats. But it’s also my vision for what revision </a:t>
            </a:r>
            <a:r>
              <a:rPr lang="en-GB" sz="1500" b="1" i="1" dirty="0">
                <a:solidFill>
                  <a:schemeClr val="bg1"/>
                </a:solidFill>
                <a:latin typeface="Nunito" pitchFamily="2" charset="0"/>
                <a:ea typeface="Calibri" panose="020F0502020204030204" pitchFamily="34" charset="0"/>
                <a:cs typeface="Times New Roman" panose="02020603050405020304" pitchFamily="18" charset="0"/>
              </a:rPr>
              <a:t>could</a:t>
            </a:r>
            <a:r>
              <a:rPr lang="en-GB" sz="1500" dirty="0">
                <a:solidFill>
                  <a:schemeClr val="bg1"/>
                </a:solidFill>
                <a:latin typeface="Nunito" pitchFamily="2" charset="0"/>
                <a:ea typeface="Calibri" panose="020F0502020204030204" pitchFamily="34" charset="0"/>
                <a:cs typeface="Times New Roman" panose="02020603050405020304" pitchFamily="18" charset="0"/>
              </a:rPr>
              <a:t> be. I believe:</a:t>
            </a:r>
          </a:p>
          <a:p>
            <a:pPr marL="342900" indent="-342900">
              <a:lnSpc>
                <a:spcPct val="107000"/>
              </a:lnSpc>
              <a:spcAft>
                <a:spcPts val="800"/>
              </a:spcAft>
              <a:buFont typeface="+mj-lt"/>
              <a:buAutoNum type="arabicPeriod"/>
              <a:tabLst>
                <a:tab pos="457200" algn="l"/>
              </a:tabLst>
            </a:pPr>
            <a:r>
              <a:rPr lang="en-GB" sz="1500" dirty="0">
                <a:solidFill>
                  <a:schemeClr val="bg1"/>
                </a:solidFill>
                <a:latin typeface="Nunito" pitchFamily="2" charset="0"/>
                <a:ea typeface="Calibri" panose="020F0502020204030204" pitchFamily="34" charset="0"/>
                <a:cs typeface="Times New Roman" panose="02020603050405020304" pitchFamily="18" charset="0"/>
              </a:rPr>
              <a:t>Revision shouldn’t be boring.</a:t>
            </a:r>
          </a:p>
          <a:p>
            <a:pPr marL="342900" indent="-342900">
              <a:lnSpc>
                <a:spcPct val="107000"/>
              </a:lnSpc>
              <a:spcAft>
                <a:spcPts val="800"/>
              </a:spcAft>
              <a:buFont typeface="+mj-lt"/>
              <a:buAutoNum type="arabicPeriod"/>
              <a:tabLst>
                <a:tab pos="457200" algn="l"/>
              </a:tabLst>
            </a:pPr>
            <a:r>
              <a:rPr lang="en-GB" sz="1500" dirty="0">
                <a:solidFill>
                  <a:schemeClr val="bg1"/>
                </a:solidFill>
                <a:latin typeface="Nunito" pitchFamily="2" charset="0"/>
                <a:ea typeface="Calibri" panose="020F0502020204030204" pitchFamily="34" charset="0"/>
                <a:cs typeface="Times New Roman" panose="02020603050405020304" pitchFamily="18" charset="0"/>
              </a:rPr>
              <a:t>You don’t need a mountain of facts to succeed.</a:t>
            </a:r>
          </a:p>
          <a:p>
            <a:pPr marL="342900" indent="-342900">
              <a:lnSpc>
                <a:spcPct val="107000"/>
              </a:lnSpc>
              <a:spcAft>
                <a:spcPts val="800"/>
              </a:spcAft>
              <a:buFont typeface="+mj-lt"/>
              <a:buAutoNum type="arabicPeriod"/>
              <a:tabLst>
                <a:tab pos="457200" algn="l"/>
              </a:tabLst>
            </a:pPr>
            <a:r>
              <a:rPr lang="en-GB" sz="1500" dirty="0">
                <a:solidFill>
                  <a:schemeClr val="bg1"/>
                </a:solidFill>
                <a:latin typeface="Nunito" pitchFamily="2" charset="0"/>
                <a:ea typeface="Calibri" panose="020F0502020204030204" pitchFamily="34" charset="0"/>
                <a:cs typeface="Times New Roman" panose="02020603050405020304" pitchFamily="18" charset="0"/>
              </a:rPr>
              <a:t>It should make you </a:t>
            </a:r>
            <a:r>
              <a:rPr lang="en-GB" sz="1500" b="1" i="1" dirty="0">
                <a:solidFill>
                  <a:schemeClr val="bg1"/>
                </a:solidFill>
                <a:latin typeface="Nunito" pitchFamily="2" charset="0"/>
                <a:ea typeface="Calibri" panose="020F0502020204030204" pitchFamily="34" charset="0"/>
                <a:cs typeface="Times New Roman" panose="02020603050405020304" pitchFamily="18" charset="0"/>
              </a:rPr>
              <a:t>understand</a:t>
            </a:r>
            <a:r>
              <a:rPr lang="en-GB" sz="1500" b="1" dirty="0">
                <a:solidFill>
                  <a:schemeClr val="bg1"/>
                </a:solidFill>
                <a:latin typeface="Nunito" pitchFamily="2" charset="0"/>
                <a:ea typeface="Calibri" panose="020F0502020204030204" pitchFamily="34" charset="0"/>
                <a:cs typeface="Times New Roman" panose="02020603050405020304" pitchFamily="18" charset="0"/>
              </a:rPr>
              <a:t> </a:t>
            </a:r>
            <a:r>
              <a:rPr lang="en-GB" sz="1500" dirty="0">
                <a:solidFill>
                  <a:schemeClr val="bg1"/>
                </a:solidFill>
                <a:latin typeface="Nunito" pitchFamily="2" charset="0"/>
                <a:ea typeface="Calibri" panose="020F0502020204030204" pitchFamily="34" charset="0"/>
                <a:cs typeface="Times New Roman" panose="02020603050405020304" pitchFamily="18" charset="0"/>
              </a:rPr>
              <a:t>more, not just </a:t>
            </a:r>
            <a:r>
              <a:rPr lang="en-GB" sz="1500" b="1" i="1" dirty="0">
                <a:solidFill>
                  <a:schemeClr val="bg1"/>
                </a:solidFill>
                <a:latin typeface="Nunito" pitchFamily="2" charset="0"/>
                <a:ea typeface="Calibri" panose="020F0502020204030204" pitchFamily="34" charset="0"/>
                <a:cs typeface="Times New Roman" panose="02020603050405020304" pitchFamily="18" charset="0"/>
              </a:rPr>
              <a:t>remember</a:t>
            </a:r>
            <a:r>
              <a:rPr lang="en-GB" sz="1500" b="1" dirty="0">
                <a:solidFill>
                  <a:schemeClr val="bg1"/>
                </a:solidFill>
                <a:latin typeface="Nunito" pitchFamily="2" charset="0"/>
                <a:ea typeface="Calibri" panose="020F0502020204030204" pitchFamily="34" charset="0"/>
                <a:cs typeface="Times New Roman" panose="02020603050405020304" pitchFamily="18" charset="0"/>
              </a:rPr>
              <a:t> </a:t>
            </a:r>
            <a:r>
              <a:rPr lang="en-GB" sz="1500" dirty="0">
                <a:solidFill>
                  <a:schemeClr val="bg1"/>
                </a:solidFill>
                <a:latin typeface="Nunito" pitchFamily="2" charset="0"/>
                <a:ea typeface="Calibri" panose="020F0502020204030204" pitchFamily="34" charset="0"/>
                <a:cs typeface="Times New Roman" panose="02020603050405020304" pitchFamily="18" charset="0"/>
              </a:rPr>
              <a:t>more.</a:t>
            </a:r>
          </a:p>
          <a:p>
            <a:pPr>
              <a:lnSpc>
                <a:spcPct val="107000"/>
              </a:lnSpc>
              <a:spcAft>
                <a:spcPts val="800"/>
              </a:spcAft>
              <a:tabLst>
                <a:tab pos="457200" algn="l"/>
              </a:tabLst>
            </a:pPr>
            <a:r>
              <a:rPr lang="en-US" sz="1500" dirty="0">
                <a:solidFill>
                  <a:schemeClr val="bg1"/>
                </a:solidFill>
                <a:latin typeface="Nunito" pitchFamily="2" charset="0"/>
              </a:rPr>
              <a:t>Over the 2025/26 academic year, I’m building a subscription-based platform for History teachers, offering KS4 and KS5 resources designed to support both teacher workload and student wellbeing — all for just £12.99 a month (the same as a Standard Netflix subscription!)</a:t>
            </a:r>
            <a:endParaRPr lang="en-GB" sz="1500" dirty="0">
              <a:solidFill>
                <a:schemeClr val="bg1"/>
              </a:solidFill>
              <a:latin typeface="Nunito" pitchFamily="2"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AC8EA88-7886-9716-C5C3-D0F81F20E82A}"/>
              </a:ext>
            </a:extLst>
          </p:cNvPr>
          <p:cNvSpPr txBox="1"/>
          <p:nvPr/>
        </p:nvSpPr>
        <p:spPr>
          <a:xfrm>
            <a:off x="6630168" y="488371"/>
            <a:ext cx="4273676" cy="4564070"/>
          </a:xfrm>
          <a:prstGeom prst="rect">
            <a:avLst/>
          </a:prstGeom>
          <a:noFill/>
        </p:spPr>
        <p:txBody>
          <a:bodyPr wrap="square">
            <a:spAutoFit/>
          </a:bodyPr>
          <a:lstStyle/>
          <a:p>
            <a:pPr>
              <a:lnSpc>
                <a:spcPct val="107000"/>
              </a:lnSpc>
              <a:spcAft>
                <a:spcPts val="800"/>
              </a:spcAft>
            </a:pPr>
            <a:r>
              <a:rPr lang="en-GB"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Most of what I make are short, bingeable videos – the revision equivalent to the latest true crime drama. There’s also a growing collection of printables and downloadables: Knowledge Organisers, quirky revision tools, flashcards, wall displays, and “copy-and-paste” PowerPoint slides for quick lesson tasks.</a:t>
            </a:r>
          </a:p>
          <a:p>
            <a:pPr>
              <a:lnSpc>
                <a:spcPct val="107000"/>
              </a:lnSpc>
              <a:spcAft>
                <a:spcPts val="800"/>
              </a:spcAft>
            </a:pPr>
            <a:r>
              <a:rPr lang="en-GB"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This PowerPoint is part of the Glitched Germany series and is designed to reduce teacher workload while still hitting the mark for teaching students observational skills, knowledge recall and deeper evaluative thinking.</a:t>
            </a:r>
            <a:br>
              <a:rPr lang="en-GB"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GB"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So, use this however works for you — highlight it, scribble on it, stick it on the wall, or fold it into a Tudor-themed paper aeroplane.</a:t>
            </a:r>
          </a:p>
          <a:p>
            <a:pPr>
              <a:lnSpc>
                <a:spcPct val="107000"/>
              </a:lnSpc>
              <a:spcAft>
                <a:spcPts val="800"/>
              </a:spcAft>
            </a:pPr>
            <a:r>
              <a:rPr lang="en-GB"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But if you want more, here’s where to find me:</a:t>
            </a:r>
            <a:b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br>
            <a:endParaRPr lang="en-GB"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2D46E071-E2CD-1EC9-5260-9CB645EFC9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80530" y="4711770"/>
            <a:ext cx="1657859" cy="1657859"/>
          </a:xfrm>
          <a:prstGeom prst="rect">
            <a:avLst/>
          </a:prstGeom>
        </p:spPr>
      </p:pic>
      <p:sp>
        <p:nvSpPr>
          <p:cNvPr id="18" name="TextBox 17">
            <a:extLst>
              <a:ext uri="{FF2B5EF4-FFF2-40B4-BE49-F238E27FC236}">
                <a16:creationId xmlns:a16="http://schemas.microsoft.com/office/drawing/2014/main" id="{12BFAA20-3CE3-BA6F-16A5-04CD00457075}"/>
              </a:ext>
            </a:extLst>
          </p:cNvPr>
          <p:cNvSpPr txBox="1"/>
          <p:nvPr/>
        </p:nvSpPr>
        <p:spPr>
          <a:xfrm>
            <a:off x="6807867" y="4732145"/>
            <a:ext cx="2556326" cy="1354217"/>
          </a:xfrm>
          <a:prstGeom prst="rect">
            <a:avLst/>
          </a:prstGeom>
          <a:noFill/>
        </p:spPr>
        <p:txBody>
          <a:bodyPr wrap="square">
            <a:spAutoFit/>
          </a:bodyPr>
          <a:lstStyle/>
          <a:p>
            <a:r>
              <a:rPr lang="en-GB" b="1" dirty="0">
                <a:solidFill>
                  <a:srgbClr val="F16FDF"/>
                </a:solidFill>
                <a:latin typeface="Nunito" pitchFamily="2" charset="0"/>
                <a:ea typeface="Calibri" panose="020F0502020204030204" pitchFamily="34" charset="0"/>
                <a:cs typeface="Times New Roman" panose="02020603050405020304" pitchFamily="18" charset="0"/>
              </a:rPr>
              <a:t>www.socraflix.com/</a:t>
            </a:r>
            <a:br>
              <a:rPr lang="en-GB" b="1" dirty="0">
                <a:solidFill>
                  <a:srgbClr val="F16FDF"/>
                </a:solidFill>
                <a:latin typeface="Nunito" pitchFamily="2" charset="0"/>
                <a:ea typeface="Calibri" panose="020F0502020204030204" pitchFamily="34" charset="0"/>
                <a:cs typeface="Times New Roman" panose="02020603050405020304" pitchFamily="18" charset="0"/>
              </a:rPr>
            </a:br>
            <a:r>
              <a:rPr lang="en-GB" b="1" dirty="0" err="1">
                <a:solidFill>
                  <a:srgbClr val="F16FDF"/>
                </a:solidFill>
                <a:latin typeface="Nunito" pitchFamily="2" charset="0"/>
                <a:ea typeface="Calibri" panose="020F0502020204030204" pitchFamily="34" charset="0"/>
                <a:cs typeface="Times New Roman" panose="02020603050405020304" pitchFamily="18" charset="0"/>
              </a:rPr>
              <a:t>tudortwistory</a:t>
            </a:r>
            <a:br>
              <a:rPr lang="en-GB" dirty="0">
                <a:solidFill>
                  <a:srgbClr val="F16FDF"/>
                </a:solidFill>
                <a:latin typeface="Special Elite" panose="02000506000000020004" pitchFamily="2" charset="0"/>
                <a:ea typeface="Calibri" panose="020F0502020204030204" pitchFamily="34" charset="0"/>
                <a:cs typeface="Times New Roman" panose="02020603050405020304" pitchFamily="18" charset="0"/>
              </a:rPr>
            </a:br>
            <a:r>
              <a:rPr lang="en-GB" b="1" dirty="0">
                <a:solidFill>
                  <a:srgbClr val="F16FDF"/>
                </a:solidFill>
                <a:latin typeface="Nunito" pitchFamily="2" charset="0"/>
                <a:ea typeface="Calibri" panose="020F0502020204030204" pitchFamily="34" charset="0"/>
                <a:cs typeface="Times New Roman" panose="02020603050405020304" pitchFamily="18" charset="0"/>
              </a:rPr>
              <a:t>@socraflix </a:t>
            </a:r>
            <a:br>
              <a:rPr lang="en-GB" dirty="0">
                <a:solidFill>
                  <a:srgbClr val="F16FDF"/>
                </a:solidFill>
                <a:latin typeface="Special Elite" panose="02000506000000020004" pitchFamily="2" charset="0"/>
                <a:ea typeface="Calibri" panose="020F0502020204030204" pitchFamily="34" charset="0"/>
                <a:cs typeface="Times New Roman" panose="02020603050405020304" pitchFamily="18" charset="0"/>
              </a:rPr>
            </a:br>
            <a:r>
              <a:rPr lang="en-GB" sz="1400" dirty="0">
                <a:solidFill>
                  <a:schemeClr val="bg1"/>
                </a:solidFill>
                <a:latin typeface="Nunito" pitchFamily="2" charset="0"/>
                <a:ea typeface="Calibri" panose="020F0502020204030204" pitchFamily="34" charset="0"/>
                <a:cs typeface="Times New Roman" panose="02020603050405020304" pitchFamily="18" charset="0"/>
              </a:rPr>
              <a:t>on TikTok, Instagram, and YouTube </a:t>
            </a:r>
            <a:endParaRPr lang="en-GB" sz="1400" dirty="0">
              <a:solidFill>
                <a:schemeClr val="bg1"/>
              </a:solidFill>
              <a:latin typeface="Nunito" pitchFamily="2" charset="0"/>
            </a:endParaRPr>
          </a:p>
        </p:txBody>
      </p:sp>
      <p:sp>
        <p:nvSpPr>
          <p:cNvPr id="20" name="TextBox 19">
            <a:extLst>
              <a:ext uri="{FF2B5EF4-FFF2-40B4-BE49-F238E27FC236}">
                <a16:creationId xmlns:a16="http://schemas.microsoft.com/office/drawing/2014/main" id="{9B2F5D38-7C2D-6D5D-C4EF-A481905E4A5A}"/>
              </a:ext>
            </a:extLst>
          </p:cNvPr>
          <p:cNvSpPr txBox="1"/>
          <p:nvPr/>
        </p:nvSpPr>
        <p:spPr>
          <a:xfrm>
            <a:off x="6541268" y="4759607"/>
            <a:ext cx="5079232" cy="369332"/>
          </a:xfrm>
          <a:prstGeom prst="rect">
            <a:avLst/>
          </a:prstGeom>
          <a:noFill/>
        </p:spPr>
        <p:txBody>
          <a:bodyPr wrap="square">
            <a:spAutoFit/>
          </a:bodyPr>
          <a:lstStyle/>
          <a:p>
            <a:endParaRPr lang="en-GB" dirty="0"/>
          </a:p>
        </p:txBody>
      </p:sp>
      <p:sp>
        <p:nvSpPr>
          <p:cNvPr id="22" name="TextBox 21">
            <a:extLst>
              <a:ext uri="{FF2B5EF4-FFF2-40B4-BE49-F238E27FC236}">
                <a16:creationId xmlns:a16="http://schemas.microsoft.com/office/drawing/2014/main" id="{39FA9347-9FEE-4C6A-5951-316BAD236F47}"/>
              </a:ext>
            </a:extLst>
          </p:cNvPr>
          <p:cNvSpPr txBox="1"/>
          <p:nvPr/>
        </p:nvSpPr>
        <p:spPr>
          <a:xfrm>
            <a:off x="6541268" y="5318296"/>
            <a:ext cx="5238750" cy="369332"/>
          </a:xfrm>
          <a:prstGeom prst="rect">
            <a:avLst/>
          </a:prstGeom>
          <a:noFill/>
        </p:spPr>
        <p:txBody>
          <a:bodyPr wrap="square">
            <a:spAutoFit/>
          </a:bodyPr>
          <a:lstStyle/>
          <a:p>
            <a:endParaRPr lang="en-GB" dirty="0"/>
          </a:p>
        </p:txBody>
      </p:sp>
      <p:pic>
        <p:nvPicPr>
          <p:cNvPr id="2" name="Picture 1">
            <a:extLst>
              <a:ext uri="{FF2B5EF4-FFF2-40B4-BE49-F238E27FC236}">
                <a16:creationId xmlns:a16="http://schemas.microsoft.com/office/drawing/2014/main" id="{87C91AF6-E9F4-917C-E9B5-E8D02CC6FA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3000" y="160833"/>
            <a:ext cx="5291086" cy="1803309"/>
          </a:xfrm>
          <a:prstGeom prst="rect">
            <a:avLst/>
          </a:prstGeom>
        </p:spPr>
      </p:pic>
    </p:spTree>
    <p:extLst>
      <p:ext uri="{BB962C8B-B14F-4D97-AF65-F5344CB8AC3E}">
        <p14:creationId xmlns:p14="http://schemas.microsoft.com/office/powerpoint/2010/main" val="1318392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F1C99BF-FC08-F967-17E5-C4C960FDA58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DE0A699-D9B7-8D2E-FE14-849E8CDCD6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660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A9CFFADA-C9FD-1DA5-B16A-1CA11FB66D1C}"/>
              </a:ext>
            </a:extLst>
          </p:cNvPr>
          <p:cNvSpPr txBox="1"/>
          <p:nvPr/>
        </p:nvSpPr>
        <p:spPr>
          <a:xfrm>
            <a:off x="5613039" y="1502101"/>
            <a:ext cx="6093372" cy="5078313"/>
          </a:xfrm>
          <a:prstGeom prst="rect">
            <a:avLst/>
          </a:prstGeom>
          <a:noFill/>
        </p:spPr>
        <p:txBody>
          <a:bodyPr wrap="square">
            <a:spAutoFit/>
          </a:bodyPr>
          <a:lstStyle/>
          <a:p>
            <a:pPr marL="342900" indent="-342900">
              <a:buFont typeface="+mj-lt"/>
              <a:buAutoNum type="arabicPeriod"/>
            </a:pPr>
            <a:r>
              <a:rPr lang="en-US" dirty="0">
                <a:solidFill>
                  <a:schemeClr val="bg1"/>
                </a:solidFill>
              </a:rPr>
              <a:t>Who is the shabby, chained man shown carrying a heavy sack?</a:t>
            </a:r>
          </a:p>
          <a:p>
            <a:pPr marL="342900" indent="-342900">
              <a:buFont typeface="+mj-lt"/>
              <a:buAutoNum type="arabicPeriod"/>
            </a:pPr>
            <a:r>
              <a:rPr lang="en-US" dirty="0">
                <a:solidFill>
                  <a:schemeClr val="bg1"/>
                </a:solidFill>
              </a:rPr>
              <a:t>What is spilling from the sack on his back?</a:t>
            </a:r>
          </a:p>
          <a:p>
            <a:pPr marL="342900" indent="-342900">
              <a:buFont typeface="+mj-lt"/>
              <a:buAutoNum type="arabicPeriod"/>
            </a:pPr>
            <a:r>
              <a:rPr lang="en-US" dirty="0">
                <a:solidFill>
                  <a:schemeClr val="bg1"/>
                </a:solidFill>
              </a:rPr>
              <a:t>Which building looms in the background of the image?</a:t>
            </a:r>
          </a:p>
          <a:p>
            <a:pPr marL="342900" indent="-342900">
              <a:buFont typeface="+mj-lt"/>
              <a:buAutoNum type="arabicPeriod"/>
            </a:pPr>
            <a:r>
              <a:rPr lang="en-US" dirty="0">
                <a:solidFill>
                  <a:schemeClr val="bg1"/>
                </a:solidFill>
              </a:rPr>
              <a:t>Which defeated military symbol lies on the ground in the lower left?</a:t>
            </a:r>
          </a:p>
          <a:p>
            <a:pPr marL="342900" indent="-342900">
              <a:buFont typeface="+mj-lt"/>
              <a:buAutoNum type="arabicPeriod"/>
            </a:pPr>
            <a:r>
              <a:rPr lang="en-US" dirty="0">
                <a:solidFill>
                  <a:schemeClr val="bg1"/>
                </a:solidFill>
              </a:rPr>
              <a:t>The man on the left with a moustache is running off clutching land. Who does he represent?</a:t>
            </a:r>
          </a:p>
          <a:p>
            <a:pPr marL="342900" indent="-342900">
              <a:buFont typeface="+mj-lt"/>
              <a:buAutoNum type="arabicPeriod"/>
            </a:pPr>
            <a:r>
              <a:rPr lang="en-US" dirty="0">
                <a:solidFill>
                  <a:schemeClr val="bg1"/>
                </a:solidFill>
              </a:rPr>
              <a:t>Why might the German man be shown in chains?</a:t>
            </a:r>
          </a:p>
          <a:p>
            <a:pPr marL="342900" indent="-342900">
              <a:buFont typeface="+mj-lt"/>
              <a:buAutoNum type="arabicPeriod"/>
            </a:pPr>
            <a:r>
              <a:rPr lang="en-US" dirty="0">
                <a:solidFill>
                  <a:schemeClr val="bg1"/>
                </a:solidFill>
              </a:rPr>
              <a:t>Which Allied leader wanted to weaken Germany militarily to prevent future invasions?</a:t>
            </a:r>
          </a:p>
          <a:p>
            <a:pPr marL="342900" indent="-342900">
              <a:buFont typeface="+mj-lt"/>
              <a:buAutoNum type="arabicPeriod"/>
            </a:pPr>
            <a:r>
              <a:rPr lang="en-US" dirty="0">
                <a:solidFill>
                  <a:schemeClr val="bg1"/>
                </a:solidFill>
              </a:rPr>
              <a:t>Why are there soldiers shown in the shadows of the background?</a:t>
            </a:r>
          </a:p>
          <a:p>
            <a:pPr marL="342900" indent="-342900">
              <a:buFont typeface="+mj-lt"/>
              <a:buAutoNum type="arabicPeriod"/>
            </a:pPr>
            <a:r>
              <a:rPr lang="en-US" dirty="0">
                <a:solidFill>
                  <a:schemeClr val="bg1"/>
                </a:solidFill>
              </a:rPr>
              <a:t>How does the lightning/glitch-like energy in cyan and magenta reflect German feelings about the treaty?</a:t>
            </a:r>
          </a:p>
          <a:p>
            <a:pPr marL="342900" indent="-342900">
              <a:buFont typeface="+mj-lt"/>
              <a:buAutoNum type="arabicPeriod"/>
            </a:pPr>
            <a:r>
              <a:rPr lang="en-US" dirty="0">
                <a:solidFill>
                  <a:schemeClr val="bg1"/>
                </a:solidFill>
              </a:rPr>
              <a:t>How does the image capture the idea of Germany as a “scapegoat” in 1919?</a:t>
            </a:r>
            <a:br>
              <a:rPr lang="en-US" dirty="0">
                <a:solidFill>
                  <a:schemeClr val="bg1"/>
                </a:solidFill>
              </a:rPr>
            </a:br>
            <a:endParaRPr lang="en-US" dirty="0">
              <a:solidFill>
                <a:schemeClr val="bg1"/>
              </a:solidFill>
            </a:endParaRPr>
          </a:p>
        </p:txBody>
      </p:sp>
      <p:sp>
        <p:nvSpPr>
          <p:cNvPr id="3" name="Rectangle 2">
            <a:extLst>
              <a:ext uri="{FF2B5EF4-FFF2-40B4-BE49-F238E27FC236}">
                <a16:creationId xmlns:a16="http://schemas.microsoft.com/office/drawing/2014/main" id="{CE9A8635-2C37-F2D0-6ED2-D4AD41307CC0}"/>
              </a:ext>
            </a:extLst>
          </p:cNvPr>
          <p:cNvSpPr/>
          <p:nvPr/>
        </p:nvSpPr>
        <p:spPr>
          <a:xfrm>
            <a:off x="8369557" y="585368"/>
            <a:ext cx="1499129" cy="830997"/>
          </a:xfrm>
          <a:prstGeom prst="rect">
            <a:avLst/>
          </a:prstGeom>
          <a:noFill/>
        </p:spPr>
        <p:txBody>
          <a:bodyPr wrap="non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1919</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4" name="Picture 3" descr="A white and blue text&#10;&#10;AI-generated content may be incorrect.">
            <a:extLst>
              <a:ext uri="{FF2B5EF4-FFF2-40B4-BE49-F238E27FC236}">
                <a16:creationId xmlns:a16="http://schemas.microsoft.com/office/drawing/2014/main" id="{E8616342-0F81-7021-4F68-C4DB38BEAABE}"/>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pic>
        <p:nvPicPr>
          <p:cNvPr id="7" name="Picture 6">
            <a:extLst>
              <a:ext uri="{FF2B5EF4-FFF2-40B4-BE49-F238E27FC236}">
                <a16:creationId xmlns:a16="http://schemas.microsoft.com/office/drawing/2014/main" id="{BC652504-33B1-00F8-C2D8-72B51872E7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87891" y="494113"/>
            <a:ext cx="2581666" cy="1013505"/>
          </a:xfrm>
          <a:prstGeom prst="rect">
            <a:avLst/>
          </a:prstGeom>
        </p:spPr>
      </p:pic>
    </p:spTree>
    <p:extLst>
      <p:ext uri="{BB962C8B-B14F-4D97-AF65-F5344CB8AC3E}">
        <p14:creationId xmlns:p14="http://schemas.microsoft.com/office/powerpoint/2010/main" val="1587419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D1DCD01-FC56-5B63-752F-CC637F5AEB9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765CBA9-7720-DE07-8A7C-01C926C4E63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660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3C08AF60-8829-DB7E-08F0-66ABB29E3F62}"/>
              </a:ext>
            </a:extLst>
          </p:cNvPr>
          <p:cNvSpPr txBox="1"/>
          <p:nvPr/>
        </p:nvSpPr>
        <p:spPr>
          <a:xfrm>
            <a:off x="5419075" y="335844"/>
            <a:ext cx="6093372" cy="6186309"/>
          </a:xfrm>
          <a:prstGeom prst="rect">
            <a:avLst/>
          </a:prstGeom>
          <a:noFill/>
        </p:spPr>
        <p:txBody>
          <a:bodyPr wrap="square">
            <a:spAutoFit/>
          </a:bodyPr>
          <a:lstStyle/>
          <a:p>
            <a:pPr marL="342900" indent="-342900">
              <a:buFont typeface="+mj-lt"/>
              <a:buAutoNum type="arabicPeriod"/>
            </a:pPr>
            <a:r>
              <a:rPr lang="en-US" dirty="0">
                <a:solidFill>
                  <a:schemeClr val="bg1"/>
                </a:solidFill>
              </a:rPr>
              <a:t>Who is the shabby, chained man shown carrying a heavy sack?</a:t>
            </a:r>
            <a:br>
              <a:rPr lang="en-US" dirty="0">
                <a:solidFill>
                  <a:schemeClr val="bg1"/>
                </a:solidFill>
              </a:rPr>
            </a:br>
            <a:r>
              <a:rPr lang="en-US" b="1" dirty="0">
                <a:solidFill>
                  <a:srgbClr val="71A59F"/>
                </a:solidFill>
              </a:rPr>
              <a:t>Answer: He represents Germany after WWI, burdened by reparations.</a:t>
            </a:r>
          </a:p>
          <a:p>
            <a:pPr marL="342900" indent="-342900">
              <a:buFont typeface="+mj-lt"/>
              <a:buAutoNum type="arabicPeriod"/>
            </a:pPr>
            <a:endParaRPr lang="en-US" b="1" dirty="0">
              <a:solidFill>
                <a:srgbClr val="71A59F"/>
              </a:solidFill>
            </a:endParaRPr>
          </a:p>
          <a:p>
            <a:pPr marL="342900" indent="-342900">
              <a:buFont typeface="+mj-lt"/>
              <a:buAutoNum type="arabicPeriod"/>
            </a:pPr>
            <a:r>
              <a:rPr lang="en-US" dirty="0">
                <a:solidFill>
                  <a:schemeClr val="bg1"/>
                </a:solidFill>
              </a:rPr>
              <a:t>What is spilling from the sack on his back?</a:t>
            </a:r>
            <a:br>
              <a:rPr lang="en-US" dirty="0">
                <a:solidFill>
                  <a:schemeClr val="bg1"/>
                </a:solidFill>
              </a:rPr>
            </a:br>
            <a:r>
              <a:rPr lang="en-US" b="1" dirty="0">
                <a:solidFill>
                  <a:srgbClr val="71A59F"/>
                </a:solidFill>
              </a:rPr>
              <a:t>Answer: Money/banknotes, </a:t>
            </a:r>
            <a:r>
              <a:rPr lang="en-US" b="1" dirty="0" err="1">
                <a:solidFill>
                  <a:srgbClr val="71A59F"/>
                </a:solidFill>
              </a:rPr>
              <a:t>symbolising</a:t>
            </a:r>
            <a:r>
              <a:rPr lang="en-US" b="1" dirty="0">
                <a:solidFill>
                  <a:srgbClr val="71A59F"/>
                </a:solidFill>
              </a:rPr>
              <a:t> reparations.</a:t>
            </a:r>
          </a:p>
          <a:p>
            <a:pPr marL="342900" indent="-342900">
              <a:buFont typeface="+mj-lt"/>
              <a:buAutoNum type="arabicPeriod"/>
            </a:pPr>
            <a:endParaRPr lang="en-US" b="1" dirty="0">
              <a:solidFill>
                <a:srgbClr val="71A59F"/>
              </a:solidFill>
            </a:endParaRPr>
          </a:p>
          <a:p>
            <a:pPr marL="342900" indent="-342900">
              <a:buFont typeface="+mj-lt"/>
              <a:buAutoNum type="arabicPeriod"/>
            </a:pPr>
            <a:r>
              <a:rPr lang="en-US" dirty="0">
                <a:solidFill>
                  <a:schemeClr val="bg1"/>
                </a:solidFill>
              </a:rPr>
              <a:t>What building looms in the background of the image?</a:t>
            </a:r>
            <a:br>
              <a:rPr lang="en-US" dirty="0">
                <a:solidFill>
                  <a:schemeClr val="bg1"/>
                </a:solidFill>
              </a:rPr>
            </a:br>
            <a:r>
              <a:rPr lang="en-US" b="1" dirty="0">
                <a:solidFill>
                  <a:srgbClr val="71A59F"/>
                </a:solidFill>
              </a:rPr>
              <a:t>Answer: A grand government-style building, representing Versailles or authority imposing the treaty.</a:t>
            </a:r>
          </a:p>
          <a:p>
            <a:pPr marL="342900" indent="-342900">
              <a:buFont typeface="+mj-lt"/>
              <a:buAutoNum type="arabicPeriod"/>
            </a:pPr>
            <a:endParaRPr lang="en-US" b="1" dirty="0">
              <a:solidFill>
                <a:srgbClr val="71A59F"/>
              </a:solidFill>
            </a:endParaRPr>
          </a:p>
          <a:p>
            <a:pPr marL="342900" indent="-342900">
              <a:buFont typeface="+mj-lt"/>
              <a:buAutoNum type="arabicPeriod"/>
            </a:pPr>
            <a:r>
              <a:rPr lang="en-US" dirty="0">
                <a:solidFill>
                  <a:schemeClr val="bg1"/>
                </a:solidFill>
              </a:rPr>
              <a:t>Which defeated military symbol lies on the ground in the lower left?</a:t>
            </a:r>
            <a:br>
              <a:rPr lang="en-US" dirty="0">
                <a:solidFill>
                  <a:schemeClr val="bg1"/>
                </a:solidFill>
              </a:rPr>
            </a:br>
            <a:r>
              <a:rPr lang="en-US" b="1" dirty="0">
                <a:solidFill>
                  <a:srgbClr val="71A59F"/>
                </a:solidFill>
              </a:rPr>
              <a:t>Answer: A broken spiked helmet (Pickelhaube), representing the fall of Imperial Germany.</a:t>
            </a:r>
          </a:p>
          <a:p>
            <a:pPr marL="342900" indent="-342900">
              <a:buFont typeface="+mj-lt"/>
              <a:buAutoNum type="arabicPeriod"/>
            </a:pPr>
            <a:endParaRPr lang="en-US" b="1" dirty="0">
              <a:solidFill>
                <a:srgbClr val="71A59F"/>
              </a:solidFill>
            </a:endParaRPr>
          </a:p>
          <a:p>
            <a:pPr marL="342900" indent="-342900">
              <a:buFont typeface="+mj-lt"/>
              <a:buAutoNum type="arabicPeriod"/>
            </a:pPr>
            <a:r>
              <a:rPr lang="en-US" dirty="0">
                <a:solidFill>
                  <a:schemeClr val="bg1"/>
                </a:solidFill>
              </a:rPr>
              <a:t>The man on the left with a moustache is running off clutching land. Who does he represent?</a:t>
            </a:r>
            <a:br>
              <a:rPr lang="en-US" dirty="0">
                <a:solidFill>
                  <a:schemeClr val="bg1"/>
                </a:solidFill>
              </a:rPr>
            </a:br>
            <a:r>
              <a:rPr lang="en-US" b="1" dirty="0">
                <a:solidFill>
                  <a:srgbClr val="71A59F"/>
                </a:solidFill>
              </a:rPr>
              <a:t>Answer: Georges Clemenceau/France, gaining land such as Alsace-Lorraine.</a:t>
            </a:r>
          </a:p>
        </p:txBody>
      </p:sp>
      <p:pic>
        <p:nvPicPr>
          <p:cNvPr id="2" name="Picture 1" descr="A white and blue text&#10;&#10;AI-generated content may be incorrect.">
            <a:extLst>
              <a:ext uri="{FF2B5EF4-FFF2-40B4-BE49-F238E27FC236}">
                <a16:creationId xmlns:a16="http://schemas.microsoft.com/office/drawing/2014/main" id="{6C424BF7-7B24-A083-36C9-4970D9F30F41}"/>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3118319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F30DCD6-404C-A449-61E1-2B2C2606D10B}"/>
            </a:ext>
          </a:extLst>
        </p:cNvPr>
        <p:cNvGrpSpPr/>
        <p:nvPr/>
      </p:nvGrpSpPr>
      <p:grpSpPr>
        <a:xfrm>
          <a:off x="0" y="0"/>
          <a:ext cx="0" cy="0"/>
          <a:chOff x="0" y="0"/>
          <a:chExt cx="0" cy="0"/>
        </a:xfrm>
      </p:grpSpPr>
      <p:pic>
        <p:nvPicPr>
          <p:cNvPr id="2" name="Picture 1" descr="A white and blue text&#10;&#10;AI-generated content may be incorrect.">
            <a:extLst>
              <a:ext uri="{FF2B5EF4-FFF2-40B4-BE49-F238E27FC236}">
                <a16:creationId xmlns:a16="http://schemas.microsoft.com/office/drawing/2014/main" id="{975BAABD-AC74-F0F5-F6C8-AEAA18DA32F2}"/>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pic>
        <p:nvPicPr>
          <p:cNvPr id="5" name="Picture 4">
            <a:extLst>
              <a:ext uri="{FF2B5EF4-FFF2-40B4-BE49-F238E27FC236}">
                <a16:creationId xmlns:a16="http://schemas.microsoft.com/office/drawing/2014/main" id="{92302870-F500-5DE3-E2B5-95B8DA48053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660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31D249F6-698A-3C0A-39D1-5AFE3329806B}"/>
              </a:ext>
            </a:extLst>
          </p:cNvPr>
          <p:cNvSpPr txBox="1"/>
          <p:nvPr/>
        </p:nvSpPr>
        <p:spPr>
          <a:xfrm>
            <a:off x="5112327" y="277585"/>
            <a:ext cx="6594084" cy="6186309"/>
          </a:xfrm>
          <a:prstGeom prst="rect">
            <a:avLst/>
          </a:prstGeom>
          <a:noFill/>
        </p:spPr>
        <p:txBody>
          <a:bodyPr wrap="square">
            <a:spAutoFit/>
          </a:bodyPr>
          <a:lstStyle/>
          <a:p>
            <a:r>
              <a:rPr lang="en-US" dirty="0">
                <a:solidFill>
                  <a:schemeClr val="bg1"/>
                </a:solidFill>
              </a:rPr>
              <a:t>6. Why might the German man be shown in chains?</a:t>
            </a:r>
            <a:br>
              <a:rPr lang="en-US" dirty="0">
                <a:solidFill>
                  <a:schemeClr val="bg1"/>
                </a:solidFill>
              </a:rPr>
            </a:br>
            <a:r>
              <a:rPr lang="en-US" b="1" dirty="0">
                <a:solidFill>
                  <a:srgbClr val="71A59F"/>
                </a:solidFill>
              </a:rPr>
              <a:t>Answer: To </a:t>
            </a:r>
            <a:r>
              <a:rPr lang="en-US" b="1" dirty="0" err="1">
                <a:solidFill>
                  <a:srgbClr val="71A59F"/>
                </a:solidFill>
              </a:rPr>
              <a:t>symbolise</a:t>
            </a:r>
            <a:r>
              <a:rPr lang="en-US" b="1" dirty="0">
                <a:solidFill>
                  <a:srgbClr val="71A59F"/>
                </a:solidFill>
              </a:rPr>
              <a:t> loss of freedom and forced compliance under the treaty.</a:t>
            </a:r>
          </a:p>
          <a:p>
            <a:pPr marL="342900" indent="-342900">
              <a:buFont typeface="+mj-lt"/>
              <a:buAutoNum type="arabicPeriod"/>
            </a:pPr>
            <a:endParaRPr lang="en-US" b="1" dirty="0">
              <a:solidFill>
                <a:srgbClr val="71A59F"/>
              </a:solidFill>
            </a:endParaRPr>
          </a:p>
          <a:p>
            <a:r>
              <a:rPr lang="en-US" dirty="0">
                <a:solidFill>
                  <a:schemeClr val="bg1"/>
                </a:solidFill>
              </a:rPr>
              <a:t>7. Which Allied leader wanted to weaken Germany militarily to prevent future invasions?</a:t>
            </a:r>
            <a:br>
              <a:rPr lang="en-US" dirty="0">
                <a:solidFill>
                  <a:schemeClr val="bg1"/>
                </a:solidFill>
              </a:rPr>
            </a:br>
            <a:r>
              <a:rPr lang="en-US" b="1" dirty="0">
                <a:solidFill>
                  <a:srgbClr val="71A59F"/>
                </a:solidFill>
              </a:rPr>
              <a:t>Answer: Clemenceau of France.</a:t>
            </a:r>
          </a:p>
          <a:p>
            <a:pPr marL="342900" indent="-342900">
              <a:buFont typeface="+mj-lt"/>
              <a:buAutoNum type="arabicPeriod"/>
            </a:pPr>
            <a:endParaRPr lang="en-US" b="1" dirty="0">
              <a:solidFill>
                <a:srgbClr val="71A59F"/>
              </a:solidFill>
            </a:endParaRPr>
          </a:p>
          <a:p>
            <a:r>
              <a:rPr lang="en-US" dirty="0">
                <a:solidFill>
                  <a:schemeClr val="bg1"/>
                </a:solidFill>
              </a:rPr>
              <a:t>8. Why are there soldiers shown in the shadows of the background?</a:t>
            </a:r>
            <a:br>
              <a:rPr lang="en-US" dirty="0">
                <a:solidFill>
                  <a:schemeClr val="bg1"/>
                </a:solidFill>
              </a:rPr>
            </a:br>
            <a:r>
              <a:rPr lang="en-US" b="1" dirty="0">
                <a:solidFill>
                  <a:srgbClr val="71A59F"/>
                </a:solidFill>
              </a:rPr>
              <a:t>Answer: To suggest Allied enforcement and Germany’s loss of military independence.</a:t>
            </a:r>
          </a:p>
          <a:p>
            <a:pPr marL="342900" indent="-342900">
              <a:buFont typeface="+mj-lt"/>
              <a:buAutoNum type="arabicPeriod"/>
            </a:pPr>
            <a:endParaRPr lang="en-US" b="1" dirty="0">
              <a:solidFill>
                <a:srgbClr val="71A59F"/>
              </a:solidFill>
            </a:endParaRPr>
          </a:p>
          <a:p>
            <a:r>
              <a:rPr lang="en-US" dirty="0">
                <a:solidFill>
                  <a:schemeClr val="bg1"/>
                </a:solidFill>
              </a:rPr>
              <a:t>9. How does the lightning/glitch-like energy in cyan and magenta reflect German feelings about the treaty?</a:t>
            </a:r>
            <a:br>
              <a:rPr lang="en-US" dirty="0">
                <a:solidFill>
                  <a:schemeClr val="bg1"/>
                </a:solidFill>
              </a:rPr>
            </a:br>
            <a:r>
              <a:rPr lang="en-US" b="1" dirty="0">
                <a:solidFill>
                  <a:srgbClr val="71A59F"/>
                </a:solidFill>
              </a:rPr>
              <a:t>Answer: It </a:t>
            </a:r>
            <a:r>
              <a:rPr lang="en-US" b="1" dirty="0" err="1">
                <a:solidFill>
                  <a:srgbClr val="71A59F"/>
                </a:solidFill>
              </a:rPr>
              <a:t>symbolises</a:t>
            </a:r>
            <a:r>
              <a:rPr lang="en-US" b="1" dirty="0">
                <a:solidFill>
                  <a:srgbClr val="71A59F"/>
                </a:solidFill>
              </a:rPr>
              <a:t> anger, shock, and chaos unleashed by the treaty’s terms.</a:t>
            </a:r>
          </a:p>
          <a:p>
            <a:pPr marL="342900" indent="-342900">
              <a:buFont typeface="+mj-lt"/>
              <a:buAutoNum type="arabicPeriod"/>
            </a:pPr>
            <a:endParaRPr lang="en-US" b="1" dirty="0">
              <a:solidFill>
                <a:srgbClr val="71A59F"/>
              </a:solidFill>
            </a:endParaRPr>
          </a:p>
          <a:p>
            <a:r>
              <a:rPr lang="en-US" dirty="0">
                <a:solidFill>
                  <a:schemeClr val="bg1"/>
                </a:solidFill>
              </a:rPr>
              <a:t>10. How does the image capture the idea of Germany as a “scapegoat” in 1919?</a:t>
            </a:r>
            <a:br>
              <a:rPr lang="en-US" dirty="0">
                <a:solidFill>
                  <a:schemeClr val="bg1"/>
                </a:solidFill>
              </a:rPr>
            </a:br>
            <a:r>
              <a:rPr lang="en-US" b="1" dirty="0">
                <a:solidFill>
                  <a:srgbClr val="71A59F"/>
                </a:solidFill>
              </a:rPr>
              <a:t>Answer: The solitary, shackled man represents Germany being forced to bear all blame and punishment alone.</a:t>
            </a:r>
          </a:p>
        </p:txBody>
      </p:sp>
    </p:spTree>
    <p:extLst>
      <p:ext uri="{BB962C8B-B14F-4D97-AF65-F5344CB8AC3E}">
        <p14:creationId xmlns:p14="http://schemas.microsoft.com/office/powerpoint/2010/main" val="2773959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1FEE97C-52ED-4904-4BD5-70A95C83B3C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C747BB1-CBDD-639A-E8AE-38E98A3808B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660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CF7BF58A-6F9D-5F6A-8C59-221DF10805BC}"/>
              </a:ext>
            </a:extLst>
          </p:cNvPr>
          <p:cNvSpPr txBox="1"/>
          <p:nvPr/>
        </p:nvSpPr>
        <p:spPr>
          <a:xfrm>
            <a:off x="5112327" y="1857003"/>
            <a:ext cx="6594084" cy="3416320"/>
          </a:xfrm>
          <a:prstGeom prst="rect">
            <a:avLst/>
          </a:prstGeom>
          <a:noFill/>
        </p:spPr>
        <p:txBody>
          <a:bodyPr wrap="square">
            <a:spAutoFit/>
          </a:bodyPr>
          <a:lstStyle/>
          <a:p>
            <a:pPr marL="342900" indent="-342900">
              <a:buFont typeface="+mj-lt"/>
              <a:buAutoNum type="arabicPeriod"/>
            </a:pPr>
            <a:r>
              <a:rPr lang="en-US" sz="2400" dirty="0">
                <a:solidFill>
                  <a:schemeClr val="bg1"/>
                </a:solidFill>
              </a:rPr>
              <a:t>How might this visual metaphor of a chained man dropping money help explain why Germans called the Treaty a “Diktat”?</a:t>
            </a:r>
            <a:br>
              <a:rPr lang="en-US" sz="2400" dirty="0">
                <a:solidFill>
                  <a:schemeClr val="bg1"/>
                </a:solidFill>
              </a:rPr>
            </a:br>
            <a:endParaRPr lang="en-US" sz="2400" dirty="0">
              <a:solidFill>
                <a:schemeClr val="bg1"/>
              </a:solidFill>
            </a:endParaRPr>
          </a:p>
          <a:p>
            <a:pPr marL="342900" indent="-342900">
              <a:buFont typeface="+mj-lt"/>
              <a:buAutoNum type="arabicPeriod"/>
            </a:pPr>
            <a:r>
              <a:rPr lang="en-US" sz="2400" dirty="0">
                <a:solidFill>
                  <a:schemeClr val="bg1"/>
                </a:solidFill>
              </a:rPr>
              <a:t>Does this image suggest the Treaty of Versailles was fair or unfair? Justify your answer with reference to both symbolism in the picture and historical arguments.</a:t>
            </a:r>
            <a:br>
              <a:rPr lang="en-US" sz="2400" dirty="0">
                <a:solidFill>
                  <a:schemeClr val="bg1"/>
                </a:solidFill>
              </a:rPr>
            </a:br>
            <a:endParaRPr lang="en-US" sz="2400" dirty="0">
              <a:solidFill>
                <a:schemeClr val="bg1"/>
              </a:solidFill>
            </a:endParaRPr>
          </a:p>
        </p:txBody>
      </p:sp>
      <p:pic>
        <p:nvPicPr>
          <p:cNvPr id="2" name="Picture 1" descr="A white and blue text&#10;&#10;AI-generated content may be incorrect.">
            <a:extLst>
              <a:ext uri="{FF2B5EF4-FFF2-40B4-BE49-F238E27FC236}">
                <a16:creationId xmlns:a16="http://schemas.microsoft.com/office/drawing/2014/main" id="{6CA4BD8B-1F96-07D3-9963-FF1342D62948}"/>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3512543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5ED5370-B8EE-EBC2-FC08-935B7BA6BA6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00E043E-8F3A-F07B-7DA3-360B25EC73C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66000"/>
                    </a14:imgEffect>
                    <a14:imgEffect>
                      <a14:brightnessContrast bright="-20000" contrast="200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7" name="TextBox 6">
            <a:extLst>
              <a:ext uri="{FF2B5EF4-FFF2-40B4-BE49-F238E27FC236}">
                <a16:creationId xmlns:a16="http://schemas.microsoft.com/office/drawing/2014/main" id="{8ABE9DC0-03EE-BEA7-1D84-7C5781F8DE7D}"/>
              </a:ext>
            </a:extLst>
          </p:cNvPr>
          <p:cNvSpPr txBox="1"/>
          <p:nvPr/>
        </p:nvSpPr>
        <p:spPr>
          <a:xfrm>
            <a:off x="5108586" y="1224965"/>
            <a:ext cx="6765860" cy="5078313"/>
          </a:xfrm>
          <a:prstGeom prst="rect">
            <a:avLst/>
          </a:prstGeom>
          <a:noFill/>
        </p:spPr>
        <p:txBody>
          <a:bodyPr wrap="square">
            <a:spAutoFit/>
          </a:bodyPr>
          <a:lstStyle/>
          <a:p>
            <a:pPr>
              <a:buNone/>
            </a:pPr>
            <a:r>
              <a:rPr lang="en-US" sz="1800" dirty="0">
                <a:solidFill>
                  <a:schemeClr val="bg1"/>
                </a:solidFill>
                <a:effectLst/>
                <a:ea typeface="MS Mincho" panose="02020609040205080304" pitchFamily="49" charset="-128"/>
                <a:cs typeface="Times New Roman" panose="02020603050405020304" pitchFamily="18" charset="0"/>
              </a:rPr>
              <a:t> </a:t>
            </a:r>
            <a:endParaRPr lang="en-GB" sz="1800" dirty="0">
              <a:solidFill>
                <a:schemeClr val="bg1"/>
              </a:solidFill>
              <a:effectLst/>
              <a:ea typeface="MS Mincho" panose="02020609040205080304" pitchFamily="49" charset="-128"/>
              <a:cs typeface="Times New Roman" panose="02020603050405020304" pitchFamily="18" charset="0"/>
            </a:endParaRPr>
          </a:p>
          <a:p>
            <a:pPr marL="342900" lvl="0" indent="-342900">
              <a:buFont typeface="+mj-lt"/>
              <a:buAutoNum type="arabicPeriod"/>
              <a:tabLst>
                <a:tab pos="457200" algn="l"/>
              </a:tabLst>
            </a:pPr>
            <a:r>
              <a:rPr lang="en-GB" sz="1800" dirty="0">
                <a:solidFill>
                  <a:schemeClr val="bg1"/>
                </a:solidFill>
                <a:effectLst/>
                <a:ea typeface="MS Mincho" panose="02020609040205080304" pitchFamily="49" charset="-128"/>
                <a:cs typeface="Times New Roman" panose="02020603050405020304" pitchFamily="18" charset="0"/>
              </a:rPr>
              <a:t>What year is the image representing?</a:t>
            </a:r>
          </a:p>
          <a:p>
            <a:pPr marL="342900" lvl="0" indent="-342900">
              <a:buFont typeface="+mj-lt"/>
              <a:buAutoNum type="arabicPeriod"/>
              <a:tabLst>
                <a:tab pos="457200" algn="l"/>
              </a:tabLst>
            </a:pPr>
            <a:r>
              <a:rPr lang="en-GB" sz="1800" dirty="0">
                <a:solidFill>
                  <a:schemeClr val="bg1"/>
                </a:solidFill>
                <a:effectLst/>
                <a:ea typeface="MS Mincho" panose="02020609040205080304" pitchFamily="49" charset="-128"/>
                <a:cs typeface="Times New Roman" panose="02020603050405020304" pitchFamily="18" charset="0"/>
              </a:rPr>
              <a:t>What economic crisis does the man with the banknotes symbolise?</a:t>
            </a:r>
            <a:endParaRPr lang="en-GB" dirty="0">
              <a:solidFill>
                <a:schemeClr val="bg1"/>
              </a:solidFill>
              <a:ea typeface="MS Mincho" panose="02020609040205080304" pitchFamily="49" charset="-128"/>
              <a:cs typeface="Times New Roman" panose="02020603050405020304" pitchFamily="18" charset="0"/>
            </a:endParaRPr>
          </a:p>
          <a:p>
            <a:pPr marL="342900" lvl="0" indent="-342900">
              <a:buFont typeface="+mj-lt"/>
              <a:buAutoNum type="arabicPeriod"/>
              <a:tabLst>
                <a:tab pos="457200" algn="l"/>
              </a:tabLst>
            </a:pPr>
            <a:r>
              <a:rPr lang="en-GB" sz="1800" dirty="0">
                <a:solidFill>
                  <a:schemeClr val="bg1"/>
                </a:solidFill>
                <a:effectLst/>
                <a:ea typeface="MS Mincho" panose="02020609040205080304" pitchFamily="49" charset="-128"/>
                <a:cs typeface="Times New Roman" panose="02020603050405020304" pitchFamily="18" charset="0"/>
              </a:rPr>
              <a:t>Which industrial region of Germany was occupied by French and Belgian troops in 1923?</a:t>
            </a:r>
            <a:endParaRPr lang="en-GB" dirty="0">
              <a:solidFill>
                <a:schemeClr val="bg1"/>
              </a:solidFill>
              <a:ea typeface="MS Mincho" panose="02020609040205080304" pitchFamily="49" charset="-128"/>
              <a:cs typeface="Times New Roman" panose="02020603050405020304" pitchFamily="18" charset="0"/>
            </a:endParaRPr>
          </a:p>
          <a:p>
            <a:pPr marL="342900" lvl="0" indent="-342900">
              <a:buFont typeface="+mj-lt"/>
              <a:buAutoNum type="arabicPeriod"/>
              <a:tabLst>
                <a:tab pos="457200" algn="l"/>
              </a:tabLst>
            </a:pPr>
            <a:r>
              <a:rPr lang="en-GB" sz="1800" dirty="0">
                <a:solidFill>
                  <a:schemeClr val="bg1"/>
                </a:solidFill>
                <a:effectLst/>
                <a:ea typeface="MS Mincho" panose="02020609040205080304" pitchFamily="49" charset="-128"/>
                <a:cs typeface="Times New Roman" panose="02020603050405020304" pitchFamily="18" charset="0"/>
              </a:rPr>
              <a:t>Why did France and Belgium occupy the Ruhr?</a:t>
            </a:r>
            <a:endParaRPr lang="en-GB" dirty="0">
              <a:solidFill>
                <a:schemeClr val="bg1"/>
              </a:solidFill>
              <a:ea typeface="MS Mincho" panose="02020609040205080304" pitchFamily="49" charset="-128"/>
              <a:cs typeface="Times New Roman" panose="02020603050405020304" pitchFamily="18" charset="0"/>
            </a:endParaRPr>
          </a:p>
          <a:p>
            <a:pPr marL="342900" lvl="0" indent="-342900">
              <a:buFont typeface="+mj-lt"/>
              <a:buAutoNum type="arabicPeriod"/>
              <a:tabLst>
                <a:tab pos="457200" algn="l"/>
              </a:tabLst>
            </a:pPr>
            <a:r>
              <a:rPr lang="en-GB" sz="1800" dirty="0">
                <a:solidFill>
                  <a:schemeClr val="bg1"/>
                </a:solidFill>
                <a:effectLst/>
                <a:ea typeface="MS Mincho" panose="02020609040205080304" pitchFamily="49" charset="-128"/>
                <a:cs typeface="Times New Roman" panose="02020603050405020304" pitchFamily="18" charset="0"/>
              </a:rPr>
              <a:t>What key natural resource made the Ruhr such an important region?</a:t>
            </a:r>
            <a:endParaRPr lang="en-GB" dirty="0">
              <a:solidFill>
                <a:schemeClr val="bg1"/>
              </a:solidFill>
              <a:ea typeface="MS Mincho" panose="02020609040205080304" pitchFamily="49" charset="-128"/>
              <a:cs typeface="Times New Roman" panose="02020603050405020304" pitchFamily="18" charset="0"/>
            </a:endParaRPr>
          </a:p>
          <a:p>
            <a:pPr marL="342900" lvl="0" indent="-342900">
              <a:buFont typeface="+mj-lt"/>
              <a:buAutoNum type="arabicPeriod"/>
              <a:tabLst>
                <a:tab pos="457200" algn="l"/>
              </a:tabLst>
            </a:pPr>
            <a:r>
              <a:rPr lang="en-GB" sz="1800" dirty="0">
                <a:solidFill>
                  <a:schemeClr val="bg1"/>
                </a:solidFill>
                <a:effectLst/>
                <a:ea typeface="MS Mincho" panose="02020609040205080304" pitchFamily="49" charset="-128"/>
                <a:cs typeface="Times New Roman" panose="02020603050405020304" pitchFamily="18" charset="0"/>
              </a:rPr>
              <a:t>What action did the German government encourage Ruhr workers to take in response to the French occupation?</a:t>
            </a:r>
            <a:endParaRPr lang="en-GB" dirty="0">
              <a:solidFill>
                <a:schemeClr val="bg1"/>
              </a:solidFill>
              <a:ea typeface="MS Mincho" panose="02020609040205080304" pitchFamily="49" charset="-128"/>
              <a:cs typeface="Times New Roman" panose="02020603050405020304" pitchFamily="18" charset="0"/>
            </a:endParaRPr>
          </a:p>
          <a:p>
            <a:pPr marL="342900" lvl="0" indent="-342900">
              <a:buFont typeface="+mj-lt"/>
              <a:buAutoNum type="arabicPeriod"/>
              <a:tabLst>
                <a:tab pos="457200" algn="l"/>
              </a:tabLst>
            </a:pPr>
            <a:r>
              <a:rPr lang="en-GB" sz="1800" dirty="0">
                <a:solidFill>
                  <a:schemeClr val="bg1"/>
                </a:solidFill>
                <a:effectLst/>
                <a:ea typeface="MS Mincho" panose="02020609040205080304" pitchFamily="49" charset="-128"/>
                <a:cs typeface="Times New Roman" panose="02020603050405020304" pitchFamily="18" charset="0"/>
              </a:rPr>
              <a:t>How did the German government support the striking workers?</a:t>
            </a:r>
            <a:endParaRPr lang="en-GB" dirty="0">
              <a:solidFill>
                <a:schemeClr val="bg1"/>
              </a:solidFill>
              <a:ea typeface="MS Mincho" panose="02020609040205080304" pitchFamily="49" charset="-128"/>
              <a:cs typeface="Times New Roman" panose="02020603050405020304" pitchFamily="18" charset="0"/>
            </a:endParaRPr>
          </a:p>
          <a:p>
            <a:pPr marL="342900" lvl="0" indent="-342900">
              <a:buFont typeface="+mj-lt"/>
              <a:buAutoNum type="arabicPeriod"/>
              <a:tabLst>
                <a:tab pos="457200" algn="l"/>
              </a:tabLst>
            </a:pPr>
            <a:r>
              <a:rPr lang="en-GB" sz="1800" dirty="0">
                <a:solidFill>
                  <a:schemeClr val="bg1"/>
                </a:solidFill>
                <a:effectLst/>
                <a:ea typeface="MS Mincho" panose="02020609040205080304" pitchFamily="49" charset="-128"/>
                <a:cs typeface="Times New Roman" panose="02020603050405020304" pitchFamily="18" charset="0"/>
              </a:rPr>
              <a:t>What impact did this have on the value of the German mark?</a:t>
            </a:r>
            <a:endParaRPr lang="en-GB" dirty="0">
              <a:solidFill>
                <a:schemeClr val="bg1"/>
              </a:solidFill>
              <a:ea typeface="MS Mincho" panose="02020609040205080304" pitchFamily="49" charset="-128"/>
              <a:cs typeface="Times New Roman" panose="02020603050405020304" pitchFamily="18" charset="0"/>
            </a:endParaRPr>
          </a:p>
          <a:p>
            <a:pPr marL="342900" lvl="0" indent="-342900">
              <a:buFont typeface="+mj-lt"/>
              <a:buAutoNum type="arabicPeriod"/>
              <a:tabLst>
                <a:tab pos="457200" algn="l"/>
              </a:tabLst>
            </a:pPr>
            <a:r>
              <a:rPr lang="en-GB" sz="1800" dirty="0">
                <a:solidFill>
                  <a:schemeClr val="bg1"/>
                </a:solidFill>
                <a:effectLst/>
                <a:ea typeface="MS Mincho" panose="02020609040205080304" pitchFamily="49" charset="-128"/>
                <a:cs typeface="Times New Roman" panose="02020603050405020304" pitchFamily="18" charset="0"/>
              </a:rPr>
              <a:t>Give an example of how hyperinflation affected ordinary Germans.</a:t>
            </a:r>
            <a:endParaRPr lang="en-GB" dirty="0">
              <a:solidFill>
                <a:schemeClr val="bg1"/>
              </a:solidFill>
              <a:ea typeface="MS Mincho" panose="02020609040205080304" pitchFamily="49" charset="-128"/>
              <a:cs typeface="Times New Roman" panose="02020603050405020304" pitchFamily="18" charset="0"/>
            </a:endParaRPr>
          </a:p>
          <a:p>
            <a:pPr marL="342900" lvl="0" indent="-342900">
              <a:buFont typeface="+mj-lt"/>
              <a:buAutoNum type="arabicPeriod"/>
              <a:tabLst>
                <a:tab pos="457200" algn="l"/>
              </a:tabLst>
            </a:pPr>
            <a:r>
              <a:rPr lang="en-GB" sz="1800" dirty="0">
                <a:solidFill>
                  <a:schemeClr val="bg1"/>
                </a:solidFill>
                <a:effectLst/>
                <a:ea typeface="MS Mincho" panose="02020609040205080304" pitchFamily="49" charset="-128"/>
                <a:cs typeface="Times New Roman" panose="02020603050405020304" pitchFamily="18" charset="0"/>
              </a:rPr>
              <a:t>Which clause of the Treaty of Versailles linked directly to this crisis?</a:t>
            </a:r>
            <a:br>
              <a:rPr lang="en-GB" sz="1800" dirty="0">
                <a:solidFill>
                  <a:schemeClr val="bg1"/>
                </a:solidFill>
                <a:effectLst/>
                <a:ea typeface="MS Mincho" panose="02020609040205080304" pitchFamily="49" charset="-128"/>
                <a:cs typeface="Times New Roman" panose="02020603050405020304" pitchFamily="18" charset="0"/>
              </a:rPr>
            </a:br>
            <a:endParaRPr lang="en-GB" sz="1800" dirty="0">
              <a:solidFill>
                <a:schemeClr val="bg1"/>
              </a:solidFill>
              <a:effectLst/>
              <a:ea typeface="MS Mincho" panose="02020609040205080304" pitchFamily="49" charset="-128"/>
              <a:cs typeface="Times New Roman" panose="02020603050405020304" pitchFamily="18" charset="0"/>
            </a:endParaRPr>
          </a:p>
        </p:txBody>
      </p:sp>
      <p:sp>
        <p:nvSpPr>
          <p:cNvPr id="3" name="Rectangle 2">
            <a:extLst>
              <a:ext uri="{FF2B5EF4-FFF2-40B4-BE49-F238E27FC236}">
                <a16:creationId xmlns:a16="http://schemas.microsoft.com/office/drawing/2014/main" id="{7A73C7AF-E5DC-B244-6003-6F8A7AF33AAC}"/>
              </a:ext>
            </a:extLst>
          </p:cNvPr>
          <p:cNvSpPr/>
          <p:nvPr/>
        </p:nvSpPr>
        <p:spPr>
          <a:xfrm>
            <a:off x="8369557" y="585368"/>
            <a:ext cx="1499129" cy="830997"/>
          </a:xfrm>
          <a:prstGeom prst="rect">
            <a:avLst/>
          </a:prstGeom>
          <a:noFill/>
        </p:spPr>
        <p:txBody>
          <a:bodyPr wrap="non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1923</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4" name="Picture 3" descr="A white and blue text&#10;&#10;AI-generated content may be incorrect.">
            <a:extLst>
              <a:ext uri="{FF2B5EF4-FFF2-40B4-BE49-F238E27FC236}">
                <a16:creationId xmlns:a16="http://schemas.microsoft.com/office/drawing/2014/main" id="{235205AB-5D58-4A11-99B3-91F8222B75FE}"/>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pic>
        <p:nvPicPr>
          <p:cNvPr id="6" name="Picture 5">
            <a:extLst>
              <a:ext uri="{FF2B5EF4-FFF2-40B4-BE49-F238E27FC236}">
                <a16:creationId xmlns:a16="http://schemas.microsoft.com/office/drawing/2014/main" id="{E8C0A87F-E021-6994-5FED-75878D32AB4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09850" y="402860"/>
            <a:ext cx="2581666" cy="1013505"/>
          </a:xfrm>
          <a:prstGeom prst="rect">
            <a:avLst/>
          </a:prstGeom>
        </p:spPr>
      </p:pic>
    </p:spTree>
    <p:extLst>
      <p:ext uri="{BB962C8B-B14F-4D97-AF65-F5344CB8AC3E}">
        <p14:creationId xmlns:p14="http://schemas.microsoft.com/office/powerpoint/2010/main" val="3708128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D7BDB61-D432-CE3A-26C7-D5B83D44845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116E680-43CD-8B09-55C2-1004297C01F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66000"/>
                    </a14:imgEffect>
                    <a14:imgEffect>
                      <a14:brightnessContrast bright="-20000" contrast="200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7" name="TextBox 6">
            <a:extLst>
              <a:ext uri="{FF2B5EF4-FFF2-40B4-BE49-F238E27FC236}">
                <a16:creationId xmlns:a16="http://schemas.microsoft.com/office/drawing/2014/main" id="{2BC75144-46A5-FE7B-55A0-F061506C6278}"/>
              </a:ext>
            </a:extLst>
          </p:cNvPr>
          <p:cNvSpPr txBox="1"/>
          <p:nvPr/>
        </p:nvSpPr>
        <p:spPr>
          <a:xfrm>
            <a:off x="5207876" y="502471"/>
            <a:ext cx="6096000" cy="5496056"/>
          </a:xfrm>
          <a:prstGeom prst="rect">
            <a:avLst/>
          </a:prstGeom>
          <a:noFill/>
        </p:spPr>
        <p:txBody>
          <a:bodyPr wrap="square">
            <a:spAutoFit/>
          </a:bodyPr>
          <a:lstStyle/>
          <a:p>
            <a:pPr>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 </a:t>
            </a:r>
            <a:endParaRPr lang="en-GB" sz="1800" dirty="0">
              <a:solidFill>
                <a:schemeClr val="bg1"/>
              </a:solidFill>
              <a:effectLst/>
              <a:ea typeface="MS Mincho" panose="02020609040205080304" pitchFamily="49" charset="-128"/>
              <a:cs typeface="Times New Roman" panose="02020603050405020304" pitchFamily="18" charset="0"/>
            </a:endParaRPr>
          </a:p>
          <a:p>
            <a:pPr marL="342900" lvl="0" indent="-342900">
              <a:lnSpc>
                <a:spcPct val="115000"/>
              </a:lnSpc>
              <a:spcAft>
                <a:spcPts val="1000"/>
              </a:spcAft>
              <a:buFont typeface="+mj-lt"/>
              <a:buAutoNum type="arabicPeriod"/>
              <a:tabLst>
                <a:tab pos="457200" algn="l"/>
              </a:tabLst>
            </a:pPr>
            <a:r>
              <a:rPr lang="en-GB" sz="1800" dirty="0">
                <a:solidFill>
                  <a:schemeClr val="bg1"/>
                </a:solidFill>
                <a:effectLst/>
                <a:ea typeface="MS Mincho" panose="02020609040205080304" pitchFamily="49" charset="-128"/>
                <a:cs typeface="Times New Roman" panose="02020603050405020304" pitchFamily="18" charset="0"/>
              </a:rPr>
              <a:t>What year is the image representing?</a:t>
            </a:r>
            <a:br>
              <a:rPr lang="en-GB" sz="1800" dirty="0">
                <a:solidFill>
                  <a:schemeClr val="bg1"/>
                </a:solidFill>
                <a:effectLst/>
                <a:ea typeface="MS Mincho" panose="02020609040205080304" pitchFamily="49" charset="-128"/>
                <a:cs typeface="Times New Roman" panose="02020603050405020304" pitchFamily="18" charset="0"/>
              </a:rPr>
            </a:br>
            <a:r>
              <a:rPr lang="en-GB" sz="1800" b="1" dirty="0">
                <a:solidFill>
                  <a:srgbClr val="6EADA8"/>
                </a:solidFill>
                <a:effectLst/>
                <a:ea typeface="MS Mincho" panose="02020609040205080304" pitchFamily="49" charset="-128"/>
                <a:cs typeface="Times New Roman" panose="02020603050405020304" pitchFamily="18" charset="0"/>
              </a:rPr>
              <a:t>Answer: 1923.</a:t>
            </a:r>
          </a:p>
          <a:p>
            <a:pPr marL="342900" lvl="0" indent="-342900">
              <a:lnSpc>
                <a:spcPct val="115000"/>
              </a:lnSpc>
              <a:spcAft>
                <a:spcPts val="1000"/>
              </a:spcAft>
              <a:buFont typeface="+mj-lt"/>
              <a:buAutoNum type="arabicPeriod"/>
              <a:tabLst>
                <a:tab pos="457200" algn="l"/>
              </a:tabLst>
            </a:pPr>
            <a:r>
              <a:rPr lang="en-GB" sz="1800" dirty="0">
                <a:solidFill>
                  <a:schemeClr val="bg1"/>
                </a:solidFill>
                <a:effectLst/>
                <a:ea typeface="MS Mincho" panose="02020609040205080304" pitchFamily="49" charset="-128"/>
                <a:cs typeface="Times New Roman" panose="02020603050405020304" pitchFamily="18" charset="0"/>
              </a:rPr>
              <a:t>What economic crisis does the man with the banknotes symbolise?</a:t>
            </a:r>
            <a:br>
              <a:rPr lang="en-GB" sz="1800" dirty="0">
                <a:solidFill>
                  <a:schemeClr val="bg1"/>
                </a:solidFill>
                <a:effectLst/>
                <a:ea typeface="MS Mincho" panose="02020609040205080304" pitchFamily="49" charset="-128"/>
                <a:cs typeface="Times New Roman" panose="02020603050405020304" pitchFamily="18" charset="0"/>
              </a:rPr>
            </a:br>
            <a:r>
              <a:rPr lang="en-GB" b="1" dirty="0">
                <a:solidFill>
                  <a:srgbClr val="6EADA8"/>
                </a:solidFill>
                <a:ea typeface="MS Mincho" panose="02020609040205080304" pitchFamily="49" charset="-128"/>
                <a:cs typeface="Times New Roman" panose="02020603050405020304" pitchFamily="18" charset="0"/>
              </a:rPr>
              <a:t>Answer: </a:t>
            </a:r>
            <a:r>
              <a:rPr lang="en-GB" sz="1800" b="1" dirty="0">
                <a:solidFill>
                  <a:srgbClr val="6EADA8"/>
                </a:solidFill>
                <a:effectLst/>
                <a:ea typeface="MS Mincho" panose="02020609040205080304" pitchFamily="49" charset="-128"/>
                <a:cs typeface="Times New Roman" panose="02020603050405020304" pitchFamily="18" charset="0"/>
              </a:rPr>
              <a:t>Hyperinflation in Germany.</a:t>
            </a:r>
          </a:p>
          <a:p>
            <a:pPr marL="342900" lvl="0" indent="-342900">
              <a:lnSpc>
                <a:spcPct val="115000"/>
              </a:lnSpc>
              <a:spcAft>
                <a:spcPts val="1000"/>
              </a:spcAft>
              <a:buFont typeface="+mj-lt"/>
              <a:buAutoNum type="arabicPeriod"/>
              <a:tabLst>
                <a:tab pos="457200" algn="l"/>
              </a:tabLst>
            </a:pPr>
            <a:r>
              <a:rPr lang="en-GB" sz="1800" dirty="0">
                <a:solidFill>
                  <a:schemeClr val="bg1"/>
                </a:solidFill>
                <a:effectLst/>
                <a:ea typeface="MS Mincho" panose="02020609040205080304" pitchFamily="49" charset="-128"/>
                <a:cs typeface="Times New Roman" panose="02020603050405020304" pitchFamily="18" charset="0"/>
              </a:rPr>
              <a:t>Which industrial region of Germany was occupied by French and Belgian troops in 1923?</a:t>
            </a:r>
            <a:br>
              <a:rPr lang="en-GB" sz="1800" dirty="0">
                <a:solidFill>
                  <a:schemeClr val="bg1"/>
                </a:solidFill>
                <a:effectLst/>
                <a:ea typeface="MS Mincho" panose="02020609040205080304" pitchFamily="49" charset="-128"/>
                <a:cs typeface="Times New Roman" panose="02020603050405020304" pitchFamily="18" charset="0"/>
              </a:rPr>
            </a:br>
            <a:r>
              <a:rPr lang="en-GB" b="1" dirty="0">
                <a:solidFill>
                  <a:srgbClr val="6EADA8"/>
                </a:solidFill>
                <a:ea typeface="MS Mincho" panose="02020609040205080304" pitchFamily="49" charset="-128"/>
                <a:cs typeface="Times New Roman" panose="02020603050405020304" pitchFamily="18" charset="0"/>
              </a:rPr>
              <a:t>Answer: </a:t>
            </a:r>
            <a:r>
              <a:rPr lang="en-GB" sz="1800" b="1" dirty="0">
                <a:solidFill>
                  <a:srgbClr val="6EADA8"/>
                </a:solidFill>
                <a:effectLst/>
                <a:ea typeface="MS Mincho" panose="02020609040205080304" pitchFamily="49" charset="-128"/>
                <a:cs typeface="Times New Roman" panose="02020603050405020304" pitchFamily="18" charset="0"/>
              </a:rPr>
              <a:t>The Ruhr.</a:t>
            </a:r>
          </a:p>
          <a:p>
            <a:pPr marL="342900" lvl="0" indent="-342900">
              <a:lnSpc>
                <a:spcPct val="115000"/>
              </a:lnSpc>
              <a:spcAft>
                <a:spcPts val="1000"/>
              </a:spcAft>
              <a:buFont typeface="+mj-lt"/>
              <a:buAutoNum type="arabicPeriod"/>
              <a:tabLst>
                <a:tab pos="457200" algn="l"/>
              </a:tabLst>
            </a:pPr>
            <a:r>
              <a:rPr lang="en-GB" sz="1800" dirty="0">
                <a:solidFill>
                  <a:schemeClr val="bg1"/>
                </a:solidFill>
                <a:effectLst/>
                <a:ea typeface="MS Mincho" panose="02020609040205080304" pitchFamily="49" charset="-128"/>
                <a:cs typeface="Times New Roman" panose="02020603050405020304" pitchFamily="18" charset="0"/>
              </a:rPr>
              <a:t>Why did France and Belgium occupy the Ruhr?</a:t>
            </a:r>
            <a:br>
              <a:rPr lang="en-GB" sz="1800" dirty="0">
                <a:solidFill>
                  <a:schemeClr val="bg1"/>
                </a:solidFill>
                <a:effectLst/>
                <a:ea typeface="MS Mincho" panose="02020609040205080304" pitchFamily="49" charset="-128"/>
                <a:cs typeface="Times New Roman" panose="02020603050405020304" pitchFamily="18" charset="0"/>
              </a:rPr>
            </a:br>
            <a:r>
              <a:rPr lang="en-GB" b="1" dirty="0">
                <a:solidFill>
                  <a:srgbClr val="6EADA8"/>
                </a:solidFill>
                <a:ea typeface="MS Mincho" panose="02020609040205080304" pitchFamily="49" charset="-128"/>
                <a:cs typeface="Times New Roman" panose="02020603050405020304" pitchFamily="18" charset="0"/>
              </a:rPr>
              <a:t>Answer: </a:t>
            </a:r>
            <a:r>
              <a:rPr lang="en-GB" sz="1800" b="1" dirty="0">
                <a:solidFill>
                  <a:srgbClr val="6EADA8"/>
                </a:solidFill>
                <a:effectLst/>
                <a:ea typeface="MS Mincho" panose="02020609040205080304" pitchFamily="49" charset="-128"/>
                <a:cs typeface="Times New Roman" panose="02020603050405020304" pitchFamily="18" charset="0"/>
              </a:rPr>
              <a:t>Germany had fallen behind on reparations payments from the Treaty of Versailles.</a:t>
            </a:r>
          </a:p>
          <a:p>
            <a:pPr marL="342900" lvl="0" indent="-342900">
              <a:lnSpc>
                <a:spcPct val="115000"/>
              </a:lnSpc>
              <a:spcAft>
                <a:spcPts val="1000"/>
              </a:spcAft>
              <a:buFont typeface="+mj-lt"/>
              <a:buAutoNum type="arabicPeriod"/>
              <a:tabLst>
                <a:tab pos="457200" algn="l"/>
              </a:tabLst>
            </a:pPr>
            <a:r>
              <a:rPr lang="en-GB" sz="1800" dirty="0">
                <a:solidFill>
                  <a:schemeClr val="bg1"/>
                </a:solidFill>
                <a:effectLst/>
                <a:ea typeface="MS Mincho" panose="02020609040205080304" pitchFamily="49" charset="-128"/>
                <a:cs typeface="Times New Roman" panose="02020603050405020304" pitchFamily="18" charset="0"/>
              </a:rPr>
              <a:t>What key natural resource made the Ruhr such an important region?</a:t>
            </a:r>
            <a:br>
              <a:rPr lang="en-GB" sz="1800" dirty="0">
                <a:solidFill>
                  <a:schemeClr val="bg1"/>
                </a:solidFill>
                <a:effectLst/>
                <a:ea typeface="MS Mincho" panose="02020609040205080304" pitchFamily="49" charset="-128"/>
                <a:cs typeface="Times New Roman" panose="02020603050405020304" pitchFamily="18" charset="0"/>
              </a:rPr>
            </a:br>
            <a:r>
              <a:rPr lang="en-GB" b="1" dirty="0">
                <a:solidFill>
                  <a:srgbClr val="6EADA8"/>
                </a:solidFill>
                <a:ea typeface="MS Mincho" panose="02020609040205080304" pitchFamily="49" charset="-128"/>
                <a:cs typeface="Times New Roman" panose="02020603050405020304" pitchFamily="18" charset="0"/>
              </a:rPr>
              <a:t>Answer: </a:t>
            </a:r>
            <a:r>
              <a:rPr lang="en-GB" sz="1800" b="1" dirty="0">
                <a:solidFill>
                  <a:srgbClr val="6EADA8"/>
                </a:solidFill>
                <a:effectLst/>
                <a:ea typeface="MS Mincho" panose="02020609040205080304" pitchFamily="49" charset="-128"/>
                <a:cs typeface="Times New Roman" panose="02020603050405020304" pitchFamily="18" charset="0"/>
              </a:rPr>
              <a:t>Coal (also steel production).</a:t>
            </a:r>
          </a:p>
        </p:txBody>
      </p:sp>
      <p:pic>
        <p:nvPicPr>
          <p:cNvPr id="2" name="Picture 1" descr="A white and blue text&#10;&#10;AI-generated content may be incorrect.">
            <a:extLst>
              <a:ext uri="{FF2B5EF4-FFF2-40B4-BE49-F238E27FC236}">
                <a16:creationId xmlns:a16="http://schemas.microsoft.com/office/drawing/2014/main" id="{85F35F69-C029-65AC-2A2F-DB45789F07DA}"/>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623094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DA04606-EB05-B3B5-1D63-55AA34C18FE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F602545-5725-03BB-2CC1-77FDE12C3A8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66000"/>
                    </a14:imgEffect>
                    <a14:imgEffect>
                      <a14:brightnessContrast bright="-20000" contrast="200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7" name="TextBox 6">
            <a:extLst>
              <a:ext uri="{FF2B5EF4-FFF2-40B4-BE49-F238E27FC236}">
                <a16:creationId xmlns:a16="http://schemas.microsoft.com/office/drawing/2014/main" id="{3127B48B-7360-4113-EE07-160864F8B6D2}"/>
              </a:ext>
            </a:extLst>
          </p:cNvPr>
          <p:cNvSpPr txBox="1"/>
          <p:nvPr/>
        </p:nvSpPr>
        <p:spPr>
          <a:xfrm>
            <a:off x="5207876" y="502471"/>
            <a:ext cx="6096000" cy="5909310"/>
          </a:xfrm>
          <a:prstGeom prst="rect">
            <a:avLst/>
          </a:prstGeom>
          <a:noFill/>
        </p:spPr>
        <p:txBody>
          <a:bodyPr wrap="square">
            <a:spAutoFit/>
          </a:bodyPr>
          <a:lstStyle/>
          <a:p>
            <a:pPr lvl="0"/>
            <a:r>
              <a:rPr lang="en-GB" dirty="0">
                <a:solidFill>
                  <a:schemeClr val="bg1"/>
                </a:solidFill>
              </a:rPr>
              <a:t>6. What action did the German government encourage Ruhr workers to take in response to the French occupation?</a:t>
            </a:r>
            <a:br>
              <a:rPr lang="en-GB" dirty="0">
                <a:solidFill>
                  <a:schemeClr val="bg1"/>
                </a:solidFill>
              </a:rPr>
            </a:br>
            <a:r>
              <a:rPr lang="en-GB" b="1" dirty="0">
                <a:solidFill>
                  <a:srgbClr val="6EADA8"/>
                </a:solidFill>
              </a:rPr>
              <a:t>Answer: Passive resistance (strikes and refusing to work).</a:t>
            </a:r>
          </a:p>
          <a:p>
            <a:pPr lvl="0"/>
            <a:endParaRPr lang="en-GB" dirty="0">
              <a:solidFill>
                <a:schemeClr val="bg1"/>
              </a:solidFill>
            </a:endParaRPr>
          </a:p>
          <a:p>
            <a:pPr lvl="0"/>
            <a:r>
              <a:rPr lang="en-GB" dirty="0">
                <a:solidFill>
                  <a:schemeClr val="bg1"/>
                </a:solidFill>
              </a:rPr>
              <a:t>7. How did the German government support the striking workers?</a:t>
            </a:r>
            <a:br>
              <a:rPr lang="en-GB" dirty="0">
                <a:solidFill>
                  <a:schemeClr val="bg1"/>
                </a:solidFill>
              </a:rPr>
            </a:br>
            <a:r>
              <a:rPr lang="en-GB" dirty="0">
                <a:solidFill>
                  <a:schemeClr val="bg1"/>
                </a:solidFill>
              </a:rPr>
              <a:t> </a:t>
            </a:r>
            <a:r>
              <a:rPr lang="en-GB" b="1" dirty="0">
                <a:solidFill>
                  <a:srgbClr val="6EADA8"/>
                </a:solidFill>
              </a:rPr>
              <a:t>Answer: By printing more money to pay them.</a:t>
            </a:r>
          </a:p>
          <a:p>
            <a:pPr lvl="0"/>
            <a:endParaRPr lang="en-GB" dirty="0">
              <a:solidFill>
                <a:schemeClr val="bg1"/>
              </a:solidFill>
            </a:endParaRPr>
          </a:p>
          <a:p>
            <a:pPr lvl="0"/>
            <a:r>
              <a:rPr lang="en-GB" dirty="0">
                <a:solidFill>
                  <a:schemeClr val="bg1"/>
                </a:solidFill>
              </a:rPr>
              <a:t>8. What impact did this have on the value of the German mark?</a:t>
            </a:r>
            <a:br>
              <a:rPr lang="en-GB" dirty="0">
                <a:solidFill>
                  <a:schemeClr val="bg1"/>
                </a:solidFill>
              </a:rPr>
            </a:br>
            <a:r>
              <a:rPr lang="en-GB" b="1" dirty="0">
                <a:solidFill>
                  <a:srgbClr val="6EADA8"/>
                </a:solidFill>
              </a:rPr>
              <a:t>Answer: It collapsed — leading to hyperinflation.</a:t>
            </a:r>
          </a:p>
          <a:p>
            <a:pPr lvl="0"/>
            <a:endParaRPr lang="en-GB" dirty="0">
              <a:solidFill>
                <a:schemeClr val="bg1"/>
              </a:solidFill>
            </a:endParaRPr>
          </a:p>
          <a:p>
            <a:pPr lvl="0"/>
            <a:r>
              <a:rPr lang="en-GB" dirty="0">
                <a:solidFill>
                  <a:schemeClr val="bg1"/>
                </a:solidFill>
              </a:rPr>
              <a:t>9. Give an example of how hyperinflation affected ordinary Germans.</a:t>
            </a:r>
          </a:p>
          <a:p>
            <a:pPr lvl="0"/>
            <a:r>
              <a:rPr lang="en-GB" b="1" dirty="0">
                <a:solidFill>
                  <a:srgbClr val="6EADA8"/>
                </a:solidFill>
              </a:rPr>
              <a:t>Answer: Savings became worthless, people carried money in wheelbarrows, bread cost billions of marks.</a:t>
            </a:r>
          </a:p>
          <a:p>
            <a:pPr lvl="0"/>
            <a:endParaRPr lang="en-GB" dirty="0">
              <a:solidFill>
                <a:schemeClr val="bg1"/>
              </a:solidFill>
            </a:endParaRPr>
          </a:p>
          <a:p>
            <a:pPr lvl="0"/>
            <a:r>
              <a:rPr lang="en-GB" dirty="0">
                <a:solidFill>
                  <a:schemeClr val="bg1"/>
                </a:solidFill>
              </a:rPr>
              <a:t>10. Which clause of the Treaty of Versailles linked directly to this crisis?</a:t>
            </a:r>
            <a:br>
              <a:rPr lang="en-GB" dirty="0">
                <a:solidFill>
                  <a:schemeClr val="bg1"/>
                </a:solidFill>
              </a:rPr>
            </a:br>
            <a:r>
              <a:rPr lang="en-GB" b="1" dirty="0">
                <a:solidFill>
                  <a:srgbClr val="6EADA8"/>
                </a:solidFill>
              </a:rPr>
              <a:t>Answer: The reparations clause (Article 231 ‘war guilt’ and financial penalties).</a:t>
            </a:r>
          </a:p>
        </p:txBody>
      </p:sp>
      <p:pic>
        <p:nvPicPr>
          <p:cNvPr id="2" name="Picture 1" descr="A white and blue text&#10;&#10;AI-generated content may be incorrect.">
            <a:extLst>
              <a:ext uri="{FF2B5EF4-FFF2-40B4-BE49-F238E27FC236}">
                <a16:creationId xmlns:a16="http://schemas.microsoft.com/office/drawing/2014/main" id="{303DBF60-118B-B3BA-35F7-333D84E315B5}"/>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1704744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2058</Words>
  <Application>Microsoft Office PowerPoint</Application>
  <PresentationFormat>Widescreen</PresentationFormat>
  <Paragraphs>131</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MS Mincho</vt:lpstr>
      <vt:lpstr>Aptos</vt:lpstr>
      <vt:lpstr>Aptos Display</vt:lpstr>
      <vt:lpstr>Arial</vt:lpstr>
      <vt:lpstr>Calibri</vt:lpstr>
      <vt:lpstr>Nunito</vt:lpstr>
      <vt:lpstr>Special Elite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Heathcote</dc:creator>
  <cp:lastModifiedBy>Laura Heathcote</cp:lastModifiedBy>
  <cp:revision>4</cp:revision>
  <dcterms:created xsi:type="dcterms:W3CDTF">2025-08-31T17:22:38Z</dcterms:created>
  <dcterms:modified xsi:type="dcterms:W3CDTF">2025-09-10T13:23:42Z</dcterms:modified>
</cp:coreProperties>
</file>