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315" r:id="rId3"/>
    <p:sldId id="314" r:id="rId4"/>
    <p:sldId id="281" r:id="rId5"/>
    <p:sldId id="282" r:id="rId6"/>
    <p:sldId id="283" r:id="rId7"/>
    <p:sldId id="257" r:id="rId8"/>
    <p:sldId id="277" r:id="rId9"/>
    <p:sldId id="278" r:id="rId10"/>
    <p:sldId id="27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FDF"/>
    <a:srgbClr val="71A59F"/>
    <a:srgbClr val="D06599"/>
    <a:srgbClr val="512D3D"/>
    <a:srgbClr val="CD0C57"/>
    <a:srgbClr val="5C0A2A"/>
    <a:srgbClr val="D10A57"/>
    <a:srgbClr val="9D9E98"/>
    <a:srgbClr val="6EADA8"/>
    <a:srgbClr val="DA7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ED151-49D6-43D4-9938-2E6F4FA1247F}" v="2" dt="2025-09-10T13:21:22.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9" d="100"/>
          <a:sy n="79" d="100"/>
        </p:scale>
        <p:origin x="43"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8755-B51C-3AA3-4DFE-1C164683F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2125F2-C21A-80D3-48EF-D20F68027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8CAC8B-C956-809C-784F-4BFBA02F7458}"/>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452AC0DE-A6CB-7292-7710-D851AB4A6B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FCA409-81B6-3FF8-6123-CC0879FA8D6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0486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C8A6-9E5E-8D2F-5ECA-D999F30766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3E4079-FA13-D9C9-A996-CFF8A03C5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2C97A2-2167-6294-BFB6-D484928292B6}"/>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E5165DC1-9C5F-E5B9-08EA-E30DD4247E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4225A4-49F5-6BBB-0E3C-76468544D6F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75267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9FA637-DBCA-E168-8392-C5B25B2B5E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A585E8-DE36-2412-6680-9E08506732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2F17F4-29DB-BC92-CF0A-1397588CDF34}"/>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F105059D-2694-51D1-7360-5BD7477B9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8481F-A375-7B77-0BD5-A26E3D9FC5F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51611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D04D-0F70-6177-82B2-A6794AFCB3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6B690-39F0-8323-0568-A67C548A3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30C48B-F62C-A8D8-D68E-7EB393280040}"/>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E2B9D064-66E1-40AE-4552-C0F53638A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9B2C5-C6DF-5034-EB16-019AC6D6318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28223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514A-E96B-FFD8-6302-96F2CCC32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A32015-6F0D-DC3B-2697-825F9DE30D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3A1DBE-F244-68B0-2FC5-F7FCF88D9F4C}"/>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6FE098B1-BFED-9ABA-BA55-0ADAF66AB2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7D1C44-9B3B-1C4C-D28F-1D53F258C407}"/>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347354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1E03-FFE3-CDAE-6C0C-EFECF78244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60F76E-B992-2C41-7654-1D9A7512C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A76028-E7A5-1934-2AF2-C70847B033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E997F0-9B5B-D9E2-0C84-2BFEAF05F1E2}"/>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6" name="Footer Placeholder 5">
            <a:extLst>
              <a:ext uri="{FF2B5EF4-FFF2-40B4-BE49-F238E27FC236}">
                <a16:creationId xmlns:a16="http://schemas.microsoft.com/office/drawing/2014/main" id="{111B41BB-7398-BFA6-FCE4-8CEF9B7968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A17D0D-BEA3-2F1E-F78F-C086804198D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834693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A310-D88C-64E2-F78D-A6AF538644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B78F02-7C53-298A-7570-707BAB1F8F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4CE4C-E1ED-8F86-A4E7-E093A9128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681EB8-5ED8-E37D-B858-00E7F6F8C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F5D432-B80C-F69D-D442-413D312E84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E27C4B-9F06-C51B-B58C-6E8C0B68C870}"/>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8" name="Footer Placeholder 7">
            <a:extLst>
              <a:ext uri="{FF2B5EF4-FFF2-40B4-BE49-F238E27FC236}">
                <a16:creationId xmlns:a16="http://schemas.microsoft.com/office/drawing/2014/main" id="{6FD5392D-22BB-43B1-F8AA-342AB359CE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77479A-4471-C46C-0CB9-6E2E91145F5A}"/>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30411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CFC3-8C4C-7A2D-0ED2-C80DB8E1B8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6672FE-C427-D64B-0047-F9EE1DE3D04E}"/>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4" name="Footer Placeholder 3">
            <a:extLst>
              <a:ext uri="{FF2B5EF4-FFF2-40B4-BE49-F238E27FC236}">
                <a16:creationId xmlns:a16="http://schemas.microsoft.com/office/drawing/2014/main" id="{0123B4D9-DA83-49C5-E09A-CABBC7314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D6AEA7-87FF-5CF6-FF42-9BDEEE429CE2}"/>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33609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DDC834-B1FA-A73E-AC4E-2BEDF9E79E82}"/>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3" name="Footer Placeholder 2">
            <a:extLst>
              <a:ext uri="{FF2B5EF4-FFF2-40B4-BE49-F238E27FC236}">
                <a16:creationId xmlns:a16="http://schemas.microsoft.com/office/drawing/2014/main" id="{E19A38F8-C7F5-E151-B728-1376F0B04C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4AB193-D1EA-F2A6-FCB1-3E147C8FE90F}"/>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320904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9727-9AC9-ADFE-C817-82D366336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5E4965-DB61-1C47-1228-FA6741DCE6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7DAA11-D5E5-04F2-14DE-536772884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3CACB-C6DE-84CB-3EF5-CD0D3F69C749}"/>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6" name="Footer Placeholder 5">
            <a:extLst>
              <a:ext uri="{FF2B5EF4-FFF2-40B4-BE49-F238E27FC236}">
                <a16:creationId xmlns:a16="http://schemas.microsoft.com/office/drawing/2014/main" id="{04CC6BDB-8884-B761-0A28-08B0DAB0CE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66E6D-F118-F02F-BC2B-22BBC129560F}"/>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295034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35C0-AD8E-E1F2-50D6-1A918957D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750A55-5744-1C1D-3FBD-4D2DE0F2E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1E2322-2096-A904-4FC9-3B04DB9E3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95DB0-9DA8-0C77-8BC4-F66F3BACF329}"/>
              </a:ext>
            </a:extLst>
          </p:cNvPr>
          <p:cNvSpPr>
            <a:spLocks noGrp="1"/>
          </p:cNvSpPr>
          <p:nvPr>
            <p:ph type="dt" sz="half" idx="10"/>
          </p:nvPr>
        </p:nvSpPr>
        <p:spPr/>
        <p:txBody>
          <a:bodyPr/>
          <a:lstStyle/>
          <a:p>
            <a:fld id="{7BBB2B56-D952-49C8-AA8E-B1421C4B2FCA}" type="datetimeFigureOut">
              <a:rPr lang="en-GB" smtClean="0"/>
              <a:t>10/09/2025</a:t>
            </a:fld>
            <a:endParaRPr lang="en-GB"/>
          </a:p>
        </p:txBody>
      </p:sp>
      <p:sp>
        <p:nvSpPr>
          <p:cNvPr id="6" name="Footer Placeholder 5">
            <a:extLst>
              <a:ext uri="{FF2B5EF4-FFF2-40B4-BE49-F238E27FC236}">
                <a16:creationId xmlns:a16="http://schemas.microsoft.com/office/drawing/2014/main" id="{50F04659-7337-2CCB-D1C4-5E9D14D319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131CC2-754A-EB64-E28C-83FC5AB02220}"/>
              </a:ext>
            </a:extLst>
          </p:cNvPr>
          <p:cNvSpPr>
            <a:spLocks noGrp="1"/>
          </p:cNvSpPr>
          <p:nvPr>
            <p:ph type="sldNum" sz="quarter" idx="12"/>
          </p:nvPr>
        </p:nvSpPr>
        <p:spPr/>
        <p:txBody>
          <a:bodyPr/>
          <a:lstStyle/>
          <a:p>
            <a:fld id="{613A645F-E536-4840-95EA-0D2CB661419B}" type="slidenum">
              <a:rPr lang="en-GB" smtClean="0"/>
              <a:t>‹#›</a:t>
            </a:fld>
            <a:endParaRPr lang="en-GB"/>
          </a:p>
        </p:txBody>
      </p:sp>
    </p:spTree>
    <p:extLst>
      <p:ext uri="{BB962C8B-B14F-4D97-AF65-F5344CB8AC3E}">
        <p14:creationId xmlns:p14="http://schemas.microsoft.com/office/powerpoint/2010/main" val="106180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A749A3-5121-8578-9BCC-D593914CA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F44AB6-CAE0-BA8E-E702-8500B5632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FE22D4-8DBF-7F13-0955-78A82D5A7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BB2B56-D952-49C8-AA8E-B1421C4B2FCA}" type="datetimeFigureOut">
              <a:rPr lang="en-GB" smtClean="0"/>
              <a:t>10/09/2025</a:t>
            </a:fld>
            <a:endParaRPr lang="en-GB"/>
          </a:p>
        </p:txBody>
      </p:sp>
      <p:sp>
        <p:nvSpPr>
          <p:cNvPr id="5" name="Footer Placeholder 4">
            <a:extLst>
              <a:ext uri="{FF2B5EF4-FFF2-40B4-BE49-F238E27FC236}">
                <a16:creationId xmlns:a16="http://schemas.microsoft.com/office/drawing/2014/main" id="{5A9F346A-0048-8C5F-77D9-944E9457E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1A4581C-1063-432E-0AD2-20F3A0FC0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3A645F-E536-4840-95EA-0D2CB661419B}" type="slidenum">
              <a:rPr lang="en-GB" smtClean="0"/>
              <a:t>‹#›</a:t>
            </a:fld>
            <a:endParaRPr lang="en-GB"/>
          </a:p>
        </p:txBody>
      </p:sp>
    </p:spTree>
    <p:extLst>
      <p:ext uri="{BB962C8B-B14F-4D97-AF65-F5344CB8AC3E}">
        <p14:creationId xmlns:p14="http://schemas.microsoft.com/office/powerpoint/2010/main" val="3464925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D392789-3613-EAFF-1E5C-F9EC3468F4B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FA687B-50D7-5AD1-55DC-BDA6681E8E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Rectangle 1">
            <a:extLst>
              <a:ext uri="{FF2B5EF4-FFF2-40B4-BE49-F238E27FC236}">
                <a16:creationId xmlns:a16="http://schemas.microsoft.com/office/drawing/2014/main" id="{A33521E8-7D38-3D8F-629C-AE8AE384F80C}"/>
              </a:ext>
            </a:extLst>
          </p:cNvPr>
          <p:cNvSpPr/>
          <p:nvPr/>
        </p:nvSpPr>
        <p:spPr>
          <a:xfrm>
            <a:off x="5047700" y="920620"/>
            <a:ext cx="6658711" cy="5016758"/>
          </a:xfrm>
          <a:prstGeom prst="rect">
            <a:avLst/>
          </a:prstGeom>
          <a:noFill/>
        </p:spPr>
        <p:txBody>
          <a:bodyPr wrap="square" lIns="91440" tIns="45720" rIns="91440" bIns="45720">
            <a:spAutoFit/>
          </a:bodyPr>
          <a:lstStyle/>
          <a:p>
            <a:pPr algn="ctr"/>
            <a:r>
              <a:rPr lang="en-US" sz="4000" dirty="0">
                <a:ln>
                  <a:solidFill>
                    <a:srgbClr val="D06599"/>
                  </a:solidFill>
                </a:ln>
                <a:solidFill>
                  <a:schemeClr val="bg1"/>
                </a:solidFill>
              </a:rPr>
              <a:t>A set of observation and recall questions exploring the impact of German politics on everyday life</a:t>
            </a:r>
            <a:br>
              <a:rPr lang="en-US" sz="4000" dirty="0">
                <a:ln>
                  <a:solidFill>
                    <a:srgbClr val="D06599"/>
                  </a:solidFill>
                </a:ln>
                <a:solidFill>
                  <a:schemeClr val="bg1"/>
                </a:solidFill>
              </a:rPr>
            </a:br>
            <a:endParaRPr lang="en-US" sz="4000" dirty="0">
              <a:ln>
                <a:solidFill>
                  <a:srgbClr val="D06599"/>
                </a:solidFill>
              </a:ln>
              <a:solidFill>
                <a:schemeClr val="bg1"/>
              </a:solidFill>
            </a:endParaRPr>
          </a:p>
          <a:p>
            <a:pPr algn="ctr"/>
            <a:r>
              <a:rPr lang="en-US" sz="4000" dirty="0">
                <a:ln>
                  <a:solidFill>
                    <a:srgbClr val="71A59F"/>
                  </a:solidFill>
                </a:ln>
                <a:solidFill>
                  <a:schemeClr val="bg1"/>
                </a:solidFill>
              </a:rPr>
              <a:t>Aligned to the AQA Spec: Democracy &amp; Dictatorship: 1890–1945.</a:t>
            </a:r>
            <a:endParaRPr lang="en-US" sz="4000" b="1" cap="none" spc="0" dirty="0">
              <a:ln w="10160">
                <a:solidFill>
                  <a:srgbClr val="71A59F"/>
                </a:solidFill>
                <a:prstDash val="solid"/>
              </a:ln>
              <a:solidFill>
                <a:schemeClr val="bg1"/>
              </a:solidFill>
              <a:effectLst>
                <a:outerShdw blurRad="38100" dist="22860" dir="5400000" algn="tl" rotWithShape="0">
                  <a:srgbClr val="000000">
                    <a:alpha val="30000"/>
                  </a:srgbClr>
                </a:outerShdw>
              </a:effectLst>
            </a:endParaRPr>
          </a:p>
        </p:txBody>
      </p:sp>
      <p:pic>
        <p:nvPicPr>
          <p:cNvPr id="3" name="Picture 2" descr="A white and blue text&#10;&#10;AI-generated content may be incorrect.">
            <a:extLst>
              <a:ext uri="{FF2B5EF4-FFF2-40B4-BE49-F238E27FC236}">
                <a16:creationId xmlns:a16="http://schemas.microsoft.com/office/drawing/2014/main" id="{425DAD17-B013-7F87-28FD-5722C8E19A3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20747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6C88FC-971A-4A5D-F02E-E439D011C5C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7DFEAB-9235-FEAA-4E3E-B877977D46DA}"/>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025619D8-BA74-59EC-E0F5-673257DEEDCB}"/>
              </a:ext>
            </a:extLst>
          </p:cNvPr>
          <p:cNvSpPr txBox="1"/>
          <p:nvPr/>
        </p:nvSpPr>
        <p:spPr>
          <a:xfrm>
            <a:off x="5418667" y="1659284"/>
            <a:ext cx="6096000" cy="3539430"/>
          </a:xfrm>
          <a:prstGeom prst="rect">
            <a:avLst/>
          </a:prstGeom>
          <a:noFill/>
        </p:spPr>
        <p:txBody>
          <a:bodyPr wrap="square">
            <a:spAutoFit/>
          </a:bodyPr>
          <a:lstStyle/>
          <a:p>
            <a:pPr marL="514350" indent="-514350">
              <a:buAutoNum type="arabicPeriod"/>
            </a:pPr>
            <a:r>
              <a:rPr lang="en-US" sz="2800" dirty="0">
                <a:solidFill>
                  <a:schemeClr val="bg1"/>
                </a:solidFill>
              </a:rPr>
              <a:t>How far was the suffering of civilians (ordinary people) caused by Britain’s naval blockade?</a:t>
            </a:r>
          </a:p>
          <a:p>
            <a:pPr marL="514350" indent="-514350">
              <a:buAutoNum type="arabicPeriod"/>
            </a:pPr>
            <a:endParaRPr lang="en-US" sz="2800" dirty="0">
              <a:solidFill>
                <a:schemeClr val="bg1"/>
              </a:solidFill>
            </a:endParaRPr>
          </a:p>
          <a:p>
            <a:pPr marL="514350" indent="-514350">
              <a:buAutoNum type="arabicPeriod"/>
            </a:pPr>
            <a:r>
              <a:rPr lang="en-US" sz="2800" dirty="0">
                <a:solidFill>
                  <a:schemeClr val="bg1"/>
                </a:solidFill>
              </a:rPr>
              <a:t>This image shows protests. How far do you agree that home front conditions were the main reason for the Kaiser’s abdication?</a:t>
            </a:r>
            <a:endParaRPr lang="en-GB" sz="2800" dirty="0">
              <a:solidFill>
                <a:schemeClr val="bg1"/>
              </a:solidFill>
            </a:endParaRPr>
          </a:p>
        </p:txBody>
      </p:sp>
      <p:pic>
        <p:nvPicPr>
          <p:cNvPr id="2" name="Picture 1" descr="A white and blue text&#10;&#10;AI-generated content may be incorrect.">
            <a:extLst>
              <a:ext uri="{FF2B5EF4-FFF2-40B4-BE49-F238E27FC236}">
                <a16:creationId xmlns:a16="http://schemas.microsoft.com/office/drawing/2014/main" id="{6971B2A4-9EC0-5D21-F6DE-C38D315B873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67138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1913976-5059-E05B-8DEF-495C5B82D99B}"/>
              </a:ext>
            </a:extLst>
          </p:cNvPr>
          <p:cNvSpPr txBox="1"/>
          <p:nvPr/>
        </p:nvSpPr>
        <p:spPr>
          <a:xfrm>
            <a:off x="1649188" y="1964143"/>
            <a:ext cx="4535713" cy="4553106"/>
          </a:xfrm>
          <a:prstGeom prst="rect">
            <a:avLst/>
          </a:prstGeom>
          <a:noFill/>
        </p:spPr>
        <p:txBody>
          <a:bodyPr wrap="square">
            <a:spAutoFit/>
          </a:bodyPr>
          <a:lstStyle/>
          <a:p>
            <a:pPr>
              <a:lnSpc>
                <a:spcPct val="107000"/>
              </a:lnSpc>
              <a:spcAft>
                <a:spcPts val="800"/>
              </a:spcAft>
            </a:pPr>
            <a:r>
              <a:rPr lang="en-GB" sz="1500" dirty="0">
                <a:solidFill>
                  <a:schemeClr val="bg1"/>
                </a:solidFill>
                <a:latin typeface="Nunito" pitchFamily="2" charset="0"/>
                <a:ea typeface="Calibri" panose="020F0502020204030204" pitchFamily="34" charset="0"/>
                <a:cs typeface="Times New Roman" panose="02020603050405020304" pitchFamily="18" charset="0"/>
              </a:rPr>
              <a:t>My name’s Laura — former Head of History with fifteen years of classroom experience. And I’m looking to start a revision revolution with Socraflix.</a:t>
            </a:r>
          </a:p>
          <a:p>
            <a:pPr>
              <a:lnSpc>
                <a:spcPct val="107000"/>
              </a:lnSpc>
              <a:spcAft>
                <a:spcPts val="800"/>
              </a:spcAft>
            </a:pPr>
            <a:r>
              <a:rPr lang="en-GB" sz="1500" dirty="0">
                <a:solidFill>
                  <a:schemeClr val="bg1"/>
                </a:solidFill>
                <a:latin typeface="Nunito" pitchFamily="2" charset="0"/>
                <a:ea typeface="Calibri" panose="020F0502020204030204" pitchFamily="34" charset="0"/>
                <a:cs typeface="Times New Roman" panose="02020603050405020304" pitchFamily="18" charset="0"/>
              </a:rPr>
              <a:t>What is Socraflix? Right now, it’s one woman and her two cats. But it’s also my vision for what revision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could</a:t>
            </a:r>
            <a:r>
              <a:rPr lang="en-GB" sz="1500" dirty="0">
                <a:solidFill>
                  <a:schemeClr val="bg1"/>
                </a:solidFill>
                <a:latin typeface="Nunito" pitchFamily="2" charset="0"/>
                <a:ea typeface="Calibri" panose="020F0502020204030204" pitchFamily="34" charset="0"/>
                <a:cs typeface="Times New Roman" panose="02020603050405020304" pitchFamily="18" charset="0"/>
              </a:rPr>
              <a:t> be. I believe:</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Revision shouldn’t be boring.</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You don’t need a mountain of facts to succeed.</a:t>
            </a:r>
          </a:p>
          <a:p>
            <a:pPr marL="342900" indent="-342900">
              <a:lnSpc>
                <a:spcPct val="107000"/>
              </a:lnSpc>
              <a:spcAft>
                <a:spcPts val="800"/>
              </a:spcAft>
              <a:buFont typeface="+mj-lt"/>
              <a:buAutoNum type="arabicPeriod"/>
              <a:tabLst>
                <a:tab pos="457200" algn="l"/>
              </a:tabLst>
            </a:pPr>
            <a:r>
              <a:rPr lang="en-GB" sz="1500" dirty="0">
                <a:solidFill>
                  <a:schemeClr val="bg1"/>
                </a:solidFill>
                <a:latin typeface="Nunito" pitchFamily="2" charset="0"/>
                <a:ea typeface="Calibri" panose="020F0502020204030204" pitchFamily="34" charset="0"/>
                <a:cs typeface="Times New Roman" panose="02020603050405020304" pitchFamily="18" charset="0"/>
              </a:rPr>
              <a:t>It should make you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understand</a:t>
            </a:r>
            <a:r>
              <a:rPr lang="en-GB" sz="1500" b="1" dirty="0">
                <a:solidFill>
                  <a:schemeClr val="bg1"/>
                </a:solidFill>
                <a:latin typeface="Nunito" pitchFamily="2" charset="0"/>
                <a:ea typeface="Calibri" panose="020F0502020204030204" pitchFamily="34" charset="0"/>
                <a:cs typeface="Times New Roman" panose="02020603050405020304" pitchFamily="18" charset="0"/>
              </a:rPr>
              <a:t> </a:t>
            </a:r>
            <a:r>
              <a:rPr lang="en-GB" sz="1500" dirty="0">
                <a:solidFill>
                  <a:schemeClr val="bg1"/>
                </a:solidFill>
                <a:latin typeface="Nunito" pitchFamily="2" charset="0"/>
                <a:ea typeface="Calibri" panose="020F0502020204030204" pitchFamily="34" charset="0"/>
                <a:cs typeface="Times New Roman" panose="02020603050405020304" pitchFamily="18" charset="0"/>
              </a:rPr>
              <a:t>more, not just </a:t>
            </a:r>
            <a:r>
              <a:rPr lang="en-GB" sz="1500" b="1" i="1" dirty="0">
                <a:solidFill>
                  <a:schemeClr val="bg1"/>
                </a:solidFill>
                <a:latin typeface="Nunito" pitchFamily="2" charset="0"/>
                <a:ea typeface="Calibri" panose="020F0502020204030204" pitchFamily="34" charset="0"/>
                <a:cs typeface="Times New Roman" panose="02020603050405020304" pitchFamily="18" charset="0"/>
              </a:rPr>
              <a:t>remember</a:t>
            </a:r>
            <a:r>
              <a:rPr lang="en-GB" sz="1500" b="1" dirty="0">
                <a:solidFill>
                  <a:schemeClr val="bg1"/>
                </a:solidFill>
                <a:latin typeface="Nunito" pitchFamily="2" charset="0"/>
                <a:ea typeface="Calibri" panose="020F0502020204030204" pitchFamily="34" charset="0"/>
                <a:cs typeface="Times New Roman" panose="02020603050405020304" pitchFamily="18" charset="0"/>
              </a:rPr>
              <a:t> </a:t>
            </a:r>
            <a:r>
              <a:rPr lang="en-GB" sz="1500" dirty="0">
                <a:solidFill>
                  <a:schemeClr val="bg1"/>
                </a:solidFill>
                <a:latin typeface="Nunito" pitchFamily="2" charset="0"/>
                <a:ea typeface="Calibri" panose="020F0502020204030204" pitchFamily="34" charset="0"/>
                <a:cs typeface="Times New Roman" panose="02020603050405020304" pitchFamily="18" charset="0"/>
              </a:rPr>
              <a:t>more.</a:t>
            </a:r>
          </a:p>
          <a:p>
            <a:pPr>
              <a:lnSpc>
                <a:spcPct val="107000"/>
              </a:lnSpc>
              <a:spcAft>
                <a:spcPts val="800"/>
              </a:spcAft>
              <a:tabLst>
                <a:tab pos="457200" algn="l"/>
              </a:tabLst>
            </a:pPr>
            <a:r>
              <a:rPr lang="en-US" sz="1500" dirty="0">
                <a:solidFill>
                  <a:schemeClr val="bg1"/>
                </a:solidFill>
                <a:latin typeface="Nunito" pitchFamily="2" charset="0"/>
              </a:rPr>
              <a:t>Over the 2025/26 academic year, I’m building a subscription-based platform for History teachers, offering KS4 and KS5 resources designed to support both teacher workload and student wellbeing — all for just £12.99 a month (the same as a Standard Netflix subscription!)</a:t>
            </a:r>
            <a:endParaRPr lang="en-GB" sz="1500" dirty="0">
              <a:solidFill>
                <a:schemeClr val="bg1"/>
              </a:solidFill>
              <a:latin typeface="Nunito"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AC8EA88-7886-9716-C5C3-D0F81F20E82A}"/>
              </a:ext>
            </a:extLst>
          </p:cNvPr>
          <p:cNvSpPr txBox="1"/>
          <p:nvPr/>
        </p:nvSpPr>
        <p:spPr>
          <a:xfrm>
            <a:off x="6630168" y="488371"/>
            <a:ext cx="4273676" cy="4564070"/>
          </a:xfrm>
          <a:prstGeom prst="rect">
            <a:avLst/>
          </a:prstGeom>
          <a:noFill/>
        </p:spPr>
        <p:txBody>
          <a:bodyPr wrap="square">
            <a:spAutoFit/>
          </a:bodyPr>
          <a:lstStyle/>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Most of what I make are short, bingeable videos – the revision equivalent to the latest true crime drama. There’s also a growing collection of printables and downloadables: Knowledge Organisers, quirky revision tools, flashcards, wall displays, and “copy-and-paste” PowerPoint slides for quick lesson tasks.</a:t>
            </a:r>
          </a:p>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PowerPoint is part of the Glitched Germany series and is designed to reduce teacher workload while still hitting the mark for teaching students observational skills, knowledge recall and deeper evaluative thinking.</a:t>
            </a:r>
            <a:b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So, use this however works for you — highlight it, scribble on it, stick it on the wall, or fold it into a Tudor-themed paper aeroplane.</a:t>
            </a:r>
          </a:p>
          <a:p>
            <a:pPr>
              <a:lnSpc>
                <a:spcPct val="107000"/>
              </a:lnSpc>
              <a:spcAft>
                <a:spcPts val="800"/>
              </a:spcAft>
            </a:pPr>
            <a:r>
              <a:rPr lang="en-GB"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But if you want more, here’s where to find me:</a:t>
            </a:r>
            <a:b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D46E071-E2CD-1EC9-5260-9CB645EFC9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80530" y="4711770"/>
            <a:ext cx="1657859" cy="1657859"/>
          </a:xfrm>
          <a:prstGeom prst="rect">
            <a:avLst/>
          </a:prstGeom>
        </p:spPr>
      </p:pic>
      <p:sp>
        <p:nvSpPr>
          <p:cNvPr id="18" name="TextBox 17">
            <a:extLst>
              <a:ext uri="{FF2B5EF4-FFF2-40B4-BE49-F238E27FC236}">
                <a16:creationId xmlns:a16="http://schemas.microsoft.com/office/drawing/2014/main" id="{12BFAA20-3CE3-BA6F-16A5-04CD00457075}"/>
              </a:ext>
            </a:extLst>
          </p:cNvPr>
          <p:cNvSpPr txBox="1"/>
          <p:nvPr/>
        </p:nvSpPr>
        <p:spPr>
          <a:xfrm>
            <a:off x="6807867" y="4732145"/>
            <a:ext cx="2556326" cy="1354217"/>
          </a:xfrm>
          <a:prstGeom prst="rect">
            <a:avLst/>
          </a:prstGeom>
          <a:noFill/>
        </p:spPr>
        <p:txBody>
          <a:bodyPr wrap="square">
            <a:spAutoFit/>
          </a:bodyPr>
          <a:lstStyle/>
          <a:p>
            <a:r>
              <a:rPr lang="en-GB" b="1" dirty="0">
                <a:solidFill>
                  <a:srgbClr val="F16FDF"/>
                </a:solidFill>
                <a:latin typeface="Nunito" pitchFamily="2" charset="0"/>
                <a:ea typeface="Calibri" panose="020F0502020204030204" pitchFamily="34" charset="0"/>
                <a:cs typeface="Times New Roman" panose="02020603050405020304" pitchFamily="18" charset="0"/>
              </a:rPr>
              <a:t>www.socraflix.com/</a:t>
            </a:r>
            <a:br>
              <a:rPr lang="en-GB" b="1" dirty="0">
                <a:solidFill>
                  <a:srgbClr val="F16FDF"/>
                </a:solidFill>
                <a:latin typeface="Nunito" pitchFamily="2" charset="0"/>
                <a:ea typeface="Calibri" panose="020F0502020204030204" pitchFamily="34" charset="0"/>
                <a:cs typeface="Times New Roman" panose="02020603050405020304" pitchFamily="18" charset="0"/>
              </a:rPr>
            </a:br>
            <a:r>
              <a:rPr lang="en-GB" b="1" dirty="0" err="1">
                <a:solidFill>
                  <a:srgbClr val="F16FDF"/>
                </a:solidFill>
                <a:latin typeface="Nunito" pitchFamily="2" charset="0"/>
                <a:ea typeface="Calibri" panose="020F0502020204030204" pitchFamily="34" charset="0"/>
                <a:cs typeface="Times New Roman" panose="02020603050405020304" pitchFamily="18" charset="0"/>
              </a:rPr>
              <a:t>tudortwistory</a:t>
            </a:r>
            <a:br>
              <a:rPr lang="en-GB" dirty="0">
                <a:solidFill>
                  <a:srgbClr val="F16FDF"/>
                </a:solidFill>
                <a:latin typeface="Special Elite" panose="02000506000000020004" pitchFamily="2" charset="0"/>
                <a:ea typeface="Calibri" panose="020F0502020204030204" pitchFamily="34" charset="0"/>
                <a:cs typeface="Times New Roman" panose="02020603050405020304" pitchFamily="18" charset="0"/>
              </a:rPr>
            </a:br>
            <a:r>
              <a:rPr lang="en-GB" b="1" dirty="0">
                <a:solidFill>
                  <a:srgbClr val="F16FDF"/>
                </a:solidFill>
                <a:latin typeface="Nunito" pitchFamily="2" charset="0"/>
                <a:ea typeface="Calibri" panose="020F0502020204030204" pitchFamily="34" charset="0"/>
                <a:cs typeface="Times New Roman" panose="02020603050405020304" pitchFamily="18" charset="0"/>
              </a:rPr>
              <a:t>@socraflix </a:t>
            </a:r>
            <a:br>
              <a:rPr lang="en-GB" dirty="0">
                <a:solidFill>
                  <a:srgbClr val="F16FDF"/>
                </a:solidFill>
                <a:latin typeface="Special Elite" panose="02000506000000020004" pitchFamily="2" charset="0"/>
                <a:ea typeface="Calibri" panose="020F0502020204030204" pitchFamily="34" charset="0"/>
                <a:cs typeface="Times New Roman" panose="02020603050405020304" pitchFamily="18" charset="0"/>
              </a:rPr>
            </a:br>
            <a:r>
              <a:rPr lang="en-GB" sz="1400" dirty="0">
                <a:solidFill>
                  <a:schemeClr val="bg1"/>
                </a:solidFill>
                <a:latin typeface="Nunito" pitchFamily="2" charset="0"/>
                <a:ea typeface="Calibri" panose="020F0502020204030204" pitchFamily="34" charset="0"/>
                <a:cs typeface="Times New Roman" panose="02020603050405020304" pitchFamily="18" charset="0"/>
              </a:rPr>
              <a:t>on TikTok, Instagram, and YouTube </a:t>
            </a:r>
            <a:endParaRPr lang="en-GB" sz="1400" dirty="0">
              <a:solidFill>
                <a:schemeClr val="bg1"/>
              </a:solidFill>
              <a:latin typeface="Nunito" pitchFamily="2" charset="0"/>
            </a:endParaRPr>
          </a:p>
        </p:txBody>
      </p:sp>
      <p:sp>
        <p:nvSpPr>
          <p:cNvPr id="20" name="TextBox 19">
            <a:extLst>
              <a:ext uri="{FF2B5EF4-FFF2-40B4-BE49-F238E27FC236}">
                <a16:creationId xmlns:a16="http://schemas.microsoft.com/office/drawing/2014/main" id="{9B2F5D38-7C2D-6D5D-C4EF-A481905E4A5A}"/>
              </a:ext>
            </a:extLst>
          </p:cNvPr>
          <p:cNvSpPr txBox="1"/>
          <p:nvPr/>
        </p:nvSpPr>
        <p:spPr>
          <a:xfrm>
            <a:off x="6541268" y="4759607"/>
            <a:ext cx="5079232" cy="369332"/>
          </a:xfrm>
          <a:prstGeom prst="rect">
            <a:avLst/>
          </a:prstGeom>
          <a:noFill/>
        </p:spPr>
        <p:txBody>
          <a:bodyPr wrap="square">
            <a:spAutoFit/>
          </a:bodyPr>
          <a:lstStyle/>
          <a:p>
            <a:endParaRPr lang="en-GB" dirty="0"/>
          </a:p>
        </p:txBody>
      </p:sp>
      <p:sp>
        <p:nvSpPr>
          <p:cNvPr id="22" name="TextBox 21">
            <a:extLst>
              <a:ext uri="{FF2B5EF4-FFF2-40B4-BE49-F238E27FC236}">
                <a16:creationId xmlns:a16="http://schemas.microsoft.com/office/drawing/2014/main" id="{39FA9347-9FEE-4C6A-5951-316BAD236F47}"/>
              </a:ext>
            </a:extLst>
          </p:cNvPr>
          <p:cNvSpPr txBox="1"/>
          <p:nvPr/>
        </p:nvSpPr>
        <p:spPr>
          <a:xfrm>
            <a:off x="6541268" y="5318296"/>
            <a:ext cx="5238750" cy="369332"/>
          </a:xfrm>
          <a:prstGeom prst="rect">
            <a:avLst/>
          </a:prstGeom>
          <a:noFill/>
        </p:spPr>
        <p:txBody>
          <a:bodyPr wrap="square">
            <a:spAutoFit/>
          </a:bodyPr>
          <a:lstStyle/>
          <a:p>
            <a:endParaRPr lang="en-GB" dirty="0"/>
          </a:p>
        </p:txBody>
      </p:sp>
      <p:pic>
        <p:nvPicPr>
          <p:cNvPr id="2" name="Picture 1">
            <a:extLst>
              <a:ext uri="{FF2B5EF4-FFF2-40B4-BE49-F238E27FC236}">
                <a16:creationId xmlns:a16="http://schemas.microsoft.com/office/drawing/2014/main" id="{87C91AF6-E9F4-917C-E9B5-E8D02CC6FA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000" y="160833"/>
            <a:ext cx="5291086" cy="1803309"/>
          </a:xfrm>
          <a:prstGeom prst="rect">
            <a:avLst/>
          </a:prstGeom>
        </p:spPr>
      </p:pic>
    </p:spTree>
    <p:extLst>
      <p:ext uri="{BB962C8B-B14F-4D97-AF65-F5344CB8AC3E}">
        <p14:creationId xmlns:p14="http://schemas.microsoft.com/office/powerpoint/2010/main" val="1318392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13F1BBF-E993-0FFA-6AAE-F55F3841E4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227B0C9-7433-4B17-74A1-E7939E9EC6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2E12C4C1-E80F-B0D5-9684-6BC641AFF962}"/>
              </a:ext>
            </a:extLst>
          </p:cNvPr>
          <p:cNvSpPr txBox="1"/>
          <p:nvPr/>
        </p:nvSpPr>
        <p:spPr>
          <a:xfrm>
            <a:off x="4953865" y="1677409"/>
            <a:ext cx="7484533" cy="4734822"/>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object is the man at the bottom placing into a box?</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is happening to the ballot paper?</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Who is the smiling man at the top?</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type of warship is shown?</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What do factories </a:t>
            </a:r>
            <a:r>
              <a:rPr lang="en-US" sz="1800" dirty="0" err="1">
                <a:solidFill>
                  <a:schemeClr val="bg1"/>
                </a:solidFill>
                <a:effectLst/>
                <a:ea typeface="MS Mincho" panose="02020609040205080304" pitchFamily="49" charset="-128"/>
                <a:cs typeface="Times New Roman" panose="02020603050405020304" pitchFamily="18" charset="0"/>
              </a:rPr>
              <a:t>symbolise</a:t>
            </a:r>
            <a:r>
              <a:rPr lang="en-US" sz="1800" dirty="0">
                <a:solidFill>
                  <a:schemeClr val="bg1"/>
                </a:solidFill>
                <a:effectLst/>
                <a:ea typeface="MS Mincho" panose="02020609040205080304" pitchFamily="49" charset="-128"/>
                <a:cs typeface="Times New Roman" panose="02020603050405020304" pitchFamily="18" charset="0"/>
              </a:rPr>
              <a: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6. What policy expanded Germany’s navy and empire?</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7. Why were Dreadnoughts important?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8. Why might shredded votes represent democracy in Imperial Germany?</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9. How did </a:t>
            </a:r>
            <a:r>
              <a:rPr lang="en-US" sz="1800" dirty="0" err="1">
                <a:solidFill>
                  <a:schemeClr val="bg1"/>
                </a:solidFill>
                <a:effectLst/>
                <a:ea typeface="MS Mincho" panose="02020609040205080304" pitchFamily="49" charset="-128"/>
                <a:cs typeface="Times New Roman" panose="02020603050405020304" pitchFamily="18" charset="0"/>
              </a:rPr>
              <a:t>industrialisation</a:t>
            </a:r>
            <a:r>
              <a:rPr lang="en-US" sz="1800" dirty="0">
                <a:solidFill>
                  <a:schemeClr val="bg1"/>
                </a:solidFill>
                <a:effectLst/>
                <a:ea typeface="MS Mincho" panose="02020609040205080304" pitchFamily="49" charset="-128"/>
                <a:cs typeface="Times New Roman" panose="02020603050405020304" pitchFamily="18" charset="0"/>
              </a:rPr>
              <a:t> change society?</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10. How does the image reflect tensions before WW1?</a:t>
            </a:r>
            <a:endParaRPr lang="en-GB" sz="1800" dirty="0">
              <a:solidFill>
                <a:schemeClr val="bg1"/>
              </a:solidFill>
              <a:effectLst/>
              <a:ea typeface="MS Mincho" panose="02020609040205080304" pitchFamily="49" charset="-128"/>
              <a:cs typeface="Times New Roman" panose="02020603050405020304" pitchFamily="18" charset="0"/>
            </a:endParaRPr>
          </a:p>
        </p:txBody>
      </p:sp>
      <p:pic>
        <p:nvPicPr>
          <p:cNvPr id="3" name="Picture 2">
            <a:extLst>
              <a:ext uri="{FF2B5EF4-FFF2-40B4-BE49-F238E27FC236}">
                <a16:creationId xmlns:a16="http://schemas.microsoft.com/office/drawing/2014/main" id="{63B84157-53C5-D920-287E-F85F7F161D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03845" y="445769"/>
            <a:ext cx="2581666" cy="1013505"/>
          </a:xfrm>
          <a:prstGeom prst="rect">
            <a:avLst/>
          </a:prstGeom>
        </p:spPr>
      </p:pic>
      <p:sp>
        <p:nvSpPr>
          <p:cNvPr id="4" name="Rectangle 3">
            <a:extLst>
              <a:ext uri="{FF2B5EF4-FFF2-40B4-BE49-F238E27FC236}">
                <a16:creationId xmlns:a16="http://schemas.microsoft.com/office/drawing/2014/main" id="{D42120CB-B642-12F2-CB8C-BAAAB8114E2D}"/>
              </a:ext>
            </a:extLst>
          </p:cNvPr>
          <p:cNvSpPr/>
          <p:nvPr/>
        </p:nvSpPr>
        <p:spPr>
          <a:xfrm>
            <a:off x="7627462" y="585368"/>
            <a:ext cx="2983317"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1890-1914</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Picture 5" descr="A white and blue text&#10;&#10;AI-generated content may be incorrect.">
            <a:extLst>
              <a:ext uri="{FF2B5EF4-FFF2-40B4-BE49-F238E27FC236}">
                <a16:creationId xmlns:a16="http://schemas.microsoft.com/office/drawing/2014/main" id="{98CF92BA-8301-8253-7E44-2EBD948471D8}"/>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43886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11D2026-062F-9B1B-AB3B-0E024E39589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3215847-660D-C516-9D22-D8B099A0E9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4E1790F9-BA8B-742A-92B1-C1D30166C911}"/>
              </a:ext>
            </a:extLst>
          </p:cNvPr>
          <p:cNvSpPr txBox="1"/>
          <p:nvPr/>
        </p:nvSpPr>
        <p:spPr>
          <a:xfrm>
            <a:off x="4944533" y="1098727"/>
            <a:ext cx="7484533" cy="4416274"/>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object is the man at the bottom placing into a box?</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ballot paper.</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is happening to the ballot paper?</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It is shredded, </a:t>
            </a:r>
            <a:r>
              <a:rPr lang="en-US" sz="1800" b="1" dirty="0" err="1">
                <a:solidFill>
                  <a:srgbClr val="6EADA8"/>
                </a:solidFill>
                <a:effectLst/>
                <a:ea typeface="MS Mincho" panose="02020609040205080304" pitchFamily="49" charset="-128"/>
                <a:cs typeface="Times New Roman" panose="02020603050405020304" pitchFamily="18" charset="0"/>
              </a:rPr>
              <a:t>symbolising</a:t>
            </a:r>
            <a:r>
              <a:rPr lang="en-US" sz="1800" b="1" dirty="0">
                <a:solidFill>
                  <a:srgbClr val="6EADA8"/>
                </a:solidFill>
                <a:effectLst/>
                <a:ea typeface="MS Mincho" panose="02020609040205080304" pitchFamily="49" charset="-128"/>
                <a:cs typeface="Times New Roman" panose="02020603050405020304" pitchFamily="18" charset="0"/>
              </a:rPr>
              <a:t> meaningless votes.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Who is the smiling man at the top?</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Kaiser Wilhelm II.</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type of warship is shown?</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 Dreadnought battleship.</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What do factories </a:t>
            </a:r>
            <a:r>
              <a:rPr lang="en-US" sz="1800" dirty="0" err="1">
                <a:solidFill>
                  <a:schemeClr val="bg1"/>
                </a:solidFill>
                <a:effectLst/>
                <a:ea typeface="MS Mincho" panose="02020609040205080304" pitchFamily="49" charset="-128"/>
                <a:cs typeface="Times New Roman" panose="02020603050405020304" pitchFamily="18" charset="0"/>
              </a:rPr>
              <a:t>symbolise</a:t>
            </a:r>
            <a:r>
              <a:rPr lang="en-US" sz="1800" dirty="0">
                <a:solidFill>
                  <a:schemeClr val="bg1"/>
                </a:solidFill>
                <a:effectLst/>
                <a:ea typeface="MS Mincho" panose="02020609040205080304" pitchFamily="49" charset="-128"/>
                <a:cs typeface="Times New Roman" panose="02020603050405020304" pitchFamily="18" charset="0"/>
              </a:rPr>
              <a: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t>
            </a:r>
            <a:r>
              <a:rPr lang="en-US" sz="1800" b="1" dirty="0" err="1">
                <a:solidFill>
                  <a:srgbClr val="6EADA8"/>
                </a:solidFill>
                <a:effectLst/>
                <a:ea typeface="MS Mincho" panose="02020609040205080304" pitchFamily="49" charset="-128"/>
                <a:cs typeface="Times New Roman" panose="02020603050405020304" pitchFamily="18" charset="0"/>
              </a:rPr>
              <a:t>Industrialisation</a:t>
            </a:r>
            <a:r>
              <a:rPr lang="en-US" sz="1800" b="1" dirty="0">
                <a:solidFill>
                  <a:srgbClr val="6EADA8"/>
                </a:solidFill>
                <a:effectLst/>
                <a:ea typeface="MS Mincho" panose="02020609040205080304" pitchFamily="49" charset="-128"/>
                <a:cs typeface="Times New Roman" panose="02020603050405020304" pitchFamily="18" charset="0"/>
              </a:rPr>
              <a:t>.</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284728A3-70A2-441E-6E0F-AC0054C76FB7}"/>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48329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2145D4-4B76-CB04-3877-A7048B87C8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5300E7-9946-B073-FA53-E5F88F56C6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A633187C-A5CB-7574-1E02-43AF341DF0EB}"/>
              </a:ext>
            </a:extLst>
          </p:cNvPr>
          <p:cNvSpPr txBox="1"/>
          <p:nvPr/>
        </p:nvSpPr>
        <p:spPr>
          <a:xfrm>
            <a:off x="4859866" y="902313"/>
            <a:ext cx="7484533" cy="5053371"/>
          </a:xfrm>
          <a:prstGeom prst="rect">
            <a:avLst/>
          </a:prstGeom>
          <a:noFill/>
        </p:spPr>
        <p:txBody>
          <a:bodyPr wrap="square">
            <a:spAutoFit/>
          </a:bodyPr>
          <a:lstStyle/>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6. What policy expanded Germany’s navy and empire?</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Weltpolitik.</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7. Why were Dreadnoughts important?</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They rivalled Britain’s navy and showed power.</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8. Why might shredded votes represent democracy in Imperial Germany?</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Because the Kaiser had more power than the Reichstag.</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9. How did </a:t>
            </a:r>
            <a:r>
              <a:rPr lang="en-US" dirty="0" err="1">
                <a:solidFill>
                  <a:schemeClr val="bg1"/>
                </a:solidFill>
                <a:ea typeface="MS Mincho" panose="02020609040205080304" pitchFamily="49" charset="-128"/>
                <a:cs typeface="Times New Roman" panose="02020603050405020304" pitchFamily="18" charset="0"/>
              </a:rPr>
              <a:t>industrialisation</a:t>
            </a:r>
            <a:r>
              <a:rPr lang="en-US" dirty="0">
                <a:solidFill>
                  <a:schemeClr val="bg1"/>
                </a:solidFill>
                <a:ea typeface="MS Mincho" panose="02020609040205080304" pitchFamily="49" charset="-128"/>
                <a:cs typeface="Times New Roman" panose="02020603050405020304" pitchFamily="18" charset="0"/>
              </a:rPr>
              <a:t> change society?</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It created a large working class and social tensions.</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10. How does the image reflect tensions before WW1?</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It shows militarism, Kaiser’s power, industry, and weak democracy.</a:t>
            </a:r>
            <a:endParaRPr lang="en-GB" b="1" dirty="0">
              <a:solidFill>
                <a:srgbClr val="6EADA8"/>
              </a:solidFill>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71610334-8BA9-F156-C492-EF7ADB5DEFE8}"/>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322321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2C836C-70F1-FD31-4382-D3940EB8C83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BDD1204-7E7C-6DF1-45D0-B17ABBD062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DFCA19A2-CCE3-8E5B-E0B3-62B60FDCDFE4}"/>
              </a:ext>
            </a:extLst>
          </p:cNvPr>
          <p:cNvSpPr txBox="1"/>
          <p:nvPr/>
        </p:nvSpPr>
        <p:spPr>
          <a:xfrm>
            <a:off x="5469466" y="1698180"/>
            <a:ext cx="6553201" cy="2677656"/>
          </a:xfrm>
          <a:prstGeom prst="rect">
            <a:avLst/>
          </a:prstGeom>
          <a:noFill/>
        </p:spPr>
        <p:txBody>
          <a:bodyPr wrap="square">
            <a:spAutoFit/>
          </a:bodyPr>
          <a:lstStyle/>
          <a:p>
            <a:pPr marL="457200" indent="-457200">
              <a:buFont typeface="+mj-lt"/>
              <a:buAutoNum type="arabicPeriod"/>
            </a:pPr>
            <a:r>
              <a:rPr lang="en-US" sz="2400" dirty="0">
                <a:solidFill>
                  <a:schemeClr val="bg1"/>
                </a:solidFill>
              </a:rPr>
              <a:t>How far was Weltpolitik responsible for tensions before 1914?</a:t>
            </a:r>
          </a:p>
          <a:p>
            <a:pPr marL="457200" indent="-457200">
              <a:buFont typeface="+mj-lt"/>
              <a:buAutoNum type="arabicPeriod"/>
            </a:pPr>
            <a:endParaRPr lang="en-GB" sz="2400" dirty="0">
              <a:solidFill>
                <a:schemeClr val="bg1"/>
              </a:solidFill>
            </a:endParaRPr>
          </a:p>
          <a:p>
            <a:pPr marL="457200" indent="-457200">
              <a:buFont typeface="+mj-lt"/>
              <a:buAutoNum type="arabicPeriod"/>
            </a:pPr>
            <a:r>
              <a:rPr lang="en-US" sz="2400" dirty="0">
                <a:solidFill>
                  <a:schemeClr val="bg1"/>
                </a:solidFill>
              </a:rPr>
              <a:t>This image shows battleships and shredded votes. How far do you agree militarism was more important than democracy before 1914?</a:t>
            </a:r>
            <a:endParaRPr lang="en-GB" sz="2400" dirty="0">
              <a:solidFill>
                <a:schemeClr val="bg1"/>
              </a:solidFill>
            </a:endParaRPr>
          </a:p>
        </p:txBody>
      </p:sp>
      <p:pic>
        <p:nvPicPr>
          <p:cNvPr id="4" name="Picture 3" descr="A white and blue text&#10;&#10;AI-generated content may be incorrect.">
            <a:extLst>
              <a:ext uri="{FF2B5EF4-FFF2-40B4-BE49-F238E27FC236}">
                <a16:creationId xmlns:a16="http://schemas.microsoft.com/office/drawing/2014/main" id="{171164D8-9A3B-BEB5-8FFA-54194F09DD85}"/>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1177445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31345A-D30B-E6E9-E996-61E1E6ECF3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149C0ED-831E-D727-3D16-1357015B04DB}"/>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019EE29C-FB4A-61E9-61B5-69AEB58A47A8}"/>
              </a:ext>
            </a:extLst>
          </p:cNvPr>
          <p:cNvSpPr txBox="1"/>
          <p:nvPr/>
        </p:nvSpPr>
        <p:spPr>
          <a:xfrm>
            <a:off x="5493173" y="1266492"/>
            <a:ext cx="6096000" cy="4734822"/>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food are the people holding?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are some people holding up?</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What do the ships represent?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is happening to the right with soldiers?</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Why were Germans forced to eat turnips in 1916–17?</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6. What effect did the blockade have?</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7. What did civilians do to show anger?</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8. What was the reaction of workers and soldiers in 1918?</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9. What major event happened in Nov 1918?</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10. How does this image reflect ordinary Germans’ experience?</a:t>
            </a:r>
            <a:endParaRPr lang="en-GB" sz="1800" dirty="0">
              <a:solidFill>
                <a:schemeClr val="bg1"/>
              </a:solidFill>
              <a:effectLst/>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A6271181-BC35-11FA-E5BB-C8B7808E99B6}"/>
              </a:ext>
            </a:extLst>
          </p:cNvPr>
          <p:cNvSpPr/>
          <p:nvPr/>
        </p:nvSpPr>
        <p:spPr>
          <a:xfrm>
            <a:off x="7810342" y="295894"/>
            <a:ext cx="2983317"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1914-1918</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descr="A white and blue text&#10;&#10;AI-generated content may be incorrect.">
            <a:extLst>
              <a:ext uri="{FF2B5EF4-FFF2-40B4-BE49-F238E27FC236}">
                <a16:creationId xmlns:a16="http://schemas.microsoft.com/office/drawing/2014/main" id="{B2D949B3-5AA9-A1AE-5610-5E95B7E835F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pic>
        <p:nvPicPr>
          <p:cNvPr id="7" name="Picture 6">
            <a:extLst>
              <a:ext uri="{FF2B5EF4-FFF2-40B4-BE49-F238E27FC236}">
                <a16:creationId xmlns:a16="http://schemas.microsoft.com/office/drawing/2014/main" id="{EC93E619-18BE-D05E-75ED-15C75319A9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28676" y="277585"/>
            <a:ext cx="2581666" cy="1013505"/>
          </a:xfrm>
          <a:prstGeom prst="rect">
            <a:avLst/>
          </a:prstGeom>
        </p:spPr>
      </p:pic>
    </p:spTree>
    <p:extLst>
      <p:ext uri="{BB962C8B-B14F-4D97-AF65-F5344CB8AC3E}">
        <p14:creationId xmlns:p14="http://schemas.microsoft.com/office/powerpoint/2010/main" val="322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63F7C85-4C70-F26D-C2D3-8160D4084EF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F842043-B152-625B-333F-9FA39618CC4F}"/>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3780BEBE-1775-9AC7-C5D7-D83F98CE0F59}"/>
              </a:ext>
            </a:extLst>
          </p:cNvPr>
          <p:cNvSpPr txBox="1"/>
          <p:nvPr/>
        </p:nvSpPr>
        <p:spPr>
          <a:xfrm>
            <a:off x="5452534" y="1124251"/>
            <a:ext cx="6096000" cy="5053371"/>
          </a:xfrm>
          <a:prstGeom prst="rect">
            <a:avLst/>
          </a:prstGeom>
          <a:noFill/>
        </p:spPr>
        <p:txBody>
          <a:bodyPr wrap="square">
            <a:spAutoFit/>
          </a:bodyPr>
          <a:lstStyle/>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1. What food are the people holding?</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Turnips.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2. What are some people holding up?</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Protest signs.</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3. What do the ships represent?</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The British naval blockade.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4. What is happening to the right with soldiers?</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An explosion at the front line.</a:t>
            </a:r>
            <a:endParaRPr lang="en-GB" sz="1800" b="1" dirty="0">
              <a:solidFill>
                <a:srgbClr val="6EADA8"/>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dirty="0">
                <a:solidFill>
                  <a:schemeClr val="bg1"/>
                </a:solidFill>
                <a:effectLst/>
                <a:ea typeface="MS Mincho" panose="02020609040205080304" pitchFamily="49" charset="-128"/>
                <a:cs typeface="Times New Roman" panose="02020603050405020304" pitchFamily="18" charset="0"/>
              </a:rPr>
              <a:t>5. Why were Germans forced to eat turnips in 1916–17?</a:t>
            </a:r>
            <a:endParaRPr lang="en-GB" sz="1800" dirty="0">
              <a:solidFill>
                <a:schemeClr val="bg1"/>
              </a:solidFill>
              <a:effectLst/>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sz="1800" b="1" dirty="0">
                <a:solidFill>
                  <a:srgbClr val="6EADA8"/>
                </a:solidFill>
                <a:effectLst/>
                <a:ea typeface="MS Mincho" panose="02020609040205080304" pitchFamily="49" charset="-128"/>
                <a:cs typeface="Times New Roman" panose="02020603050405020304" pitchFamily="18" charset="0"/>
              </a:rPr>
              <a:t>Answer: Because of the blockade </a:t>
            </a:r>
            <a:r>
              <a:rPr lang="en-US" b="1" dirty="0">
                <a:solidFill>
                  <a:srgbClr val="6EADA8"/>
                </a:solidFill>
                <a:ea typeface="MS Mincho" panose="02020609040205080304" pitchFamily="49" charset="-128"/>
                <a:cs typeface="Times New Roman" panose="02020603050405020304" pitchFamily="18" charset="0"/>
              </a:rPr>
              <a:t>Germany could not import food – they also needed to </a:t>
            </a:r>
            <a:r>
              <a:rPr lang="en-US" b="1" dirty="0" err="1">
                <a:solidFill>
                  <a:srgbClr val="6EADA8"/>
                </a:solidFill>
                <a:ea typeface="MS Mincho" panose="02020609040205080304" pitchFamily="49" charset="-128"/>
                <a:cs typeface="Times New Roman" panose="02020603050405020304" pitchFamily="18" charset="0"/>
              </a:rPr>
              <a:t>prioritise</a:t>
            </a:r>
            <a:r>
              <a:rPr lang="en-US" b="1" dirty="0">
                <a:solidFill>
                  <a:srgbClr val="6EADA8"/>
                </a:solidFill>
                <a:ea typeface="MS Mincho" panose="02020609040205080304" pitchFamily="49" charset="-128"/>
                <a:cs typeface="Times New Roman" panose="02020603050405020304" pitchFamily="18" charset="0"/>
              </a:rPr>
              <a:t> sending food to the Front for soldiers.</a:t>
            </a:r>
            <a:endParaRPr lang="en-GB" sz="1800" dirty="0">
              <a:solidFill>
                <a:schemeClr val="bg1"/>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D5C0F4F6-C8F2-3486-4660-481683C9ACCE}"/>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62216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97D7F2-A573-04FC-B30B-9380B2A051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27B2B25-25A6-028F-77ED-C54EA7494119}"/>
              </a:ext>
            </a:extLst>
          </p:cNvPr>
          <p:cNvPicPr>
            <a:picLocks noChangeAspect="1"/>
          </p:cNvPicPr>
          <p:nvPr/>
        </p:nvPicPr>
        <p:blipFill>
          <a:blip r:embed="rId2"/>
          <a:srcRect/>
          <a:stretch/>
        </p:blipFill>
        <p:spPr>
          <a:xfrm>
            <a:off x="485589" y="277585"/>
            <a:ext cx="4201886" cy="6302829"/>
          </a:xfrm>
          <a:custGeom>
            <a:avLst/>
            <a:gdLst>
              <a:gd name="connsiteX0" fmla="*/ 0 w 4201886"/>
              <a:gd name="connsiteY0" fmla="*/ 0 h 6302829"/>
              <a:gd name="connsiteX1" fmla="*/ 399179 w 4201886"/>
              <a:gd name="connsiteY1" fmla="*/ 0 h 6302829"/>
              <a:gd name="connsiteX2" fmla="*/ 966434 w 4201886"/>
              <a:gd name="connsiteY2" fmla="*/ 0 h 6302829"/>
              <a:gd name="connsiteX3" fmla="*/ 1365613 w 4201886"/>
              <a:gd name="connsiteY3" fmla="*/ 0 h 6302829"/>
              <a:gd name="connsiteX4" fmla="*/ 1764792 w 4201886"/>
              <a:gd name="connsiteY4" fmla="*/ 0 h 6302829"/>
              <a:gd name="connsiteX5" fmla="*/ 2374066 w 4201886"/>
              <a:gd name="connsiteY5" fmla="*/ 0 h 6302829"/>
              <a:gd name="connsiteX6" fmla="*/ 2899301 w 4201886"/>
              <a:gd name="connsiteY6" fmla="*/ 0 h 6302829"/>
              <a:gd name="connsiteX7" fmla="*/ 3298481 w 4201886"/>
              <a:gd name="connsiteY7" fmla="*/ 0 h 6302829"/>
              <a:gd name="connsiteX8" fmla="*/ 4201886 w 4201886"/>
              <a:gd name="connsiteY8" fmla="*/ 0 h 6302829"/>
              <a:gd name="connsiteX9" fmla="*/ 4201886 w 4201886"/>
              <a:gd name="connsiteY9" fmla="*/ 699041 h 6302829"/>
              <a:gd name="connsiteX10" fmla="*/ 4201886 w 4201886"/>
              <a:gd name="connsiteY10" fmla="*/ 1145969 h 6302829"/>
              <a:gd name="connsiteX11" fmla="*/ 4201886 w 4201886"/>
              <a:gd name="connsiteY11" fmla="*/ 1718953 h 6302829"/>
              <a:gd name="connsiteX12" fmla="*/ 4201886 w 4201886"/>
              <a:gd name="connsiteY12" fmla="*/ 2102853 h 6302829"/>
              <a:gd name="connsiteX13" fmla="*/ 4201886 w 4201886"/>
              <a:gd name="connsiteY13" fmla="*/ 2801894 h 6302829"/>
              <a:gd name="connsiteX14" fmla="*/ 4201886 w 4201886"/>
              <a:gd name="connsiteY14" fmla="*/ 3374878 h 6302829"/>
              <a:gd name="connsiteX15" fmla="*/ 4201886 w 4201886"/>
              <a:gd name="connsiteY15" fmla="*/ 4073919 h 6302829"/>
              <a:gd name="connsiteX16" fmla="*/ 4201886 w 4201886"/>
              <a:gd name="connsiteY16" fmla="*/ 4583876 h 6302829"/>
              <a:gd name="connsiteX17" fmla="*/ 4201886 w 4201886"/>
              <a:gd name="connsiteY17" fmla="*/ 5030804 h 6302829"/>
              <a:gd name="connsiteX18" fmla="*/ 4201886 w 4201886"/>
              <a:gd name="connsiteY18" fmla="*/ 5603788 h 6302829"/>
              <a:gd name="connsiteX19" fmla="*/ 4201886 w 4201886"/>
              <a:gd name="connsiteY19" fmla="*/ 6302829 h 6302829"/>
              <a:gd name="connsiteX20" fmla="*/ 3592613 w 4201886"/>
              <a:gd name="connsiteY20" fmla="*/ 6302829 h 6302829"/>
              <a:gd name="connsiteX21" fmla="*/ 3067377 w 4201886"/>
              <a:gd name="connsiteY21" fmla="*/ 6302829 h 6302829"/>
              <a:gd name="connsiteX22" fmla="*/ 2584160 w 4201886"/>
              <a:gd name="connsiteY22" fmla="*/ 6302829 h 6302829"/>
              <a:gd name="connsiteX23" fmla="*/ 2100943 w 4201886"/>
              <a:gd name="connsiteY23" fmla="*/ 6302829 h 6302829"/>
              <a:gd name="connsiteX24" fmla="*/ 1617726 w 4201886"/>
              <a:gd name="connsiteY24" fmla="*/ 6302829 h 6302829"/>
              <a:gd name="connsiteX25" fmla="*/ 1134509 w 4201886"/>
              <a:gd name="connsiteY25" fmla="*/ 6302829 h 6302829"/>
              <a:gd name="connsiteX26" fmla="*/ 567255 w 4201886"/>
              <a:gd name="connsiteY26" fmla="*/ 6302829 h 6302829"/>
              <a:gd name="connsiteX27" fmla="*/ 0 w 4201886"/>
              <a:gd name="connsiteY27" fmla="*/ 6302829 h 6302829"/>
              <a:gd name="connsiteX28" fmla="*/ 0 w 4201886"/>
              <a:gd name="connsiteY28" fmla="*/ 5918929 h 6302829"/>
              <a:gd name="connsiteX29" fmla="*/ 0 w 4201886"/>
              <a:gd name="connsiteY29" fmla="*/ 5408973 h 6302829"/>
              <a:gd name="connsiteX30" fmla="*/ 0 w 4201886"/>
              <a:gd name="connsiteY30" fmla="*/ 4772961 h 6302829"/>
              <a:gd name="connsiteX31" fmla="*/ 0 w 4201886"/>
              <a:gd name="connsiteY31" fmla="*/ 4073919 h 6302829"/>
              <a:gd name="connsiteX32" fmla="*/ 0 w 4201886"/>
              <a:gd name="connsiteY32" fmla="*/ 3690020 h 6302829"/>
              <a:gd name="connsiteX33" fmla="*/ 0 w 4201886"/>
              <a:gd name="connsiteY33" fmla="*/ 3306120 h 6302829"/>
              <a:gd name="connsiteX34" fmla="*/ 0 w 4201886"/>
              <a:gd name="connsiteY34" fmla="*/ 2607079 h 6302829"/>
              <a:gd name="connsiteX35" fmla="*/ 0 w 4201886"/>
              <a:gd name="connsiteY35" fmla="*/ 2223180 h 6302829"/>
              <a:gd name="connsiteX36" fmla="*/ 0 w 4201886"/>
              <a:gd name="connsiteY36" fmla="*/ 1650195 h 6302829"/>
              <a:gd name="connsiteX37" fmla="*/ 0 w 4201886"/>
              <a:gd name="connsiteY37" fmla="*/ 1203267 h 6302829"/>
              <a:gd name="connsiteX38" fmla="*/ 0 w 4201886"/>
              <a:gd name="connsiteY38" fmla="*/ 756339 h 6302829"/>
              <a:gd name="connsiteX39" fmla="*/ 0 w 4201886"/>
              <a:gd name="connsiteY39" fmla="*/ 0 h 63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1886" h="6302829" fill="none" extrusionOk="0">
                <a:moveTo>
                  <a:pt x="0" y="0"/>
                </a:moveTo>
                <a:cubicBezTo>
                  <a:pt x="156313" y="-21092"/>
                  <a:pt x="304856" y="39898"/>
                  <a:pt x="399179" y="0"/>
                </a:cubicBezTo>
                <a:cubicBezTo>
                  <a:pt x="493502" y="-39898"/>
                  <a:pt x="798242" y="4757"/>
                  <a:pt x="966434" y="0"/>
                </a:cubicBezTo>
                <a:cubicBezTo>
                  <a:pt x="1134626" y="-4757"/>
                  <a:pt x="1196121" y="38775"/>
                  <a:pt x="1365613" y="0"/>
                </a:cubicBezTo>
                <a:cubicBezTo>
                  <a:pt x="1535105" y="-38775"/>
                  <a:pt x="1626217" y="3230"/>
                  <a:pt x="1764792" y="0"/>
                </a:cubicBezTo>
                <a:cubicBezTo>
                  <a:pt x="1903367" y="-3230"/>
                  <a:pt x="2185644" y="69422"/>
                  <a:pt x="2374066" y="0"/>
                </a:cubicBezTo>
                <a:cubicBezTo>
                  <a:pt x="2562488" y="-69422"/>
                  <a:pt x="2788708" y="28538"/>
                  <a:pt x="2899301" y="0"/>
                </a:cubicBezTo>
                <a:cubicBezTo>
                  <a:pt x="3009895" y="-28538"/>
                  <a:pt x="3215934" y="34632"/>
                  <a:pt x="3298481" y="0"/>
                </a:cubicBezTo>
                <a:cubicBezTo>
                  <a:pt x="3381028" y="-34632"/>
                  <a:pt x="3769253" y="105807"/>
                  <a:pt x="4201886" y="0"/>
                </a:cubicBezTo>
                <a:cubicBezTo>
                  <a:pt x="4270256" y="273402"/>
                  <a:pt x="4155119" y="396090"/>
                  <a:pt x="4201886" y="699041"/>
                </a:cubicBezTo>
                <a:cubicBezTo>
                  <a:pt x="4248653" y="1001992"/>
                  <a:pt x="4160669" y="973380"/>
                  <a:pt x="4201886" y="1145969"/>
                </a:cubicBezTo>
                <a:cubicBezTo>
                  <a:pt x="4243103" y="1318558"/>
                  <a:pt x="4185539" y="1438303"/>
                  <a:pt x="4201886" y="1718953"/>
                </a:cubicBezTo>
                <a:cubicBezTo>
                  <a:pt x="4218233" y="1999603"/>
                  <a:pt x="4191537" y="2020884"/>
                  <a:pt x="4201886" y="2102853"/>
                </a:cubicBezTo>
                <a:cubicBezTo>
                  <a:pt x="4212235" y="2184822"/>
                  <a:pt x="4124009" y="2494300"/>
                  <a:pt x="4201886" y="2801894"/>
                </a:cubicBezTo>
                <a:cubicBezTo>
                  <a:pt x="4279763" y="3109488"/>
                  <a:pt x="4168135" y="3255298"/>
                  <a:pt x="4201886" y="3374878"/>
                </a:cubicBezTo>
                <a:cubicBezTo>
                  <a:pt x="4235637" y="3494458"/>
                  <a:pt x="4159632" y="3899097"/>
                  <a:pt x="4201886" y="4073919"/>
                </a:cubicBezTo>
                <a:cubicBezTo>
                  <a:pt x="4244140" y="4248741"/>
                  <a:pt x="4175614" y="4378006"/>
                  <a:pt x="4201886" y="4583876"/>
                </a:cubicBezTo>
                <a:cubicBezTo>
                  <a:pt x="4228158" y="4789746"/>
                  <a:pt x="4149981" y="4834606"/>
                  <a:pt x="4201886" y="5030804"/>
                </a:cubicBezTo>
                <a:cubicBezTo>
                  <a:pt x="4253791" y="5227002"/>
                  <a:pt x="4154698" y="5456186"/>
                  <a:pt x="4201886" y="5603788"/>
                </a:cubicBezTo>
                <a:cubicBezTo>
                  <a:pt x="4249074" y="5751390"/>
                  <a:pt x="4134805" y="5988050"/>
                  <a:pt x="4201886" y="6302829"/>
                </a:cubicBezTo>
                <a:cubicBezTo>
                  <a:pt x="4021741" y="6369770"/>
                  <a:pt x="3749370" y="6287836"/>
                  <a:pt x="3592613" y="6302829"/>
                </a:cubicBezTo>
                <a:cubicBezTo>
                  <a:pt x="3435856" y="6317822"/>
                  <a:pt x="3301111" y="6256139"/>
                  <a:pt x="3067377" y="6302829"/>
                </a:cubicBezTo>
                <a:cubicBezTo>
                  <a:pt x="2833643" y="6349519"/>
                  <a:pt x="2797330" y="6291336"/>
                  <a:pt x="2584160" y="6302829"/>
                </a:cubicBezTo>
                <a:cubicBezTo>
                  <a:pt x="2370990" y="6314322"/>
                  <a:pt x="2287104" y="6247001"/>
                  <a:pt x="2100943" y="6302829"/>
                </a:cubicBezTo>
                <a:cubicBezTo>
                  <a:pt x="1914782" y="6358657"/>
                  <a:pt x="1845123" y="6290264"/>
                  <a:pt x="1617726" y="6302829"/>
                </a:cubicBezTo>
                <a:cubicBezTo>
                  <a:pt x="1390329" y="6315394"/>
                  <a:pt x="1369760" y="6284763"/>
                  <a:pt x="1134509" y="6302829"/>
                </a:cubicBezTo>
                <a:cubicBezTo>
                  <a:pt x="899258" y="6320895"/>
                  <a:pt x="741507" y="6275819"/>
                  <a:pt x="567255" y="6302829"/>
                </a:cubicBezTo>
                <a:cubicBezTo>
                  <a:pt x="393003" y="6329839"/>
                  <a:pt x="186831" y="6299732"/>
                  <a:pt x="0" y="6302829"/>
                </a:cubicBezTo>
                <a:cubicBezTo>
                  <a:pt x="-15168" y="6164140"/>
                  <a:pt x="30949" y="6061853"/>
                  <a:pt x="0" y="5918929"/>
                </a:cubicBezTo>
                <a:cubicBezTo>
                  <a:pt x="-30949" y="5776005"/>
                  <a:pt x="14020" y="5646752"/>
                  <a:pt x="0" y="5408973"/>
                </a:cubicBezTo>
                <a:cubicBezTo>
                  <a:pt x="-14020" y="5171194"/>
                  <a:pt x="49657" y="5077119"/>
                  <a:pt x="0" y="4772961"/>
                </a:cubicBezTo>
                <a:cubicBezTo>
                  <a:pt x="-49657" y="4468803"/>
                  <a:pt x="46064" y="4358801"/>
                  <a:pt x="0" y="4073919"/>
                </a:cubicBezTo>
                <a:cubicBezTo>
                  <a:pt x="-46064" y="3789037"/>
                  <a:pt x="9299" y="3774988"/>
                  <a:pt x="0" y="3690020"/>
                </a:cubicBezTo>
                <a:cubicBezTo>
                  <a:pt x="-9299" y="3605052"/>
                  <a:pt x="13849" y="3456860"/>
                  <a:pt x="0" y="3306120"/>
                </a:cubicBezTo>
                <a:cubicBezTo>
                  <a:pt x="-13849" y="3155380"/>
                  <a:pt x="42407" y="2947486"/>
                  <a:pt x="0" y="2607079"/>
                </a:cubicBezTo>
                <a:cubicBezTo>
                  <a:pt x="-42407" y="2266672"/>
                  <a:pt x="42681" y="2411696"/>
                  <a:pt x="0" y="2223180"/>
                </a:cubicBezTo>
                <a:cubicBezTo>
                  <a:pt x="-42681" y="2034664"/>
                  <a:pt x="66593" y="1785675"/>
                  <a:pt x="0" y="1650195"/>
                </a:cubicBezTo>
                <a:cubicBezTo>
                  <a:pt x="-66593" y="1514716"/>
                  <a:pt x="15691" y="1305388"/>
                  <a:pt x="0" y="1203267"/>
                </a:cubicBezTo>
                <a:cubicBezTo>
                  <a:pt x="-15691" y="1101146"/>
                  <a:pt x="8757" y="911996"/>
                  <a:pt x="0" y="756339"/>
                </a:cubicBezTo>
                <a:cubicBezTo>
                  <a:pt x="-8757" y="600682"/>
                  <a:pt x="41565" y="290712"/>
                  <a:pt x="0" y="0"/>
                </a:cubicBezTo>
                <a:close/>
              </a:path>
              <a:path w="4201886" h="6302829" stroke="0" extrusionOk="0">
                <a:moveTo>
                  <a:pt x="0" y="0"/>
                </a:moveTo>
                <a:cubicBezTo>
                  <a:pt x="122066" y="-6777"/>
                  <a:pt x="331046" y="37541"/>
                  <a:pt x="483217" y="0"/>
                </a:cubicBezTo>
                <a:cubicBezTo>
                  <a:pt x="635388" y="-37541"/>
                  <a:pt x="742728" y="25962"/>
                  <a:pt x="882396" y="0"/>
                </a:cubicBezTo>
                <a:cubicBezTo>
                  <a:pt x="1022064" y="-25962"/>
                  <a:pt x="1275916" y="36951"/>
                  <a:pt x="1491670" y="0"/>
                </a:cubicBezTo>
                <a:cubicBezTo>
                  <a:pt x="1707424" y="-36951"/>
                  <a:pt x="1819962" y="20404"/>
                  <a:pt x="1974886" y="0"/>
                </a:cubicBezTo>
                <a:cubicBezTo>
                  <a:pt x="2129810" y="-20404"/>
                  <a:pt x="2307840" y="23021"/>
                  <a:pt x="2458103" y="0"/>
                </a:cubicBezTo>
                <a:cubicBezTo>
                  <a:pt x="2608366" y="-23021"/>
                  <a:pt x="2850726" y="42363"/>
                  <a:pt x="3067377" y="0"/>
                </a:cubicBezTo>
                <a:cubicBezTo>
                  <a:pt x="3284028" y="-42363"/>
                  <a:pt x="3411375" y="35371"/>
                  <a:pt x="3508575" y="0"/>
                </a:cubicBezTo>
                <a:cubicBezTo>
                  <a:pt x="3605775" y="-35371"/>
                  <a:pt x="3892473" y="5832"/>
                  <a:pt x="4201886" y="0"/>
                </a:cubicBezTo>
                <a:cubicBezTo>
                  <a:pt x="4214163" y="153822"/>
                  <a:pt x="4182765" y="375427"/>
                  <a:pt x="4201886" y="699041"/>
                </a:cubicBezTo>
                <a:cubicBezTo>
                  <a:pt x="4221007" y="1022655"/>
                  <a:pt x="4186282" y="958845"/>
                  <a:pt x="4201886" y="1145969"/>
                </a:cubicBezTo>
                <a:cubicBezTo>
                  <a:pt x="4217490" y="1333093"/>
                  <a:pt x="4140051" y="1529112"/>
                  <a:pt x="4201886" y="1718953"/>
                </a:cubicBezTo>
                <a:cubicBezTo>
                  <a:pt x="4263721" y="1908794"/>
                  <a:pt x="4139776" y="2083456"/>
                  <a:pt x="4201886" y="2354966"/>
                </a:cubicBezTo>
                <a:cubicBezTo>
                  <a:pt x="4263996" y="2626476"/>
                  <a:pt x="4188909" y="2641825"/>
                  <a:pt x="4201886" y="2738866"/>
                </a:cubicBezTo>
                <a:cubicBezTo>
                  <a:pt x="4214863" y="2835907"/>
                  <a:pt x="4189442" y="3072856"/>
                  <a:pt x="4201886" y="3311850"/>
                </a:cubicBezTo>
                <a:cubicBezTo>
                  <a:pt x="4214330" y="3550844"/>
                  <a:pt x="4164855" y="3747466"/>
                  <a:pt x="4201886" y="3884835"/>
                </a:cubicBezTo>
                <a:cubicBezTo>
                  <a:pt x="4238917" y="4022205"/>
                  <a:pt x="4136805" y="4336233"/>
                  <a:pt x="4201886" y="4457819"/>
                </a:cubicBezTo>
                <a:cubicBezTo>
                  <a:pt x="4266967" y="4579405"/>
                  <a:pt x="4153865" y="4930205"/>
                  <a:pt x="4201886" y="5093832"/>
                </a:cubicBezTo>
                <a:cubicBezTo>
                  <a:pt x="4249907" y="5257459"/>
                  <a:pt x="4196237" y="5426333"/>
                  <a:pt x="4201886" y="5729845"/>
                </a:cubicBezTo>
                <a:cubicBezTo>
                  <a:pt x="4207535" y="6033357"/>
                  <a:pt x="4200415" y="6019141"/>
                  <a:pt x="4201886" y="6302829"/>
                </a:cubicBezTo>
                <a:cubicBezTo>
                  <a:pt x="4106632" y="6333879"/>
                  <a:pt x="3920826" y="6266883"/>
                  <a:pt x="3802707" y="6302829"/>
                </a:cubicBezTo>
                <a:cubicBezTo>
                  <a:pt x="3684588" y="6338775"/>
                  <a:pt x="3370027" y="6256183"/>
                  <a:pt x="3193433" y="6302829"/>
                </a:cubicBezTo>
                <a:cubicBezTo>
                  <a:pt x="3016839" y="6349475"/>
                  <a:pt x="2921336" y="6261033"/>
                  <a:pt x="2668198" y="6302829"/>
                </a:cubicBezTo>
                <a:cubicBezTo>
                  <a:pt x="2415060" y="6344625"/>
                  <a:pt x="2380533" y="6298366"/>
                  <a:pt x="2227000" y="6302829"/>
                </a:cubicBezTo>
                <a:cubicBezTo>
                  <a:pt x="2073467" y="6307292"/>
                  <a:pt x="1855913" y="6267348"/>
                  <a:pt x="1701764" y="6302829"/>
                </a:cubicBezTo>
                <a:cubicBezTo>
                  <a:pt x="1547615" y="6338310"/>
                  <a:pt x="1465761" y="6265903"/>
                  <a:pt x="1302585" y="6302829"/>
                </a:cubicBezTo>
                <a:cubicBezTo>
                  <a:pt x="1139409" y="6339755"/>
                  <a:pt x="1060931" y="6297545"/>
                  <a:pt x="903405" y="6302829"/>
                </a:cubicBezTo>
                <a:cubicBezTo>
                  <a:pt x="745879" y="6308113"/>
                  <a:pt x="192823" y="6280873"/>
                  <a:pt x="0" y="6302829"/>
                </a:cubicBezTo>
                <a:cubicBezTo>
                  <a:pt x="-4107" y="6169156"/>
                  <a:pt x="47968" y="6070474"/>
                  <a:pt x="0" y="5855901"/>
                </a:cubicBezTo>
                <a:cubicBezTo>
                  <a:pt x="-47968" y="5641328"/>
                  <a:pt x="81578" y="5319886"/>
                  <a:pt x="0" y="5156860"/>
                </a:cubicBezTo>
                <a:cubicBezTo>
                  <a:pt x="-81578" y="4993834"/>
                  <a:pt x="53785" y="4836366"/>
                  <a:pt x="0" y="4646904"/>
                </a:cubicBezTo>
                <a:cubicBezTo>
                  <a:pt x="-53785" y="4457442"/>
                  <a:pt x="15405" y="4425848"/>
                  <a:pt x="0" y="4263004"/>
                </a:cubicBezTo>
                <a:cubicBezTo>
                  <a:pt x="-15405" y="4100160"/>
                  <a:pt x="36045" y="3872096"/>
                  <a:pt x="0" y="3626992"/>
                </a:cubicBezTo>
                <a:cubicBezTo>
                  <a:pt x="-36045" y="3381888"/>
                  <a:pt x="35724" y="3311884"/>
                  <a:pt x="0" y="3180064"/>
                </a:cubicBezTo>
                <a:cubicBezTo>
                  <a:pt x="-35724" y="3048244"/>
                  <a:pt x="43178" y="2726100"/>
                  <a:pt x="0" y="2544051"/>
                </a:cubicBezTo>
                <a:cubicBezTo>
                  <a:pt x="-43178" y="2362002"/>
                  <a:pt x="8134" y="2044071"/>
                  <a:pt x="0" y="1845010"/>
                </a:cubicBezTo>
                <a:cubicBezTo>
                  <a:pt x="-8134" y="1645949"/>
                  <a:pt x="10367" y="1571426"/>
                  <a:pt x="0" y="1335054"/>
                </a:cubicBezTo>
                <a:cubicBezTo>
                  <a:pt x="-10367" y="1098682"/>
                  <a:pt x="28492" y="843008"/>
                  <a:pt x="0" y="636013"/>
                </a:cubicBezTo>
                <a:cubicBezTo>
                  <a:pt x="-28492" y="429018"/>
                  <a:pt x="31615" y="129607"/>
                  <a:pt x="0" y="0"/>
                </a:cubicBezTo>
                <a:close/>
              </a:path>
            </a:pathLst>
          </a:custGeom>
          <a:ln w="57150">
            <a:gradFill>
              <a:gsLst>
                <a:gs pos="100000">
                  <a:srgbClr val="6EADA8"/>
                </a:gs>
                <a:gs pos="24000">
                  <a:srgbClr val="E46CA8"/>
                </a:gs>
                <a:gs pos="67000">
                  <a:srgbClr val="3F9B8F"/>
                </a:gs>
                <a:gs pos="83000">
                  <a:srgbClr val="71A59F"/>
                </a:gs>
                <a:gs pos="100000">
                  <a:schemeClr val="accent1">
                    <a:lumMod val="30000"/>
                    <a:lumOff val="70000"/>
                  </a:schemeClr>
                </a:gs>
              </a:gsLst>
              <a:lin ang="5400000" scaled="1"/>
            </a:gradFill>
            <a:beve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4B4E58A0-386E-B3F1-949F-D2DA98389EAB}"/>
              </a:ext>
            </a:extLst>
          </p:cNvPr>
          <p:cNvSpPr txBox="1"/>
          <p:nvPr/>
        </p:nvSpPr>
        <p:spPr>
          <a:xfrm>
            <a:off x="5452534" y="1124251"/>
            <a:ext cx="6096000" cy="5053371"/>
          </a:xfrm>
          <a:prstGeom prst="rect">
            <a:avLst/>
          </a:prstGeom>
          <a:noFill/>
        </p:spPr>
        <p:txBody>
          <a:bodyPr wrap="square">
            <a:spAutoFit/>
          </a:bodyPr>
          <a:lstStyle/>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6. What effect did the blockade have?</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Shortages of food, fuel, supplies.</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7. What did civilians do to show anger?</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They protested and went on strike.</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8. What was the reaction of workers and soldiers in 1918?</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Mutinies and strikes.</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9. What major event happened in Nov 1918?</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Kaiser Wilhelm II abdicated.</a:t>
            </a:r>
            <a:endParaRPr lang="en-GB" b="1" dirty="0">
              <a:solidFill>
                <a:srgbClr val="6EADA8"/>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dirty="0">
                <a:solidFill>
                  <a:schemeClr val="bg1"/>
                </a:solidFill>
                <a:ea typeface="MS Mincho" panose="02020609040205080304" pitchFamily="49" charset="-128"/>
                <a:cs typeface="Times New Roman" panose="02020603050405020304" pitchFamily="18" charset="0"/>
              </a:rPr>
              <a:t>10. How does this image reflect ordinary Germans’ experience?</a:t>
            </a:r>
            <a:endParaRPr lang="en-GB" dirty="0">
              <a:solidFill>
                <a:schemeClr val="bg1"/>
              </a:solidFill>
              <a:ea typeface="MS Mincho" panose="02020609040205080304" pitchFamily="49" charset="-128"/>
              <a:cs typeface="Times New Roman" panose="02020603050405020304" pitchFamily="18" charset="0"/>
            </a:endParaRPr>
          </a:p>
          <a:p>
            <a:pPr marL="228600">
              <a:lnSpc>
                <a:spcPct val="115000"/>
              </a:lnSpc>
              <a:spcAft>
                <a:spcPts val="1000"/>
              </a:spcAft>
              <a:buNone/>
            </a:pPr>
            <a:r>
              <a:rPr lang="en-US" b="1" dirty="0">
                <a:solidFill>
                  <a:srgbClr val="6EADA8"/>
                </a:solidFill>
                <a:ea typeface="MS Mincho" panose="02020609040205080304" pitchFamily="49" charset="-128"/>
                <a:cs typeface="Times New Roman" panose="02020603050405020304" pitchFamily="18" charset="0"/>
              </a:rPr>
              <a:t>Answer: It shows hunger, protests, and war alongside the blockade.</a:t>
            </a:r>
            <a:endParaRPr lang="en-GB" sz="1800" b="1" dirty="0">
              <a:solidFill>
                <a:srgbClr val="6EADA8"/>
              </a:solidFill>
              <a:effectLst/>
              <a:ea typeface="MS Mincho" panose="02020609040205080304" pitchFamily="49" charset="-128"/>
              <a:cs typeface="Times New Roman" panose="02020603050405020304" pitchFamily="18" charset="0"/>
            </a:endParaRPr>
          </a:p>
        </p:txBody>
      </p:sp>
      <p:pic>
        <p:nvPicPr>
          <p:cNvPr id="2" name="Picture 1" descr="A white and blue text&#10;&#10;AI-generated content may be incorrect.">
            <a:extLst>
              <a:ext uri="{FF2B5EF4-FFF2-40B4-BE49-F238E27FC236}">
                <a16:creationId xmlns:a16="http://schemas.microsoft.com/office/drawing/2014/main" id="{0F6B6388-0E8F-7034-3E76-799EB998661E}"/>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4354" t="5454" r="3999" b="21232"/>
          <a:stretch>
            <a:fillRect/>
          </a:stretch>
        </p:blipFill>
        <p:spPr>
          <a:xfrm>
            <a:off x="10506686" y="6284068"/>
            <a:ext cx="1605465" cy="437728"/>
          </a:xfrm>
          <a:prstGeom prst="rect">
            <a:avLst/>
          </a:prstGeom>
          <a:ln w="76200">
            <a:noFill/>
          </a:ln>
        </p:spPr>
      </p:pic>
    </p:spTree>
    <p:extLst>
      <p:ext uri="{BB962C8B-B14F-4D97-AF65-F5344CB8AC3E}">
        <p14:creationId xmlns:p14="http://schemas.microsoft.com/office/powerpoint/2010/main" val="220338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970</Words>
  <Application>Microsoft Office PowerPoint</Application>
  <PresentationFormat>Widescreen</PresentationFormat>
  <Paragraphs>80</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MS Mincho</vt:lpstr>
      <vt:lpstr>Aptos</vt:lpstr>
      <vt:lpstr>Aptos Display</vt:lpstr>
      <vt:lpstr>Arial</vt:lpstr>
      <vt:lpstr>Calibri</vt:lpstr>
      <vt:lpstr>Nunito</vt:lpstr>
      <vt:lpstr>Special Elite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Heathcote</dc:creator>
  <cp:lastModifiedBy>Laura Heathcote</cp:lastModifiedBy>
  <cp:revision>5</cp:revision>
  <dcterms:created xsi:type="dcterms:W3CDTF">2025-08-31T17:22:38Z</dcterms:created>
  <dcterms:modified xsi:type="dcterms:W3CDTF">2025-09-10T13:21:30Z</dcterms:modified>
</cp:coreProperties>
</file>