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15" r:id="rId3"/>
    <p:sldId id="303" r:id="rId4"/>
    <p:sldId id="304" r:id="rId5"/>
    <p:sldId id="305" r:id="rId6"/>
    <p:sldId id="306" r:id="rId7"/>
    <p:sldId id="265" r:id="rId8"/>
    <p:sldId id="312" r:id="rId9"/>
    <p:sldId id="313" r:id="rId10"/>
    <p:sldId id="300" r:id="rId11"/>
    <p:sldId id="268" r:id="rId12"/>
    <p:sldId id="267" r:id="rId13"/>
    <p:sldId id="261" r:id="rId14"/>
    <p:sldId id="266" r:id="rId15"/>
    <p:sldId id="274" r:id="rId16"/>
    <p:sldId id="264" r:id="rId17"/>
    <p:sldId id="275" r:id="rId18"/>
    <p:sldId id="276" r:id="rId19"/>
    <p:sldId id="262" r:id="rId20"/>
    <p:sldId id="269" r:id="rId21"/>
    <p:sldId id="270" r:id="rId22"/>
    <p:sldId id="302" r:id="rId23"/>
    <p:sldId id="263" r:id="rId24"/>
    <p:sldId id="272" r:id="rId25"/>
    <p:sldId id="271"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FDF"/>
    <a:srgbClr val="71A59F"/>
    <a:srgbClr val="D06599"/>
    <a:srgbClr val="512D3D"/>
    <a:srgbClr val="CD0C57"/>
    <a:srgbClr val="5C0A2A"/>
    <a:srgbClr val="D10A57"/>
    <a:srgbClr val="9D9E98"/>
    <a:srgbClr val="6EADA8"/>
    <a:srgbClr val="DA7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5564C-3D07-4A31-BB1D-E94FF2AED1C5}" v="2" dt="2025-09-07T09:41:19.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86"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eathcote" userId="2793dcad7de261a0" providerId="LiveId" clId="{53B5564C-3D07-4A31-BB1D-E94FF2AED1C5}"/>
    <pc:docChg chg="addSld delSld modSld">
      <pc:chgData name="Laura Heathcote" userId="2793dcad7de261a0" providerId="LiveId" clId="{53B5564C-3D07-4A31-BB1D-E94FF2AED1C5}" dt="2025-09-07T09:41:19.404" v="25"/>
      <pc:docMkLst>
        <pc:docMk/>
      </pc:docMkLst>
      <pc:sldChg chg="del">
        <pc:chgData name="Laura Heathcote" userId="2793dcad7de261a0" providerId="LiveId" clId="{53B5564C-3D07-4A31-BB1D-E94FF2AED1C5}" dt="2025-09-07T09:41:11.751" v="19" actId="47"/>
        <pc:sldMkLst>
          <pc:docMk/>
          <pc:sldMk cId="3437049158" sldId="257"/>
        </pc:sldMkLst>
      </pc:sldChg>
      <pc:sldChg chg="del">
        <pc:chgData name="Laura Heathcote" userId="2793dcad7de261a0" providerId="LiveId" clId="{53B5564C-3D07-4A31-BB1D-E94FF2AED1C5}" dt="2025-09-07T09:41:10.080" v="7" actId="47"/>
        <pc:sldMkLst>
          <pc:docMk/>
          <pc:sldMk cId="1356229199" sldId="259"/>
        </pc:sldMkLst>
      </pc:sldChg>
      <pc:sldChg chg="del">
        <pc:chgData name="Laura Heathcote" userId="2793dcad7de261a0" providerId="LiveId" clId="{53B5564C-3D07-4A31-BB1D-E94FF2AED1C5}" dt="2025-09-07T09:41:09.533" v="3" actId="47"/>
        <pc:sldMkLst>
          <pc:docMk/>
          <pc:sldMk cId="2931229046" sldId="260"/>
        </pc:sldMkLst>
      </pc:sldChg>
      <pc:sldChg chg="add setBg">
        <pc:chgData name="Laura Heathcote" userId="2793dcad7de261a0" providerId="LiveId" clId="{53B5564C-3D07-4A31-BB1D-E94FF2AED1C5}" dt="2025-09-07T09:41:19.404" v="25"/>
        <pc:sldMkLst>
          <pc:docMk/>
          <pc:sldMk cId="2646833509" sldId="261"/>
        </pc:sldMkLst>
      </pc:sldChg>
      <pc:sldChg chg="add setBg">
        <pc:chgData name="Laura Heathcote" userId="2793dcad7de261a0" providerId="LiveId" clId="{53B5564C-3D07-4A31-BB1D-E94FF2AED1C5}" dt="2025-09-07T09:41:19.404" v="25"/>
        <pc:sldMkLst>
          <pc:docMk/>
          <pc:sldMk cId="3375291484" sldId="262"/>
        </pc:sldMkLst>
      </pc:sldChg>
      <pc:sldChg chg="add setBg">
        <pc:chgData name="Laura Heathcote" userId="2793dcad7de261a0" providerId="LiveId" clId="{53B5564C-3D07-4A31-BB1D-E94FF2AED1C5}" dt="2025-09-07T09:41:19.404" v="25"/>
        <pc:sldMkLst>
          <pc:docMk/>
          <pc:sldMk cId="1635062340" sldId="263"/>
        </pc:sldMkLst>
      </pc:sldChg>
      <pc:sldChg chg="add setBg">
        <pc:chgData name="Laura Heathcote" userId="2793dcad7de261a0" providerId="LiveId" clId="{53B5564C-3D07-4A31-BB1D-E94FF2AED1C5}" dt="2025-09-07T09:41:19.404" v="25"/>
        <pc:sldMkLst>
          <pc:docMk/>
          <pc:sldMk cId="3144186383" sldId="264"/>
        </pc:sldMkLst>
      </pc:sldChg>
      <pc:sldChg chg="add setBg">
        <pc:chgData name="Laura Heathcote" userId="2793dcad7de261a0" providerId="LiveId" clId="{53B5564C-3D07-4A31-BB1D-E94FF2AED1C5}" dt="2025-09-07T09:41:19.404" v="25"/>
        <pc:sldMkLst>
          <pc:docMk/>
          <pc:sldMk cId="702647407" sldId="265"/>
        </pc:sldMkLst>
      </pc:sldChg>
      <pc:sldChg chg="add setBg">
        <pc:chgData name="Laura Heathcote" userId="2793dcad7de261a0" providerId="LiveId" clId="{53B5564C-3D07-4A31-BB1D-E94FF2AED1C5}" dt="2025-09-07T09:41:19.404" v="25"/>
        <pc:sldMkLst>
          <pc:docMk/>
          <pc:sldMk cId="824485800" sldId="266"/>
        </pc:sldMkLst>
      </pc:sldChg>
      <pc:sldChg chg="add setBg">
        <pc:chgData name="Laura Heathcote" userId="2793dcad7de261a0" providerId="LiveId" clId="{53B5564C-3D07-4A31-BB1D-E94FF2AED1C5}" dt="2025-09-07T09:41:19.404" v="25"/>
        <pc:sldMkLst>
          <pc:docMk/>
          <pc:sldMk cId="3600017899" sldId="267"/>
        </pc:sldMkLst>
      </pc:sldChg>
      <pc:sldChg chg="add setBg">
        <pc:chgData name="Laura Heathcote" userId="2793dcad7de261a0" providerId="LiveId" clId="{53B5564C-3D07-4A31-BB1D-E94FF2AED1C5}" dt="2025-09-07T09:41:19.404" v="25"/>
        <pc:sldMkLst>
          <pc:docMk/>
          <pc:sldMk cId="2776767079" sldId="268"/>
        </pc:sldMkLst>
      </pc:sldChg>
      <pc:sldChg chg="add setBg">
        <pc:chgData name="Laura Heathcote" userId="2793dcad7de261a0" providerId="LiveId" clId="{53B5564C-3D07-4A31-BB1D-E94FF2AED1C5}" dt="2025-09-07T09:41:19.404" v="25"/>
        <pc:sldMkLst>
          <pc:docMk/>
          <pc:sldMk cId="20701305" sldId="269"/>
        </pc:sldMkLst>
      </pc:sldChg>
      <pc:sldChg chg="add setBg">
        <pc:chgData name="Laura Heathcote" userId="2793dcad7de261a0" providerId="LiveId" clId="{53B5564C-3D07-4A31-BB1D-E94FF2AED1C5}" dt="2025-09-07T09:41:19.404" v="25"/>
        <pc:sldMkLst>
          <pc:docMk/>
          <pc:sldMk cId="3080026742" sldId="270"/>
        </pc:sldMkLst>
      </pc:sldChg>
      <pc:sldChg chg="add setBg">
        <pc:chgData name="Laura Heathcote" userId="2793dcad7de261a0" providerId="LiveId" clId="{53B5564C-3D07-4A31-BB1D-E94FF2AED1C5}" dt="2025-09-07T09:41:19.404" v="25"/>
        <pc:sldMkLst>
          <pc:docMk/>
          <pc:sldMk cId="3600696584" sldId="271"/>
        </pc:sldMkLst>
      </pc:sldChg>
      <pc:sldChg chg="add setBg">
        <pc:chgData name="Laura Heathcote" userId="2793dcad7de261a0" providerId="LiveId" clId="{53B5564C-3D07-4A31-BB1D-E94FF2AED1C5}" dt="2025-09-07T09:41:19.404" v="25"/>
        <pc:sldMkLst>
          <pc:docMk/>
          <pc:sldMk cId="3771000366" sldId="272"/>
        </pc:sldMkLst>
      </pc:sldChg>
      <pc:sldChg chg="add setBg">
        <pc:chgData name="Laura Heathcote" userId="2793dcad7de261a0" providerId="LiveId" clId="{53B5564C-3D07-4A31-BB1D-E94FF2AED1C5}" dt="2025-09-07T09:41:19.404" v="25"/>
        <pc:sldMkLst>
          <pc:docMk/>
          <pc:sldMk cId="4082886832" sldId="273"/>
        </pc:sldMkLst>
      </pc:sldChg>
      <pc:sldChg chg="add setBg">
        <pc:chgData name="Laura Heathcote" userId="2793dcad7de261a0" providerId="LiveId" clId="{53B5564C-3D07-4A31-BB1D-E94FF2AED1C5}" dt="2025-09-07T09:41:19.404" v="25"/>
        <pc:sldMkLst>
          <pc:docMk/>
          <pc:sldMk cId="3372430129" sldId="274"/>
        </pc:sldMkLst>
      </pc:sldChg>
      <pc:sldChg chg="add setBg">
        <pc:chgData name="Laura Heathcote" userId="2793dcad7de261a0" providerId="LiveId" clId="{53B5564C-3D07-4A31-BB1D-E94FF2AED1C5}" dt="2025-09-07T09:41:19.404" v="25"/>
        <pc:sldMkLst>
          <pc:docMk/>
          <pc:sldMk cId="3886781530" sldId="275"/>
        </pc:sldMkLst>
      </pc:sldChg>
      <pc:sldChg chg="add setBg">
        <pc:chgData name="Laura Heathcote" userId="2793dcad7de261a0" providerId="LiveId" clId="{53B5564C-3D07-4A31-BB1D-E94FF2AED1C5}" dt="2025-09-07T09:41:19.404" v="25"/>
        <pc:sldMkLst>
          <pc:docMk/>
          <pc:sldMk cId="1458644697" sldId="276"/>
        </pc:sldMkLst>
      </pc:sldChg>
      <pc:sldChg chg="del">
        <pc:chgData name="Laura Heathcote" userId="2793dcad7de261a0" providerId="LiveId" clId="{53B5564C-3D07-4A31-BB1D-E94FF2AED1C5}" dt="2025-09-07T09:41:11.653" v="18" actId="47"/>
        <pc:sldMkLst>
          <pc:docMk/>
          <pc:sldMk cId="3875598565" sldId="277"/>
        </pc:sldMkLst>
      </pc:sldChg>
      <pc:sldChg chg="del">
        <pc:chgData name="Laura Heathcote" userId="2793dcad7de261a0" providerId="LiveId" clId="{53B5564C-3D07-4A31-BB1D-E94FF2AED1C5}" dt="2025-09-07T09:41:11.503" v="17" actId="47"/>
        <pc:sldMkLst>
          <pc:docMk/>
          <pc:sldMk cId="3977628945" sldId="278"/>
        </pc:sldMkLst>
      </pc:sldChg>
      <pc:sldChg chg="del">
        <pc:chgData name="Laura Heathcote" userId="2793dcad7de261a0" providerId="LiveId" clId="{53B5564C-3D07-4A31-BB1D-E94FF2AED1C5}" dt="2025-09-07T09:41:11.364" v="16" actId="47"/>
        <pc:sldMkLst>
          <pc:docMk/>
          <pc:sldMk cId="1657964853" sldId="279"/>
        </pc:sldMkLst>
      </pc:sldChg>
      <pc:sldChg chg="del">
        <pc:chgData name="Laura Heathcote" userId="2793dcad7de261a0" providerId="LiveId" clId="{53B5564C-3D07-4A31-BB1D-E94FF2AED1C5}" dt="2025-09-07T09:41:12.514" v="22" actId="47"/>
        <pc:sldMkLst>
          <pc:docMk/>
          <pc:sldMk cId="3023313216" sldId="281"/>
        </pc:sldMkLst>
      </pc:sldChg>
      <pc:sldChg chg="del">
        <pc:chgData name="Laura Heathcote" userId="2793dcad7de261a0" providerId="LiveId" clId="{53B5564C-3D07-4A31-BB1D-E94FF2AED1C5}" dt="2025-09-07T09:41:12.090" v="21" actId="47"/>
        <pc:sldMkLst>
          <pc:docMk/>
          <pc:sldMk cId="854310648" sldId="282"/>
        </pc:sldMkLst>
      </pc:sldChg>
      <pc:sldChg chg="del">
        <pc:chgData name="Laura Heathcote" userId="2793dcad7de261a0" providerId="LiveId" clId="{53B5564C-3D07-4A31-BB1D-E94FF2AED1C5}" dt="2025-09-07T09:41:11.914" v="20" actId="47"/>
        <pc:sldMkLst>
          <pc:docMk/>
          <pc:sldMk cId="565458086" sldId="283"/>
        </pc:sldMkLst>
      </pc:sldChg>
      <pc:sldChg chg="del">
        <pc:chgData name="Laura Heathcote" userId="2793dcad7de261a0" providerId="LiveId" clId="{53B5564C-3D07-4A31-BB1D-E94FF2AED1C5}" dt="2025-09-07T09:41:10.636" v="11" actId="47"/>
        <pc:sldMkLst>
          <pc:docMk/>
          <pc:sldMk cId="3708128729" sldId="284"/>
        </pc:sldMkLst>
      </pc:sldChg>
      <pc:sldChg chg="del">
        <pc:chgData name="Laura Heathcote" userId="2793dcad7de261a0" providerId="LiveId" clId="{53B5564C-3D07-4A31-BB1D-E94FF2AED1C5}" dt="2025-09-07T09:41:10.506" v="10" actId="47"/>
        <pc:sldMkLst>
          <pc:docMk/>
          <pc:sldMk cId="623094012" sldId="285"/>
        </pc:sldMkLst>
      </pc:sldChg>
      <pc:sldChg chg="del">
        <pc:chgData name="Laura Heathcote" userId="2793dcad7de261a0" providerId="LiveId" clId="{53B5564C-3D07-4A31-BB1D-E94FF2AED1C5}" dt="2025-09-07T09:41:10.380" v="9" actId="47"/>
        <pc:sldMkLst>
          <pc:docMk/>
          <pc:sldMk cId="170474459" sldId="286"/>
        </pc:sldMkLst>
      </pc:sldChg>
      <pc:sldChg chg="del">
        <pc:chgData name="Laura Heathcote" userId="2793dcad7de261a0" providerId="LiveId" clId="{53B5564C-3D07-4A31-BB1D-E94FF2AED1C5}" dt="2025-09-07T09:41:10.218" v="8" actId="47"/>
        <pc:sldMkLst>
          <pc:docMk/>
          <pc:sldMk cId="1641272932" sldId="287"/>
        </pc:sldMkLst>
      </pc:sldChg>
      <pc:sldChg chg="del">
        <pc:chgData name="Laura Heathcote" userId="2793dcad7de261a0" providerId="LiveId" clId="{53B5564C-3D07-4A31-BB1D-E94FF2AED1C5}" dt="2025-09-07T09:41:09.893" v="6" actId="47"/>
        <pc:sldMkLst>
          <pc:docMk/>
          <pc:sldMk cId="980315482" sldId="291"/>
        </pc:sldMkLst>
      </pc:sldChg>
      <pc:sldChg chg="del">
        <pc:chgData name="Laura Heathcote" userId="2793dcad7de261a0" providerId="LiveId" clId="{53B5564C-3D07-4A31-BB1D-E94FF2AED1C5}" dt="2025-09-07T09:41:09.632" v="4" actId="47"/>
        <pc:sldMkLst>
          <pc:docMk/>
          <pc:sldMk cId="1030151384" sldId="293"/>
        </pc:sldMkLst>
      </pc:sldChg>
      <pc:sldChg chg="del">
        <pc:chgData name="Laura Heathcote" userId="2793dcad7de261a0" providerId="LiveId" clId="{53B5564C-3D07-4A31-BB1D-E94FF2AED1C5}" dt="2025-09-07T09:41:09.327" v="2" actId="47"/>
        <pc:sldMkLst>
          <pc:docMk/>
          <pc:sldMk cId="3937941924" sldId="295"/>
        </pc:sldMkLst>
      </pc:sldChg>
      <pc:sldChg chg="del">
        <pc:chgData name="Laura Heathcote" userId="2793dcad7de261a0" providerId="LiveId" clId="{53B5564C-3D07-4A31-BB1D-E94FF2AED1C5}" dt="2025-09-07T09:41:09.085" v="1" actId="47"/>
        <pc:sldMkLst>
          <pc:docMk/>
          <pc:sldMk cId="492590853" sldId="296"/>
        </pc:sldMkLst>
      </pc:sldChg>
      <pc:sldChg chg="del">
        <pc:chgData name="Laura Heathcote" userId="2793dcad7de261a0" providerId="LiveId" clId="{53B5564C-3D07-4A31-BB1D-E94FF2AED1C5}" dt="2025-09-07T09:41:08.784" v="0" actId="47"/>
        <pc:sldMkLst>
          <pc:docMk/>
          <pc:sldMk cId="2062628421" sldId="297"/>
        </pc:sldMkLst>
      </pc:sldChg>
      <pc:sldChg chg="add setBg">
        <pc:chgData name="Laura Heathcote" userId="2793dcad7de261a0" providerId="LiveId" clId="{53B5564C-3D07-4A31-BB1D-E94FF2AED1C5}" dt="2025-09-07T09:41:19.404" v="25"/>
        <pc:sldMkLst>
          <pc:docMk/>
          <pc:sldMk cId="527014389" sldId="300"/>
        </pc:sldMkLst>
      </pc:sldChg>
      <pc:sldChg chg="add setBg">
        <pc:chgData name="Laura Heathcote" userId="2793dcad7de261a0" providerId="LiveId" clId="{53B5564C-3D07-4A31-BB1D-E94FF2AED1C5}" dt="2025-09-07T09:41:19.404" v="25"/>
        <pc:sldMkLst>
          <pc:docMk/>
          <pc:sldMk cId="462495362" sldId="302"/>
        </pc:sldMkLst>
      </pc:sldChg>
      <pc:sldChg chg="add setBg">
        <pc:chgData name="Laura Heathcote" userId="2793dcad7de261a0" providerId="LiveId" clId="{53B5564C-3D07-4A31-BB1D-E94FF2AED1C5}" dt="2025-09-07T09:41:19.404" v="25"/>
        <pc:sldMkLst>
          <pc:docMk/>
          <pc:sldMk cId="2928115693" sldId="303"/>
        </pc:sldMkLst>
      </pc:sldChg>
      <pc:sldChg chg="add setBg">
        <pc:chgData name="Laura Heathcote" userId="2793dcad7de261a0" providerId="LiveId" clId="{53B5564C-3D07-4A31-BB1D-E94FF2AED1C5}" dt="2025-09-07T09:41:19.404" v="25"/>
        <pc:sldMkLst>
          <pc:docMk/>
          <pc:sldMk cId="1154127935" sldId="304"/>
        </pc:sldMkLst>
      </pc:sldChg>
      <pc:sldChg chg="add setBg">
        <pc:chgData name="Laura Heathcote" userId="2793dcad7de261a0" providerId="LiveId" clId="{53B5564C-3D07-4A31-BB1D-E94FF2AED1C5}" dt="2025-09-07T09:41:19.404" v="25"/>
        <pc:sldMkLst>
          <pc:docMk/>
          <pc:sldMk cId="240287934" sldId="305"/>
        </pc:sldMkLst>
      </pc:sldChg>
      <pc:sldChg chg="add setBg">
        <pc:chgData name="Laura Heathcote" userId="2793dcad7de261a0" providerId="LiveId" clId="{53B5564C-3D07-4A31-BB1D-E94FF2AED1C5}" dt="2025-09-07T09:41:19.404" v="25"/>
        <pc:sldMkLst>
          <pc:docMk/>
          <pc:sldMk cId="2488554907" sldId="306"/>
        </pc:sldMkLst>
      </pc:sldChg>
      <pc:sldChg chg="del">
        <pc:chgData name="Laura Heathcote" userId="2793dcad7de261a0" providerId="LiveId" clId="{53B5564C-3D07-4A31-BB1D-E94FF2AED1C5}" dt="2025-09-07T09:41:11.208" v="15" actId="47"/>
        <pc:sldMkLst>
          <pc:docMk/>
          <pc:sldMk cId="1587419927" sldId="307"/>
        </pc:sldMkLst>
      </pc:sldChg>
      <pc:sldChg chg="del">
        <pc:chgData name="Laura Heathcote" userId="2793dcad7de261a0" providerId="LiveId" clId="{53B5564C-3D07-4A31-BB1D-E94FF2AED1C5}" dt="2025-09-07T09:41:11.075" v="14" actId="47"/>
        <pc:sldMkLst>
          <pc:docMk/>
          <pc:sldMk cId="3118319930" sldId="308"/>
        </pc:sldMkLst>
      </pc:sldChg>
      <pc:sldChg chg="del">
        <pc:chgData name="Laura Heathcote" userId="2793dcad7de261a0" providerId="LiveId" clId="{53B5564C-3D07-4A31-BB1D-E94FF2AED1C5}" dt="2025-09-07T09:41:10.931" v="13" actId="47"/>
        <pc:sldMkLst>
          <pc:docMk/>
          <pc:sldMk cId="2773959903" sldId="309"/>
        </pc:sldMkLst>
      </pc:sldChg>
      <pc:sldChg chg="del">
        <pc:chgData name="Laura Heathcote" userId="2793dcad7de261a0" providerId="LiveId" clId="{53B5564C-3D07-4A31-BB1D-E94FF2AED1C5}" dt="2025-09-07T09:41:10.789" v="12" actId="47"/>
        <pc:sldMkLst>
          <pc:docMk/>
          <pc:sldMk cId="3512543637" sldId="310"/>
        </pc:sldMkLst>
      </pc:sldChg>
      <pc:sldChg chg="del">
        <pc:chgData name="Laura Heathcote" userId="2793dcad7de261a0" providerId="LiveId" clId="{53B5564C-3D07-4A31-BB1D-E94FF2AED1C5}" dt="2025-09-07T09:41:09.817" v="5" actId="47"/>
        <pc:sldMkLst>
          <pc:docMk/>
          <pc:sldMk cId="1799680707" sldId="311"/>
        </pc:sldMkLst>
      </pc:sldChg>
      <pc:sldChg chg="add setBg">
        <pc:chgData name="Laura Heathcote" userId="2793dcad7de261a0" providerId="LiveId" clId="{53B5564C-3D07-4A31-BB1D-E94FF2AED1C5}" dt="2025-09-07T09:41:19.404" v="25"/>
        <pc:sldMkLst>
          <pc:docMk/>
          <pc:sldMk cId="2727921999" sldId="312"/>
        </pc:sldMkLst>
      </pc:sldChg>
      <pc:sldChg chg="add setBg">
        <pc:chgData name="Laura Heathcote" userId="2793dcad7de261a0" providerId="LiveId" clId="{53B5564C-3D07-4A31-BB1D-E94FF2AED1C5}" dt="2025-09-07T09:41:19.404" v="25"/>
        <pc:sldMkLst>
          <pc:docMk/>
          <pc:sldMk cId="2450384432" sldId="313"/>
        </pc:sldMkLst>
      </pc:sldChg>
      <pc:sldChg chg="del">
        <pc:chgData name="Laura Heathcote" userId="2793dcad7de261a0" providerId="LiveId" clId="{53B5564C-3D07-4A31-BB1D-E94FF2AED1C5}" dt="2025-09-07T09:41:12.871" v="23" actId="47"/>
        <pc:sldMkLst>
          <pc:docMk/>
          <pc:sldMk cId="1130695391" sldId="31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8755-B51C-3AA3-4DFE-1C164683F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2125F2-C21A-80D3-48EF-D20F68027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CAC8B-C956-809C-784F-4BFBA02F7458}"/>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452AC0DE-A6CB-7292-7710-D851AB4A6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CA409-81B6-3FF8-6123-CC0879FA8D6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0486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C8A6-9E5E-8D2F-5ECA-D999F30766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3E4079-FA13-D9C9-A996-CFF8A03C5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C97A2-2167-6294-BFB6-D484928292B6}"/>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E5165DC1-9C5F-E5B9-08EA-E30DD4247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225A4-49F5-6BBB-0E3C-76468544D6F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75267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FA637-DBCA-E168-8392-C5B25B2B5E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A585E8-DE36-2412-6680-9E08506732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F17F4-29DB-BC92-CF0A-1397588CDF34}"/>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F105059D-2694-51D1-7360-5BD7477B9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8481F-A375-7B77-0BD5-A26E3D9FC5F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5161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D04D-0F70-6177-82B2-A6794AFC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6B690-39F0-8323-0568-A67C548A3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30C48B-F62C-A8D8-D68E-7EB393280040}"/>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E2B9D064-66E1-40AE-4552-C0F53638A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B2C5-C6DF-5034-EB16-019AC6D6318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2822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514A-E96B-FFD8-6302-96F2CCC32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A32015-6F0D-DC3B-2697-825F9DE3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A1DBE-F244-68B0-2FC5-F7FCF88D9F4C}"/>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6FE098B1-BFED-9ABA-BA55-0ADAF66AB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D1C44-9B3B-1C4C-D28F-1D53F258C407}"/>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47354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1E03-FFE3-CDAE-6C0C-EFECF7824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60F76E-B992-2C41-7654-1D9A7512C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76028-E7A5-1934-2AF2-C70847B03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997F0-9B5B-D9E2-0C84-2BFEAF05F1E2}"/>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111B41BB-7398-BFA6-FCE4-8CEF9B796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17D0D-BEA3-2F1E-F78F-C086804198D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83469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A310-D88C-64E2-F78D-A6AF538644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B78F02-7C53-298A-7570-707BAB1F8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4CE4C-E1ED-8F86-A4E7-E093A9128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681EB8-5ED8-E37D-B858-00E7F6F8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F5D432-B80C-F69D-D442-413D312E8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E27C4B-9F06-C51B-B58C-6E8C0B68C870}"/>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8" name="Footer Placeholder 7">
            <a:extLst>
              <a:ext uri="{FF2B5EF4-FFF2-40B4-BE49-F238E27FC236}">
                <a16:creationId xmlns:a16="http://schemas.microsoft.com/office/drawing/2014/main" id="{6FD5392D-22BB-43B1-F8AA-342AB359CE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77479A-4471-C46C-0CB9-6E2E91145F5A}"/>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30411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CFC3-8C4C-7A2D-0ED2-C80DB8E1B8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6672FE-C427-D64B-0047-F9EE1DE3D04E}"/>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4" name="Footer Placeholder 3">
            <a:extLst>
              <a:ext uri="{FF2B5EF4-FFF2-40B4-BE49-F238E27FC236}">
                <a16:creationId xmlns:a16="http://schemas.microsoft.com/office/drawing/2014/main" id="{0123B4D9-DA83-49C5-E09A-CABBC7314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D6AEA7-87FF-5CF6-FF42-9BDEEE429CE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33609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DC834-B1FA-A73E-AC4E-2BEDF9E79E82}"/>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3" name="Footer Placeholder 2">
            <a:extLst>
              <a:ext uri="{FF2B5EF4-FFF2-40B4-BE49-F238E27FC236}">
                <a16:creationId xmlns:a16="http://schemas.microsoft.com/office/drawing/2014/main" id="{E19A38F8-C7F5-E151-B728-1376F0B04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4AB193-D1EA-F2A6-FCB1-3E147C8FE9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2090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9727-9AC9-ADFE-C817-82D366336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5E4965-DB61-1C47-1228-FA6741DCE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7DAA11-D5E5-04F2-14DE-536772884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3CACB-C6DE-84CB-3EF5-CD0D3F69C749}"/>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04CC6BDB-8884-B761-0A28-08B0DAB0C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66E6D-F118-F02F-BC2B-22BBC12956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9503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5C0-AD8E-E1F2-50D6-1A918957D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750A55-5744-1C1D-3FBD-4D2DE0F2E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1E2322-2096-A904-4FC9-3B04DB9E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95DB0-9DA8-0C77-8BC4-F66F3BACF329}"/>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50F04659-7337-2CCB-D1C4-5E9D14D31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131CC2-754A-EB64-E28C-83FC5AB0222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0618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749A3-5121-8578-9BCC-D593914CA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F44AB6-CAE0-BA8E-E702-8500B5632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E22D4-8DBF-7F13-0955-78A82D5A7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5A9F346A-0048-8C5F-77D9-944E9457E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1A4581C-1063-432E-0AD2-20F3A0FC0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3A645F-E536-4840-95EA-0D2CB661419B}" type="slidenum">
              <a:rPr lang="en-GB" smtClean="0"/>
              <a:t>‹#›</a:t>
            </a:fld>
            <a:endParaRPr lang="en-GB"/>
          </a:p>
        </p:txBody>
      </p:sp>
    </p:spTree>
    <p:extLst>
      <p:ext uri="{BB962C8B-B14F-4D97-AF65-F5344CB8AC3E}">
        <p14:creationId xmlns:p14="http://schemas.microsoft.com/office/powerpoint/2010/main" val="346492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392789-3613-EAFF-1E5C-F9EC3468F4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FA687B-50D7-5AD1-55DC-BDA6681E8E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Rectangle 1">
            <a:extLst>
              <a:ext uri="{FF2B5EF4-FFF2-40B4-BE49-F238E27FC236}">
                <a16:creationId xmlns:a16="http://schemas.microsoft.com/office/drawing/2014/main" id="{A33521E8-7D38-3D8F-629C-AE8AE384F80C}"/>
              </a:ext>
            </a:extLst>
          </p:cNvPr>
          <p:cNvSpPr/>
          <p:nvPr/>
        </p:nvSpPr>
        <p:spPr>
          <a:xfrm>
            <a:off x="5047700" y="920620"/>
            <a:ext cx="6658711" cy="5016758"/>
          </a:xfrm>
          <a:prstGeom prst="rect">
            <a:avLst/>
          </a:prstGeom>
          <a:noFill/>
        </p:spPr>
        <p:txBody>
          <a:bodyPr wrap="square" lIns="91440" tIns="45720" rIns="91440" bIns="45720">
            <a:spAutoFit/>
          </a:bodyPr>
          <a:lstStyle/>
          <a:p>
            <a:pPr algn="ctr"/>
            <a:r>
              <a:rPr lang="en-US" sz="4000" dirty="0">
                <a:ln>
                  <a:solidFill>
                    <a:srgbClr val="D06599"/>
                  </a:solidFill>
                </a:ln>
                <a:solidFill>
                  <a:schemeClr val="bg1"/>
                </a:solidFill>
              </a:rPr>
              <a:t>A set of observation and recall questions exploring the impact of German politics on everyday life</a:t>
            </a:r>
            <a:br>
              <a:rPr lang="en-US" sz="4000" dirty="0">
                <a:ln>
                  <a:solidFill>
                    <a:srgbClr val="D06599"/>
                  </a:solidFill>
                </a:ln>
                <a:solidFill>
                  <a:schemeClr val="bg1"/>
                </a:solidFill>
              </a:rPr>
            </a:br>
            <a:endParaRPr lang="en-US" sz="4000" dirty="0">
              <a:ln>
                <a:solidFill>
                  <a:srgbClr val="D06599"/>
                </a:solidFill>
              </a:ln>
              <a:solidFill>
                <a:schemeClr val="bg1"/>
              </a:solidFill>
            </a:endParaRPr>
          </a:p>
          <a:p>
            <a:pPr algn="ctr"/>
            <a:r>
              <a:rPr lang="en-US" sz="4000" dirty="0">
                <a:ln>
                  <a:solidFill>
                    <a:srgbClr val="71A59F"/>
                  </a:solidFill>
                </a:ln>
                <a:solidFill>
                  <a:schemeClr val="bg1"/>
                </a:solidFill>
              </a:rPr>
              <a:t>Aligned to the AQA Spec: Democracy &amp; Dictatorship: 1890–1945.</a:t>
            </a:r>
            <a:endParaRPr lang="en-US" sz="4000" b="1" cap="none" spc="0" dirty="0">
              <a:ln w="10160">
                <a:solidFill>
                  <a:srgbClr val="71A59F"/>
                </a:solidFill>
                <a:prstDash val="solid"/>
              </a:ln>
              <a:solidFill>
                <a:schemeClr val="bg1"/>
              </a:solidFill>
              <a:effectLst>
                <a:outerShdw blurRad="38100" dist="22860" dir="5400000" algn="tl" rotWithShape="0">
                  <a:srgbClr val="000000">
                    <a:alpha val="30000"/>
                  </a:srgbClr>
                </a:outerShdw>
              </a:effectLst>
            </a:endParaRPr>
          </a:p>
        </p:txBody>
      </p:sp>
      <p:pic>
        <p:nvPicPr>
          <p:cNvPr id="3" name="Picture 2" descr="A white and blue text&#10;&#10;AI-generated content may be incorrect.">
            <a:extLst>
              <a:ext uri="{FF2B5EF4-FFF2-40B4-BE49-F238E27FC236}">
                <a16:creationId xmlns:a16="http://schemas.microsoft.com/office/drawing/2014/main" id="{425DAD17-B013-7F87-28FD-5722C8E19A3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2074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889F38-4C38-01B6-E804-A8A7C5FDA4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205FF57-97CB-65F1-4CA2-D1FD3B7216D5}"/>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1E06BA55-6A22-0B4A-E846-EB6481098B7E}"/>
              </a:ext>
            </a:extLst>
          </p:cNvPr>
          <p:cNvSpPr txBox="1"/>
          <p:nvPr/>
        </p:nvSpPr>
        <p:spPr>
          <a:xfrm>
            <a:off x="5458810" y="1507295"/>
            <a:ext cx="6093372" cy="3416320"/>
          </a:xfrm>
          <a:prstGeom prst="rect">
            <a:avLst/>
          </a:prstGeom>
          <a:noFill/>
        </p:spPr>
        <p:txBody>
          <a:bodyPr wrap="square">
            <a:spAutoFit/>
          </a:bodyPr>
          <a:lstStyle/>
          <a:p>
            <a:pPr marL="457200" indent="-457200">
              <a:buFont typeface="+mj-lt"/>
              <a:buAutoNum type="arabicPeriod"/>
            </a:pPr>
            <a:r>
              <a:rPr lang="en-US" sz="2400" dirty="0">
                <a:solidFill>
                  <a:schemeClr val="bg1"/>
                </a:solidFill>
              </a:rPr>
              <a:t>How far did Nazi </a:t>
            </a:r>
            <a:r>
              <a:rPr lang="en-US" sz="2400" dirty="0" err="1">
                <a:solidFill>
                  <a:schemeClr val="bg1"/>
                </a:solidFill>
              </a:rPr>
              <a:t>labour</a:t>
            </a:r>
            <a:r>
              <a:rPr lang="en-US" sz="2400" dirty="0">
                <a:solidFill>
                  <a:schemeClr val="bg1"/>
                </a:solidFill>
              </a:rPr>
              <a:t> policies genuinely improve the lives of ordinary workers, and how far were they more about control and propaganda?</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To what extent did Nazi </a:t>
            </a:r>
            <a:r>
              <a:rPr lang="en-US" sz="2400" dirty="0" err="1">
                <a:solidFill>
                  <a:schemeClr val="bg1"/>
                </a:solidFill>
              </a:rPr>
              <a:t>labour</a:t>
            </a:r>
            <a:r>
              <a:rPr lang="en-US" sz="2400" dirty="0">
                <a:solidFill>
                  <a:schemeClr val="bg1"/>
                </a:solidFill>
              </a:rPr>
              <a:t> policies prepare Germany for war rather than improve everyday life?</a:t>
            </a:r>
            <a:br>
              <a:rPr lang="en-US" sz="2400" dirty="0">
                <a:solidFill>
                  <a:schemeClr val="bg1"/>
                </a:solidFill>
              </a:rPr>
            </a:br>
            <a:endParaRPr lang="en-US"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DC15401F-AB88-C286-B4EC-1609F4CD418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52701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372998-F0CA-9AEB-BF9A-E127CEFC92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CA0AE4E-90A3-677B-9070-C54400446FC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F3D9EC93-4D79-388E-F057-0294432536D9}"/>
              </a:ext>
            </a:extLst>
          </p:cNvPr>
          <p:cNvSpPr txBox="1"/>
          <p:nvPr/>
        </p:nvSpPr>
        <p:spPr>
          <a:xfrm>
            <a:off x="5363373" y="1840591"/>
            <a:ext cx="6096000" cy="4247317"/>
          </a:xfrm>
          <a:prstGeom prst="rect">
            <a:avLst/>
          </a:prstGeom>
          <a:noFill/>
        </p:spPr>
        <p:txBody>
          <a:bodyPr wrap="square">
            <a:spAutoFit/>
          </a:bodyPr>
          <a:lstStyle/>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type of tool is the man holding?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does the woman appear to be doing?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many children are shown in the image?</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weapon is the boy holding?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kind of landscape is faintly shown in the background?</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Which family role is emphasised most in the centre of the composition?</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does the image suggest the importance of children?</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Which Nazi ideology about family life does this image reflect?</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Why might the Nazis have promoted farming families as ideal citizens?</a:t>
            </a:r>
          </a:p>
          <a:p>
            <a:pPr marL="342900" indent="-342900">
              <a:buFont typeface="+mj-lt"/>
              <a:buAutoNum type="arabicPeriod"/>
            </a:pPr>
            <a:r>
              <a:rPr lang="en-GB" dirty="0">
                <a:solidFill>
                  <a:schemeClr val="bg1"/>
                </a:solidFill>
                <a:ea typeface="MS Mincho" panose="02020609040205080304" pitchFamily="49" charset="-128"/>
                <a:cs typeface="Times New Roman" panose="02020603050405020304" pitchFamily="18" charset="0"/>
              </a:rPr>
              <a:t>Why did the Nazi party create posters showing content rural family?.</a:t>
            </a: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D7CFB225-E499-D49A-1E23-B19B8881AFB8}"/>
              </a:ext>
            </a:extLst>
          </p:cNvPr>
          <p:cNvSpPr/>
          <p:nvPr/>
        </p:nvSpPr>
        <p:spPr>
          <a:xfrm>
            <a:off x="7968233" y="277585"/>
            <a:ext cx="3462615"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Rural Life in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a:extLst>
              <a:ext uri="{FF2B5EF4-FFF2-40B4-BE49-F238E27FC236}">
                <a16:creationId xmlns:a16="http://schemas.microsoft.com/office/drawing/2014/main" id="{8E74D9EB-BC58-C1A6-F414-B88130A24091}"/>
              </a:ext>
            </a:extLst>
          </p:cNvPr>
          <p:cNvSpPr/>
          <p:nvPr/>
        </p:nvSpPr>
        <p:spPr>
          <a:xfrm>
            <a:off x="7502370" y="734237"/>
            <a:ext cx="4394343"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descr="A white and blue text&#10;&#10;AI-generated content may be incorrect.">
            <a:extLst>
              <a:ext uri="{FF2B5EF4-FFF2-40B4-BE49-F238E27FC236}">
                <a16:creationId xmlns:a16="http://schemas.microsoft.com/office/drawing/2014/main" id="{B52FCE74-A4BA-DE16-D558-F30ED24E618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11" name="Picture 10">
            <a:extLst>
              <a:ext uri="{FF2B5EF4-FFF2-40B4-BE49-F238E27FC236}">
                <a16:creationId xmlns:a16="http://schemas.microsoft.com/office/drawing/2014/main" id="{D0BEB383-1020-449C-D862-19C6921C14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2776767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9B4C94-71FC-E2DF-78CA-38DDA9112D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3782B5-B395-0E83-3ACF-CBC2A7EEB8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E6EF4D74-BE82-2F57-1EBE-D3226A5DD82D}"/>
              </a:ext>
            </a:extLst>
          </p:cNvPr>
          <p:cNvSpPr txBox="1"/>
          <p:nvPr/>
        </p:nvSpPr>
        <p:spPr>
          <a:xfrm>
            <a:off x="5378823" y="1122213"/>
            <a:ext cx="6096000" cy="4412170"/>
          </a:xfrm>
          <a:prstGeom prst="rect">
            <a:avLst/>
          </a:prstGeom>
          <a:noFill/>
        </p:spPr>
        <p:txBody>
          <a:bodyPr wrap="square">
            <a:spAutoFit/>
          </a:bodyPr>
          <a:lstStyle/>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type of tool is the man holding?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pitchfork.</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does the woman appear to be doing?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Holding and caring for a baby.</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many children are shown in the image?</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Three.</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weapon is the boy holding?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sword.</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kind of landscape is faintly shown in the background?</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rural/farming landscape with fields and a farmhouse.</a:t>
            </a:r>
          </a:p>
        </p:txBody>
      </p:sp>
      <p:pic>
        <p:nvPicPr>
          <p:cNvPr id="2" name="Picture 1" descr="A white and blue text&#10;&#10;AI-generated content may be incorrect.">
            <a:extLst>
              <a:ext uri="{FF2B5EF4-FFF2-40B4-BE49-F238E27FC236}">
                <a16:creationId xmlns:a16="http://schemas.microsoft.com/office/drawing/2014/main" id="{F23CD714-E045-9AC1-4960-E989D08353D0}"/>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60001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858E78-8EDF-8D2F-922B-049D00B11973}"/>
            </a:ext>
          </a:extLst>
        </p:cNvPr>
        <p:cNvGrpSpPr/>
        <p:nvPr/>
      </p:nvGrpSpPr>
      <p:grpSpPr>
        <a:xfrm>
          <a:off x="0" y="0"/>
          <a:ext cx="0" cy="0"/>
          <a:chOff x="0" y="0"/>
          <a:chExt cx="0" cy="0"/>
        </a:xfrm>
      </p:grpSpPr>
      <p:pic>
        <p:nvPicPr>
          <p:cNvPr id="3" name="Picture 2" descr="A white and blue text&#10;&#10;AI-generated content may be incorrect.">
            <a:extLst>
              <a:ext uri="{FF2B5EF4-FFF2-40B4-BE49-F238E27FC236}">
                <a16:creationId xmlns:a16="http://schemas.microsoft.com/office/drawing/2014/main" id="{C4ED2284-B8BD-E564-3056-C9EDF8203F1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5" name="Picture 4">
            <a:extLst>
              <a:ext uri="{FF2B5EF4-FFF2-40B4-BE49-F238E27FC236}">
                <a16:creationId xmlns:a16="http://schemas.microsoft.com/office/drawing/2014/main" id="{BE99DF17-E767-10B3-EE85-7B5048A710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A2BC9A5B-0A7E-E68D-2B8D-E471FD9C6D4B}"/>
              </a:ext>
            </a:extLst>
          </p:cNvPr>
          <p:cNvSpPr txBox="1"/>
          <p:nvPr/>
        </p:nvSpPr>
        <p:spPr>
          <a:xfrm>
            <a:off x="5172636" y="426543"/>
            <a:ext cx="6533775" cy="5686365"/>
          </a:xfrm>
          <a:prstGeom prst="rect">
            <a:avLst/>
          </a:prstGeom>
          <a:noFill/>
        </p:spPr>
        <p:txBody>
          <a:bodyPr wrap="square">
            <a:spAutoFit/>
          </a:bodyPr>
          <a:lstStyle/>
          <a:p>
            <a:pPr>
              <a:lnSpc>
                <a:spcPct val="115000"/>
              </a:lnSpc>
              <a:spcAft>
                <a:spcPts val="1000"/>
              </a:spcAft>
            </a:pPr>
            <a:r>
              <a:rPr lang="en-GB" dirty="0">
                <a:solidFill>
                  <a:schemeClr val="bg1"/>
                </a:solidFill>
                <a:ea typeface="MS Mincho" panose="02020609040205080304" pitchFamily="49" charset="-128"/>
                <a:cs typeface="Times New Roman" panose="02020603050405020304" pitchFamily="18" charset="0"/>
              </a:rPr>
              <a:t>6. </a:t>
            </a:r>
            <a:r>
              <a:rPr lang="en-GB" sz="1800" dirty="0">
                <a:solidFill>
                  <a:schemeClr val="bg1"/>
                </a:solidFill>
                <a:effectLst/>
                <a:ea typeface="MS Mincho" panose="02020609040205080304" pitchFamily="49" charset="-128"/>
                <a:cs typeface="Times New Roman" panose="02020603050405020304" pitchFamily="18" charset="0"/>
              </a:rPr>
              <a:t>Which family role is emphasised most in the centre of the composition?</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 father as strong and serious.</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7. How does the image suggest the importance of children?</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They are shown in the foreground being cared for.</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8. Which Nazi ideology about family life does this image reflect?</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 ideal of the traditional Aryan family working and raising children on the land.</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9. Why might the Nazis have promoted farming families as ideal citizens?</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They represented hard work, purity, self-sufficiency, and a connection to German soil (“blood and soil”).</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10. Why did the Nazi party create posters showing content rural family?</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To persuade Germans that life under Nazi rule was stable, healthy, and rooted in tradition.</a:t>
            </a:r>
          </a:p>
        </p:txBody>
      </p:sp>
    </p:spTree>
    <p:extLst>
      <p:ext uri="{BB962C8B-B14F-4D97-AF65-F5344CB8AC3E}">
        <p14:creationId xmlns:p14="http://schemas.microsoft.com/office/powerpoint/2010/main" val="264683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ADF3FE-2832-28AB-381D-3F2E78AD0B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7E2F40-314A-23DE-8A51-610308F39B2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9F2380DF-0252-BDCF-44B3-7739B339FDCD}"/>
              </a:ext>
            </a:extLst>
          </p:cNvPr>
          <p:cNvSpPr txBox="1"/>
          <p:nvPr/>
        </p:nvSpPr>
        <p:spPr>
          <a:xfrm>
            <a:off x="5325035" y="1636135"/>
            <a:ext cx="6096000" cy="3172728"/>
          </a:xfrm>
          <a:prstGeom prst="rect">
            <a:avLst/>
          </a:prstGeom>
          <a:noFill/>
        </p:spPr>
        <p:txBody>
          <a:bodyPr wrap="square">
            <a:spAutoFit/>
          </a:bodyPr>
          <a:lstStyle/>
          <a:p>
            <a:pPr marL="457200" indent="-457200">
              <a:lnSpc>
                <a:spcPct val="115000"/>
              </a:lnSpc>
              <a:spcAft>
                <a:spcPts val="1000"/>
              </a:spcAft>
              <a:buFont typeface="+mj-lt"/>
              <a:buAutoNum type="arabicPeriod"/>
            </a:pPr>
            <a:r>
              <a:rPr lang="en-GB" sz="2400" dirty="0">
                <a:solidFill>
                  <a:schemeClr val="bg1"/>
                </a:solidFill>
                <a:effectLst/>
                <a:ea typeface="MS Mincho" panose="02020609040205080304" pitchFamily="49" charset="-128"/>
                <a:cs typeface="Times New Roman" panose="02020603050405020304" pitchFamily="18" charset="0"/>
              </a:rPr>
              <a:t>Why did farmers vote for the Nazi Party in 1933?</a:t>
            </a:r>
            <a:endParaRPr lang="en-GB" sz="2400" dirty="0">
              <a:solidFill>
                <a:schemeClr val="bg1"/>
              </a:solidFill>
              <a:ea typeface="MS Mincho" panose="02020609040205080304" pitchFamily="49" charset="-128"/>
              <a:cs typeface="Times New Roman" panose="02020603050405020304" pitchFamily="18" charset="0"/>
            </a:endParaRPr>
          </a:p>
          <a:p>
            <a:pPr marL="457200" indent="-457200">
              <a:lnSpc>
                <a:spcPct val="115000"/>
              </a:lnSpc>
              <a:spcAft>
                <a:spcPts val="1000"/>
              </a:spcAft>
              <a:buFont typeface="+mj-lt"/>
              <a:buAutoNum type="arabicPeriod"/>
            </a:pPr>
            <a:r>
              <a:rPr lang="en-GB" sz="2400" dirty="0">
                <a:solidFill>
                  <a:schemeClr val="bg1"/>
                </a:solidFill>
                <a:effectLst/>
                <a:ea typeface="MS Mincho" panose="02020609040205080304" pitchFamily="49" charset="-128"/>
                <a:cs typeface="Times New Roman" panose="02020603050405020304" pitchFamily="18" charset="0"/>
              </a:rPr>
              <a:t>How might images like this have influenced both rural and urban Germans’ perceptions of the Nazi regime?</a:t>
            </a:r>
            <a:br>
              <a:rPr lang="en-GB" sz="2400" dirty="0">
                <a:solidFill>
                  <a:schemeClr val="bg1"/>
                </a:solidFill>
                <a:effectLst/>
                <a:ea typeface="MS Mincho" panose="02020609040205080304" pitchFamily="49" charset="-128"/>
                <a:cs typeface="Times New Roman" panose="02020603050405020304" pitchFamily="18" charset="0"/>
              </a:rPr>
            </a:br>
            <a:endParaRPr lang="en-GB" sz="24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D0BED800-6E31-01A2-67D8-F0C540F8E420}"/>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82448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4929A3-752F-DC95-474C-0620441C89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77A24D-6652-0DAB-B444-1E6CB5ABB8C6}"/>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D0309AB8-4D89-7377-A87A-DF4FC74D6FBB}"/>
              </a:ext>
            </a:extLst>
          </p:cNvPr>
          <p:cNvSpPr txBox="1"/>
          <p:nvPr/>
        </p:nvSpPr>
        <p:spPr>
          <a:xfrm>
            <a:off x="5454217" y="1757532"/>
            <a:ext cx="6097554" cy="4247317"/>
          </a:xfrm>
          <a:prstGeom prst="rect">
            <a:avLst/>
          </a:prstGeom>
          <a:noFill/>
        </p:spPr>
        <p:txBody>
          <a:bodyPr wrap="square">
            <a:spAutoFit/>
          </a:bodyPr>
          <a:lstStyle/>
          <a:p>
            <a:pPr marL="228600">
              <a:buNone/>
            </a:pPr>
            <a:r>
              <a:rPr lang="en-US" sz="1800" dirty="0">
                <a:solidFill>
                  <a:schemeClr val="bg1"/>
                </a:solidFill>
                <a:effectLst/>
                <a:ea typeface="MS Mincho" panose="02020609040205080304" pitchFamily="49" charset="-128"/>
                <a:cs typeface="Times New Roman" panose="02020603050405020304" pitchFamily="18" charset="0"/>
              </a:rPr>
              <a:t>1. What object is the woman on the right using?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2. What are the two children doing with the central woman?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3. What is the medal on the central woman’s neck?</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4. What is the facial expression of the woman at the bottom?</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5. What is she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6. Which slogan summed up Nazi expectations for women?</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roles did Nazis encourage women to </a:t>
            </a:r>
            <a:r>
              <a:rPr lang="en-US" dirty="0" err="1">
                <a:solidFill>
                  <a:schemeClr val="bg1"/>
                </a:solidFill>
                <a:ea typeface="MS Mincho" panose="02020609040205080304" pitchFamily="49" charset="-128"/>
                <a:cs typeface="Times New Roman" panose="02020603050405020304" pitchFamily="18" charset="0"/>
              </a:rPr>
              <a:t>prioritise</a:t>
            </a:r>
            <a:r>
              <a:rPr lang="en-US" dirty="0">
                <a:solidFill>
                  <a:schemeClr val="bg1"/>
                </a:solidFill>
                <a:ea typeface="MS Mincho" panose="02020609040205080304" pitchFamily="49" charset="-128"/>
                <a:cs typeface="Times New Roman" panose="02020603050405020304" pitchFamily="18" charset="0"/>
              </a:rPr>
              <a: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incentives did Nazis give to increase childbirth?</a:t>
            </a:r>
            <a:endParaRPr lang="en-GB" b="1" dirty="0">
              <a:solidFill>
                <a:srgbClr val="6EADA8"/>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How does the sad woman with a briefcase suggest contrast with Weimar Germany?</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How does the image reflect Nazi social policy?</a:t>
            </a:r>
            <a:endParaRPr lang="en-GB" dirty="0">
              <a:solidFill>
                <a:schemeClr val="bg1"/>
              </a:solidFill>
              <a:ea typeface="MS Mincho" panose="02020609040205080304" pitchFamily="49" charset="-128"/>
              <a:cs typeface="Times New Roman" panose="02020603050405020304" pitchFamily="18" charset="0"/>
            </a:endParaRPr>
          </a:p>
          <a:p>
            <a:pPr marL="228600">
              <a:buNone/>
            </a:pPr>
            <a:endParaRPr lang="en-GB" sz="1800" b="1" dirty="0">
              <a:solidFill>
                <a:srgbClr val="6EADA8"/>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C61AD9C3-50CF-C391-5312-2538F8F08692}"/>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095290D5-09FC-658F-6D77-351DAC82C877}"/>
              </a:ext>
            </a:extLst>
          </p:cNvPr>
          <p:cNvSpPr/>
          <p:nvPr/>
        </p:nvSpPr>
        <p:spPr>
          <a:xfrm>
            <a:off x="7944053" y="277585"/>
            <a:ext cx="3111237"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Women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A5D1FD63-A2BC-407A-BEF8-8F87C970A1E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426B867E-1028-378E-5904-1860A9C925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15414" y="542461"/>
            <a:ext cx="2581666" cy="1013505"/>
          </a:xfrm>
          <a:prstGeom prst="rect">
            <a:avLst/>
          </a:prstGeom>
        </p:spPr>
      </p:pic>
    </p:spTree>
    <p:extLst>
      <p:ext uri="{BB962C8B-B14F-4D97-AF65-F5344CB8AC3E}">
        <p14:creationId xmlns:p14="http://schemas.microsoft.com/office/powerpoint/2010/main" val="3372430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C4C889-F500-DCBC-E1AF-EB3D875358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430A48-FC9C-A908-1515-6591E01861C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203D97BD-350B-5DA2-9EB2-E625B11AFDBE}"/>
              </a:ext>
            </a:extLst>
          </p:cNvPr>
          <p:cNvSpPr txBox="1"/>
          <p:nvPr/>
        </p:nvSpPr>
        <p:spPr>
          <a:xfrm>
            <a:off x="5266008" y="773957"/>
            <a:ext cx="6097554" cy="5053371"/>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object is the woman on the right using?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rolling pin.</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are the two children doing with the central woman?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Clinging to her as a mother figure.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is the medal on the central woman’s neck?</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Mother’s Cross.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is the facial expression of the woman at the bottom?</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She looks sad.</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is she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briefcase.</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C9911ABA-D9D7-8097-C42A-EB0986209B7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14418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D5F866-5D2C-FFFD-F34C-07FA427201F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A2D2C7-64F1-BB19-03CC-4BBE25F89080}"/>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B2654624-902E-25DD-FE39-D9A90C598524}"/>
              </a:ext>
            </a:extLst>
          </p:cNvPr>
          <p:cNvSpPr txBox="1"/>
          <p:nvPr/>
        </p:nvSpPr>
        <p:spPr>
          <a:xfrm>
            <a:off x="5334000" y="702299"/>
            <a:ext cx="6096000" cy="5690469"/>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6. Which slogan summed up Nazi expectations for women?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Kinder, </a:t>
            </a:r>
            <a:r>
              <a:rPr lang="en-US" sz="1800" b="1" dirty="0" err="1">
                <a:solidFill>
                  <a:srgbClr val="6EADA8"/>
                </a:solidFill>
                <a:effectLst/>
                <a:ea typeface="MS Mincho" panose="02020609040205080304" pitchFamily="49" charset="-128"/>
                <a:cs typeface="Times New Roman" panose="02020603050405020304" pitchFamily="18" charset="0"/>
              </a:rPr>
              <a:t>Küche</a:t>
            </a:r>
            <a:r>
              <a:rPr lang="en-US" sz="1800" b="1" dirty="0">
                <a:solidFill>
                  <a:srgbClr val="6EADA8"/>
                </a:solidFill>
                <a:effectLst/>
                <a:ea typeface="MS Mincho" panose="02020609040205080304" pitchFamily="49" charset="-128"/>
                <a:cs typeface="Times New Roman" panose="02020603050405020304" pitchFamily="18" charset="0"/>
              </a:rPr>
              <a:t>, Kirche.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7. What roles did Nazis encourage women to </a:t>
            </a:r>
            <a:r>
              <a:rPr lang="en-US" sz="1800" dirty="0" err="1">
                <a:solidFill>
                  <a:schemeClr val="bg1"/>
                </a:solidFill>
                <a:effectLst/>
                <a:ea typeface="MS Mincho" panose="02020609040205080304" pitchFamily="49" charset="-128"/>
                <a:cs typeface="Times New Roman" panose="02020603050405020304" pitchFamily="18" charset="0"/>
              </a:rPr>
              <a:t>prioritise</a:t>
            </a:r>
            <a:r>
              <a:rPr lang="en-US" sz="1800" dirty="0">
                <a:solidFill>
                  <a:schemeClr val="bg1"/>
                </a:solidFill>
                <a:effectLst/>
                <a:ea typeface="MS Mincho" panose="02020609040205080304" pitchFamily="49" charset="-128"/>
                <a:cs typeface="Times New Roman" panose="02020603050405020304" pitchFamily="18" charset="0"/>
              </a:rPr>
              <a: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Motherhood, domestic work.</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8. What incentives did Nazis give to increase childbirth?</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Marriage loans, Mother’s Cross, tax benefits.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9. How does the sad woman with a briefcase suggest contrast with Weimar Germany?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Weimar gave women more freedoms to work and vote.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10. How does the image reflect Nazi social policy?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It glorifies mothers and discourages careers for women.</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BB7498F7-1EEC-386E-3E01-809D140749C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886781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68D650-74EE-2D5C-34E8-7BEA261147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E96089-118C-6FF9-BD5D-CAB756BE7C1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F3565FDD-8E22-2166-6A17-CFB58530703D}"/>
              </a:ext>
            </a:extLst>
          </p:cNvPr>
          <p:cNvSpPr txBox="1"/>
          <p:nvPr/>
        </p:nvSpPr>
        <p:spPr>
          <a:xfrm>
            <a:off x="5469466" y="2090171"/>
            <a:ext cx="6096000" cy="2677656"/>
          </a:xfrm>
          <a:prstGeom prst="rect">
            <a:avLst/>
          </a:prstGeom>
          <a:noFill/>
        </p:spPr>
        <p:txBody>
          <a:bodyPr wrap="square">
            <a:spAutoFit/>
          </a:bodyPr>
          <a:lstStyle/>
          <a:p>
            <a:pPr marL="457200" indent="-457200">
              <a:buAutoNum type="arabicPeriod"/>
            </a:pPr>
            <a:r>
              <a:rPr lang="en-US" sz="2400" dirty="0">
                <a:solidFill>
                  <a:schemeClr val="bg1"/>
                </a:solidFill>
              </a:rPr>
              <a:t>How far did Nazi policies for women succeed in their aims?</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 This image contrasts an </a:t>
            </a:r>
            <a:r>
              <a:rPr lang="en-US" sz="2400" dirty="0" err="1">
                <a:solidFill>
                  <a:schemeClr val="bg1"/>
                </a:solidFill>
              </a:rPr>
              <a:t>honoured</a:t>
            </a:r>
            <a:r>
              <a:rPr lang="en-US" sz="2400" dirty="0">
                <a:solidFill>
                  <a:schemeClr val="bg1"/>
                </a:solidFill>
              </a:rPr>
              <a:t> mother with a sad career woman. How far do you agree life for women under Nazis was worse than under Weimar?</a:t>
            </a:r>
            <a:endParaRPr lang="en-GB"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3C75908E-6BED-9807-64A2-7267170683B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45864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1A8740-BB7E-EA6B-CFD4-A94AF3F617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3257BE-28BC-DB96-F148-BAB69C73793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7FDA205C-EE2C-C6BC-DC86-6706748E67EB}"/>
              </a:ext>
            </a:extLst>
          </p:cNvPr>
          <p:cNvSpPr txBox="1"/>
          <p:nvPr/>
        </p:nvSpPr>
        <p:spPr>
          <a:xfrm>
            <a:off x="5232832" y="1965092"/>
            <a:ext cx="6096000" cy="3970318"/>
          </a:xfrm>
          <a:prstGeom prst="rect">
            <a:avLst/>
          </a:prstGeom>
          <a:noFill/>
        </p:spPr>
        <p:txBody>
          <a:bodyPr wrap="square">
            <a:spAutoFit/>
          </a:bodyPr>
          <a:lstStyle/>
          <a:p>
            <a:pPr marL="228600">
              <a:buNone/>
            </a:pPr>
            <a:r>
              <a:rPr lang="en-US" dirty="0">
                <a:solidFill>
                  <a:schemeClr val="bg1"/>
                </a:solidFill>
                <a:ea typeface="MS Mincho" panose="02020609040205080304" pitchFamily="49" charset="-128"/>
                <a:cs typeface="Times New Roman" panose="02020603050405020304" pitchFamily="18" charset="0"/>
              </a:rPr>
              <a:t>1. What is the woman in the </a:t>
            </a:r>
            <a:r>
              <a:rPr lang="en-US" dirty="0" err="1">
                <a:solidFill>
                  <a:schemeClr val="bg1"/>
                </a:solidFill>
                <a:ea typeface="MS Mincho" panose="02020609040205080304" pitchFamily="49" charset="-128"/>
                <a:cs typeface="Times New Roman" panose="02020603050405020304" pitchFamily="18" charset="0"/>
              </a:rPr>
              <a:t>centre</a:t>
            </a:r>
            <a:r>
              <a:rPr lang="en-US" dirty="0">
                <a:solidFill>
                  <a:schemeClr val="bg1"/>
                </a:solidFill>
                <a:ea typeface="MS Mincho" panose="02020609040205080304" pitchFamily="49" charset="-128"/>
                <a:cs typeface="Times New Roman" panose="02020603050405020304" pitchFamily="18" charset="0"/>
              </a:rPr>
              <a:t> of the image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2. What objects appear in the background?</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3. What activity are the girls at the bottom left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4. What object is the girl on the right holding?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5. What are the two girls in the background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6. What Nazi organisation for girls might these activities represent?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skills did the Nazis encourage girls to learn?</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kind of training did young women receive in Nazi youth organisations?</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Why did the Nazis want women to focus on motherhood?</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What is the significance of the graves in the background?</a:t>
            </a:r>
            <a:endParaRPr lang="en-GB" dirty="0">
              <a:solidFill>
                <a:schemeClr val="bg1"/>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4C534CAA-15E9-F0D2-1997-5B62E02A3E49}"/>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a:extLst>
              <a:ext uri="{FF2B5EF4-FFF2-40B4-BE49-F238E27FC236}">
                <a16:creationId xmlns:a16="http://schemas.microsoft.com/office/drawing/2014/main" id="{8754DF9F-48D4-6583-E634-C0B849058F80}"/>
              </a:ext>
            </a:extLst>
          </p:cNvPr>
          <p:cNvSpPr/>
          <p:nvPr/>
        </p:nvSpPr>
        <p:spPr>
          <a:xfrm>
            <a:off x="8354165" y="277585"/>
            <a:ext cx="2291013"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Girls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3C690E7A-20F5-2EA6-10BD-B450D773A4C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BB37B1EE-A39E-FA21-6102-8EB77FA3B9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337529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913976-5059-E05B-8DEF-495C5B82D99B}"/>
              </a:ext>
            </a:extLst>
          </p:cNvPr>
          <p:cNvSpPr txBox="1"/>
          <p:nvPr/>
        </p:nvSpPr>
        <p:spPr>
          <a:xfrm>
            <a:off x="1649188" y="1964143"/>
            <a:ext cx="4535713" cy="4553106"/>
          </a:xfrm>
          <a:prstGeom prst="rect">
            <a:avLst/>
          </a:prstGeom>
          <a:noFill/>
        </p:spPr>
        <p:txBody>
          <a:bodyPr wrap="square">
            <a:spAutoFit/>
          </a:bodyPr>
          <a:lstStyle/>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My name’s Laura — former Head of History with fifteen years of classroom experience. And I’m looking to start a revision revolution with Socraflix.</a:t>
            </a:r>
          </a:p>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What is Socraflix? Right now, it’s one woman and her two cats. But it’s also my vision for what revision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could</a:t>
            </a:r>
            <a:r>
              <a:rPr lang="en-GB" sz="1500" dirty="0">
                <a:solidFill>
                  <a:schemeClr val="bg1"/>
                </a:solidFill>
                <a:latin typeface="Nunito" pitchFamily="2" charset="0"/>
                <a:ea typeface="Calibri" panose="020F0502020204030204" pitchFamily="34" charset="0"/>
                <a:cs typeface="Times New Roman" panose="02020603050405020304" pitchFamily="18" charset="0"/>
              </a:rPr>
              <a:t> be. I believe:</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Revision shouldn’t be boring.</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You don’t need a mountain of facts to succeed.</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It should make you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understand</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 not just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remember</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a:t>
            </a:r>
          </a:p>
          <a:p>
            <a:pPr>
              <a:lnSpc>
                <a:spcPct val="107000"/>
              </a:lnSpc>
              <a:spcAft>
                <a:spcPts val="800"/>
              </a:spcAft>
              <a:tabLst>
                <a:tab pos="457200" algn="l"/>
              </a:tabLst>
            </a:pPr>
            <a:r>
              <a:rPr lang="en-US" sz="1500" dirty="0">
                <a:solidFill>
                  <a:schemeClr val="bg1"/>
                </a:solidFill>
                <a:latin typeface="Nunito" pitchFamily="2" charset="0"/>
              </a:rPr>
              <a:t>Over the 2025/26 academic year, I’m building a subscription-based platform for History teachers, offering KS4 and KS5 resources designed to support both teacher workload and student wellbeing — all for just £12.99 a month (the same as a Standard Netflix subscription!)</a:t>
            </a:r>
            <a:endParaRPr lang="en-GB" sz="1500" dirty="0">
              <a:solidFill>
                <a:schemeClr val="bg1"/>
              </a:solidFill>
              <a:latin typeface="Nunito"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C8EA88-7886-9716-C5C3-D0F81F20E82A}"/>
              </a:ext>
            </a:extLst>
          </p:cNvPr>
          <p:cNvSpPr txBox="1"/>
          <p:nvPr/>
        </p:nvSpPr>
        <p:spPr>
          <a:xfrm>
            <a:off x="6630168" y="488371"/>
            <a:ext cx="4273676" cy="4564070"/>
          </a:xfrm>
          <a:prstGeom prst="rect">
            <a:avLst/>
          </a:prstGeom>
          <a:noFill/>
        </p:spPr>
        <p:txBody>
          <a:bodyPr wrap="square">
            <a:spAutoFit/>
          </a:bodyPr>
          <a:lstStyle/>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Most of what I make are short, bingeable videos – the revision equivalent to the latest true crime drama. There’s also a growing collection of printables and downloadables: Knowledge Organisers, quirky revision tools, flashcards, wall displays, and “copy-and-paste” PowerPoint slides for quick lesson tasks.</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PowerPoint is part of the Glitched Germany series and is designed to reduce teacher workload while still hitting the mark for teaching students observational skills, knowledge recall and deeper evaluative thinking.</a:t>
            </a:r>
            <a:b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So, use this however works for you — highlight it, scribble on it, stick it on the wall, or fold it into a Tudor-themed paper aeroplane.</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But if you want more, here’s where to find me:</a:t>
            </a:r>
            <a:b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D46E071-E2CD-1EC9-5260-9CB645EFC9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80530" y="4711770"/>
            <a:ext cx="1657859" cy="1657859"/>
          </a:xfrm>
          <a:prstGeom prst="rect">
            <a:avLst/>
          </a:prstGeom>
        </p:spPr>
      </p:pic>
      <p:sp>
        <p:nvSpPr>
          <p:cNvPr id="18" name="TextBox 17">
            <a:extLst>
              <a:ext uri="{FF2B5EF4-FFF2-40B4-BE49-F238E27FC236}">
                <a16:creationId xmlns:a16="http://schemas.microsoft.com/office/drawing/2014/main" id="{12BFAA20-3CE3-BA6F-16A5-04CD00457075}"/>
              </a:ext>
            </a:extLst>
          </p:cNvPr>
          <p:cNvSpPr txBox="1"/>
          <p:nvPr/>
        </p:nvSpPr>
        <p:spPr>
          <a:xfrm>
            <a:off x="6807867" y="4732145"/>
            <a:ext cx="2556326" cy="1354217"/>
          </a:xfrm>
          <a:prstGeom prst="rect">
            <a:avLst/>
          </a:prstGeom>
          <a:noFill/>
        </p:spPr>
        <p:txBody>
          <a:bodyPr wrap="square">
            <a:spAutoFit/>
          </a:bodyPr>
          <a:lstStyle/>
          <a:p>
            <a:r>
              <a:rPr lang="en-GB" b="1" dirty="0">
                <a:solidFill>
                  <a:srgbClr val="F16FDF"/>
                </a:solidFill>
                <a:latin typeface="Nunito" pitchFamily="2" charset="0"/>
                <a:ea typeface="Calibri" panose="020F0502020204030204" pitchFamily="34" charset="0"/>
                <a:cs typeface="Times New Roman" panose="02020603050405020304" pitchFamily="18" charset="0"/>
              </a:rPr>
              <a:t>www.socraflix.com/</a:t>
            </a:r>
            <a:br>
              <a:rPr lang="en-GB" b="1" dirty="0">
                <a:solidFill>
                  <a:srgbClr val="F16FDF"/>
                </a:solidFill>
                <a:latin typeface="Nunito" pitchFamily="2" charset="0"/>
                <a:ea typeface="Calibri" panose="020F0502020204030204" pitchFamily="34" charset="0"/>
                <a:cs typeface="Times New Roman" panose="02020603050405020304" pitchFamily="18" charset="0"/>
              </a:rPr>
            </a:br>
            <a:r>
              <a:rPr lang="en-GB" b="1" dirty="0" err="1">
                <a:solidFill>
                  <a:srgbClr val="F16FDF"/>
                </a:solidFill>
                <a:latin typeface="Nunito" pitchFamily="2" charset="0"/>
                <a:ea typeface="Calibri" panose="020F0502020204030204" pitchFamily="34" charset="0"/>
                <a:cs typeface="Times New Roman" panose="02020603050405020304" pitchFamily="18" charset="0"/>
              </a:rPr>
              <a:t>tudortwistory</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b="1" dirty="0">
                <a:solidFill>
                  <a:srgbClr val="F16FDF"/>
                </a:solidFill>
                <a:latin typeface="Nunito" pitchFamily="2" charset="0"/>
                <a:ea typeface="Calibri" panose="020F0502020204030204" pitchFamily="34" charset="0"/>
                <a:cs typeface="Times New Roman" panose="02020603050405020304" pitchFamily="18" charset="0"/>
              </a:rPr>
              <a:t>@socraflix </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sz="1400" dirty="0">
                <a:solidFill>
                  <a:schemeClr val="bg1"/>
                </a:solidFill>
                <a:latin typeface="Nunito" pitchFamily="2" charset="0"/>
                <a:ea typeface="Calibri" panose="020F0502020204030204" pitchFamily="34" charset="0"/>
                <a:cs typeface="Times New Roman" panose="02020603050405020304" pitchFamily="18" charset="0"/>
              </a:rPr>
              <a:t>on TikTok, Instagram, and YouTube </a:t>
            </a:r>
            <a:endParaRPr lang="en-GB" sz="1400" dirty="0">
              <a:solidFill>
                <a:schemeClr val="bg1"/>
              </a:solidFill>
              <a:latin typeface="Nunito" pitchFamily="2" charset="0"/>
            </a:endParaRPr>
          </a:p>
        </p:txBody>
      </p:sp>
      <p:sp>
        <p:nvSpPr>
          <p:cNvPr id="20" name="TextBox 19">
            <a:extLst>
              <a:ext uri="{FF2B5EF4-FFF2-40B4-BE49-F238E27FC236}">
                <a16:creationId xmlns:a16="http://schemas.microsoft.com/office/drawing/2014/main" id="{9B2F5D38-7C2D-6D5D-C4EF-A481905E4A5A}"/>
              </a:ext>
            </a:extLst>
          </p:cNvPr>
          <p:cNvSpPr txBox="1"/>
          <p:nvPr/>
        </p:nvSpPr>
        <p:spPr>
          <a:xfrm>
            <a:off x="6541268" y="4759607"/>
            <a:ext cx="5079232" cy="369332"/>
          </a:xfrm>
          <a:prstGeom prst="rect">
            <a:avLst/>
          </a:prstGeom>
          <a:noFill/>
        </p:spPr>
        <p:txBody>
          <a:bodyPr wrap="square">
            <a:spAutoFit/>
          </a:bodyPr>
          <a:lstStyle/>
          <a:p>
            <a:endParaRPr lang="en-GB" dirty="0"/>
          </a:p>
        </p:txBody>
      </p:sp>
      <p:sp>
        <p:nvSpPr>
          <p:cNvPr id="22" name="TextBox 21">
            <a:extLst>
              <a:ext uri="{FF2B5EF4-FFF2-40B4-BE49-F238E27FC236}">
                <a16:creationId xmlns:a16="http://schemas.microsoft.com/office/drawing/2014/main" id="{39FA9347-9FEE-4C6A-5951-316BAD236F47}"/>
              </a:ext>
            </a:extLst>
          </p:cNvPr>
          <p:cNvSpPr txBox="1"/>
          <p:nvPr/>
        </p:nvSpPr>
        <p:spPr>
          <a:xfrm>
            <a:off x="6541268" y="5318296"/>
            <a:ext cx="5238750" cy="369332"/>
          </a:xfrm>
          <a:prstGeom prst="rect">
            <a:avLst/>
          </a:prstGeom>
          <a:noFill/>
        </p:spPr>
        <p:txBody>
          <a:bodyPr wrap="square">
            <a:spAutoFit/>
          </a:bodyPr>
          <a:lstStyle/>
          <a:p>
            <a:endParaRPr lang="en-GB" dirty="0"/>
          </a:p>
        </p:txBody>
      </p:sp>
      <p:pic>
        <p:nvPicPr>
          <p:cNvPr id="2" name="Picture 1">
            <a:extLst>
              <a:ext uri="{FF2B5EF4-FFF2-40B4-BE49-F238E27FC236}">
                <a16:creationId xmlns:a16="http://schemas.microsoft.com/office/drawing/2014/main" id="{87C91AF6-E9F4-917C-E9B5-E8D02CC6F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160833"/>
            <a:ext cx="5291086" cy="1803309"/>
          </a:xfrm>
          <a:prstGeom prst="rect">
            <a:avLst/>
          </a:prstGeom>
        </p:spPr>
      </p:pic>
    </p:spTree>
    <p:extLst>
      <p:ext uri="{BB962C8B-B14F-4D97-AF65-F5344CB8AC3E}">
        <p14:creationId xmlns:p14="http://schemas.microsoft.com/office/powerpoint/2010/main" val="1318392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63EC9D-3ACA-6054-77E7-16275665BF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835EFE-FF57-AB69-047C-E05EEC18742B}"/>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4AEE48E3-B6E8-74A3-28DF-CE20A5C14B2B}"/>
              </a:ext>
            </a:extLst>
          </p:cNvPr>
          <p:cNvSpPr txBox="1"/>
          <p:nvPr/>
        </p:nvSpPr>
        <p:spPr>
          <a:xfrm>
            <a:off x="5096256" y="1113968"/>
            <a:ext cx="6096000" cy="4863063"/>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is the woman in the </a:t>
            </a:r>
            <a:r>
              <a:rPr lang="en-US" sz="1800" dirty="0" err="1">
                <a:solidFill>
                  <a:schemeClr val="bg1"/>
                </a:solidFill>
                <a:effectLst/>
                <a:ea typeface="MS Mincho" panose="02020609040205080304" pitchFamily="49" charset="-128"/>
                <a:cs typeface="Times New Roman" panose="02020603050405020304" pitchFamily="18" charset="0"/>
              </a:rPr>
              <a:t>centre</a:t>
            </a:r>
            <a:r>
              <a:rPr lang="en-US" sz="1800" dirty="0">
                <a:solidFill>
                  <a:schemeClr val="bg1"/>
                </a:solidFill>
                <a:effectLst/>
                <a:ea typeface="MS Mincho" panose="02020609040205080304" pitchFamily="49" charset="-128"/>
                <a:cs typeface="Times New Roman" panose="02020603050405020304" pitchFamily="18" charset="0"/>
              </a:rPr>
              <a:t> of the image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She is heavily pregnant.</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objects appear in the background?</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Rows of white crosses.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activity are the girls at the bottom left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Using a sewing machine.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object is the girl on the right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baby doll.</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are the two girls in the background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Cooking/mixing ingredients.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endParaRPr lang="en-GB" sz="18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528779C2-9BE3-F3C1-37C0-8D8FBB53FCD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0701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510649-D6F4-40B3-9E29-B7E638D737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36F4C4-9D64-35A0-BC10-46FBB32E573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3FBC2203-82D3-F7D3-6A02-A1D3FBD05C0A}"/>
              </a:ext>
            </a:extLst>
          </p:cNvPr>
          <p:cNvSpPr txBox="1"/>
          <p:nvPr/>
        </p:nvSpPr>
        <p:spPr>
          <a:xfrm>
            <a:off x="5035296" y="583764"/>
            <a:ext cx="6096000" cy="5690469"/>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What Nazi organisation for girls might these activities represent?</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 BDM.</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What skills did the Nazis encourage girls to learn?</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Cooking, sewing, childcare, and fitness.</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What kind of training did young women receive in Nazi youth organisations?</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Training for motherhood and domestic life.</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Why did the Nazis want women to focus on motherhood?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To increase the Aryan population.</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What is the significance of the graves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a:t>
            </a:r>
            <a:r>
              <a:rPr lang="en-US" b="1" dirty="0" err="1">
                <a:solidFill>
                  <a:srgbClr val="6EADA8"/>
                </a:solidFill>
                <a:ea typeface="MS Mincho" panose="02020609040205080304" pitchFamily="49" charset="-128"/>
                <a:cs typeface="Times New Roman" panose="02020603050405020304" pitchFamily="18" charset="0"/>
              </a:rPr>
              <a:t>symbolise</a:t>
            </a:r>
            <a:r>
              <a:rPr lang="en-US" b="1" dirty="0">
                <a:solidFill>
                  <a:srgbClr val="6EADA8"/>
                </a:solidFill>
                <a:ea typeface="MS Mincho" panose="02020609040205080304" pitchFamily="49" charset="-128"/>
                <a:cs typeface="Times New Roman" panose="02020603050405020304" pitchFamily="18" charset="0"/>
              </a:rPr>
              <a:t> sacrifice and the cost of war.</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3" name="Picture 2" descr="A white and blue text&#10;&#10;AI-generated content may be incorrect.">
            <a:extLst>
              <a:ext uri="{FF2B5EF4-FFF2-40B4-BE49-F238E27FC236}">
                <a16:creationId xmlns:a16="http://schemas.microsoft.com/office/drawing/2014/main" id="{B02B87D1-0A45-C570-A60A-5BEC15613EA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08002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E981E-39F7-C40A-F854-C43E8CAB77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D5D2EB-B7B1-5F4A-5C85-BD1B3C2CCBF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4577572C-78F0-71DD-E741-DF28B29AB45F}"/>
              </a:ext>
            </a:extLst>
          </p:cNvPr>
          <p:cNvSpPr txBox="1"/>
          <p:nvPr/>
        </p:nvSpPr>
        <p:spPr>
          <a:xfrm>
            <a:off x="5258325" y="1513930"/>
            <a:ext cx="6096000" cy="3046988"/>
          </a:xfrm>
          <a:prstGeom prst="rect">
            <a:avLst/>
          </a:prstGeom>
          <a:noFill/>
        </p:spPr>
        <p:txBody>
          <a:bodyPr wrap="square">
            <a:spAutoFit/>
          </a:bodyPr>
          <a:lstStyle/>
          <a:p>
            <a:r>
              <a:rPr lang="en-US" sz="2400" dirty="0">
                <a:solidFill>
                  <a:schemeClr val="bg1"/>
                </a:solidFill>
              </a:rPr>
              <a:t>1. How successful were Nazi policies towards women in achieving their aims?</a:t>
            </a:r>
            <a:endParaRPr lang="en-GB" sz="2400" dirty="0">
              <a:solidFill>
                <a:schemeClr val="bg1"/>
              </a:solidFill>
            </a:endParaRPr>
          </a:p>
          <a:p>
            <a:endParaRPr lang="en-US" sz="2400" dirty="0">
              <a:solidFill>
                <a:schemeClr val="bg1"/>
              </a:solidFill>
            </a:endParaRPr>
          </a:p>
          <a:p>
            <a:r>
              <a:rPr lang="en-US" sz="2400" dirty="0">
                <a:solidFill>
                  <a:schemeClr val="bg1"/>
                </a:solidFill>
              </a:rPr>
              <a:t>2. This image shows smiling girls and mothers but also graves. How far do you agree Nazi policies for women were more about serving the state than improving women’s lives?</a:t>
            </a:r>
            <a:endParaRPr lang="en-GB" sz="2400" dirty="0">
              <a:solidFill>
                <a:schemeClr val="bg1"/>
              </a:solidFill>
            </a:endParaRPr>
          </a:p>
        </p:txBody>
      </p:sp>
    </p:spTree>
    <p:extLst>
      <p:ext uri="{BB962C8B-B14F-4D97-AF65-F5344CB8AC3E}">
        <p14:creationId xmlns:p14="http://schemas.microsoft.com/office/powerpoint/2010/main" val="462495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209801-1410-72D3-51F2-A97E71D779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D82B8E-436D-4B46-0930-F106DDA7481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6D136212-1F39-E45B-24CC-8B9C6144E404}"/>
              </a:ext>
            </a:extLst>
          </p:cNvPr>
          <p:cNvSpPr txBox="1"/>
          <p:nvPr/>
        </p:nvSpPr>
        <p:spPr>
          <a:xfrm>
            <a:off x="5200926" y="1919814"/>
            <a:ext cx="6096000" cy="4247317"/>
          </a:xfrm>
          <a:prstGeom prst="rect">
            <a:avLst/>
          </a:prstGeom>
          <a:noFill/>
        </p:spPr>
        <p:txBody>
          <a:bodyPr wrap="square">
            <a:spAutoFit/>
          </a:bodyPr>
          <a:lstStyle/>
          <a:p>
            <a:pPr marL="228600">
              <a:buNone/>
            </a:pPr>
            <a:r>
              <a:rPr lang="en-US" sz="1800" dirty="0">
                <a:solidFill>
                  <a:schemeClr val="bg1"/>
                </a:solidFill>
                <a:effectLst/>
                <a:ea typeface="MS Mincho" panose="02020609040205080304" pitchFamily="49" charset="-128"/>
                <a:cs typeface="Times New Roman" panose="02020603050405020304" pitchFamily="18" charset="0"/>
              </a:rPr>
              <a:t>1. What activity are the boys in the foreground doing together?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2. What musical instrument is one boy playing?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3. What objects are the boys in the background carrying?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4. What organisation for boys does this image most likely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5. What was the Nazi equivalent organisation for girls?</a:t>
            </a:r>
          </a:p>
          <a:p>
            <a:pPr marL="228600">
              <a:buNone/>
            </a:pPr>
            <a:r>
              <a:rPr lang="en-US" dirty="0">
                <a:solidFill>
                  <a:schemeClr val="bg1"/>
                </a:solidFill>
                <a:ea typeface="MS Mincho" panose="02020609040205080304" pitchFamily="49" charset="-128"/>
                <a:cs typeface="Times New Roman" panose="02020603050405020304" pitchFamily="18" charset="0"/>
              </a:rPr>
              <a:t>6. What activity are the boys in the foreground doing together?</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musical instrument is one boy playing?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objects are the boys in the background carrying?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What organisation for boys does this image most likely represent?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What was the Nazi equivalent organisation for girls?</a:t>
            </a:r>
            <a:endParaRPr lang="en-GB" dirty="0">
              <a:solidFill>
                <a:schemeClr val="bg1"/>
              </a:solidFill>
              <a:ea typeface="MS Mincho" panose="02020609040205080304" pitchFamily="49" charset="-128"/>
              <a:cs typeface="Times New Roman" panose="02020603050405020304" pitchFamily="18" charset="0"/>
            </a:endParaRPr>
          </a:p>
          <a:p>
            <a:pPr marL="228600">
              <a:buNone/>
            </a:pP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1CA45E3E-AF85-9D07-1D85-E1D3E36B5837}"/>
              </a:ext>
            </a:extLst>
          </p:cNvPr>
          <p:cNvSpPr/>
          <p:nvPr/>
        </p:nvSpPr>
        <p:spPr>
          <a:xfrm>
            <a:off x="8349326" y="277585"/>
            <a:ext cx="2300694"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Boys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84AC2233-C55A-39F0-54CB-7976DF57CB9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
        <p:nvSpPr>
          <p:cNvPr id="3" name="Rectangle 2">
            <a:extLst>
              <a:ext uri="{FF2B5EF4-FFF2-40B4-BE49-F238E27FC236}">
                <a16:creationId xmlns:a16="http://schemas.microsoft.com/office/drawing/2014/main" id="{A91210FA-79BB-D951-6199-C098727A76BB}"/>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id="{37127C95-1ABB-D630-CAD9-EB500716D0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163506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613738-C921-DED5-2911-CD07D16A01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666898-DEB1-9027-A922-7397B9D201D8}"/>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CC5785F-5A20-E556-61E0-AFD6346CC6BA}"/>
              </a:ext>
            </a:extLst>
          </p:cNvPr>
          <p:cNvSpPr txBox="1"/>
          <p:nvPr/>
        </p:nvSpPr>
        <p:spPr>
          <a:xfrm>
            <a:off x="5059680" y="902313"/>
            <a:ext cx="6096000" cy="5053371"/>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activity are the boys in the foreground doing together?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They are playing tug-of-war.</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musical instrument is one boy playing?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guitar.</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objects are the boys in the background carrying?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Flags and rifles.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organisation for boys does this image most likely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Hitler Youth (Hitlerjugend).</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was the Nazi equivalent organisation for girls?</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League of German Maidens (BDM).</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E8E50473-595F-2F4A-6C5B-0999D2F3474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77100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B98E44-BF09-B831-F91B-31F8D5E4CE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28E0BE-CFFB-9360-065B-676918EF5742}"/>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5DF91DA3-8899-6FCF-5153-3A9D15BB8E95}"/>
              </a:ext>
            </a:extLst>
          </p:cNvPr>
          <p:cNvSpPr txBox="1"/>
          <p:nvPr/>
        </p:nvSpPr>
        <p:spPr>
          <a:xfrm>
            <a:off x="4901184" y="424491"/>
            <a:ext cx="6925056" cy="6009017"/>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Why did the Nazis want to </a:t>
            </a:r>
            <a:r>
              <a:rPr lang="en-US" dirty="0" err="1">
                <a:solidFill>
                  <a:schemeClr val="bg1"/>
                </a:solidFill>
                <a:ea typeface="MS Mincho" panose="02020609040205080304" pitchFamily="49" charset="-128"/>
                <a:cs typeface="Times New Roman" panose="02020603050405020304" pitchFamily="18" charset="0"/>
              </a:rPr>
              <a:t>organise</a:t>
            </a:r>
            <a:r>
              <a:rPr lang="en-US" dirty="0">
                <a:solidFill>
                  <a:schemeClr val="bg1"/>
                </a:solidFill>
                <a:ea typeface="MS Mincho" panose="02020609040205080304" pitchFamily="49" charset="-128"/>
                <a:cs typeface="Times New Roman" panose="02020603050405020304" pitchFamily="18" charset="0"/>
              </a:rPr>
              <a:t> leisure activities for young people?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To control their free time and prevent opposition.</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How did the Hitler Youth prepare boys for military service?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Through camping, marching, and weapons training.</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How did the BDM prepare girls for their future roles?</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By teaching domestic skills, fitness, and preparing for motherhood.</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What is the significance of the rows of crosses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represent death and sacrifice in war.</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How does this image contrast the cheerful activities of Nazi youth with the darker reality suggested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 foreground shows fun, but the background reveals war and death.</a:t>
            </a:r>
            <a:endParaRPr lang="en-GB" b="1" dirty="0">
              <a:solidFill>
                <a:srgbClr val="6EADA8"/>
              </a:solidFill>
              <a:ea typeface="MS Mincho" panose="02020609040205080304" pitchFamily="49" charset="-128"/>
              <a:cs typeface="Times New Roman" panose="02020603050405020304" pitchFamily="18" charset="0"/>
            </a:endParaRPr>
          </a:p>
        </p:txBody>
      </p:sp>
      <p:pic>
        <p:nvPicPr>
          <p:cNvPr id="3" name="Picture 2" descr="A white and blue text&#10;&#10;AI-generated content may be incorrect.">
            <a:extLst>
              <a:ext uri="{FF2B5EF4-FFF2-40B4-BE49-F238E27FC236}">
                <a16:creationId xmlns:a16="http://schemas.microsoft.com/office/drawing/2014/main" id="{7760A051-2610-0778-2CF8-D2E4DE98E3B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60069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B66A3E-E48A-229C-5AF8-4BFB57C7E6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585C86-6DFA-A12C-06CB-C2B53CD7F6C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1D6B326-547D-F129-69D8-9B1A333DE769}"/>
              </a:ext>
            </a:extLst>
          </p:cNvPr>
          <p:cNvSpPr txBox="1"/>
          <p:nvPr/>
        </p:nvSpPr>
        <p:spPr>
          <a:xfrm>
            <a:off x="5522976" y="1345364"/>
            <a:ext cx="6096000" cy="4189417"/>
          </a:xfrm>
          <a:prstGeom prst="rect">
            <a:avLst/>
          </a:prstGeom>
          <a:noFill/>
        </p:spPr>
        <p:txBody>
          <a:bodyPr wrap="square">
            <a:spAutoFit/>
          </a:bodyPr>
          <a:lstStyle/>
          <a:p>
            <a:pPr marL="457200" indent="-457200">
              <a:buAutoNum type="arabicPeriod"/>
            </a:pPr>
            <a:r>
              <a:rPr lang="en-US" sz="2400" dirty="0">
                <a:solidFill>
                  <a:schemeClr val="bg1"/>
                </a:solidFill>
              </a:rPr>
              <a:t>How effective were Nazi youth organisations in winning the loyalty of young people?</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This image shows an </a:t>
            </a:r>
            <a:r>
              <a:rPr lang="en-US" sz="2400" dirty="0" err="1">
                <a:solidFill>
                  <a:schemeClr val="bg1"/>
                </a:solidFill>
              </a:rPr>
              <a:t>idealised</a:t>
            </a:r>
            <a:r>
              <a:rPr lang="en-US" sz="2400" dirty="0">
                <a:solidFill>
                  <a:schemeClr val="bg1"/>
                </a:solidFill>
              </a:rPr>
              <a:t> vision of Nazi youth, but also hints at darker consequences. How far do you agree that Nazi youth policies prepared children more for sacrifice and war than for enjoyment?</a:t>
            </a:r>
            <a:endParaRPr lang="en-GB" sz="2400" dirty="0">
              <a:solidFill>
                <a:schemeClr val="bg1"/>
              </a:solidFill>
            </a:endParaRPr>
          </a:p>
          <a:p>
            <a:pPr marL="228600">
              <a:lnSpc>
                <a:spcPct val="115000"/>
              </a:lnSpc>
              <a:spcAft>
                <a:spcPts val="1000"/>
              </a:spcAft>
              <a:buNone/>
            </a:pPr>
            <a:endParaRPr lang="en-GB" sz="24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285CE7FE-CAC2-4B94-BEC5-117C3E0CDD6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408288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5C4814-D64F-823C-598A-F8576E5517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84C667-EF1E-685B-4C2E-E19DB6ABBB3E}"/>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7F1C909-1A61-8755-56F4-7FE84FF11646}"/>
              </a:ext>
            </a:extLst>
          </p:cNvPr>
          <p:cNvSpPr txBox="1"/>
          <p:nvPr/>
        </p:nvSpPr>
        <p:spPr>
          <a:xfrm>
            <a:off x="5353561" y="1502101"/>
            <a:ext cx="6352850"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building is shown burning in the picture?</a:t>
            </a:r>
          </a:p>
          <a:p>
            <a:pPr marL="342900" indent="-342900">
              <a:buFont typeface="+mj-lt"/>
              <a:buAutoNum type="arabicPeriod"/>
            </a:pPr>
            <a:r>
              <a:rPr lang="en-US" dirty="0">
                <a:solidFill>
                  <a:schemeClr val="bg1"/>
                </a:solidFill>
              </a:rPr>
              <a:t>What paramilitary (non official army) group is marching at the bottom of the image?</a:t>
            </a:r>
          </a:p>
          <a:p>
            <a:pPr marL="342900" indent="-342900">
              <a:buFont typeface="+mj-lt"/>
              <a:buAutoNum type="arabicPeriod"/>
            </a:pPr>
            <a:r>
              <a:rPr lang="en-US" dirty="0">
                <a:solidFill>
                  <a:schemeClr val="bg1"/>
                </a:solidFill>
              </a:rPr>
              <a:t>Who is the commanding figure pointing in the image meant to represent?</a:t>
            </a:r>
          </a:p>
          <a:p>
            <a:pPr marL="342900" indent="-342900">
              <a:buFont typeface="+mj-lt"/>
              <a:buAutoNum type="arabicPeriod"/>
            </a:pPr>
            <a:r>
              <a:rPr lang="en-US" dirty="0">
                <a:solidFill>
                  <a:schemeClr val="bg1"/>
                </a:solidFill>
              </a:rPr>
              <a:t>What are the men doing on the right-hand side of the image?</a:t>
            </a:r>
            <a:br>
              <a:rPr lang="en-US" dirty="0">
                <a:solidFill>
                  <a:schemeClr val="bg1"/>
                </a:solidFill>
              </a:rPr>
            </a:br>
            <a:r>
              <a:rPr lang="en-US" dirty="0">
                <a:solidFill>
                  <a:schemeClr val="bg1"/>
                </a:solidFill>
              </a:rPr>
              <a:t>How did the Reichstag Fire help Hitler consolidate power?</a:t>
            </a:r>
          </a:p>
          <a:p>
            <a:pPr marL="342900" indent="-342900">
              <a:buFont typeface="+mj-lt"/>
              <a:buAutoNum type="arabicPeriod"/>
            </a:pPr>
            <a:r>
              <a:rPr lang="en-US" dirty="0">
                <a:solidFill>
                  <a:schemeClr val="bg1"/>
                </a:solidFill>
              </a:rPr>
              <a:t>What law passed in March 1933 gave Hitler dictatorial powers?</a:t>
            </a:r>
          </a:p>
          <a:p>
            <a:pPr marL="342900" indent="-342900">
              <a:buFont typeface="+mj-lt"/>
              <a:buAutoNum type="arabicPeriod"/>
            </a:pPr>
            <a:r>
              <a:rPr lang="en-US" dirty="0">
                <a:solidFill>
                  <a:schemeClr val="bg1"/>
                </a:solidFill>
              </a:rPr>
              <a:t>Who did the Nazi party imprison first?</a:t>
            </a:r>
          </a:p>
          <a:p>
            <a:pPr marL="342900" indent="-342900">
              <a:buFont typeface="+mj-lt"/>
              <a:buAutoNum type="arabicPeriod"/>
            </a:pPr>
            <a:r>
              <a:rPr lang="en-US" dirty="0">
                <a:solidFill>
                  <a:schemeClr val="bg1"/>
                </a:solidFill>
              </a:rPr>
              <a:t>Why was the SA important to Hitler’s rise to power before 1933?</a:t>
            </a:r>
          </a:p>
          <a:p>
            <a:pPr marL="342900" indent="-342900">
              <a:buFont typeface="+mj-lt"/>
              <a:buAutoNum type="arabicPeriod"/>
            </a:pPr>
            <a:r>
              <a:rPr lang="en-US" dirty="0">
                <a:solidFill>
                  <a:schemeClr val="bg1"/>
                </a:solidFill>
              </a:rPr>
              <a:t>What event in 1934 showed Hitler turning on the SA?</a:t>
            </a:r>
          </a:p>
          <a:p>
            <a:pPr marL="342900" indent="-342900">
              <a:buFont typeface="+mj-lt"/>
              <a:buAutoNum type="arabicPeriod"/>
            </a:pPr>
            <a:r>
              <a:rPr lang="en-US" dirty="0">
                <a:solidFill>
                  <a:schemeClr val="bg1"/>
                </a:solidFill>
              </a:rPr>
              <a:t>Why did Hitler feel it was necessary to eliminate SA leaders like Ernst </a:t>
            </a:r>
            <a:r>
              <a:rPr lang="en-US" dirty="0" err="1">
                <a:solidFill>
                  <a:schemeClr val="bg1"/>
                </a:solidFill>
              </a:rPr>
              <a:t>Röhm</a:t>
            </a:r>
            <a:r>
              <a:rPr lang="en-US" dirty="0">
                <a:solidFill>
                  <a:schemeClr val="bg1"/>
                </a:solidFill>
              </a:rPr>
              <a:t>?</a:t>
            </a:r>
            <a:br>
              <a:rPr lang="en-US" dirty="0">
                <a:solidFill>
                  <a:schemeClr val="bg1"/>
                </a:solidFill>
              </a:rPr>
            </a:b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0648D172-AE30-6D89-1EAC-1C178F70FD53}"/>
              </a:ext>
            </a:extLst>
          </p:cNvPr>
          <p:cNvSpPr/>
          <p:nvPr/>
        </p:nvSpPr>
        <p:spPr>
          <a:xfrm>
            <a:off x="7627465" y="585368"/>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1933-1934</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descr="A white and blue text&#10;&#10;AI-generated content may be incorrect.">
            <a:extLst>
              <a:ext uri="{FF2B5EF4-FFF2-40B4-BE49-F238E27FC236}">
                <a16:creationId xmlns:a16="http://schemas.microsoft.com/office/drawing/2014/main" id="{852DE117-A90B-725B-8AB1-0E31A6F8353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7" name="Picture 6">
            <a:extLst>
              <a:ext uri="{FF2B5EF4-FFF2-40B4-BE49-F238E27FC236}">
                <a16:creationId xmlns:a16="http://schemas.microsoft.com/office/drawing/2014/main" id="{FD1C2317-8174-3BFA-3857-97927F439F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18044" y="445728"/>
            <a:ext cx="2581666" cy="1013505"/>
          </a:xfrm>
          <a:prstGeom prst="rect">
            <a:avLst/>
          </a:prstGeom>
        </p:spPr>
      </p:pic>
    </p:spTree>
    <p:extLst>
      <p:ext uri="{BB962C8B-B14F-4D97-AF65-F5344CB8AC3E}">
        <p14:creationId xmlns:p14="http://schemas.microsoft.com/office/powerpoint/2010/main" val="292811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4A8625-B5B2-2DC2-E8FC-DB8CE05EB1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47C012-F2B4-FAC1-7D37-778EEBE2CA6F}"/>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57291A9C-10E2-BC44-567E-373D125209D5}"/>
              </a:ext>
            </a:extLst>
          </p:cNvPr>
          <p:cNvSpPr txBox="1"/>
          <p:nvPr/>
        </p:nvSpPr>
        <p:spPr>
          <a:xfrm>
            <a:off x="5167423" y="685649"/>
            <a:ext cx="6538988" cy="4801314"/>
          </a:xfrm>
          <a:prstGeom prst="rect">
            <a:avLst/>
          </a:prstGeom>
          <a:noFill/>
        </p:spPr>
        <p:txBody>
          <a:bodyPr wrap="square">
            <a:spAutoFit/>
          </a:bodyPr>
          <a:lstStyle/>
          <a:p>
            <a:pPr marL="342900" indent="-342900">
              <a:buFont typeface="+mj-lt"/>
              <a:buAutoNum type="arabicPeriod"/>
            </a:pPr>
            <a:r>
              <a:rPr lang="en-US" dirty="0">
                <a:solidFill>
                  <a:schemeClr val="bg1"/>
                </a:solidFill>
              </a:rPr>
              <a:t>What building is shown burning in the picture?</a:t>
            </a:r>
            <a:br>
              <a:rPr lang="en-US" dirty="0">
                <a:solidFill>
                  <a:schemeClr val="bg1"/>
                </a:solidFill>
              </a:rPr>
            </a:br>
            <a:r>
              <a:rPr lang="en-US" b="1" dirty="0">
                <a:solidFill>
                  <a:srgbClr val="71A59F"/>
                </a:solidFill>
              </a:rPr>
              <a:t>The Reichstag</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paramilitary (non-official army) group is marching at the bottom of the image?</a:t>
            </a:r>
            <a:br>
              <a:rPr lang="en-US" dirty="0">
                <a:solidFill>
                  <a:schemeClr val="bg1"/>
                </a:solidFill>
              </a:rPr>
            </a:br>
            <a:r>
              <a:rPr lang="en-US" b="1" dirty="0">
                <a:solidFill>
                  <a:srgbClr val="71A59F"/>
                </a:solidFill>
              </a:rPr>
              <a:t>The SA/Brownshirts/Stormtroopers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Who is the commanding robotic figure in the image meant to represent?</a:t>
            </a:r>
            <a:br>
              <a:rPr lang="en-US" dirty="0">
                <a:solidFill>
                  <a:schemeClr val="bg1"/>
                </a:solidFill>
              </a:rPr>
            </a:br>
            <a:r>
              <a:rPr lang="en-US" b="1" dirty="0">
                <a:solidFill>
                  <a:srgbClr val="71A59F"/>
                </a:solidFill>
              </a:rPr>
              <a:t>Adolf Hitler</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are the men doing on the right-hand side of the image?</a:t>
            </a:r>
            <a:br>
              <a:rPr lang="en-US" dirty="0">
                <a:solidFill>
                  <a:schemeClr val="bg1"/>
                </a:solidFill>
              </a:rPr>
            </a:br>
            <a:r>
              <a:rPr lang="en-US" b="1" dirty="0">
                <a:solidFill>
                  <a:srgbClr val="71A59F"/>
                </a:solidFill>
              </a:rPr>
              <a:t>Cowering in defeat and imprisoned</a:t>
            </a:r>
            <a:br>
              <a:rPr lang="en-US" dirty="0">
                <a:solidFill>
                  <a:schemeClr val="bg1"/>
                </a:solidFill>
              </a:rPr>
            </a:br>
            <a:endParaRPr lang="en-US" dirty="0">
              <a:solidFill>
                <a:schemeClr val="bg1"/>
              </a:solidFill>
            </a:endParaRPr>
          </a:p>
          <a:p>
            <a:pPr marL="342900" indent="-342900">
              <a:buFont typeface="+mj-lt"/>
              <a:buAutoNum type="arabicPeriod"/>
            </a:pPr>
            <a:r>
              <a:rPr lang="en-US" dirty="0">
                <a:solidFill>
                  <a:schemeClr val="bg1"/>
                </a:solidFill>
              </a:rPr>
              <a:t>How did the Reichstag Fire help Hitler consolidate power?</a:t>
            </a:r>
            <a:br>
              <a:rPr lang="en-US" dirty="0">
                <a:solidFill>
                  <a:schemeClr val="bg1"/>
                </a:solidFill>
              </a:rPr>
            </a:br>
            <a:r>
              <a:rPr lang="en-US" b="1" dirty="0">
                <a:solidFill>
                  <a:srgbClr val="71A59F"/>
                </a:solidFill>
              </a:rPr>
              <a:t>Allowed him to ban the Communist Party from March elections</a:t>
            </a:r>
          </a:p>
        </p:txBody>
      </p:sp>
      <p:pic>
        <p:nvPicPr>
          <p:cNvPr id="2" name="Picture 1" descr="A white and blue text&#10;&#10;AI-generated content may be incorrect.">
            <a:extLst>
              <a:ext uri="{FF2B5EF4-FFF2-40B4-BE49-F238E27FC236}">
                <a16:creationId xmlns:a16="http://schemas.microsoft.com/office/drawing/2014/main" id="{DFE7C912-768D-6613-EFD2-C13C1FEEE04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154127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58EE24-DC37-0286-DDA0-A5C10408EA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07A6B6-2328-9345-56CD-EB9645EC7E0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E74B52F-08EA-C0C2-FF3A-131359679259}"/>
              </a:ext>
            </a:extLst>
          </p:cNvPr>
          <p:cNvSpPr txBox="1"/>
          <p:nvPr/>
        </p:nvSpPr>
        <p:spPr>
          <a:xfrm>
            <a:off x="5430485" y="671104"/>
            <a:ext cx="6093372" cy="5909310"/>
          </a:xfrm>
          <a:prstGeom prst="rect">
            <a:avLst/>
          </a:prstGeom>
          <a:noFill/>
        </p:spPr>
        <p:txBody>
          <a:bodyPr wrap="square">
            <a:spAutoFit/>
          </a:bodyPr>
          <a:lstStyle/>
          <a:p>
            <a:r>
              <a:rPr lang="en-US" dirty="0">
                <a:solidFill>
                  <a:schemeClr val="bg1"/>
                </a:solidFill>
              </a:rPr>
              <a:t>5. What law passed in March 1933 gave Hitler dictatorial powers?</a:t>
            </a:r>
            <a:br>
              <a:rPr lang="en-US" dirty="0">
                <a:solidFill>
                  <a:schemeClr val="bg1"/>
                </a:solidFill>
              </a:rPr>
            </a:br>
            <a:r>
              <a:rPr lang="en-US" b="1" dirty="0">
                <a:solidFill>
                  <a:srgbClr val="71A59F"/>
                </a:solidFill>
              </a:rPr>
              <a:t>The Enabling Act</a:t>
            </a:r>
          </a:p>
          <a:p>
            <a:pPr marL="342900" indent="-342900">
              <a:buFont typeface="+mj-lt"/>
              <a:buAutoNum type="arabicPeriod"/>
            </a:pPr>
            <a:endParaRPr lang="en-US" dirty="0">
              <a:solidFill>
                <a:schemeClr val="bg1"/>
              </a:solidFill>
            </a:endParaRPr>
          </a:p>
          <a:p>
            <a:r>
              <a:rPr lang="en-US" dirty="0">
                <a:solidFill>
                  <a:schemeClr val="bg1"/>
                </a:solidFill>
              </a:rPr>
              <a:t>6. Who did the Nazi Party imprison first?</a:t>
            </a:r>
            <a:br>
              <a:rPr lang="en-US" dirty="0">
                <a:solidFill>
                  <a:schemeClr val="bg1"/>
                </a:solidFill>
              </a:rPr>
            </a:br>
            <a:r>
              <a:rPr lang="en-US" b="1" dirty="0">
                <a:solidFill>
                  <a:srgbClr val="71A59F"/>
                </a:solidFill>
              </a:rPr>
              <a:t>Political opponents</a:t>
            </a:r>
          </a:p>
          <a:p>
            <a:pPr marL="342900" indent="-342900">
              <a:buFont typeface="+mj-lt"/>
              <a:buAutoNum type="arabicPeriod"/>
            </a:pPr>
            <a:endParaRPr lang="en-US" dirty="0">
              <a:solidFill>
                <a:schemeClr val="bg1"/>
              </a:solidFill>
            </a:endParaRPr>
          </a:p>
          <a:p>
            <a:r>
              <a:rPr lang="en-US" dirty="0">
                <a:solidFill>
                  <a:schemeClr val="bg1"/>
                </a:solidFill>
              </a:rPr>
              <a:t>7. Why was the SA important to Hitler’s rise to power before 1933?</a:t>
            </a:r>
            <a:br>
              <a:rPr lang="en-US" dirty="0">
                <a:solidFill>
                  <a:schemeClr val="bg1"/>
                </a:solidFill>
              </a:rPr>
            </a:br>
            <a:r>
              <a:rPr lang="en-US" b="1" dirty="0">
                <a:solidFill>
                  <a:srgbClr val="71A59F"/>
                </a:solidFill>
              </a:rPr>
              <a:t>They disrupted the meetings of their political opponents and engaged in street warfare with rival paramilitary groups</a:t>
            </a:r>
          </a:p>
          <a:p>
            <a:pPr marL="342900" indent="-342900">
              <a:buFont typeface="+mj-lt"/>
              <a:buAutoNum type="arabicPeriod"/>
            </a:pPr>
            <a:endParaRPr lang="en-US" dirty="0">
              <a:solidFill>
                <a:schemeClr val="bg1"/>
              </a:solidFill>
            </a:endParaRPr>
          </a:p>
          <a:p>
            <a:r>
              <a:rPr lang="en-US" dirty="0">
                <a:solidFill>
                  <a:schemeClr val="bg1"/>
                </a:solidFill>
              </a:rPr>
              <a:t>8. What event in 1934 showed Hitler turning on the SA?</a:t>
            </a:r>
            <a:br>
              <a:rPr lang="en-US" dirty="0">
                <a:solidFill>
                  <a:schemeClr val="bg1"/>
                </a:solidFill>
              </a:rPr>
            </a:br>
            <a:r>
              <a:rPr lang="en-US" b="1" dirty="0">
                <a:solidFill>
                  <a:srgbClr val="71A59F"/>
                </a:solidFill>
              </a:rPr>
              <a:t>Night of the Long Knives</a:t>
            </a:r>
          </a:p>
          <a:p>
            <a:pPr marL="342900" indent="-342900">
              <a:buFont typeface="+mj-lt"/>
              <a:buAutoNum type="arabicPeriod"/>
            </a:pPr>
            <a:endParaRPr lang="en-US" dirty="0">
              <a:solidFill>
                <a:schemeClr val="bg1"/>
              </a:solidFill>
            </a:endParaRPr>
          </a:p>
          <a:p>
            <a:r>
              <a:rPr lang="en-US" dirty="0">
                <a:solidFill>
                  <a:schemeClr val="bg1"/>
                </a:solidFill>
              </a:rPr>
              <a:t>9. Why did Hitler feel it was necessary to eliminate SA leaders like Ernst </a:t>
            </a:r>
            <a:r>
              <a:rPr lang="en-US" dirty="0" err="1">
                <a:solidFill>
                  <a:schemeClr val="bg1"/>
                </a:solidFill>
              </a:rPr>
              <a:t>Röhm</a:t>
            </a:r>
            <a:r>
              <a:rPr lang="en-US" dirty="0">
                <a:solidFill>
                  <a:schemeClr val="bg1"/>
                </a:solidFill>
              </a:rPr>
              <a:t>?</a:t>
            </a:r>
            <a:br>
              <a:rPr lang="en-US" dirty="0">
                <a:solidFill>
                  <a:schemeClr val="bg1"/>
                </a:solidFill>
              </a:rPr>
            </a:br>
            <a:r>
              <a:rPr lang="en-US" b="1" dirty="0">
                <a:solidFill>
                  <a:srgbClr val="71A59F"/>
                </a:solidFill>
              </a:rPr>
              <a:t>He was very popular especially among the Brownshirts</a:t>
            </a:r>
            <a:br>
              <a:rPr lang="en-US" dirty="0">
                <a:solidFill>
                  <a:schemeClr val="bg1"/>
                </a:solidFill>
              </a:rPr>
            </a:br>
            <a:br>
              <a:rPr lang="en-US" dirty="0">
                <a:solidFill>
                  <a:schemeClr val="bg1"/>
                </a:solidFill>
              </a:rPr>
            </a:br>
            <a:endParaRPr lang="en-US"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51185680-A52D-F5EE-425C-1D2900826C2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028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F7EC3B-50BB-6C07-065A-1051B8715D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E9A94B-C16F-6623-981F-E42A64E7612C}"/>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FD310ACC-F7CB-0052-B286-B7D1BB0C6750}"/>
              </a:ext>
            </a:extLst>
          </p:cNvPr>
          <p:cNvSpPr txBox="1"/>
          <p:nvPr/>
        </p:nvSpPr>
        <p:spPr>
          <a:xfrm>
            <a:off x="5472411" y="2079861"/>
            <a:ext cx="6093372" cy="2308324"/>
          </a:xfrm>
          <a:prstGeom prst="rect">
            <a:avLst/>
          </a:prstGeom>
          <a:noFill/>
        </p:spPr>
        <p:txBody>
          <a:bodyPr wrap="square">
            <a:spAutoFit/>
          </a:bodyPr>
          <a:lstStyle/>
          <a:p>
            <a:pPr marL="457200" indent="-457200">
              <a:buFont typeface="+mj-lt"/>
              <a:buAutoNum type="arabicPeriod"/>
            </a:pPr>
            <a:r>
              <a:rPr lang="en-US" sz="2400" dirty="0">
                <a:solidFill>
                  <a:schemeClr val="bg1"/>
                </a:solidFill>
              </a:rPr>
              <a:t>To what extent did the Nazi Party use terror and fear to gain power?</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How significant was the Reichstag Fire to Hitler’s rise to power?</a:t>
            </a:r>
            <a:br>
              <a:rPr lang="en-US" sz="2400" dirty="0">
                <a:solidFill>
                  <a:schemeClr val="bg1"/>
                </a:solidFill>
              </a:rPr>
            </a:br>
            <a:endParaRPr lang="en-US" sz="2400" dirty="0">
              <a:solidFill>
                <a:schemeClr val="bg1"/>
              </a:solidFill>
            </a:endParaRPr>
          </a:p>
        </p:txBody>
      </p:sp>
      <p:pic>
        <p:nvPicPr>
          <p:cNvPr id="3" name="Picture 2" descr="A white and blue text&#10;&#10;AI-generated content may be incorrect.">
            <a:extLst>
              <a:ext uri="{FF2B5EF4-FFF2-40B4-BE49-F238E27FC236}">
                <a16:creationId xmlns:a16="http://schemas.microsoft.com/office/drawing/2014/main" id="{0180CA2E-9D26-B266-FD67-9468305B451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8855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7AEC04-2540-0D98-8EFE-624E7DE1F5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092BA7-60CC-D7B4-691B-9504E81B3EE9}"/>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5EE5FA5-D7E2-3637-8FDC-0665B689F298}"/>
              </a:ext>
            </a:extLst>
          </p:cNvPr>
          <p:cNvSpPr txBox="1"/>
          <p:nvPr/>
        </p:nvSpPr>
        <p:spPr>
          <a:xfrm>
            <a:off x="5347109" y="1502101"/>
            <a:ext cx="6093372"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is the man in the </a:t>
            </a:r>
            <a:r>
              <a:rPr lang="en-US" dirty="0" err="1">
                <a:solidFill>
                  <a:schemeClr val="bg1"/>
                </a:solidFill>
              </a:rPr>
              <a:t>centre</a:t>
            </a:r>
            <a:r>
              <a:rPr lang="en-US" dirty="0">
                <a:solidFill>
                  <a:schemeClr val="bg1"/>
                </a:solidFill>
              </a:rPr>
              <a:t> of the image wearing that shows he is a worker?</a:t>
            </a:r>
          </a:p>
          <a:p>
            <a:pPr marL="342900" indent="-342900">
              <a:buFont typeface="+mj-lt"/>
              <a:buAutoNum type="arabicPeriod"/>
            </a:pPr>
            <a:r>
              <a:rPr lang="en-US" dirty="0">
                <a:solidFill>
                  <a:schemeClr val="bg1"/>
                </a:solidFill>
              </a:rPr>
              <a:t>Why is the worker gagged and chained in the image?</a:t>
            </a:r>
          </a:p>
          <a:p>
            <a:pPr marL="342900" indent="-342900">
              <a:buFont typeface="+mj-lt"/>
              <a:buAutoNum type="arabicPeriod"/>
            </a:pPr>
            <a:r>
              <a:rPr lang="en-US" dirty="0">
                <a:solidFill>
                  <a:schemeClr val="bg1"/>
                </a:solidFill>
              </a:rPr>
              <a:t>What two buildings appear in the background?</a:t>
            </a:r>
          </a:p>
          <a:p>
            <a:pPr marL="342900" indent="-342900">
              <a:buFont typeface="+mj-lt"/>
              <a:buAutoNum type="arabicPeriod"/>
            </a:pPr>
            <a:r>
              <a:rPr lang="en-US" dirty="0">
                <a:solidFill>
                  <a:schemeClr val="bg1"/>
                </a:solidFill>
              </a:rPr>
              <a:t>What policy did the Nazis introduce to improve welfare and public facilities?</a:t>
            </a:r>
          </a:p>
          <a:p>
            <a:pPr marL="342900" indent="-342900">
              <a:buFont typeface="+mj-lt"/>
              <a:buAutoNum type="arabicPeriod"/>
            </a:pPr>
            <a:r>
              <a:rPr lang="en-US" dirty="0">
                <a:solidFill>
                  <a:schemeClr val="bg1"/>
                </a:solidFill>
              </a:rPr>
              <a:t>What popular car, shown at the bottom, </a:t>
            </a:r>
            <a:r>
              <a:rPr lang="en-US" dirty="0" err="1">
                <a:solidFill>
                  <a:schemeClr val="bg1"/>
                </a:solidFill>
              </a:rPr>
              <a:t>symbolised</a:t>
            </a:r>
            <a:r>
              <a:rPr lang="en-US" dirty="0">
                <a:solidFill>
                  <a:schemeClr val="bg1"/>
                </a:solidFill>
              </a:rPr>
              <a:t> Nazi promises to improve living standards?</a:t>
            </a:r>
          </a:p>
          <a:p>
            <a:pPr marL="342900" indent="-342900">
              <a:buFont typeface="+mj-lt"/>
              <a:buAutoNum type="arabicPeriod"/>
            </a:pPr>
            <a:r>
              <a:rPr lang="en-US" dirty="0">
                <a:solidFill>
                  <a:schemeClr val="bg1"/>
                </a:solidFill>
              </a:rPr>
              <a:t>What organisation replaced trade unions in 1933?</a:t>
            </a:r>
          </a:p>
          <a:p>
            <a:pPr marL="342900" indent="-342900">
              <a:buFont typeface="+mj-lt"/>
              <a:buAutoNum type="arabicPeriod"/>
            </a:pPr>
            <a:r>
              <a:rPr lang="en-US" dirty="0">
                <a:solidFill>
                  <a:schemeClr val="bg1"/>
                </a:solidFill>
              </a:rPr>
              <a:t>What </a:t>
            </a:r>
            <a:r>
              <a:rPr lang="en-US" dirty="0" err="1">
                <a:solidFill>
                  <a:schemeClr val="bg1"/>
                </a:solidFill>
              </a:rPr>
              <a:t>programme</a:t>
            </a:r>
            <a:r>
              <a:rPr lang="en-US" dirty="0">
                <a:solidFill>
                  <a:schemeClr val="bg1"/>
                </a:solidFill>
              </a:rPr>
              <a:t> provided leisure and holidays for workers in Nazi Germany?</a:t>
            </a:r>
          </a:p>
          <a:p>
            <a:pPr marL="342900" indent="-342900">
              <a:buFont typeface="+mj-lt"/>
              <a:buAutoNum type="arabicPeriod"/>
            </a:pPr>
            <a:r>
              <a:rPr lang="en-US" dirty="0">
                <a:solidFill>
                  <a:schemeClr val="bg1"/>
                </a:solidFill>
              </a:rPr>
              <a:t>Why were workers’ wages and conditions tightly controlled by the Nazis?</a:t>
            </a:r>
          </a:p>
          <a:p>
            <a:pPr marL="342900" indent="-342900">
              <a:buFont typeface="+mj-lt"/>
              <a:buAutoNum type="arabicPeriod"/>
            </a:pPr>
            <a:r>
              <a:rPr lang="en-US" dirty="0">
                <a:solidFill>
                  <a:schemeClr val="bg1"/>
                </a:solidFill>
              </a:rPr>
              <a:t>How does the image suggest a contrast between workers and families under Nazi rule?</a:t>
            </a:r>
          </a:p>
          <a:p>
            <a:pPr marL="342900" indent="-342900">
              <a:buFont typeface="+mj-lt"/>
              <a:buAutoNum type="arabicPeriod"/>
            </a:pPr>
            <a:r>
              <a:rPr lang="en-US" dirty="0">
                <a:solidFill>
                  <a:schemeClr val="bg1"/>
                </a:solidFill>
              </a:rPr>
              <a:t>How did rearmament contribute to reducing unemployment in Nazi Germany?</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19E791B0-C309-2EE0-21AD-CA54C4280D9B}"/>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a:extLst>
              <a:ext uri="{FF2B5EF4-FFF2-40B4-BE49-F238E27FC236}">
                <a16:creationId xmlns:a16="http://schemas.microsoft.com/office/drawing/2014/main" id="{8B3E4442-B919-7928-7953-CC2DF432D83A}"/>
              </a:ext>
            </a:extLst>
          </p:cNvPr>
          <p:cNvSpPr/>
          <p:nvPr/>
        </p:nvSpPr>
        <p:spPr>
          <a:xfrm>
            <a:off x="7854285" y="277585"/>
            <a:ext cx="3290773"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Workers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3A3390F3-D1B3-952A-1977-DD88A8FCA60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8DD7DB78-4975-2AAC-4B49-4A10FCA04B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70264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642F2B-0947-7C80-D4C2-9EE5BA5941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099C58-FCE8-91C5-9AEE-80495609D6C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8B1C1F0E-0055-222D-88D7-8F8684FC6E6B}"/>
              </a:ext>
            </a:extLst>
          </p:cNvPr>
          <p:cNvSpPr txBox="1"/>
          <p:nvPr/>
        </p:nvSpPr>
        <p:spPr>
          <a:xfrm>
            <a:off x="5395747" y="443362"/>
            <a:ext cx="6093372" cy="5355312"/>
          </a:xfrm>
          <a:prstGeom prst="rect">
            <a:avLst/>
          </a:prstGeom>
          <a:noFill/>
        </p:spPr>
        <p:txBody>
          <a:bodyPr wrap="square">
            <a:spAutoFit/>
          </a:bodyPr>
          <a:lstStyle/>
          <a:p>
            <a:pPr marL="342900" indent="-342900">
              <a:buFont typeface="+mj-lt"/>
              <a:buAutoNum type="arabicPeriod"/>
            </a:pPr>
            <a:r>
              <a:rPr lang="en-US" dirty="0">
                <a:solidFill>
                  <a:schemeClr val="bg1"/>
                </a:solidFill>
              </a:rPr>
              <a:t>What is the man in the </a:t>
            </a:r>
            <a:r>
              <a:rPr lang="en-US" dirty="0" err="1">
                <a:solidFill>
                  <a:schemeClr val="bg1"/>
                </a:solidFill>
              </a:rPr>
              <a:t>centre</a:t>
            </a:r>
            <a:r>
              <a:rPr lang="en-US" dirty="0">
                <a:solidFill>
                  <a:schemeClr val="bg1"/>
                </a:solidFill>
              </a:rPr>
              <a:t> of the image wearing that shows he is a worker?</a:t>
            </a:r>
            <a:br>
              <a:rPr lang="en-US" dirty="0">
                <a:solidFill>
                  <a:schemeClr val="bg1"/>
                </a:solidFill>
              </a:rPr>
            </a:br>
            <a:r>
              <a:rPr lang="en-US" b="1" dirty="0">
                <a:solidFill>
                  <a:srgbClr val="71A59F"/>
                </a:solidFill>
              </a:rPr>
              <a:t>Answer: Overalls/work clothes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Why is the worker gagged and chained in the image?</a:t>
            </a:r>
            <a:br>
              <a:rPr lang="en-US" dirty="0">
                <a:solidFill>
                  <a:schemeClr val="bg1"/>
                </a:solidFill>
              </a:rPr>
            </a:br>
            <a:r>
              <a:rPr lang="en-US" b="1" dirty="0">
                <a:solidFill>
                  <a:srgbClr val="71A59F"/>
                </a:solidFill>
              </a:rPr>
              <a:t>Answer: To </a:t>
            </a:r>
            <a:r>
              <a:rPr lang="en-US" b="1" dirty="0" err="1">
                <a:solidFill>
                  <a:srgbClr val="71A59F"/>
                </a:solidFill>
              </a:rPr>
              <a:t>symbolise</a:t>
            </a:r>
            <a:r>
              <a:rPr lang="en-US" b="1" dirty="0">
                <a:solidFill>
                  <a:srgbClr val="71A59F"/>
                </a:solidFill>
              </a:rPr>
              <a:t> the loss of workers’ rights and free speech under the Nazis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two buildings appear in the background?</a:t>
            </a:r>
            <a:br>
              <a:rPr lang="en-US" dirty="0">
                <a:solidFill>
                  <a:schemeClr val="bg1"/>
                </a:solidFill>
              </a:rPr>
            </a:br>
            <a:r>
              <a:rPr lang="en-US" b="1" dirty="0">
                <a:solidFill>
                  <a:srgbClr val="71A59F"/>
                </a:solidFill>
              </a:rPr>
              <a:t>Answer: A hospital and a school</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policy did the Nazis introduce to improve welfare and public facilities?</a:t>
            </a:r>
            <a:br>
              <a:rPr lang="en-US" dirty="0">
                <a:solidFill>
                  <a:schemeClr val="bg1"/>
                </a:solidFill>
              </a:rPr>
            </a:br>
            <a:r>
              <a:rPr lang="en-US" b="1" dirty="0">
                <a:solidFill>
                  <a:srgbClr val="71A59F"/>
                </a:solidFill>
              </a:rPr>
              <a:t>Answer: Building schemes such as hospitals, schools, and infrastructure (e.g., autobahns)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popular car, shown at the bottom, </a:t>
            </a:r>
            <a:r>
              <a:rPr lang="en-US" dirty="0" err="1">
                <a:solidFill>
                  <a:schemeClr val="bg1"/>
                </a:solidFill>
              </a:rPr>
              <a:t>symbolised</a:t>
            </a:r>
            <a:r>
              <a:rPr lang="en-US" dirty="0">
                <a:solidFill>
                  <a:schemeClr val="bg1"/>
                </a:solidFill>
              </a:rPr>
              <a:t> Nazi promises to improve living standards?</a:t>
            </a:r>
            <a:br>
              <a:rPr lang="en-US" dirty="0">
                <a:solidFill>
                  <a:schemeClr val="bg1"/>
                </a:solidFill>
              </a:rPr>
            </a:br>
            <a:r>
              <a:rPr lang="en-US" b="1" dirty="0">
                <a:solidFill>
                  <a:srgbClr val="71A59F"/>
                </a:solidFill>
              </a:rPr>
              <a:t>Answer: The Volkswagen “People’s Car”</a:t>
            </a:r>
          </a:p>
        </p:txBody>
      </p:sp>
      <p:pic>
        <p:nvPicPr>
          <p:cNvPr id="2" name="Picture 1" descr="A white and blue text&#10;&#10;AI-generated content may be incorrect.">
            <a:extLst>
              <a:ext uri="{FF2B5EF4-FFF2-40B4-BE49-F238E27FC236}">
                <a16:creationId xmlns:a16="http://schemas.microsoft.com/office/drawing/2014/main" id="{0B04E24A-413C-A7A2-2664-0BE9ADABDCA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72792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3BE58D-E04B-BA15-F94E-7426D9952C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038C79-C24A-4191-9D0D-CE16074954D9}"/>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6E2BB92B-8AD8-D585-A834-1D87D53EA99B}"/>
              </a:ext>
            </a:extLst>
          </p:cNvPr>
          <p:cNvSpPr txBox="1"/>
          <p:nvPr/>
        </p:nvSpPr>
        <p:spPr>
          <a:xfrm>
            <a:off x="5395747" y="277585"/>
            <a:ext cx="6093372" cy="6186309"/>
          </a:xfrm>
          <a:prstGeom prst="rect">
            <a:avLst/>
          </a:prstGeom>
          <a:noFill/>
        </p:spPr>
        <p:txBody>
          <a:bodyPr wrap="square">
            <a:spAutoFit/>
          </a:bodyPr>
          <a:lstStyle/>
          <a:p>
            <a:r>
              <a:rPr lang="en-US" dirty="0">
                <a:solidFill>
                  <a:schemeClr val="bg1"/>
                </a:solidFill>
              </a:rPr>
              <a:t>6. What organisation replaced trade unions in 1933?</a:t>
            </a:r>
            <a:br>
              <a:rPr lang="en-US" dirty="0">
                <a:solidFill>
                  <a:schemeClr val="bg1"/>
                </a:solidFill>
              </a:rPr>
            </a:br>
            <a:r>
              <a:rPr lang="en-US" b="1" dirty="0">
                <a:solidFill>
                  <a:srgbClr val="71A59F"/>
                </a:solidFill>
              </a:rPr>
              <a:t>Answer: The German </a:t>
            </a:r>
            <a:r>
              <a:rPr lang="en-US" b="1" dirty="0" err="1">
                <a:solidFill>
                  <a:srgbClr val="71A59F"/>
                </a:solidFill>
              </a:rPr>
              <a:t>Labour</a:t>
            </a:r>
            <a:r>
              <a:rPr lang="en-US" b="1" dirty="0">
                <a:solidFill>
                  <a:srgbClr val="71A59F"/>
                </a:solidFill>
              </a:rPr>
              <a:t> Front (DAF)</a:t>
            </a:r>
          </a:p>
          <a:p>
            <a:endParaRPr lang="en-US" dirty="0">
              <a:solidFill>
                <a:schemeClr val="bg1"/>
              </a:solidFill>
            </a:endParaRPr>
          </a:p>
          <a:p>
            <a:r>
              <a:rPr lang="en-US" dirty="0">
                <a:solidFill>
                  <a:schemeClr val="bg1"/>
                </a:solidFill>
              </a:rPr>
              <a:t>7. What </a:t>
            </a:r>
            <a:r>
              <a:rPr lang="en-US" dirty="0" err="1">
                <a:solidFill>
                  <a:schemeClr val="bg1"/>
                </a:solidFill>
              </a:rPr>
              <a:t>programme</a:t>
            </a:r>
            <a:r>
              <a:rPr lang="en-US" dirty="0">
                <a:solidFill>
                  <a:schemeClr val="bg1"/>
                </a:solidFill>
              </a:rPr>
              <a:t> provided leisure and holidays for workers in Nazi Germany?</a:t>
            </a:r>
            <a:br>
              <a:rPr lang="en-US" dirty="0">
                <a:solidFill>
                  <a:schemeClr val="bg1"/>
                </a:solidFill>
              </a:rPr>
            </a:br>
            <a:r>
              <a:rPr lang="en-US" b="1" dirty="0">
                <a:solidFill>
                  <a:srgbClr val="71A59F"/>
                </a:solidFill>
              </a:rPr>
              <a:t>Answer: Strength Through Joy (</a:t>
            </a:r>
            <a:r>
              <a:rPr lang="en-US" b="1" dirty="0" err="1">
                <a:solidFill>
                  <a:srgbClr val="71A59F"/>
                </a:solidFill>
              </a:rPr>
              <a:t>KdF</a:t>
            </a:r>
            <a:r>
              <a:rPr lang="en-US" b="1" dirty="0">
                <a:solidFill>
                  <a:srgbClr val="71A59F"/>
                </a:solidFill>
              </a:rPr>
              <a:t>)</a:t>
            </a:r>
          </a:p>
          <a:p>
            <a:endParaRPr lang="en-US" dirty="0">
              <a:solidFill>
                <a:schemeClr val="bg1"/>
              </a:solidFill>
            </a:endParaRPr>
          </a:p>
          <a:p>
            <a:r>
              <a:rPr lang="en-US" dirty="0">
                <a:solidFill>
                  <a:schemeClr val="bg1"/>
                </a:solidFill>
              </a:rPr>
              <a:t>8. Why were workers’ wages and conditions tightly controlled by the Nazis?</a:t>
            </a:r>
            <a:br>
              <a:rPr lang="en-US" dirty="0">
                <a:solidFill>
                  <a:schemeClr val="bg1"/>
                </a:solidFill>
              </a:rPr>
            </a:br>
            <a:r>
              <a:rPr lang="en-US" b="1" dirty="0">
                <a:solidFill>
                  <a:srgbClr val="71A59F"/>
                </a:solidFill>
              </a:rPr>
              <a:t>Answer: To keep strikes and protests impossible, and ensure loyalty to the regime</a:t>
            </a:r>
          </a:p>
          <a:p>
            <a:endParaRPr lang="en-US" dirty="0">
              <a:solidFill>
                <a:schemeClr val="bg1"/>
              </a:solidFill>
            </a:endParaRPr>
          </a:p>
          <a:p>
            <a:r>
              <a:rPr lang="en-US" dirty="0">
                <a:solidFill>
                  <a:schemeClr val="bg1"/>
                </a:solidFill>
              </a:rPr>
              <a:t>9. How does the image suggest a contrast between workers and families under Nazi rule?</a:t>
            </a:r>
            <a:br>
              <a:rPr lang="en-US" dirty="0">
                <a:solidFill>
                  <a:schemeClr val="bg1"/>
                </a:solidFill>
              </a:rPr>
            </a:br>
            <a:r>
              <a:rPr lang="en-US" b="1" dirty="0">
                <a:solidFill>
                  <a:srgbClr val="71A59F"/>
                </a:solidFill>
              </a:rPr>
              <a:t>Answer: The worker is chained and silenced, while families in cars appear happy, showing propaganda promises versus workers’ reality</a:t>
            </a:r>
          </a:p>
          <a:p>
            <a:endParaRPr lang="en-US" dirty="0">
              <a:solidFill>
                <a:schemeClr val="bg1"/>
              </a:solidFill>
            </a:endParaRPr>
          </a:p>
          <a:p>
            <a:r>
              <a:rPr lang="en-US" dirty="0">
                <a:solidFill>
                  <a:schemeClr val="bg1"/>
                </a:solidFill>
              </a:rPr>
              <a:t>10. How did rearmament contribute to reducing unemployment in Nazi Germany?</a:t>
            </a:r>
            <a:br>
              <a:rPr lang="en-US" dirty="0">
                <a:solidFill>
                  <a:schemeClr val="bg1"/>
                </a:solidFill>
              </a:rPr>
            </a:br>
            <a:r>
              <a:rPr lang="en-US" b="1" dirty="0">
                <a:solidFill>
                  <a:srgbClr val="71A59F"/>
                </a:solidFill>
              </a:rPr>
              <a:t>Answer: It created jobs in the arms industry and military service, hiding real unemployment levels</a:t>
            </a:r>
          </a:p>
        </p:txBody>
      </p:sp>
      <p:pic>
        <p:nvPicPr>
          <p:cNvPr id="2" name="Picture 1" descr="A white and blue text&#10;&#10;AI-generated content may be incorrect.">
            <a:extLst>
              <a:ext uri="{FF2B5EF4-FFF2-40B4-BE49-F238E27FC236}">
                <a16:creationId xmlns:a16="http://schemas.microsoft.com/office/drawing/2014/main" id="{F7BF4574-BBE7-D75D-C7CD-910A983F573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50384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2647</Words>
  <Application>Microsoft Office PowerPoint</Application>
  <PresentationFormat>Widescreen</PresentationFormat>
  <Paragraphs>204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MS Mincho</vt:lpstr>
      <vt:lpstr>Aptos</vt:lpstr>
      <vt:lpstr>Aptos Display</vt:lpstr>
      <vt:lpstr>Arial</vt:lpstr>
      <vt:lpstr>Calibri</vt:lpstr>
      <vt:lpstr>Nunito</vt:lpstr>
      <vt:lpstr>Special Elite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Heathcote</dc:creator>
  <cp:lastModifiedBy>Laura Heathcote</cp:lastModifiedBy>
  <cp:revision>3</cp:revision>
  <dcterms:created xsi:type="dcterms:W3CDTF">2025-08-31T17:22:38Z</dcterms:created>
  <dcterms:modified xsi:type="dcterms:W3CDTF">2025-09-07T09:41:21Z</dcterms:modified>
</cp:coreProperties>
</file>