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1" r:id="rId3"/>
    <p:sldId id="262" r:id="rId4"/>
    <p:sldId id="263" r:id="rId5"/>
    <p:sldId id="264" r:id="rId6"/>
    <p:sldId id="265" r:id="rId7"/>
    <p:sldId id="266" r:id="rId8"/>
    <p:sldId id="267" r:id="rId9"/>
    <p:sldId id="268" r:id="rId10"/>
    <p:sldId id="269" r:id="rId11"/>
    <p:sldId id="278" r:id="rId12"/>
    <p:sldId id="270" r:id="rId13"/>
    <p:sldId id="271" r:id="rId14"/>
    <p:sldId id="272" r:id="rId15"/>
    <p:sldId id="273" r:id="rId16"/>
    <p:sldId id="274" r:id="rId17"/>
    <p:sldId id="275" r:id="rId18"/>
    <p:sldId id="276" r:id="rId19"/>
    <p:sldId id="277" r:id="rId20"/>
    <p:sldId id="256" r:id="rId21"/>
    <p:sldId id="257" r:id="rId22"/>
    <p:sldId id="258" r:id="rId23"/>
    <p:sldId id="259"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2" userDrawn="1">
          <p15:clr>
            <a:srgbClr val="A4A3A4"/>
          </p15:clr>
        </p15:guide>
        <p15:guide id="2" pos="3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42"/>
        <p:guide pos="384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en-US" dirty="0"/>
              <a:t>Click to edit Master title style</a:t>
            </a:r>
            <a:endParaRPr lang="en-US" dirty="0"/>
          </a:p>
        </p:txBody>
      </p:sp>
      <p:sp>
        <p:nvSpPr>
          <p:cNvPr id="3" name="Subtitle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16" name="Date Placeholder 15"/>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17" name="Footer Placeholder 16"/>
          <p:cNvSpPr>
            <a:spLocks noGrp="1"/>
          </p:cNvSpPr>
          <p:nvPr>
            <p:ph type="ftr" sz="quarter" idx="11"/>
            <p:custDataLst>
              <p:tags r:id="rId5"/>
            </p:custDataLst>
          </p:nvPr>
        </p:nvSpPr>
        <p:spPr/>
        <p:txBody>
          <a:bodyPr/>
          <a:lstStyle/>
          <a:p>
            <a:endParaRPr lang="en-US" dirty="0"/>
          </a:p>
        </p:txBody>
      </p:sp>
      <p:sp>
        <p:nvSpPr>
          <p:cNvPr id="18" name="Slide Number Placeholder 17"/>
          <p:cNvSpPr>
            <a:spLocks noGrp="1"/>
          </p:cNvSpPr>
          <p:nvPr>
            <p:ph type="sldNum" sz="quarter" idx="12"/>
            <p:custDataLst>
              <p:tags r:id="rId6"/>
            </p:custDataLst>
          </p:nvPr>
        </p:nvSpPr>
        <p:spPr/>
        <p:txBody>
          <a:bodyPr/>
          <a:lstStyle/>
          <a:p>
            <a:fld id="{49AE70B2-8BF9-45C0-BB95-33D1B9D3A854}"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
        <p:nvSpPr>
          <p:cNvPr id="7" name="Content Placeholder 6"/>
          <p:cNvSpPr>
            <a:spLocks noGrp="1"/>
          </p:cNvSpPr>
          <p:nvPr>
            <p:ph sz="quarter" idx="13"/>
            <p:custDataLst>
              <p:tags r:id="rId5"/>
            </p:custDataLst>
          </p:nvPr>
        </p:nvSpPr>
        <p:spPr>
          <a:xfrm>
            <a:off x="608400" y="774000"/>
            <a:ext cx="10972800" cy="5482800"/>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
        <p:nvSpPr>
          <p:cNvPr id="2" name="Title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en-US" smtClean="0"/>
              <a:t>Click to edit title</a:t>
            </a:r>
            <a:endParaRPr lang="en-US"/>
          </a:p>
        </p:txBody>
      </p:sp>
      <p:sp>
        <p:nvSpPr>
          <p:cNvPr id="7" name="Text Placeholder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en-US" dirty="0"/>
              <a:t>Click to edit Master text styles</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Content Placeholder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en-US" dirty="0"/>
              <a:t>Click to edit title</a:t>
            </a:r>
            <a:endParaRPr lang="en-US" dirty="0"/>
          </a:p>
        </p:txBody>
      </p:sp>
      <p:sp>
        <p:nvSpPr>
          <p:cNvPr id="3" name="Text Placeholder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endParaRPr lang="en-US" dirty="0"/>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Content Placeholder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custDataLst>
              <p:tags r:id="rId5"/>
            </p:custDataLst>
          </p:nvPr>
        </p:nvSpPr>
        <p:spPr/>
        <p:txBody>
          <a:bodyPr/>
          <a:lstStyle/>
          <a:p>
            <a:fld id="{760FBDFE-C587-4B4C-A407-44438C67B59E}" type="datetimeFigureOut">
              <a:rPr lang="en-US" smtClean="0"/>
            </a:fld>
            <a:endParaRPr lang="en-US"/>
          </a:p>
        </p:txBody>
      </p:sp>
      <p:sp>
        <p:nvSpPr>
          <p:cNvPr id="6" name="Footer Placeholder 5"/>
          <p:cNvSpPr>
            <a:spLocks noGrp="1"/>
          </p:cNvSpPr>
          <p:nvPr>
            <p:ph type="ftr" sz="quarter" idx="11"/>
            <p:custDataLst>
              <p:tags r:id="rId6"/>
            </p:custDataLst>
          </p:nvPr>
        </p:nvSpPr>
        <p:spPr/>
        <p:txBody>
          <a:bodyPr/>
          <a:lstStyle/>
          <a:p>
            <a:endParaRPr lang="en-US"/>
          </a:p>
        </p:txBody>
      </p:sp>
      <p:sp>
        <p:nvSpPr>
          <p:cNvPr id="7" name="Slide Number Placeholder 6"/>
          <p:cNvSpPr>
            <a:spLocks noGrp="1"/>
          </p:cNvSpPr>
          <p:nvPr>
            <p:ph type="sldNum" sz="quarter" idx="12"/>
            <p:custDataLst>
              <p:tags r:id="rId7"/>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Text Placeholder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endParaRPr lang="en-US" dirty="0"/>
          </a:p>
        </p:txBody>
      </p:sp>
      <p:sp>
        <p:nvSpPr>
          <p:cNvPr id="4" name="Content Placeholder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text</a:t>
            </a:r>
            <a:endParaRPr lang="en-US"/>
          </a:p>
        </p:txBody>
      </p:sp>
      <p:sp>
        <p:nvSpPr>
          <p:cNvPr id="6" name="Content Placeholder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custDataLst>
              <p:tags r:id="rId7"/>
            </p:custDataLst>
          </p:nvPr>
        </p:nvSpPr>
        <p:spPr/>
        <p:txBody>
          <a:bodyPr/>
          <a:lstStyle/>
          <a:p>
            <a:fld id="{760FBDFE-C587-4B4C-A407-44438C67B59E}" type="datetimeFigureOut">
              <a:rPr lang="en-US" smtClean="0"/>
            </a:fld>
            <a:endParaRPr lang="en-US"/>
          </a:p>
        </p:txBody>
      </p:sp>
      <p:sp>
        <p:nvSpPr>
          <p:cNvPr id="8" name="Footer Placeholder 7"/>
          <p:cNvSpPr>
            <a:spLocks noGrp="1"/>
          </p:cNvSpPr>
          <p:nvPr>
            <p:ph type="ftr" sz="quarter" idx="11"/>
            <p:custDataLst>
              <p:tags r:id="rId8"/>
            </p:custDataLst>
          </p:nvPr>
        </p:nvSpPr>
        <p:spPr/>
        <p:txBody>
          <a:bodyPr/>
          <a:lstStyle/>
          <a:p>
            <a:endParaRPr lang="en-US"/>
          </a:p>
        </p:txBody>
      </p:sp>
      <p:sp>
        <p:nvSpPr>
          <p:cNvPr id="9" name="Slide Number Placeholder 8"/>
          <p:cNvSpPr>
            <a:spLocks noGrp="1"/>
          </p:cNvSpPr>
          <p:nvPr>
            <p:ph type="sldNum" sz="quarter" idx="12"/>
            <p:custDataLst>
              <p:tags r:id="rId9"/>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Date Placeholder 2"/>
          <p:cNvSpPr>
            <a:spLocks noGrp="1"/>
          </p:cNvSpPr>
          <p:nvPr>
            <p:ph type="dt" sz="half" idx="10"/>
            <p:custDataLst>
              <p:tags r:id="rId3"/>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4"/>
            </p:custDataLst>
          </p:nvPr>
        </p:nvSpPr>
        <p:spPr/>
        <p:txBody>
          <a:bodyPr/>
          <a:lstStyle/>
          <a:p>
            <a:endParaRPr lang="en-US"/>
          </a:p>
        </p:txBody>
      </p:sp>
      <p:sp>
        <p:nvSpPr>
          <p:cNvPr id="5" name="Slide Number Placeholder 4"/>
          <p:cNvSpPr>
            <a:spLocks noGrp="1"/>
          </p:cNvSpPr>
          <p:nvPr>
            <p:ph type="sldNum" sz="quarter" idx="12"/>
            <p:custDataLst>
              <p:tags r:id="rId5"/>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3" name="Footer Placeholder 2"/>
          <p:cNvSpPr>
            <a:spLocks noGrp="1"/>
          </p:cNvSpPr>
          <p:nvPr>
            <p:ph type="ftr" sz="quarter" idx="11"/>
            <p:custDataLst>
              <p:tags r:id="rId3"/>
            </p:custDataLst>
          </p:nvPr>
        </p:nvSpPr>
        <p:spPr/>
        <p:txBody>
          <a:bodyPr/>
          <a:lstStyle/>
          <a:p>
            <a:endParaRPr lang="en-US"/>
          </a:p>
        </p:txBody>
      </p:sp>
      <p:sp>
        <p:nvSpPr>
          <p:cNvPr id="4" name="Slide Number Placeholder 3"/>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en-US"/>
          </a:p>
        </p:txBody>
      </p:sp>
      <p:sp>
        <p:nvSpPr>
          <p:cNvPr id="4" name="Text Placeholder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en-US" smtClean="0"/>
              <a:t>Click to edit Master text styles</a:t>
            </a:r>
            <a:endParaRPr lang="en-US"/>
          </a:p>
        </p:txBody>
      </p:sp>
      <p:sp>
        <p:nvSpPr>
          <p:cNvPr id="5" name="Date Placeholder 4"/>
          <p:cNvSpPr>
            <a:spLocks noGrp="1"/>
          </p:cNvSpPr>
          <p:nvPr>
            <p:ph type="dt" sz="half" idx="10"/>
            <p:custDataLst>
              <p:tags r:id="rId4"/>
            </p:custDataLst>
          </p:nvPr>
        </p:nvSpPr>
        <p:spPr/>
        <p:txBody>
          <a:bodyPr/>
          <a:lstStyle/>
          <a:p>
            <a:fld id="{9EFD9D74-47D9-4702-A33C-335B63B48DBF}" type="datetimeFigureOut">
              <a:rPr lang="en-US" smtClean="0"/>
            </a:fld>
            <a:endParaRPr lang="en-US" dirty="0"/>
          </a:p>
        </p:txBody>
      </p:sp>
      <p:sp>
        <p:nvSpPr>
          <p:cNvPr id="6" name="Footer Placeholder 5"/>
          <p:cNvSpPr>
            <a:spLocks noGrp="1"/>
          </p:cNvSpPr>
          <p:nvPr>
            <p:ph type="ftr" sz="quarter" idx="11"/>
            <p:custDataLst>
              <p:tags r:id="rId5"/>
            </p:custDataLst>
          </p:nvPr>
        </p:nvSpPr>
        <p:spPr/>
        <p:txBody>
          <a:bodyPr/>
          <a:lstStyle/>
          <a:p>
            <a:endParaRPr lang="en-US" dirty="0"/>
          </a:p>
        </p:txBody>
      </p:sp>
      <p:sp>
        <p:nvSpPr>
          <p:cNvPr id="7" name="Slide Number Placeholder 6"/>
          <p:cNvSpPr>
            <a:spLocks noGrp="1"/>
          </p:cNvSpPr>
          <p:nvPr>
            <p:ph type="sldNum" sz="quarter" idx="12"/>
            <p:custDataLst>
              <p:tags r:id="rId6"/>
            </p:custDataLst>
          </p:nvPr>
        </p:nvSpPr>
        <p:spPr/>
        <p:txBody>
          <a:bodyPr/>
          <a:lstStyle/>
          <a:p>
            <a:fld id="{FABC47A4-756D-490B-A52F-7D9E2C9FC05F}" type="slidenum">
              <a:rPr lang="en-US" smtClean="0"/>
            </a:fld>
            <a:endParaRPr lang="en-US"/>
          </a:p>
        </p:txBody>
      </p:sp>
      <p:sp>
        <p:nvSpPr>
          <p:cNvPr id="9" name="Title 8"/>
          <p:cNvSpPr>
            <a:spLocks noGrp="1"/>
          </p:cNvSpPr>
          <p:nvPr>
            <p:ph type="title"/>
            <p:custDataLst>
              <p:tags r:id="rId7"/>
            </p:custDataLst>
          </p:nvPr>
        </p:nvSpPr>
        <p:spPr/>
        <p:txBody>
          <a:bodyPr/>
          <a:p>
            <a:r>
              <a:rPr lang="en-US"/>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en-US" smtClean="0"/>
              <a:t>Click to edit title</a:t>
            </a:r>
            <a:endParaRPr lang="en-US"/>
          </a:p>
        </p:txBody>
      </p:sp>
      <p:sp>
        <p:nvSpPr>
          <p:cNvPr id="3" name="Vertical Text Placeholder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en-US" dirty="0"/>
              <a:t>Click to edit Master title style</a:t>
            </a:r>
            <a:endParaRPr lang="en-US" dirty="0"/>
          </a:p>
        </p:txBody>
      </p:sp>
      <p:sp>
        <p:nvSpPr>
          <p:cNvPr id="3" name="Text Placeholder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en-US" smtClean="0"/>
            </a:fld>
            <a:endParaRPr lang="en-US"/>
          </a:p>
        </p:txBody>
      </p:sp>
      <p:sp>
        <p:nvSpPr>
          <p:cNvPr id="5" name="Footer Placeholder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en-US" dirty="0"/>
          </a:p>
        </p:txBody>
      </p:sp>
      <p:sp>
        <p:nvSpPr>
          <p:cNvPr id="6" name="Slide Number Placeholder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en-US" smtClean="0"/>
            </a:fld>
            <a:endParaRPr 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custDataLst>
              <p:tags r:id="rId1"/>
            </p:custDataLst>
          </p:nvPr>
        </p:nvSpPr>
        <p:spPr>
          <a:xfrm>
            <a:off x="1198800" y="544195"/>
            <a:ext cx="9799200" cy="2570400"/>
          </a:xfrm>
        </p:spPr>
        <p:txBody>
          <a:bodyPr/>
          <a:p>
            <a:r>
              <a:rPr lang="en-US"/>
              <a:t>Uraian Tugas</a:t>
            </a:r>
            <a:br>
              <a:rPr lang="en-US"/>
            </a:br>
            <a:r>
              <a:rPr lang="en-US"/>
              <a:t>Wakil Ketua I</a:t>
            </a:r>
            <a:endParaRPr lang="en-US"/>
          </a:p>
        </p:txBody>
      </p:sp>
      <p:sp>
        <p:nvSpPr>
          <p:cNvPr id="3" name="Subtitle 2"/>
          <p:cNvSpPr>
            <a:spLocks noGrp="1"/>
          </p:cNvSpPr>
          <p:nvPr>
            <p:ph type="subTitle" idx="1"/>
            <p:custDataLst>
              <p:tags r:id="rId2"/>
            </p:custDataLst>
          </p:nvPr>
        </p:nvSpPr>
        <p:spPr>
          <a:xfrm>
            <a:off x="1198880" y="3560445"/>
            <a:ext cx="9799320" cy="2741930"/>
          </a:xfrm>
        </p:spPr>
        <p:txBody>
          <a:bodyPr>
            <a:normAutofit fontScale="90000"/>
          </a:bodyPr>
          <a:p>
            <a:r>
              <a:rPr lang="en-US" altLang="en-US" sz="3600" b="1"/>
              <a:t>Organisasi &amp; Keanggotaan</a:t>
            </a:r>
            <a:endParaRPr lang="en-US" altLang="en-US" sz="3600"/>
          </a:p>
          <a:p>
            <a:r>
              <a:rPr lang="en-US" altLang="en-US" sz="3600"/>
              <a:t>Koordinator :........</a:t>
            </a:r>
            <a:endParaRPr lang="en-US" altLang="en-US" sz="3600"/>
          </a:p>
          <a:p>
            <a:r>
              <a:rPr lang="en-US" altLang="en-US" sz="3600"/>
              <a:t> </a:t>
            </a:r>
            <a:r>
              <a:rPr lang="en-US" altLang="en-US" sz="3600" b="1"/>
              <a:t>Kaderisasi</a:t>
            </a:r>
            <a:endParaRPr lang="en-US" altLang="en-US" sz="3600" b="1"/>
          </a:p>
          <a:p>
            <a:r>
              <a:rPr lang="en-US" altLang="en-US" sz="3600"/>
              <a:t>Koordinator :......</a:t>
            </a:r>
            <a:endParaRPr lang="en-US" altLang="en-US"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Brata Saputra SE.jpeg"/>
          <p:cNvPicPr>
            <a:picLocks noChangeAspect="1"/>
          </p:cNvPicPr>
          <p:nvPr/>
        </p:nvPicPr>
        <p:blipFill>
          <a:blip r:embed="rId1"/>
          <a:stretch>
            <a:fillRect/>
          </a:stretch>
        </p:blipFill>
        <p:spPr>
          <a:xfrm>
            <a:off x="0" y="0"/>
            <a:ext cx="11995785" cy="68021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271145" y="222885"/>
            <a:ext cx="11649075" cy="5939155"/>
          </a:xfrm>
          <a:prstGeom prst="rect">
            <a:avLst/>
          </a:prstGeom>
          <a:noFill/>
        </p:spPr>
        <p:txBody>
          <a:bodyPr wrap="square" rtlCol="0">
            <a:spAutoFit/>
          </a:bodyPr>
          <a:p>
            <a:r>
              <a:rPr lang="en-US" altLang="en-US" sz="2000"/>
              <a:t>Bidang  ini di PIKI sebagai “jembatan” dan “wajah” organisasi ke luar. Kalau bidang Diakonia itu turun ke masyarakat, bidang ini yang duduk bareng Pemprov, DPR, kampus, gereja besar, dan ngomong atas nama PIKI.</a:t>
            </a:r>
            <a:endParaRPr lang="en-US" altLang="en-US" sz="2000"/>
          </a:p>
          <a:p>
            <a:pPr marL="457200" indent="-457200">
              <a:buAutoNum type="arabicPeriod"/>
            </a:pPr>
            <a:r>
              <a:rPr lang="en-US" altLang="en-US" sz="2000" b="1"/>
              <a:t>Hubungan Antar Lembaga</a:t>
            </a:r>
            <a:r>
              <a:rPr lang="en-US" altLang="en-US" sz="2000"/>
              <a:t> mengurus relasi formal sama organisasi lain, lintas gereja &amp; lintas sektor.</a:t>
            </a:r>
            <a:endParaRPr lang="en-US" altLang="en-US" sz="2000"/>
          </a:p>
          <a:p>
            <a:pPr lvl="1" indent="0">
              <a:buFont typeface="Wingdings" panose="05000000000000000000" charset="0"/>
              <a:buNone/>
            </a:pPr>
            <a:r>
              <a:rPr lang="en-US" altLang="en-US" sz="2000"/>
              <a:t>Cakupannya: </a:t>
            </a:r>
            <a:endParaRPr lang="en-US" altLang="en-US" sz="2000"/>
          </a:p>
          <a:p>
            <a:pPr marL="800100" lvl="1" indent="-342900">
              <a:buFont typeface="Wingdings" panose="05000000000000000000" charset="0"/>
              <a:buChar char="Ø"/>
            </a:pPr>
            <a:r>
              <a:rPr lang="en-US" altLang="en-US" sz="2000"/>
              <a:t>Lintas Gereja: Koordinasi sama PGIW Kalsel, PGPI, PGKI, Sinode GKE, GKII, dll. PIKI sering jadi jembatan intelektual di forum PGIW.</a:t>
            </a:r>
            <a:endParaRPr lang="en-US" altLang="en-US" sz="2000"/>
          </a:p>
          <a:p>
            <a:pPr marL="800100" lvl="1" indent="-342900">
              <a:buFont typeface="Wingdings" panose="05000000000000000000" charset="0"/>
              <a:buChar char="Ø"/>
            </a:pPr>
            <a:r>
              <a:rPr lang="en-US" altLang="en-US" sz="2000"/>
              <a:t>Organisasi Kepemudaan (OKP) : Silaturahmi &amp; kerja bareng dengan GMKI, PMKRI, KMHDI, HMI, PMII buat isu kebangsaan. Contoh: seminar kebangsaan bareng.Organisasi Profesi: IDI, IAI, PPNI, IKA ULM, PERADI. Biar kader PIKI gampang masuk jaringan profesi.</a:t>
            </a:r>
            <a:endParaRPr lang="en-US" altLang="en-US" sz="2000"/>
          </a:p>
          <a:p>
            <a:pPr marL="800100" lvl="1" indent="-342900">
              <a:buFont typeface="Wingdings" panose="05000000000000000000" charset="0"/>
              <a:buChar char="Ø"/>
            </a:pPr>
            <a:r>
              <a:rPr lang="en-US" altLang="en-US" sz="2000"/>
              <a:t>LSM &amp; NGO: Kerja sama program sama Wahana Visi, YKAI, Walhi Kalsel buat isu lingkungan &amp; HAM.</a:t>
            </a:r>
            <a:endParaRPr lang="en-US" altLang="en-US" sz="2000"/>
          </a:p>
          <a:p>
            <a:pPr marL="800100" lvl="1" indent="-342900">
              <a:buFont typeface="Wingdings" panose="05000000000000000000" charset="0"/>
              <a:buChar char="Ø"/>
            </a:pPr>
            <a:r>
              <a:rPr lang="en-US" altLang="en-US" sz="2000"/>
              <a:t>Lembaga Keumatan Lain: Dialog sama MUI, PHDI, Walubi kalau ada isu SARA/kebangsaan.</a:t>
            </a:r>
            <a:endParaRPr lang="en-US" altLang="en-US" sz="2000"/>
          </a:p>
          <a:p>
            <a:pPr marL="457200" lvl="0" indent="-457200">
              <a:buFont typeface="Wingdings" panose="05000000000000000000" charset="0"/>
              <a:buAutoNum type="arabicPeriod"/>
            </a:pPr>
            <a:r>
              <a:rPr lang="en-US" altLang="en-US" sz="2000" b="1"/>
              <a:t>Hubungan Pemerintahan</a:t>
            </a:r>
            <a:r>
              <a:rPr lang="en-US" altLang="en-US" sz="2000"/>
              <a:t> Ini jalur lobi &amp; advokasi kebijakan.</a:t>
            </a:r>
            <a:endParaRPr lang="en-US" altLang="en-US" sz="2000"/>
          </a:p>
          <a:p>
            <a:pPr lvl="1" indent="0">
              <a:buFont typeface="Wingdings" panose="05000000000000000000" charset="0"/>
              <a:buNone/>
            </a:pPr>
            <a:r>
              <a:rPr lang="en-US" altLang="en-US" sz="2000"/>
              <a:t>Cakupannya:</a:t>
            </a:r>
            <a:endParaRPr lang="en-US" altLang="en-US" sz="2000"/>
          </a:p>
          <a:p>
            <a:pPr marL="800100" lvl="1" indent="-342900">
              <a:buFont typeface="Wingdings" panose="05000000000000000000" charset="0"/>
              <a:buChar char="Ø"/>
            </a:pPr>
            <a:r>
              <a:rPr lang="en-US" altLang="en-US" sz="2000"/>
              <a:t>Eksekutif: Audiensi resmi ke Gubernur Kalsel, Bupati/Walikota, Dinas Pendidikan, Dinas Sosial, Kesbangpol. Tujuannya: sampaikan kajian, minta dukungan program.</a:t>
            </a:r>
            <a:endParaRPr lang="en-US" altLang="en-US" sz="2000"/>
          </a:p>
          <a:p>
            <a:pPr marL="800100" lvl="1" indent="-342900">
              <a:buFont typeface="Wingdings" panose="05000000000000000000" charset="0"/>
              <a:buChar char="Ø"/>
            </a:pPr>
            <a:endParaRPr lang="en-US" alt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69570" y="370840"/>
            <a:ext cx="11526520" cy="4799965"/>
          </a:xfrm>
          <a:prstGeom prst="rect">
            <a:avLst/>
          </a:prstGeom>
          <a:noFill/>
        </p:spPr>
        <p:txBody>
          <a:bodyPr wrap="square" rtlCol="0">
            <a:spAutoFit/>
          </a:bodyPr>
          <a:p>
            <a:pPr marL="800100" lvl="1" indent="-342900">
              <a:buFont typeface="Wingdings" panose="05000000000000000000" charset="0"/>
              <a:buChar char="Ø"/>
            </a:pPr>
            <a:r>
              <a:rPr lang="en-US" altLang="en-US">
                <a:sym typeface="+mn-ea"/>
              </a:rPr>
              <a:t>Legislatif: Bangun komunikasi dengan DPRD Prov/Kab/Kota. Misal: kasih masukan Raperda Pendidikan, Raperda Kerukunan Umat Beragama.Instansi Vertikal: Kanwil Kemenag, Kanwil Hukum &amp; HAM, Polda, Kodam. Penting buat urusan izin kegiatan, keamanan.</a:t>
            </a:r>
            <a:endParaRPr lang="en-US" altLang="en-US">
              <a:sym typeface="+mn-ea"/>
            </a:endParaRPr>
          </a:p>
          <a:p>
            <a:pPr marL="800100" lvl="1" indent="-342900">
              <a:buFont typeface="Wingdings" panose="05000000000000000000" charset="0"/>
              <a:buChar char="Ø"/>
            </a:pPr>
            <a:r>
              <a:rPr lang="en-US" altLang="en-US">
                <a:sym typeface="+mn-ea"/>
              </a:rPr>
              <a:t>Kebijakan Publik: Bikin kajian/position paper PIKI soal isu daerah. Contoh: kajian banjir Kalsel, pendidikan karakter, intoleransi.</a:t>
            </a:r>
            <a:endParaRPr lang="en-US" altLang="en-US">
              <a:sym typeface="+mn-ea"/>
            </a:endParaRPr>
          </a:p>
          <a:p>
            <a:pPr marL="800100" lvl="1" indent="-342900">
              <a:buFont typeface="Wingdings" panose="05000000000000000000" charset="0"/>
              <a:buChar char="Ø"/>
            </a:pPr>
            <a:r>
              <a:rPr lang="en-US" altLang="en-US">
                <a:sym typeface="+mn-ea"/>
              </a:rPr>
              <a:t>Partisipasi Forum Pemerintah: Duduk di FKUB, Forum CSR, Musrenbang. Biar suara intelektual Kristen masuk.</a:t>
            </a:r>
            <a:endParaRPr lang="en-US" altLang="en-US">
              <a:sym typeface="+mn-ea"/>
            </a:endParaRPr>
          </a:p>
          <a:p>
            <a:pPr marL="800100" lvl="1" indent="-342900">
              <a:buFont typeface="Wingdings" panose="05000000000000000000" charset="0"/>
              <a:buChar char="Ø"/>
            </a:pPr>
            <a:endParaRPr lang="en-US"/>
          </a:p>
          <a:p>
            <a:pPr marL="342900" lvl="0" indent="-342900">
              <a:buFont typeface="+mj-lt"/>
              <a:buAutoNum type="arabicPeriod" startAt="3"/>
            </a:pPr>
            <a:r>
              <a:rPr lang="en-US" altLang="en-US"/>
              <a:t>Humas mengurus citra dan komunikasi publik PIKI.</a:t>
            </a:r>
            <a:endParaRPr lang="en-US" altLang="en-US"/>
          </a:p>
          <a:p>
            <a:pPr lvl="1" indent="0">
              <a:buFont typeface="+mj-lt"/>
              <a:buNone/>
            </a:pPr>
            <a:r>
              <a:rPr lang="en-US" altLang="en-US"/>
              <a:t>Cakupannya:</a:t>
            </a:r>
            <a:endParaRPr lang="en-US" altLang="en-US"/>
          </a:p>
          <a:p>
            <a:pPr marL="742950" lvl="1" indent="-285750">
              <a:buFont typeface="Wingdings" panose="05000000000000000000" charset="0"/>
              <a:buChar char="Ø"/>
            </a:pPr>
            <a:r>
              <a:rPr lang="en-US" altLang="en-US"/>
              <a:t>Media Relations: Kirim rilis ke Banjarmasin Post, Antara Kalsel, Radar Banjarmasin kalau ada kegiatan besar. Jadi narasumber kalau ada isu keumatan.</a:t>
            </a:r>
            <a:endParaRPr lang="en-US" altLang="en-US"/>
          </a:p>
          <a:p>
            <a:pPr marL="742950" lvl="1" indent="-285750">
              <a:buFont typeface="Wingdings" panose="05000000000000000000" charset="0"/>
              <a:buChar char="Ø"/>
            </a:pPr>
            <a:r>
              <a:rPr lang="en-US" altLang="en-US"/>
              <a:t>Media Sosial: Kelola IG, FB, Website DPD PIKI Kalsel. Kontennya: dokumentasi kegiatan, edukasi, narasi positif.</a:t>
            </a:r>
            <a:endParaRPr lang="en-US" altLang="en-US"/>
          </a:p>
          <a:p>
            <a:pPr marL="742950" lvl="1" indent="-285750">
              <a:buFont typeface="Wingdings" panose="05000000000000000000" charset="0"/>
              <a:buChar char="Ø"/>
            </a:pPr>
            <a:r>
              <a:rPr lang="en-US" altLang="en-US"/>
              <a:t>Branding PIKI: Jaga konsistensi logo, warna, pesan. Biar PIKI Kalsel kelihatan profesional &amp; kredibel.</a:t>
            </a:r>
            <a:endParaRPr lang="en-US" altLang="en-US"/>
          </a:p>
          <a:p>
            <a:pPr marL="742950" lvl="1" indent="-285750">
              <a:buFont typeface="Wingdings" panose="05000000000000000000" charset="0"/>
              <a:buChar char="Ø"/>
            </a:pPr>
            <a:r>
              <a:rPr lang="en-US" altLang="en-US"/>
              <a:t>Krisis Komunikasi: Kalau ada isu sensitif yang nyeret nama PIKI, bidang ini yang rilis klarifikasi.</a:t>
            </a:r>
            <a:endParaRPr lang="en-US" altLang="en-US"/>
          </a:p>
          <a:p>
            <a:pPr marL="742950" lvl="1" indent="-285750">
              <a:buFont typeface="Wingdings" panose="05000000000000000000" charset="0"/>
              <a:buChar char="Ø"/>
            </a:pPr>
            <a:r>
              <a:rPr lang="en-US" altLang="en-US"/>
              <a:t>Dokumentasi: Foto, video, arsip kegiatan. Penting buat laporan ke DPP &amp; proposal sponsor.</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517525" y="469265"/>
            <a:ext cx="10835640" cy="5939155"/>
          </a:xfrm>
          <a:prstGeom prst="rect">
            <a:avLst/>
          </a:prstGeom>
          <a:noFill/>
        </p:spPr>
        <p:txBody>
          <a:bodyPr wrap="square" rtlCol="0">
            <a:spAutoFit/>
          </a:bodyPr>
          <a:p>
            <a:r>
              <a:rPr lang="en-US" altLang="en-US" sz="2000"/>
              <a:t>Skill &amp; Kompetensi yang di bidang ini biasanya:</a:t>
            </a:r>
            <a:endParaRPr lang="en-US" altLang="en-US" sz="2000"/>
          </a:p>
          <a:p>
            <a:pPr marL="342900" indent="-342900">
              <a:buFont typeface="Wingdings" panose="05000000000000000000" charset="0"/>
              <a:buChar char="Ø"/>
            </a:pPr>
            <a:r>
              <a:rPr lang="en-US" altLang="en-US" sz="2000"/>
              <a:t>Paham protokol &amp; etika audiensi resmi.</a:t>
            </a:r>
            <a:endParaRPr lang="en-US" altLang="en-US" sz="2000"/>
          </a:p>
          <a:p>
            <a:pPr marL="342900" indent="-342900">
              <a:buFont typeface="Wingdings" panose="05000000000000000000" charset="0"/>
              <a:buChar char="Ø"/>
            </a:pPr>
            <a:r>
              <a:rPr lang="en-US" altLang="en-US" sz="2000"/>
              <a:t>Bisa nulis press release &amp; position paper.</a:t>
            </a:r>
            <a:endParaRPr lang="en-US" altLang="en-US" sz="2000"/>
          </a:p>
          <a:p>
            <a:pPr marL="342900" indent="-342900">
              <a:buFont typeface="Wingdings" panose="05000000000000000000" charset="0"/>
              <a:buChar char="Ø"/>
            </a:pPr>
            <a:r>
              <a:rPr lang="en-US" altLang="en-US" sz="2000"/>
              <a:t>Punya jaringan luas di pemerintahan &amp; gereja.</a:t>
            </a:r>
            <a:endParaRPr lang="en-US" altLang="en-US" sz="2000"/>
          </a:p>
          <a:p>
            <a:pPr marL="342900" indent="-342900">
              <a:buFont typeface="Wingdings" panose="05000000000000000000" charset="0"/>
              <a:buChar char="Ø"/>
            </a:pPr>
            <a:r>
              <a:rPr lang="en-US" altLang="en-US" sz="2000"/>
              <a:t>Tenang waktu menghadapi konflik/isu sensitif.</a:t>
            </a:r>
            <a:endParaRPr lang="en-US" altLang="en-US" sz="2000"/>
          </a:p>
          <a:p>
            <a:pPr marL="342900" indent="-342900">
              <a:buFont typeface="Wingdings" panose="05000000000000000000" charset="0"/>
              <a:buChar char="Ø"/>
            </a:pPr>
            <a:r>
              <a:rPr lang="en-US" altLang="en-US" sz="2000"/>
              <a:t>Background: Hukum, Ilmu Komunikasi, Ilmu Pemerintahan, Hubungan Internasional</a:t>
            </a:r>
            <a:endParaRPr lang="en-US" altLang="en-US" sz="2000"/>
          </a:p>
          <a:p>
            <a:pPr marL="342900" indent="-342900">
              <a:buFont typeface="Wingdings" panose="05000000000000000000" charset="0"/>
              <a:buChar char="Ø"/>
            </a:pPr>
            <a:endParaRPr lang="en-US" altLang="en-US" sz="2000"/>
          </a:p>
          <a:p>
            <a:pPr indent="0">
              <a:buFont typeface="Wingdings" panose="05000000000000000000" charset="0"/>
              <a:buNone/>
            </a:pPr>
            <a:r>
              <a:rPr lang="en-US" altLang="en-US" sz="2000" b="1"/>
              <a:t>Program Nyata DPD PIKI Kalsel</a:t>
            </a:r>
            <a:endParaRPr lang="en-US" altLang="en-US" sz="2000" b="1"/>
          </a:p>
          <a:p>
            <a:pPr marL="457200" indent="-457200">
              <a:buFont typeface="Wingdings" panose="05000000000000000000" charset="0"/>
              <a:buAutoNum type="arabicPeriod"/>
            </a:pPr>
            <a:r>
              <a:rPr lang="en-US" altLang="en-US" sz="2000"/>
              <a:t>Audiensi Rutin ke Gubernur/Wagub Kalsel: Sampaikan program kerja DPD &amp; minta dukungan.</a:t>
            </a:r>
            <a:endParaRPr lang="en-US" altLang="en-US" sz="2000"/>
          </a:p>
          <a:p>
            <a:pPr marL="457200" indent="-457200">
              <a:buFont typeface="Wingdings" panose="05000000000000000000" charset="0"/>
              <a:buAutoNum type="arabicPeriod"/>
            </a:pPr>
            <a:r>
              <a:rPr lang="en-US" altLang="en-US" sz="2000"/>
              <a:t>Seminar Kebangsaan Bareng FKUB Kalsel: Bahas kerukunan, moderasi beragama.</a:t>
            </a:r>
            <a:endParaRPr lang="en-US" altLang="en-US" sz="2000"/>
          </a:p>
          <a:p>
            <a:pPr marL="457200" indent="-457200">
              <a:buFont typeface="Wingdings" panose="05000000000000000000" charset="0"/>
              <a:buAutoNum type="arabicPeriod"/>
            </a:pPr>
            <a:r>
              <a:rPr lang="en-US" altLang="en-US" sz="2000"/>
              <a:t>MoU dengan ULM/FKIP: Program magang &amp; penelitian bareng kader PIKI.</a:t>
            </a:r>
            <a:endParaRPr lang="en-US" altLang="en-US" sz="2000"/>
          </a:p>
          <a:p>
            <a:pPr marL="457200" indent="-457200">
              <a:buFont typeface="Wingdings" panose="05000000000000000000" charset="0"/>
              <a:buAutoNum type="arabicPeriod"/>
            </a:pPr>
            <a:r>
              <a:rPr lang="en-US" altLang="en-US" sz="2000"/>
              <a:t>Press Conference Pasca Bencana: PIKI rilis data &amp; kebutuhan riil di lapangan.</a:t>
            </a:r>
            <a:endParaRPr lang="en-US" altLang="en-US" sz="2000"/>
          </a:p>
          <a:p>
            <a:pPr marL="457200" indent="-457200">
              <a:buFont typeface="Wingdings" panose="05000000000000000000" charset="0"/>
              <a:buAutoNum type="arabicPeriod"/>
            </a:pPr>
            <a:r>
              <a:rPr lang="en-US" altLang="en-US" sz="2000"/>
              <a:t>Ngopi Bareng Kesbangpol: Jaga komunikasi informal biar gampang urus izin kegiatan.</a:t>
            </a:r>
            <a:endParaRPr lang="en-US" altLang="en-US" sz="2000"/>
          </a:p>
          <a:p>
            <a:pPr indent="0">
              <a:buFont typeface="Wingdings" panose="05000000000000000000" charset="0"/>
              <a:buNone/>
            </a:pPr>
            <a:endParaRPr lang="en-US" altLang="en-US" sz="2000"/>
          </a:p>
          <a:p>
            <a:pPr indent="0">
              <a:buFont typeface="Wingdings" panose="05000000000000000000" charset="0"/>
              <a:buNone/>
            </a:pPr>
            <a:r>
              <a:rPr lang="en-US" altLang="en-US" sz="2000" b="1"/>
              <a:t>Output yang DiharapkanLegitimasi: </a:t>
            </a:r>
            <a:endParaRPr lang="en-US" altLang="en-US" sz="2000" b="1"/>
          </a:p>
          <a:p>
            <a:pPr marL="457200" indent="-457200">
              <a:buFont typeface="Wingdings" panose="05000000000000000000" charset="0"/>
              <a:buAutoNum type="arabicPeriod"/>
            </a:pPr>
            <a:r>
              <a:rPr lang="en-US" altLang="en-US" sz="2000"/>
              <a:t>Pemerintah &amp; gereja besar mengakui PIKI sebagai mitra dialog.</a:t>
            </a:r>
            <a:endParaRPr lang="en-US" altLang="en-US" sz="2000"/>
          </a:p>
          <a:p>
            <a:pPr marL="457200" indent="-457200">
              <a:buFont typeface="Wingdings" panose="05000000000000000000" charset="0"/>
              <a:buAutoNum type="arabicPeriod"/>
            </a:pPr>
            <a:r>
              <a:rPr lang="en-US" altLang="en-US" sz="2000"/>
              <a:t>PIKI lebih mudah masuk Musrenbang, FKUB, program CSR BUMN.</a:t>
            </a:r>
            <a:endParaRPr lang="en-US" altLang="en-US" sz="2000"/>
          </a:p>
          <a:p>
            <a:pPr indent="0">
              <a:buFont typeface="Wingdings" panose="05000000000000000000" charset="0"/>
              <a:buNone/>
            </a:pPr>
            <a:endParaRPr lang="en-US" altLang="en-US"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591185" y="370840"/>
            <a:ext cx="10984230" cy="1476375"/>
          </a:xfrm>
          <a:prstGeom prst="rect">
            <a:avLst/>
          </a:prstGeom>
          <a:noFill/>
        </p:spPr>
        <p:txBody>
          <a:bodyPr wrap="square" rtlCol="0">
            <a:spAutoFit/>
          </a:bodyPr>
          <a:p>
            <a:pPr indent="0">
              <a:buFont typeface="Wingdings" panose="05000000000000000000" charset="0"/>
              <a:buNone/>
            </a:pPr>
            <a:r>
              <a:rPr lang="en-US" altLang="en-US" b="1">
                <a:sym typeface="+mn-ea"/>
              </a:rPr>
              <a:t>Pengaruh Kebijakan</a:t>
            </a:r>
            <a:r>
              <a:rPr lang="en-US" altLang="en-US">
                <a:sym typeface="+mn-ea"/>
              </a:rPr>
              <a:t>:</a:t>
            </a:r>
            <a:endParaRPr lang="en-US" altLang="en-US">
              <a:sym typeface="+mn-ea"/>
            </a:endParaRPr>
          </a:p>
          <a:p>
            <a:pPr marL="342900" indent="-342900">
              <a:buFont typeface="Wingdings" panose="05000000000000000000" charset="0"/>
              <a:buAutoNum type="arabicPeriod"/>
            </a:pPr>
            <a:r>
              <a:rPr lang="en-US" altLang="en-US">
                <a:sym typeface="+mn-ea"/>
              </a:rPr>
              <a:t>Kajian PIKI dipakai jadi bahan pertimbangan perda/pergub.</a:t>
            </a:r>
            <a:endParaRPr lang="en-US" altLang="en-US">
              <a:sym typeface="+mn-ea"/>
            </a:endParaRPr>
          </a:p>
          <a:p>
            <a:pPr marL="342900" indent="-342900">
              <a:buFont typeface="Wingdings" panose="05000000000000000000" charset="0"/>
              <a:buAutoNum type="arabicPeriod"/>
            </a:pPr>
            <a:r>
              <a:rPr lang="en-US" altLang="en-US">
                <a:sym typeface="+mn-ea"/>
              </a:rPr>
              <a:t>Citra Positif: Masyarakat tahu PIKI bukan organisasi tertutup, tapi aktif buat pembangunan Kalsel.</a:t>
            </a:r>
            <a:endParaRPr lang="en-US" altLang="en-US">
              <a:sym typeface="+mn-ea"/>
            </a:endParaRPr>
          </a:p>
          <a:p>
            <a:pPr marL="342900" indent="-342900">
              <a:buFont typeface="Wingdings" panose="05000000000000000000" charset="0"/>
              <a:buAutoNum type="arabicPeriod"/>
            </a:pPr>
            <a:r>
              <a:rPr lang="en-US" altLang="en-US">
                <a:sym typeface="+mn-ea"/>
              </a:rPr>
              <a:t>Singkatnya: Kalau Ketua DPD ketemu Gubernur, yang nyiapin materi, janji, dan follow-up itu Bidang Humas.</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ctrTitle"/>
            <p:custDataLst>
              <p:tags r:id="rId1"/>
            </p:custDataLst>
          </p:nvPr>
        </p:nvSpPr>
        <p:spPr>
          <a:xfrm>
            <a:off x="1198800" y="593725"/>
            <a:ext cx="9799200" cy="2570400"/>
          </a:xfrm>
        </p:spPr>
        <p:txBody>
          <a:bodyPr/>
          <a:p>
            <a:r>
              <a:rPr lang="en-US"/>
              <a:t>Uraian Tugas </a:t>
            </a:r>
            <a:br>
              <a:rPr lang="en-US"/>
            </a:br>
            <a:r>
              <a:rPr lang="en-US"/>
              <a:t>Wakil Ketua IV</a:t>
            </a:r>
            <a:endParaRPr lang="en-US"/>
          </a:p>
        </p:txBody>
      </p:sp>
      <p:sp>
        <p:nvSpPr>
          <p:cNvPr id="5" name="Subtitle 4"/>
          <p:cNvSpPr>
            <a:spLocks noGrp="1"/>
          </p:cNvSpPr>
          <p:nvPr>
            <p:ph type="subTitle" idx="1"/>
            <p:custDataLst>
              <p:tags r:id="rId2"/>
            </p:custDataLst>
          </p:nvPr>
        </p:nvSpPr>
        <p:spPr>
          <a:xfrm>
            <a:off x="1198880" y="3560445"/>
            <a:ext cx="9799320" cy="2902585"/>
          </a:xfrm>
        </p:spPr>
        <p:txBody>
          <a:bodyPr>
            <a:normAutofit/>
          </a:bodyPr>
          <a:p>
            <a:r>
              <a:rPr lang="en-US" altLang="en-US" sz="3600" b="1"/>
              <a:t>Bidang Sosial/ Budaya </a:t>
            </a:r>
            <a:r>
              <a:rPr lang="en-US" altLang="en-US" sz="3600">
                <a:sym typeface="+mn-ea"/>
              </a:rPr>
              <a:t>Koordinator :.........</a:t>
            </a:r>
            <a:endParaRPr lang="en-US" altLang="en-US" sz="3600">
              <a:sym typeface="+mn-ea"/>
            </a:endParaRPr>
          </a:p>
          <a:p>
            <a:r>
              <a:rPr lang="en-US" altLang="en-US" sz="3600" b="1">
                <a:sym typeface="+mn-ea"/>
              </a:rPr>
              <a:t>Kemanusiaan &amp; </a:t>
            </a:r>
            <a:r>
              <a:rPr lang="en-US" altLang="en-US" sz="3600" b="1"/>
              <a:t>Diakonia</a:t>
            </a:r>
            <a:endParaRPr lang="en-US" altLang="en-US" sz="3600" b="1"/>
          </a:p>
          <a:p>
            <a:r>
              <a:rPr lang="en-US" altLang="en-US" sz="3600"/>
              <a:t>Koordinator :.......</a:t>
            </a:r>
            <a:endParaRPr lang="en-US" altLang="en-US" sz="3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69570" y="47625"/>
            <a:ext cx="10971530" cy="6862445"/>
          </a:xfrm>
          <a:prstGeom prst="rect">
            <a:avLst/>
          </a:prstGeom>
          <a:noFill/>
        </p:spPr>
        <p:txBody>
          <a:bodyPr wrap="square" rtlCol="0">
            <a:spAutoFit/>
          </a:bodyPr>
          <a:p>
            <a:r>
              <a:rPr lang="en-US" altLang="en-US" sz="2000"/>
              <a:t>Dalam PIKI bidang ini sebagai “tangan dan kaki” organisasi.</a:t>
            </a:r>
            <a:endParaRPr lang="en-US" altLang="en-US" sz="2000"/>
          </a:p>
          <a:p>
            <a:r>
              <a:rPr lang="en-US" altLang="en-US" sz="2000"/>
              <a:t>Kalau bidang IPTEK-Ekonomi itu mikir dan nyusun strategi, bidang ini yang turun langsung ke lapangan buat melayani.</a:t>
            </a:r>
            <a:endParaRPr lang="en-US" altLang="en-US" sz="2000"/>
          </a:p>
          <a:p>
            <a:r>
              <a:rPr lang="en-US" altLang="en-US" sz="2000"/>
              <a:t>cakupan lengkapnya:</a:t>
            </a:r>
            <a:endParaRPr lang="en-US" altLang="en-US" sz="2000"/>
          </a:p>
          <a:p>
            <a:pPr marL="457200" indent="-457200">
              <a:buAutoNum type="arabicPeriod"/>
            </a:pPr>
            <a:r>
              <a:rPr lang="en-US" altLang="en-US" sz="2000" b="1"/>
              <a:t>Diakonia Gerejawi</a:t>
            </a:r>
            <a:endParaRPr lang="en-US" altLang="en-US" sz="2000" b="1"/>
          </a:p>
          <a:p>
            <a:pPr marL="914400" lvl="1" indent="-457200">
              <a:buFont typeface="Wingdings" panose="05000000000000000000" charset="0"/>
              <a:buChar char="Ø"/>
            </a:pPr>
            <a:r>
              <a:rPr lang="en-US" altLang="en-US" sz="2000"/>
              <a:t>Pelayanan kasih ke dalam tubuh gereja dan jemaat. Cakupannya: Bantuan Darurat Jemaat: Bantu anggota gereja yang kena PHK, sakit berat, kebakaran rumah. Biasanya bentuknya dana, sembako, pendampingan.</a:t>
            </a:r>
            <a:endParaRPr lang="en-US" altLang="en-US" sz="2000"/>
          </a:p>
          <a:p>
            <a:pPr marL="914400" lvl="1" indent="-457200">
              <a:buFont typeface="Wingdings" panose="05000000000000000000" charset="0"/>
              <a:buChar char="Ø"/>
            </a:pPr>
            <a:r>
              <a:rPr lang="en-US" altLang="en-US" sz="2000"/>
              <a:t>Pendampingan Pastoral Sosial: Kerja sama dengan pendeta/PGIW buat kasus kekerasan dalam rumah tangga, perceraian, kenakalan remaja di jemaat.</a:t>
            </a:r>
            <a:endParaRPr lang="en-US" altLang="en-US" sz="2000"/>
          </a:p>
          <a:p>
            <a:pPr marL="914400" lvl="1" indent="-457200">
              <a:buFont typeface="Wingdings" panose="05000000000000000000" charset="0"/>
              <a:buChar char="Ø"/>
            </a:pPr>
            <a:r>
              <a:rPr lang="en-US" altLang="en-US" sz="2000"/>
              <a:t>Bakti Sosial Gereja: Bakti sosial kesehatan gratis, sunatan massal, donor darah pas HUT gereja/PIKI.</a:t>
            </a:r>
            <a:endParaRPr lang="en-US" altLang="en-US" sz="2000"/>
          </a:p>
          <a:p>
            <a:pPr marL="914400" lvl="1" indent="-457200">
              <a:buFont typeface="Wingdings" panose="05000000000000000000" charset="0"/>
              <a:buChar char="Ø"/>
            </a:pPr>
            <a:r>
              <a:rPr lang="en-US" altLang="en-US" sz="2000"/>
              <a:t>Pelayanan Disabilitas &amp; Lansia: Program kunjungan, kursi roda, alat bantu dengar untuk jemaat lansia/disabilitas.</a:t>
            </a:r>
            <a:endParaRPr lang="en-US" altLang="en-US" sz="2000"/>
          </a:p>
          <a:p>
            <a:pPr marL="457200" lvl="0" indent="-457200">
              <a:buFont typeface="Wingdings" panose="05000000000000000000" charset="0"/>
              <a:buAutoNum type="arabicPeriod"/>
            </a:pPr>
            <a:r>
              <a:rPr lang="en-US" altLang="en-US" sz="2000" b="1"/>
              <a:t>Kemanusiaan &amp; Tanggap Bencana</a:t>
            </a:r>
            <a:r>
              <a:rPr lang="en-US" altLang="en-US" sz="2000"/>
              <a:t>, Ini yang paling kelihatan publik, terutama di Kalsel yang sering banjir. </a:t>
            </a:r>
            <a:endParaRPr lang="en-US" altLang="en-US" sz="2000"/>
          </a:p>
          <a:p>
            <a:pPr lvl="1" indent="0">
              <a:buFont typeface="Wingdings" panose="05000000000000000000" charset="0"/>
              <a:buNone/>
            </a:pPr>
            <a:r>
              <a:rPr lang="en-US" altLang="en-US" sz="2000"/>
              <a:t>Cakupannya:Tanggap Darurat Bencana: PIKI buka posko, distribusi logistik, dapur umum, tim evakuasi. Recovery &amp; Rehab: Setelah banjir surut, bantu bersih-bersih, distribusi bibit, bantu bangun rumah sederhana. Mitigasi Bencana: Pelatihan kesiapsiagaan bencana/banjir ke gereja &amp; masyarakat, bikin peta rawan banjir bareng BPBD.</a:t>
            </a:r>
            <a:endParaRPr lang="en-US" altLang="en-US" sz="2000"/>
          </a:p>
          <a:p>
            <a:pPr lvl="1" indent="0">
              <a:buFont typeface="Wingdings" panose="05000000000000000000" charset="0"/>
              <a:buNone/>
            </a:pPr>
            <a:r>
              <a:rPr lang="en-US" altLang="en-US" sz="2000"/>
              <a:t>Bantuan Kemanusiaan Nasional: Kalau ada besar/ kebakaran Kalimantan, PIKI Kalsel kirim bantuan lewat DPP</a:t>
            </a:r>
            <a:endParaRPr lang="en-US" alt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69570" y="224790"/>
            <a:ext cx="11415395" cy="6554470"/>
          </a:xfrm>
          <a:prstGeom prst="rect">
            <a:avLst/>
          </a:prstGeom>
          <a:noFill/>
        </p:spPr>
        <p:txBody>
          <a:bodyPr wrap="square" rtlCol="0">
            <a:spAutoFit/>
          </a:bodyPr>
          <a:p>
            <a:pPr marL="457200" indent="-457200">
              <a:buFont typeface="+mj-lt"/>
              <a:buAutoNum type="arabicPeriod" startAt="3"/>
            </a:pPr>
            <a:r>
              <a:rPr lang="en-US" altLang="en-US" sz="2000" b="1"/>
              <a:t>Sosial &amp; Pemberdayaan Masyarakat</a:t>
            </a:r>
            <a:r>
              <a:rPr lang="en-US" altLang="en-US" sz="2000"/>
              <a:t> Fokusnya bukan bagi-bagi bantuan, tapi bikin masyarakat mandiri.</a:t>
            </a:r>
            <a:endParaRPr lang="en-US" altLang="en-US" sz="2000"/>
          </a:p>
          <a:p>
            <a:pPr marL="914400" lvl="1" indent="-457200">
              <a:buFont typeface="Wingdings" panose="05000000000000000000" charset="0"/>
              <a:buChar char="Ø"/>
            </a:pPr>
            <a:r>
              <a:rPr lang="en-US" altLang="en-US" sz="2000"/>
              <a:t>Cakupannya: </a:t>
            </a:r>
            <a:endParaRPr lang="en-US" altLang="en-US" sz="2000"/>
          </a:p>
          <a:p>
            <a:pPr marL="1371600" lvl="2" indent="-457200">
              <a:buFont typeface="Wingdings" panose="05000000000000000000" charset="0"/>
              <a:buAutoNum type="arabicPeriod"/>
            </a:pPr>
            <a:r>
              <a:rPr lang="en-US" altLang="en-US" sz="2000"/>
              <a:t>Pendidikan Informal: Buka bimbel gratis untuk anak pesisir/pinggiran Banjarmasin, kelas baca-tulis untuk lansia.</a:t>
            </a:r>
            <a:endParaRPr lang="en-US" altLang="en-US" sz="2000"/>
          </a:p>
          <a:p>
            <a:pPr marL="1371600" lvl="2" indent="-457200">
              <a:buFont typeface="Wingdings" panose="05000000000000000000" charset="0"/>
              <a:buAutoNum type="arabicPeriod"/>
            </a:pPr>
            <a:r>
              <a:rPr lang="en-US" altLang="en-US" sz="2000"/>
              <a:t>Kesehatan Masyarakat: Penyuluhan stunting, HIV/AIDS, kesehatan mental. Kerja sama dengan Puskesmas/Dinkes.</a:t>
            </a:r>
            <a:endParaRPr lang="en-US" altLang="en-US" sz="2000"/>
          </a:p>
          <a:p>
            <a:pPr marL="1371600" lvl="2" indent="-457200">
              <a:buFont typeface="Wingdings" panose="05000000000000000000" charset="0"/>
              <a:buAutoNum type="arabicPeriod"/>
            </a:pPr>
            <a:r>
              <a:rPr lang="en-US" altLang="en-US" sz="2000"/>
              <a:t>Hak Asasi &amp; Advokasi: Bantu warga miskin dapat akses KTP, BPJS, bantuan sosial. Dampingi korban penggusuran, sengketa lahan.</a:t>
            </a:r>
            <a:endParaRPr lang="en-US" altLang="en-US" sz="2000"/>
          </a:p>
          <a:p>
            <a:pPr marL="1371600" lvl="2" indent="-457200">
              <a:buFont typeface="Wingdings" panose="05000000000000000000" charset="0"/>
              <a:buAutoNum type="arabicPeriod"/>
            </a:pPr>
            <a:r>
              <a:rPr lang="en-US" altLang="en-US" sz="2000"/>
              <a:t>Lingkungan Hidup: Aksi bersih sungai Martapura, tanam pohon mangrove, kampanye anti pembakaran lahan.</a:t>
            </a:r>
            <a:endParaRPr lang="en-US" altLang="en-US" sz="2000"/>
          </a:p>
          <a:p>
            <a:pPr marL="1371600" lvl="2" indent="-457200">
              <a:buFont typeface="Wingdings" panose="05000000000000000000" charset="0"/>
              <a:buAutoNum type="arabicPeriod"/>
            </a:pPr>
            <a:r>
              <a:rPr lang="en-US" altLang="en-US" sz="2000"/>
              <a:t>Pemberdayaan Perempuan &amp; Anak: Pelatihan keterampilan, pencegahan stunting, perlindungan anak dari kekerasan.</a:t>
            </a:r>
            <a:endParaRPr lang="en-US" altLang="en-US" sz="2000"/>
          </a:p>
          <a:p>
            <a:pPr marL="1371600" lvl="2" indent="-457200">
              <a:buFont typeface="Wingdings" panose="05000000000000000000" charset="0"/>
              <a:buAutoNum type="arabicPeriod"/>
            </a:pPr>
            <a:endParaRPr lang="en-US" altLang="en-US" sz="2000"/>
          </a:p>
          <a:p>
            <a:pPr lvl="1" indent="0">
              <a:buFont typeface="Wingdings" panose="05000000000000000000" charset="0"/>
              <a:buNone/>
            </a:pPr>
            <a:r>
              <a:rPr lang="en-US" altLang="en-US" sz="2000" b="1"/>
              <a:t>Prinsip Diakonia di PIKI </a:t>
            </a:r>
            <a:r>
              <a:rPr lang="en-US" altLang="en-US" sz="2000"/>
              <a:t>berbeda dengan LSM umumnya, diakonia PIKI punya 3 ciri:</a:t>
            </a:r>
            <a:endParaRPr lang="en-US" altLang="en-US" sz="2000"/>
          </a:p>
          <a:p>
            <a:pPr marL="914400" lvl="1" indent="-457200">
              <a:buFont typeface="Wingdings" panose="05000000000000000000" charset="0"/>
              <a:buAutoNum type="arabicPeriod"/>
            </a:pPr>
            <a:r>
              <a:rPr lang="en-US" altLang="en-US" sz="2000" b="1"/>
              <a:t>Berbasis Iman</a:t>
            </a:r>
            <a:r>
              <a:rPr lang="en-US" altLang="en-US" sz="2000"/>
              <a:t>: Semua pelayanan dilandasi “Et Caritas et Veritas” - kasih dan kebenaran. Bukan sekadar CSR.</a:t>
            </a:r>
            <a:endParaRPr lang="en-US" altLang="en-US" sz="2000"/>
          </a:p>
          <a:p>
            <a:pPr marL="914400" lvl="1" indent="-457200">
              <a:buFont typeface="Wingdings" panose="05000000000000000000" charset="0"/>
              <a:buAutoNum type="arabicPeriod"/>
            </a:pPr>
            <a:r>
              <a:rPr lang="en-US" altLang="en-US" sz="2000"/>
              <a:t>Inklusif: Layani semua tanpa lihat agama. Justru seringnya yang dibantu mayoritas Muslim di daerah pedalaman Kalsel.</a:t>
            </a:r>
            <a:endParaRPr lang="en-US" altLang="en-US" sz="2000"/>
          </a:p>
          <a:p>
            <a:pPr marL="914400" lvl="1" indent="-457200">
              <a:buFont typeface="Wingdings" panose="05000000000000000000" charset="0"/>
              <a:buAutoNum type="arabicPeriod"/>
            </a:pPr>
            <a:r>
              <a:rPr lang="en-US" altLang="en-US" sz="2000"/>
              <a:t>Membangun, bukan Ketergantungan: Tujuannya biar masyarakat bisa berdiri sendiri, bukan terus dikasih ikan.</a:t>
            </a:r>
            <a:endParaRPr lang="en-US" altLang="en-U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271145" y="358775"/>
            <a:ext cx="11710670" cy="2553335"/>
          </a:xfrm>
          <a:prstGeom prst="rect">
            <a:avLst/>
          </a:prstGeom>
          <a:noFill/>
        </p:spPr>
        <p:txBody>
          <a:bodyPr wrap="square" rtlCol="0">
            <a:spAutoFit/>
          </a:bodyPr>
          <a:p>
            <a:r>
              <a:rPr lang="en-US" altLang="en-US" sz="2000"/>
              <a:t>Program Nyata Bidang Ini di DPD PIKI Kalsel</a:t>
            </a:r>
            <a:endParaRPr lang="en-US" altLang="en-US" sz="2000"/>
          </a:p>
          <a:p>
            <a:pPr marL="457200" indent="-457200">
              <a:buAutoNum type="arabicPeriod"/>
            </a:pPr>
            <a:r>
              <a:rPr lang="en-US" altLang="en-US" sz="2000"/>
              <a:t>“PIKI Peduli Banjir”: Posko, dapur umum, trauma healing anak pasca bencana banjir.</a:t>
            </a:r>
            <a:endParaRPr lang="en-US" altLang="en-US" sz="2000"/>
          </a:p>
          <a:p>
            <a:pPr marL="457200" indent="-457200">
              <a:buAutoNum type="arabicPeriod"/>
            </a:pPr>
            <a:r>
              <a:rPr lang="en-US" altLang="en-US" sz="2000"/>
              <a:t>“Sehat Bersama PIKI”: Pemeriksaan kesehatan gratis di gereja-gereja dimana DPC berada.</a:t>
            </a:r>
            <a:endParaRPr lang="en-US" altLang="en-US" sz="2000"/>
          </a:p>
          <a:p>
            <a:pPr marL="457200" indent="-457200">
              <a:buAutoNum type="arabicPeriod"/>
            </a:pPr>
            <a:r>
              <a:rPr lang="en-US" altLang="en-US" sz="2000"/>
              <a:t>“Sekolah Sungai PIKI”: Edukasi anak-anak bantaran sungai soal lingkungan &amp; baca tulis.“Bantuan Hukum Gratis”: Kerja sama dengan LBH Kristen buat warga miskin.</a:t>
            </a:r>
            <a:endParaRPr lang="en-US" altLang="en-US" sz="2000"/>
          </a:p>
          <a:p>
            <a:pPr marL="457200" indent="-457200">
              <a:buAutoNum type="arabicPeriod"/>
            </a:pPr>
            <a:r>
              <a:rPr lang="en-US" altLang="en-US" sz="2000"/>
              <a:t>“Natal Kasih PIKI”: Baksos Natal ke panti jompo, panti asuhan lintas agama.</a:t>
            </a:r>
            <a:endParaRPr lang="en-US" altLang="en-US" sz="2000"/>
          </a:p>
          <a:p>
            <a:pPr marL="457200" indent="-457200">
              <a:buAutoNum type="arabicPeriod"/>
            </a:pPr>
            <a:r>
              <a:rPr lang="en-US" altLang="en-US" sz="2000"/>
              <a:t>“ Bebas sampah plastik dilingkungan gereja” dengan menyediaka bank sampah di tiap gereja</a:t>
            </a:r>
            <a:endParaRPr lang="en-US" altLang="en-US" sz="2000"/>
          </a:p>
          <a:p>
            <a:pPr indent="0">
              <a:buNone/>
            </a:pPr>
            <a:endParaRPr lang="en-US" altLang="en-US"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198800" y="513080"/>
            <a:ext cx="9799200" cy="2570400"/>
          </a:xfrm>
        </p:spPr>
        <p:txBody>
          <a:bodyPr/>
          <a:p>
            <a:r>
              <a:rPr lang="en-US" altLang="en-US"/>
              <a:t>Uraian Tugas</a:t>
            </a:r>
            <a:br>
              <a:rPr lang="en-US" altLang="en-US"/>
            </a:br>
            <a:r>
              <a:rPr lang="en-US" altLang="en-US"/>
              <a:t>Wakil Ketua V</a:t>
            </a:r>
            <a:endParaRPr lang="en-US" altLang="en-US"/>
          </a:p>
        </p:txBody>
      </p:sp>
      <p:sp>
        <p:nvSpPr>
          <p:cNvPr id="3" name="Subtitle 2"/>
          <p:cNvSpPr>
            <a:spLocks noGrp="1"/>
          </p:cNvSpPr>
          <p:nvPr>
            <p:ph type="subTitle" idx="1"/>
            <p:custDataLst>
              <p:tags r:id="rId2"/>
            </p:custDataLst>
          </p:nvPr>
        </p:nvSpPr>
        <p:spPr>
          <a:xfrm>
            <a:off x="1198880" y="3083560"/>
            <a:ext cx="9799320" cy="3255645"/>
          </a:xfrm>
        </p:spPr>
        <p:txBody>
          <a:bodyPr>
            <a:normAutofit lnSpcReduction="20000"/>
          </a:bodyPr>
          <a:p>
            <a:r>
              <a:rPr lang="en-US" altLang="en-US" b="1"/>
              <a:t>IPTEK </a:t>
            </a:r>
            <a:r>
              <a:rPr lang="en-US" altLang="en-US" b="1">
                <a:sym typeface="+mn-ea"/>
              </a:rPr>
              <a:t>&amp; Profesional</a:t>
            </a:r>
            <a:endParaRPr lang="en-US" altLang="en-US" b="1">
              <a:sym typeface="+mn-ea"/>
            </a:endParaRPr>
          </a:p>
          <a:p>
            <a:r>
              <a:rPr lang="en-US" altLang="en-US"/>
              <a:t>Koordinator:.......</a:t>
            </a:r>
            <a:endParaRPr lang="en-US" altLang="en-US"/>
          </a:p>
          <a:p>
            <a:r>
              <a:rPr lang="en-US" altLang="en-US" b="1"/>
              <a:t>Aset</a:t>
            </a:r>
            <a:endParaRPr lang="en-US" altLang="en-US" b="1"/>
          </a:p>
          <a:p>
            <a:r>
              <a:rPr lang="en-US" altLang="en-US"/>
              <a:t>Koordinator :........ </a:t>
            </a:r>
            <a:endParaRPr lang="en-US" altLang="en-US"/>
          </a:p>
          <a:p>
            <a:r>
              <a:rPr lang="en-US" altLang="en-US" b="1"/>
              <a:t>Ekonomi/ UMKM</a:t>
            </a:r>
            <a:r>
              <a:rPr lang="en-US" altLang="en-US"/>
              <a:t> </a:t>
            </a:r>
            <a:endParaRPr lang="en-US" altLang="en-US"/>
          </a:p>
          <a:p>
            <a:r>
              <a:rPr lang="en-US" altLang="en-US"/>
              <a:t>Koordinator : Ibu Lantan</a:t>
            </a:r>
            <a:endParaRPr lang="en-US" altLang="en-US"/>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44525" y="525145"/>
            <a:ext cx="11340465" cy="4399915"/>
          </a:xfrm>
          <a:prstGeom prst="rect">
            <a:avLst/>
          </a:prstGeom>
          <a:noFill/>
        </p:spPr>
        <p:txBody>
          <a:bodyPr wrap="square" rtlCol="0">
            <a:spAutoFit/>
          </a:bodyPr>
          <a:p>
            <a:r>
              <a:rPr lang="en-US" altLang="en-US" sz="2000"/>
              <a:t>Bidang ini  “tulang punggung” organisasi. Kalau bidang lain itu program kerja, bidang ini yang mengurus agar mesinnya jalan: struktur, orang, dan regenerasi kader.</a:t>
            </a:r>
            <a:endParaRPr lang="en-US" altLang="en-US" sz="2000"/>
          </a:p>
          <a:p>
            <a:r>
              <a:rPr lang="en-US" altLang="en-US" sz="2000"/>
              <a:t>Ini cakupan lengkapnya:</a:t>
            </a:r>
            <a:endParaRPr lang="en-US" altLang="en-US" sz="2000"/>
          </a:p>
          <a:p>
            <a:pPr marL="457200" indent="-457200">
              <a:buAutoNum type="arabicPeriod"/>
            </a:pPr>
            <a:r>
              <a:rPr lang="en-US" altLang="en-US" sz="2000"/>
              <a:t>Bidang Organisasi, Fokusnya: bikin struktur PIKI rapi, tertib administrasi, dan sesuai AD/ART. Konsolidasi Struktur: Bentuk &amp; aktifkan DPC PIKI di kabupaten/kota. Contoh: DPC Banjarmasin, Banjarbaru, dan 11 kabupaten / kota lainnya. </a:t>
            </a:r>
            <a:endParaRPr lang="en-US" altLang="en-US" sz="2000"/>
          </a:p>
          <a:p>
            <a:pPr marL="800100" lvl="1" indent="-342900">
              <a:buFont typeface="Arial" panose="020B0604020202020204" pitchFamily="34" charset="0"/>
              <a:buChar char="•"/>
            </a:pPr>
            <a:r>
              <a:rPr lang="en-US" altLang="en-US" sz="2000"/>
              <a:t>Tata Kelola Organisasi: Susun SOP rapat, SK kepengurusan, tertib arsip, manajemen rapat kerja. Biar gak berantakan pas ganti pengurus.</a:t>
            </a:r>
            <a:endParaRPr lang="en-US" altLang="en-US" sz="2000"/>
          </a:p>
          <a:p>
            <a:pPr marL="800100" lvl="1" indent="-342900">
              <a:buFont typeface="Arial" panose="020B0604020202020204" pitchFamily="34" charset="0"/>
              <a:buChar char="•"/>
            </a:pPr>
            <a:r>
              <a:rPr lang="en-US" altLang="en-US" sz="2000"/>
              <a:t>Koordinasi Internal: Jembatan komunikasi antara DPD ↔ DPC ↔ DPP. Kalau ada konflik internal, bidang ini yang mediasi.</a:t>
            </a:r>
            <a:endParaRPr lang="en-US" altLang="en-US" sz="2000"/>
          </a:p>
          <a:p>
            <a:pPr marL="800100" lvl="1" indent="-342900">
              <a:buFont typeface="Arial" panose="020B0604020202020204" pitchFamily="34" charset="0"/>
              <a:buChar char="•"/>
            </a:pPr>
            <a:r>
              <a:rPr lang="en-US" altLang="en-US" sz="2000"/>
              <a:t>Evaluasi &amp; Monitoring: Cek kinerja DPC, absensi rapat, laporan kegiatan. Biasanya pakai sistem poin buat penilaian.</a:t>
            </a:r>
            <a:endParaRPr lang="en-US" altLang="en-US" sz="2000"/>
          </a:p>
          <a:p>
            <a:pPr marL="800100" lvl="1" indent="-342900">
              <a:buFont typeface="Arial" panose="020B0604020202020204" pitchFamily="34" charset="0"/>
              <a:buChar char="•"/>
            </a:pPr>
            <a:r>
              <a:rPr lang="en-US" altLang="en-US" sz="2000"/>
              <a:t>Legalitas Organisasi: Urus SK Kemenkumham, NPWP organisasi, izin kegiatan ke Kesbangpol</a:t>
            </a:r>
            <a:endParaRPr lang="en-US" altLang="en-US"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custDataLst>
              <p:tags r:id="rId1"/>
            </p:custDataLst>
          </p:nvPr>
        </p:nvSpPr>
        <p:spPr>
          <a:xfrm>
            <a:off x="442595" y="218440"/>
            <a:ext cx="11483975" cy="1724660"/>
          </a:xfrm>
        </p:spPr>
        <p:txBody>
          <a:bodyPr>
            <a:normAutofit fontScale="90000"/>
          </a:bodyPr>
          <a:p>
            <a:pPr marL="0" indent="0"/>
            <a:r>
              <a:rPr lang="en-US" altLang="en-US" b="1"/>
              <a:t>Bidang V itu bidang teknis dan penggerak kemandirian PIKI</a:t>
            </a:r>
            <a:r>
              <a:rPr lang="en-US" altLang="en-US"/>
              <a:t>. </a:t>
            </a:r>
            <a:br>
              <a:rPr lang="en-US" altLang="en-US"/>
            </a:br>
            <a:r>
              <a:rPr lang="en-US" altLang="en-US"/>
              <a:t>	</a:t>
            </a:r>
            <a:endParaRPr lang="en-US" altLang="en-US"/>
          </a:p>
        </p:txBody>
      </p:sp>
      <p:sp>
        <p:nvSpPr>
          <p:cNvPr id="5" name="Text Box 4"/>
          <p:cNvSpPr txBox="1"/>
          <p:nvPr/>
        </p:nvSpPr>
        <p:spPr>
          <a:xfrm>
            <a:off x="443230" y="1943100"/>
            <a:ext cx="11368405" cy="4154170"/>
          </a:xfrm>
          <a:prstGeom prst="rect">
            <a:avLst/>
          </a:prstGeom>
          <a:noFill/>
        </p:spPr>
        <p:txBody>
          <a:bodyPr wrap="square" rtlCol="0">
            <a:spAutoFit/>
          </a:bodyPr>
          <a:p>
            <a:pPr lvl="0" indent="0">
              <a:buNone/>
            </a:pPr>
            <a:r>
              <a:rPr lang="en-US" altLang="en-US" sz="2400">
                <a:sym typeface="+mn-ea"/>
              </a:rPr>
              <a:t>Tugasnya dibagi 4 seksi:</a:t>
            </a:r>
            <a:endParaRPr lang="en-US" altLang="en-US" sz="2400">
              <a:sym typeface="+mn-ea"/>
            </a:endParaRPr>
          </a:p>
          <a:p>
            <a:pPr lvl="0" indent="0">
              <a:buNone/>
            </a:pPr>
            <a:endParaRPr lang="en-US" altLang="en-US" sz="2400">
              <a:sym typeface="+mn-ea"/>
            </a:endParaRPr>
          </a:p>
          <a:p>
            <a:pPr marL="457200" lvl="0" indent="-457200">
              <a:buAutoNum type="arabicPeriod"/>
            </a:pPr>
            <a:r>
              <a:rPr lang="en-US" altLang="en-US" sz="2400" b="1">
                <a:sym typeface="+mn-ea"/>
              </a:rPr>
              <a:t>Seksi IPTEK</a:t>
            </a:r>
            <a:br>
              <a:rPr lang="en-US" altLang="en-US" sz="2400">
                <a:sym typeface="+mn-ea"/>
              </a:rPr>
            </a:br>
            <a:r>
              <a:rPr lang="en-US" altLang="en-US" sz="2400">
                <a:sym typeface="+mn-ea"/>
              </a:rPr>
              <a:t>Tugas utama: Dorong anggota PIKI memahami sains &amp; teknologi, dan pakai IPTEK buat pelayanan gereja &amp; masyarakat. Menyusun program pelatihan digital: AI, data, desain, cybersecurity buat anggota &amp; gereja.</a:t>
            </a:r>
            <a:endParaRPr lang="en-US" altLang="en-US" sz="2400">
              <a:sym typeface="+mn-ea"/>
            </a:endParaRPr>
          </a:p>
          <a:p>
            <a:pPr lvl="1" indent="0">
              <a:buNone/>
            </a:pPr>
            <a:r>
              <a:rPr lang="en-US" altLang="en-US" sz="2400">
                <a:sym typeface="+mn-ea"/>
              </a:rPr>
              <a:t>Jembatan PIKI dengan kampus, lembaga riset, dan startup.</a:t>
            </a:r>
            <a:endParaRPr lang="en-US" altLang="en-US" sz="2400">
              <a:sym typeface="+mn-ea"/>
            </a:endParaRPr>
          </a:p>
          <a:p>
            <a:pPr lvl="1" indent="0">
              <a:buNone/>
            </a:pPr>
            <a:r>
              <a:rPr lang="en-US" altLang="en-US" sz="2400">
                <a:sym typeface="+mn-ea"/>
              </a:rPr>
              <a:t>Bantu gereja digitalisasi: website, live streaming, sistem manajemen jemaat.</a:t>
            </a:r>
            <a:endParaRPr lang="en-US" altLang="en-US" sz="2400">
              <a:sym typeface="+mn-ea"/>
            </a:endParaRPr>
          </a:p>
          <a:p>
            <a:pPr lvl="1" indent="0">
              <a:buNone/>
            </a:pPr>
            <a:r>
              <a:rPr lang="en-US" altLang="en-US" sz="2400">
                <a:sym typeface="+mn-ea"/>
              </a:rPr>
              <a:t>Kaji isu IPTEK aktual: AI etika, bioteknologi, IKN smart city, lalu buat rekomendasi kebijakan.</a:t>
            </a:r>
            <a:endParaRPr lang="en-US" altLang="en-US" sz="2400">
              <a:sym typeface="+mn-ea"/>
            </a:endParaRPr>
          </a:p>
          <a:p>
            <a:pPr lvl="1" indent="0">
              <a:buNone/>
            </a:pPr>
            <a:r>
              <a:rPr lang="en-US" altLang="en-US" sz="2400">
                <a:sym typeface="+mn-ea"/>
              </a:rPr>
              <a:t>Gelar seminar/webinar IPTEK minimal 2x setahun. </a:t>
            </a:r>
            <a:endParaRPr lang="en-US" altLang="en-US" sz="2400">
              <a:sym typeface="+mn-ea"/>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70840" y="267335"/>
            <a:ext cx="11630025" cy="2245360"/>
          </a:xfrm>
          <a:prstGeom prst="rect">
            <a:avLst/>
          </a:prstGeom>
          <a:noFill/>
        </p:spPr>
        <p:txBody>
          <a:bodyPr wrap="square" rtlCol="0">
            <a:spAutoFit/>
          </a:bodyPr>
          <a:p>
            <a:pPr marL="457200" indent="-457200">
              <a:buFont typeface="+mj-lt"/>
              <a:buAutoNum type="arabicPeriod" startAt="2"/>
            </a:pPr>
            <a:r>
              <a:rPr lang="en-US" altLang="en-US" sz="2000" b="1"/>
              <a:t>Seksi Aset</a:t>
            </a:r>
            <a:endParaRPr lang="en-US" altLang="en-US" sz="2000" b="1"/>
          </a:p>
          <a:p>
            <a:pPr lvl="1" indent="0">
              <a:buFont typeface="+mj-lt"/>
              <a:buNone/>
            </a:pPr>
            <a:r>
              <a:rPr lang="en-US" altLang="en-US" sz="2000"/>
              <a:t>Tugas utama: Kelola dan kembangkan harta milik PIKI biar aman &amp; produktif.</a:t>
            </a:r>
            <a:endParaRPr lang="en-US" altLang="en-US" sz="2000"/>
          </a:p>
          <a:p>
            <a:pPr lvl="1" indent="0">
              <a:buFont typeface="+mj-lt"/>
              <a:buNone/>
            </a:pPr>
            <a:r>
              <a:rPr lang="en-US" altLang="en-US" sz="2000"/>
              <a:t>Inventarisasi semua aset DPD/DPC: inventaris kantor, sekretariat, tanah, gedung.</a:t>
            </a:r>
            <a:endParaRPr lang="en-US" altLang="en-US" sz="2000"/>
          </a:p>
          <a:p>
            <a:pPr lvl="1" indent="0">
              <a:buFont typeface="+mj-lt"/>
              <a:buNone/>
            </a:pPr>
            <a:r>
              <a:rPr lang="en-US" altLang="en-US" sz="2000"/>
              <a:t>Buat SOP pemakaian, perawatan, dan peminjaman aset.</a:t>
            </a:r>
            <a:endParaRPr lang="en-US" altLang="en-US" sz="2000"/>
          </a:p>
          <a:p>
            <a:pPr lvl="1" indent="0">
              <a:buFont typeface="+mj-lt"/>
              <a:buNone/>
            </a:pPr>
            <a:r>
              <a:rPr lang="en-US" altLang="en-US" sz="2000"/>
              <a:t>Urus legalitas aset: sertifikat, hibah, AJB atas nama PIKI.</a:t>
            </a:r>
            <a:endParaRPr lang="en-US" altLang="en-US" sz="2000"/>
          </a:p>
          <a:p>
            <a:pPr lvl="1" indent="0">
              <a:buFont typeface="+mj-lt"/>
              <a:buNone/>
            </a:pPr>
            <a:r>
              <a:rPr lang="en-US" altLang="en-US" sz="2000"/>
              <a:t>Usulkan pengembangan aset: sewa, renovasi sekretariat jadi ruang produktif.</a:t>
            </a:r>
            <a:endParaRPr lang="en-US" altLang="en-US" sz="2000"/>
          </a:p>
          <a:p>
            <a:pPr lvl="1" indent="0">
              <a:buFont typeface="+mj-lt"/>
              <a:buNone/>
            </a:pPr>
            <a:r>
              <a:rPr lang="en-US" altLang="en-US" sz="2000"/>
              <a:t>Lapor kondisi aset tiap Rakerda/Rakernas.</a:t>
            </a:r>
            <a:endParaRPr lang="en-US" altLang="en-US" sz="2000"/>
          </a:p>
        </p:txBody>
      </p:sp>
      <p:sp>
        <p:nvSpPr>
          <p:cNvPr id="5" name="Text Box 4"/>
          <p:cNvSpPr txBox="1"/>
          <p:nvPr/>
        </p:nvSpPr>
        <p:spPr>
          <a:xfrm>
            <a:off x="424180" y="2660015"/>
            <a:ext cx="11431905" cy="2245360"/>
          </a:xfrm>
          <a:prstGeom prst="rect">
            <a:avLst/>
          </a:prstGeom>
          <a:noFill/>
        </p:spPr>
        <p:txBody>
          <a:bodyPr wrap="square" rtlCol="0">
            <a:spAutoFit/>
          </a:bodyPr>
          <a:p>
            <a:pPr marL="342900" indent="-342900">
              <a:buFont typeface="+mj-lt"/>
              <a:buAutoNum type="arabicPeriod" startAt="3"/>
            </a:pPr>
            <a:r>
              <a:rPr lang="en-US" altLang="en-US" sz="2000" b="1"/>
              <a:t>Seksi Ekonomi</a:t>
            </a:r>
            <a:endParaRPr lang="en-US" altLang="en-US" sz="2000" b="1"/>
          </a:p>
          <a:p>
            <a:pPr lvl="1" indent="0">
              <a:buFont typeface="+mj-lt"/>
              <a:buNone/>
            </a:pPr>
            <a:r>
              <a:rPr lang="en-US" altLang="en-US" sz="2000"/>
              <a:t>Tugas utama: Bangun kemandirian dana organisasi dan ekonomi anggota.</a:t>
            </a:r>
            <a:endParaRPr lang="en-US" altLang="en-US" sz="2000"/>
          </a:p>
          <a:p>
            <a:pPr lvl="1" indent="0">
              <a:buFont typeface="+mj-lt"/>
              <a:buNone/>
            </a:pPr>
            <a:r>
              <a:rPr lang="en-US" altLang="en-US" sz="2000"/>
              <a:t>Bentuk usaha PIKI: catering, merchandise, event organizer, jasa.</a:t>
            </a:r>
            <a:endParaRPr lang="en-US" altLang="en-US" sz="2000"/>
          </a:p>
          <a:p>
            <a:pPr lvl="1" indent="0">
              <a:buFont typeface="+mj-lt"/>
              <a:buNone/>
            </a:pPr>
            <a:r>
              <a:rPr lang="en-US" altLang="en-US" sz="2000"/>
              <a:t>Bina UMKM anggota: pelatihan, akses KUR, pemasaran digital.</a:t>
            </a:r>
            <a:endParaRPr lang="en-US" altLang="en-US" sz="2000"/>
          </a:p>
          <a:p>
            <a:pPr lvl="1" indent="0">
              <a:buFont typeface="+mj-lt"/>
              <a:buNone/>
            </a:pPr>
            <a:r>
              <a:rPr lang="en-US" altLang="en-US" sz="2000"/>
              <a:t>Bentuk koperasi PIKI kalau memungkinkan.</a:t>
            </a:r>
            <a:endParaRPr lang="en-US" altLang="en-US" sz="2000"/>
          </a:p>
          <a:p>
            <a:pPr lvl="1" indent="0">
              <a:buFont typeface="+mj-lt"/>
              <a:buNone/>
            </a:pPr>
            <a:r>
              <a:rPr lang="en-US" altLang="en-US" sz="2000"/>
              <a:t>Kelola fundraising: proposal CSR, sponsor, donatur untuk program PIKI.</a:t>
            </a:r>
            <a:endParaRPr lang="en-US" altLang="en-US" sz="2000"/>
          </a:p>
          <a:p>
            <a:pPr lvl="1" indent="0">
              <a:buFont typeface="+mj-lt"/>
              <a:buNone/>
            </a:pPr>
            <a:r>
              <a:rPr lang="en-US" altLang="en-US" sz="2000"/>
              <a:t>Bikin forum bisnis anggota PIKI biar saling support.</a:t>
            </a:r>
            <a:endParaRPr lang="en-US" altLang="en-US" sz="200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98500" y="532765"/>
            <a:ext cx="10917555" cy="2245360"/>
          </a:xfrm>
          <a:prstGeom prst="rect">
            <a:avLst/>
          </a:prstGeom>
          <a:noFill/>
        </p:spPr>
        <p:txBody>
          <a:bodyPr wrap="square" rtlCol="0">
            <a:spAutoFit/>
          </a:bodyPr>
          <a:p>
            <a:pPr marL="342900" indent="-342900">
              <a:buFont typeface="+mj-lt"/>
              <a:buAutoNum type="arabicPeriod" startAt="4"/>
            </a:pPr>
            <a:r>
              <a:rPr lang="en-US" altLang="en-US" sz="2000"/>
              <a:t>Seksi Profesional</a:t>
            </a:r>
            <a:endParaRPr lang="en-US" altLang="en-US" sz="2000"/>
          </a:p>
          <a:p>
            <a:pPr lvl="1" indent="0">
              <a:buFont typeface="+mj-lt"/>
              <a:buNone/>
            </a:pPr>
            <a:r>
              <a:rPr lang="en-US" altLang="en-US" sz="2000"/>
              <a:t>Tugas utama: Kuatkan jejaring &amp; integritas profesional anggota PIKI.</a:t>
            </a:r>
            <a:endParaRPr lang="en-US" altLang="en-US" sz="2000"/>
          </a:p>
          <a:p>
            <a:pPr lvl="1" indent="0">
              <a:buFont typeface="+mj-lt"/>
              <a:buNone/>
            </a:pPr>
            <a:r>
              <a:rPr lang="en-US" altLang="en-US" sz="2000"/>
              <a:t>Buat forum profesi: dokter, pengacara, guru, ASN, engineer Kristen dll.</a:t>
            </a:r>
            <a:endParaRPr lang="en-US" altLang="en-US" sz="2000"/>
          </a:p>
          <a:p>
            <a:pPr lvl="1" indent="0">
              <a:buFont typeface="+mj-lt"/>
              <a:buNone/>
            </a:pPr>
            <a:r>
              <a:rPr lang="en-US" altLang="en-US" sz="2000"/>
              <a:t>Gelar mentoring karir: senior bimbing junior.</a:t>
            </a:r>
            <a:endParaRPr lang="en-US" altLang="en-US" sz="2000"/>
          </a:p>
          <a:p>
            <a:pPr lvl="1" indent="0">
              <a:buFont typeface="+mj-lt"/>
              <a:buNone/>
            </a:pPr>
            <a:r>
              <a:rPr lang="en-US" altLang="en-US" sz="2000"/>
              <a:t>Seminar etika profesi Kristen: “Dokter Kristen yang anti suap”, “ASN bersih”.</a:t>
            </a:r>
            <a:endParaRPr lang="en-US" altLang="en-US" sz="2000"/>
          </a:p>
          <a:p>
            <a:pPr lvl="1" indent="0">
              <a:buFont typeface="+mj-lt"/>
              <a:buNone/>
            </a:pPr>
            <a:r>
              <a:rPr lang="en-US" altLang="en-US" sz="2000"/>
              <a:t>Advokasi anggota kalau ada masalah hukum/ diskriminasi di tempat kerja.</a:t>
            </a:r>
            <a:endParaRPr lang="en-US" altLang="en-US" sz="2000"/>
          </a:p>
          <a:p>
            <a:pPr lvl="1" indent="0">
              <a:buFont typeface="+mj-lt"/>
              <a:buNone/>
            </a:pPr>
            <a:r>
              <a:rPr lang="en-US" altLang="en-US" sz="2000"/>
              <a:t>Jalin kerja sama dengan IKA kampus, IDI, IAI, PPNI, dll</a:t>
            </a:r>
            <a:endParaRPr lang="en-US" altLang="en-US" sz="2000"/>
          </a:p>
        </p:txBody>
      </p:sp>
      <p:sp>
        <p:nvSpPr>
          <p:cNvPr id="5" name="Text Box 4"/>
          <p:cNvSpPr txBox="1"/>
          <p:nvPr/>
        </p:nvSpPr>
        <p:spPr>
          <a:xfrm>
            <a:off x="941070" y="3201670"/>
            <a:ext cx="10968990" cy="1938020"/>
          </a:xfrm>
          <a:prstGeom prst="rect">
            <a:avLst/>
          </a:prstGeom>
          <a:noFill/>
        </p:spPr>
        <p:txBody>
          <a:bodyPr wrap="square" rtlCol="0">
            <a:spAutoFit/>
          </a:bodyPr>
          <a:p>
            <a:r>
              <a:rPr lang="en-US" altLang="en-US" sz="2000" b="1"/>
              <a:t>Tugas Umum Wakil Ketua V</a:t>
            </a:r>
            <a:r>
              <a:rPr lang="en-US" altLang="en-US" sz="2000"/>
              <a:t>:</a:t>
            </a:r>
            <a:endParaRPr lang="en-US" altLang="en-US" sz="2000"/>
          </a:p>
          <a:p>
            <a:pPr marL="342900" indent="-342900">
              <a:buFont typeface="Wingdings" panose="05000000000000000000" charset="0"/>
              <a:buChar char="Ø"/>
            </a:pPr>
            <a:r>
              <a:rPr lang="en-US" altLang="en-US" sz="2000"/>
              <a:t>Susun program kerja tiap periode, selaras dengan RPJ PIKI.</a:t>
            </a:r>
            <a:endParaRPr lang="en-US" altLang="en-US" sz="2000"/>
          </a:p>
          <a:p>
            <a:pPr marL="342900" indent="-342900">
              <a:buFont typeface="Wingdings" panose="05000000000000000000" charset="0"/>
              <a:buChar char="Ø"/>
            </a:pPr>
            <a:r>
              <a:rPr lang="en-US" altLang="en-US" sz="2000"/>
              <a:t>Koordinasi 4 seksi biar gak jalan sendiri-sendiri.</a:t>
            </a:r>
            <a:endParaRPr lang="en-US" altLang="en-US" sz="2000"/>
          </a:p>
          <a:p>
            <a:pPr marL="342900" indent="-342900">
              <a:buFont typeface="Wingdings" panose="05000000000000000000" charset="0"/>
              <a:buChar char="Ø"/>
            </a:pPr>
            <a:r>
              <a:rPr lang="en-US" altLang="en-US" sz="2000"/>
              <a:t>Lapor hasil kerja ke Ketua DPD &amp; Rakerda.</a:t>
            </a:r>
            <a:endParaRPr lang="en-US" altLang="en-US" sz="2000"/>
          </a:p>
          <a:p>
            <a:pPr marL="342900" indent="-342900">
              <a:buFont typeface="Wingdings" panose="05000000000000000000" charset="0"/>
              <a:buChar char="Ø"/>
            </a:pPr>
            <a:r>
              <a:rPr lang="en-US" altLang="en-US" sz="2000"/>
              <a:t>Cari kader bidang V yang potensial jadi pengurus DPP.</a:t>
            </a:r>
            <a:endParaRPr lang="en-US" altLang="en-US" sz="2000"/>
          </a:p>
          <a:p>
            <a:pPr marL="342900" indent="-342900">
              <a:buFont typeface="Wingdings" panose="05000000000000000000" charset="0"/>
              <a:buChar char="Ø"/>
            </a:pPr>
            <a:r>
              <a:rPr lang="en-US" altLang="en-US" sz="2000"/>
              <a:t>Jadi jembatan antara PIKI dan dunia profesional, kampus, industri.</a:t>
            </a:r>
            <a:endParaRPr lang="en-US" altLang="en-US" sz="200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58495" y="914400"/>
            <a:ext cx="10749280" cy="2584450"/>
          </a:xfrm>
          <a:prstGeom prst="rect">
            <a:avLst/>
          </a:prstGeom>
          <a:noFill/>
        </p:spPr>
        <p:txBody>
          <a:bodyPr wrap="square" rtlCol="0">
            <a:spAutoFit/>
          </a:bodyPr>
          <a:p>
            <a:pPr indent="0">
              <a:buNone/>
            </a:pPr>
            <a:r>
              <a:rPr lang="en-US" altLang="en-US" b="1">
                <a:sym typeface="+mn-ea"/>
              </a:rPr>
              <a:t>Indikator Sukses</a:t>
            </a:r>
            <a:endParaRPr lang="en-US" altLang="en-US" b="1">
              <a:sym typeface="+mn-ea"/>
            </a:endParaRPr>
          </a:p>
          <a:p>
            <a:pPr indent="0">
              <a:buNone/>
            </a:pPr>
            <a:endParaRPr lang="en-US" altLang="en-US" b="1">
              <a:sym typeface="+mn-ea"/>
            </a:endParaRPr>
          </a:p>
          <a:p>
            <a:pPr marL="342900" indent="-342900">
              <a:buAutoNum type="arabicPeriod"/>
            </a:pPr>
            <a:r>
              <a:rPr lang="en-US" altLang="en-US">
                <a:sym typeface="+mn-ea"/>
              </a:rPr>
              <a:t>Minimal 2 pelatihan IPTEK per tahun jalan.</a:t>
            </a:r>
            <a:endParaRPr lang="en-US" altLang="en-US">
              <a:sym typeface="+mn-ea"/>
            </a:endParaRPr>
          </a:p>
          <a:p>
            <a:pPr marL="342900" indent="-342900">
              <a:buAutoNum type="arabicPeriod"/>
            </a:pPr>
            <a:r>
              <a:rPr lang="en-US" altLang="en-US">
                <a:sym typeface="+mn-ea"/>
              </a:rPr>
              <a:t>Aset PIKI terdata 100% dan legal.</a:t>
            </a:r>
            <a:endParaRPr lang="en-US" altLang="en-US">
              <a:sym typeface="+mn-ea"/>
            </a:endParaRPr>
          </a:p>
          <a:p>
            <a:pPr marL="342900" indent="-342900">
              <a:buAutoNum type="arabicPeriod"/>
            </a:pPr>
            <a:r>
              <a:rPr lang="en-US" altLang="en-US">
                <a:sym typeface="+mn-ea"/>
              </a:rPr>
              <a:t>Ada 1 unit usaha/koperasi PIKI yang aktif.</a:t>
            </a:r>
            <a:endParaRPr lang="en-US" altLang="en-US">
              <a:sym typeface="+mn-ea"/>
            </a:endParaRPr>
          </a:p>
          <a:p>
            <a:pPr marL="342900" indent="-342900">
              <a:buAutoNum type="arabicPeriod"/>
            </a:pPr>
            <a:r>
              <a:rPr lang="en-US" altLang="en-US">
                <a:sym typeface="+mn-ea"/>
              </a:rPr>
              <a:t>Terbentuk 3 forum profesi aktif.</a:t>
            </a:r>
            <a:endParaRPr lang="en-US" altLang="en-US">
              <a:sym typeface="+mn-ea"/>
            </a:endParaRPr>
          </a:p>
          <a:p>
            <a:pPr marL="342900" indent="-342900">
              <a:buAutoNum type="arabicPeriod"/>
            </a:pPr>
            <a:r>
              <a:rPr lang="en-US" altLang="en-US">
                <a:sym typeface="+mn-ea"/>
              </a:rPr>
              <a:t>Ada laporan keuangan &amp; aset transparan tiap tahun.</a:t>
            </a:r>
            <a:endParaRPr lang="en-US" altLang="en-US">
              <a:sym typeface="+mn-ea"/>
            </a:endParaRPr>
          </a:p>
          <a:p>
            <a:pPr marL="342900" indent="-342900">
              <a:buAutoNum type="arabicPeriod"/>
            </a:pPr>
            <a:r>
              <a:rPr lang="en-US" altLang="en-US">
                <a:sym typeface="+mn-ea"/>
              </a:rPr>
              <a:t>Singkatnya: Bidang V itu “mesin cuan + otak teknis” PIKI. Tanpa bidang ini, PIKI cuma mengandalkan iuran dan susah berkembang.</a:t>
            </a:r>
            <a:endParaRPr 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12115" y="66675"/>
            <a:ext cx="11327765" cy="6422390"/>
          </a:xfrm>
          <a:prstGeom prst="rect">
            <a:avLst/>
          </a:prstGeom>
          <a:noFill/>
        </p:spPr>
        <p:txBody>
          <a:bodyPr wrap="square" rtlCol="0">
            <a:noAutofit/>
          </a:bodyPr>
          <a:p>
            <a:pPr marL="457200" indent="-457200">
              <a:buFont typeface="+mj-lt"/>
              <a:buAutoNum type="arabicPeriod" startAt="2"/>
            </a:pPr>
            <a:r>
              <a:rPr lang="en-US" altLang="en-US" sz="2000" b="1"/>
              <a:t>Bidang Keanggotaan </a:t>
            </a:r>
            <a:endParaRPr lang="en-US" altLang="en-US" sz="2000" b="1"/>
          </a:p>
          <a:p>
            <a:pPr lvl="1" indent="0">
              <a:buFont typeface="+mj-lt"/>
              <a:buNone/>
            </a:pPr>
            <a:r>
              <a:rPr lang="en-US" altLang="en-US" sz="2000"/>
              <a:t>Fokusnya: rekrut, data, dan rawat anggota biar aktif, bukan cuma jadi nama di WA group.</a:t>
            </a:r>
            <a:endParaRPr lang="en-US" altLang="en-US" sz="2000"/>
          </a:p>
          <a:p>
            <a:pPr lvl="1" indent="0">
              <a:buFont typeface="+mj-lt"/>
              <a:buNone/>
            </a:pPr>
            <a:r>
              <a:rPr lang="en-US" altLang="en-US" sz="2000"/>
              <a:t>Cakupannya:</a:t>
            </a:r>
            <a:endParaRPr lang="en-US" altLang="en-US" sz="2000"/>
          </a:p>
          <a:p>
            <a:pPr marL="800100" lvl="1" indent="-342900">
              <a:buFont typeface="Wingdings" panose="05000000000000000000" charset="0"/>
              <a:buChar char="Ø"/>
            </a:pPr>
            <a:r>
              <a:rPr lang="en-US" altLang="en-US" sz="2000"/>
              <a:t>Rekrutmen Anggota: Cari alumni PT Kristen di Kalsel. Target: dosen, dokter, PNS, pengusaha, mahasiswa S2/S3.</a:t>
            </a:r>
            <a:endParaRPr lang="en-US" altLang="en-US" sz="2000"/>
          </a:p>
          <a:p>
            <a:pPr marL="800100" lvl="1" indent="-342900">
              <a:buFont typeface="Wingdings" panose="05000000000000000000" charset="0"/>
              <a:buChar char="Ø"/>
            </a:pPr>
            <a:r>
              <a:rPr lang="en-US" altLang="en-US" sz="2000"/>
              <a:t>Database Anggota: Bikin &amp; update database Nomor Induk Anggota, alamat, profesi, kontak. Sekarang banyak yang pakai Google Sheet/Apps.</a:t>
            </a:r>
            <a:endParaRPr lang="en-US" altLang="en-US" sz="2000"/>
          </a:p>
          <a:p>
            <a:pPr marL="800100" lvl="1" indent="-342900">
              <a:buFont typeface="Wingdings" panose="05000000000000000000" charset="0"/>
              <a:buChar char="Ø"/>
            </a:pPr>
            <a:r>
              <a:rPr lang="en-US" altLang="en-US" sz="2000"/>
              <a:t>Verifikasi &amp; Registrasi: Cek KTP, ijazah S1/S2/S3, SK gereja. Biar gak ada anggota fiktif.</a:t>
            </a:r>
            <a:endParaRPr lang="en-US" altLang="en-US" sz="2000"/>
          </a:p>
          <a:p>
            <a:pPr marL="800100" lvl="1" indent="-342900">
              <a:buFont typeface="Wingdings" panose="05000000000000000000" charset="0"/>
              <a:buChar char="Ø"/>
            </a:pPr>
            <a:r>
              <a:rPr lang="en-US" altLang="en-US" sz="2000"/>
              <a:t>Pembayaran Iuran: Kelola iuran anggota, kartu anggota, update status aktif/non-aktif.</a:t>
            </a:r>
            <a:endParaRPr lang="en-US" altLang="en-US" sz="2000"/>
          </a:p>
          <a:p>
            <a:pPr marL="800100" lvl="1" indent="-342900">
              <a:buFont typeface="Wingdings" panose="05000000000000000000" charset="0"/>
              <a:buChar char="Ø"/>
            </a:pPr>
            <a:r>
              <a:rPr lang="en-US" altLang="en-US" sz="2000"/>
              <a:t>Pembinaan Anggota: Forum alumni angkatan/profesi biar gak hilang kontak setelah lulus.</a:t>
            </a:r>
            <a:endParaRPr lang="en-US" altLang="en-US" sz="2000"/>
          </a:p>
          <a:p>
            <a:pPr marL="457200" lvl="0" indent="-457200">
              <a:buFont typeface="+mj-lt"/>
              <a:buAutoNum type="arabicPeriod" startAt="3"/>
            </a:pPr>
            <a:r>
              <a:rPr lang="en-US" altLang="en-US" sz="2000" b="1"/>
              <a:t>Bidang Kaderisasi</a:t>
            </a:r>
            <a:endParaRPr lang="en-US" altLang="en-US" sz="2000" b="1"/>
          </a:p>
          <a:p>
            <a:pPr lvl="1" indent="0">
              <a:buFont typeface="+mj-lt"/>
              <a:buNone/>
            </a:pPr>
            <a:r>
              <a:rPr lang="en-US" altLang="en-US" sz="2000"/>
              <a:t>Fokusnya: </a:t>
            </a:r>
            <a:endParaRPr lang="en-US" altLang="en-US" sz="2000"/>
          </a:p>
          <a:p>
            <a:pPr marL="800100" lvl="1" indent="-342900">
              <a:buFont typeface="Wingdings" panose="05000000000000000000" charset="0"/>
              <a:buChar char="Ø"/>
            </a:pPr>
            <a:r>
              <a:rPr lang="en-US" altLang="en-US" sz="2000"/>
              <a:t>cetak kader PIKI yang paham iman, ilmu, dan tanggung jawab kebangsaan.</a:t>
            </a:r>
            <a:endParaRPr lang="en-US" altLang="en-US" sz="2000"/>
          </a:p>
          <a:p>
            <a:pPr marL="800100" lvl="1" indent="-342900">
              <a:buFont typeface="Wingdings" panose="05000000000000000000" charset="0"/>
              <a:buChar char="Ø"/>
            </a:pPr>
            <a:r>
              <a:rPr lang="en-US" altLang="en-US" sz="2000"/>
              <a:t>Cakupannya:Latihan Kader I : Pengenalan PIKI, sejarah, AD/ART, Pancasila. Target mahasiswa S1 &amp; alumni baru.</a:t>
            </a:r>
            <a:endParaRPr lang="en-US" altLang="en-US" sz="2000"/>
          </a:p>
          <a:p>
            <a:pPr marL="800100" lvl="1" indent="-342900">
              <a:buFont typeface="Wingdings" panose="05000000000000000000" charset="0"/>
              <a:buChar char="Ø"/>
            </a:pPr>
            <a:r>
              <a:rPr lang="en-US" altLang="en-US" sz="2000"/>
              <a:t>Latihan Kader II : Pendalaman ideologi, analisis sosial, manajemen organisasi, public speaking. Syarat jadi pengurus DPC/DPD.</a:t>
            </a:r>
            <a:endParaRPr lang="en-US" altLang="en-US" sz="2000"/>
          </a:p>
          <a:p>
            <a:pPr marL="800100" lvl="1" indent="-342900">
              <a:buFont typeface="Wingdings" panose="05000000000000000000" charset="0"/>
              <a:buChar char="Ø"/>
            </a:pPr>
            <a:r>
              <a:rPr lang="en-US" altLang="en-US" sz="2000"/>
              <a:t>Latihan Kader III : Level strategis. Mendorong lahirnya calon pemimpin DPD/DPP. Biasanya nasional.Pendidikan Lanjutan: Seminar kepemimpinan, pelatihan fasilitator, studi banding ke DPD PIKI lain.</a:t>
            </a:r>
            <a:endParaRPr lang="en-US" altLang="en-US" sz="2000"/>
          </a:p>
          <a:p>
            <a:pPr marL="800100" lvl="1" indent="-342900">
              <a:buFont typeface="Wingdings" panose="05000000000000000000" charset="0"/>
              <a:buChar char="Ø"/>
            </a:pPr>
            <a:r>
              <a:rPr lang="en-US" altLang="en-US" sz="2000"/>
              <a:t>Mentoring Kader: Senior dampingi junior 1-on-1. Misal dosen senior bimbing alumni baru yang jadi PNS</a:t>
            </a:r>
            <a:endParaRPr lang="en-US" altLang="en-US"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231775" y="306070"/>
            <a:ext cx="11804650" cy="5631180"/>
          </a:xfrm>
          <a:prstGeom prst="rect">
            <a:avLst/>
          </a:prstGeom>
          <a:noFill/>
        </p:spPr>
        <p:txBody>
          <a:bodyPr wrap="square" rtlCol="0">
            <a:spAutoFit/>
          </a:bodyPr>
          <a:p>
            <a:r>
              <a:rPr lang="en-US" altLang="en-US" sz="2000"/>
              <a:t>Kenapa 3 Bidang Ini Selalu Digabung?</a:t>
            </a:r>
            <a:endParaRPr lang="en-US" altLang="en-US" sz="2000"/>
          </a:p>
          <a:p>
            <a:r>
              <a:rPr lang="en-US" altLang="en-US" sz="2000"/>
              <a:t>Satu alur: Rekrut → Data → Kader → Jadi pengurus. Gak bisa dipisah.</a:t>
            </a:r>
            <a:endParaRPr lang="en-US" altLang="en-US" sz="2000"/>
          </a:p>
          <a:p>
            <a:r>
              <a:rPr lang="en-US" altLang="en-US" sz="2000"/>
              <a:t>Efisiensi: Kaderisasi butuh data anggota. Data anggota butuh struktur organisasi yang rapi.</a:t>
            </a:r>
            <a:endParaRPr lang="en-US" altLang="en-US" sz="2000"/>
          </a:p>
          <a:p>
            <a:endParaRPr lang="en-US" altLang="en-US" sz="2000"/>
          </a:p>
          <a:p>
            <a:r>
              <a:rPr lang="en-US" altLang="en-US" sz="2000"/>
              <a:t>Suksesnya bidang ini kelihatan dari jumlah DPC aktif, jumlah anggota aktif, dan jumlah kader yang lulus LK II.</a:t>
            </a:r>
            <a:endParaRPr lang="en-US" altLang="en-US" sz="2000"/>
          </a:p>
          <a:p>
            <a:endParaRPr lang="en-US" altLang="en-US" sz="2000"/>
          </a:p>
          <a:p>
            <a:r>
              <a:rPr lang="en-US" altLang="en-US" sz="2000" b="1"/>
              <a:t>Contoh Program Nyata di DPD PIKI Kalsel</a:t>
            </a:r>
            <a:endParaRPr lang="en-US" altLang="en-US" sz="2000" b="1"/>
          </a:p>
          <a:p>
            <a:endParaRPr lang="en-US" altLang="en-US" sz="2000" b="1"/>
          </a:p>
          <a:p>
            <a:pPr marL="457200" indent="-457200">
              <a:buAutoNum type="arabicPeriod"/>
            </a:pPr>
            <a:r>
              <a:rPr lang="en-US" altLang="en-US" sz="2000"/>
              <a:t>“Safari Organisasi”: Tim DPD turun ke 11 kab/kota buat bentuk DPC baru.</a:t>
            </a:r>
            <a:endParaRPr lang="en-US" altLang="en-US" sz="2000"/>
          </a:p>
          <a:p>
            <a:pPr marL="457200" indent="-457200">
              <a:buAutoNum type="arabicPeriod"/>
            </a:pPr>
            <a:r>
              <a:rPr lang="en-US" altLang="en-US" sz="2000"/>
              <a:t>“Pendataan Digital Anggota”: Migrasi data anggota dari buku ke Google Data Studio biar real time.</a:t>
            </a:r>
            <a:endParaRPr lang="en-US" altLang="en-US" sz="2000"/>
          </a:p>
          <a:p>
            <a:pPr marL="457200" indent="-457200">
              <a:buAutoNum type="arabicPeriod"/>
            </a:pPr>
            <a:r>
              <a:rPr lang="en-US" altLang="en-US" sz="2000"/>
              <a:t>Ketua DPD dampingi ketua DPC baru selama 6 bulan pertama.</a:t>
            </a:r>
            <a:endParaRPr lang="en-US" altLang="en-US" sz="2000"/>
          </a:p>
          <a:p>
            <a:pPr marL="457200" indent="-457200">
              <a:buAutoNum type="arabicPeriod"/>
            </a:pPr>
            <a:r>
              <a:rPr lang="en-US" altLang="en-US" sz="2000"/>
              <a:t>Indikasi sukses bila jumlah DPC Aktif minimal 50% dari  kab/kota di Kalsel. Rasio Anggota Aktif: Minimal 60% anggota bayar iuran &amp; ikut kegiatan. Pengurus gak ganti-ganti tiap tahun karena sistemnya rapi.</a:t>
            </a:r>
            <a:endParaRPr lang="en-US" altLang="en-US" sz="2000"/>
          </a:p>
          <a:p>
            <a:pPr marL="457200" indent="-457200">
              <a:buAutoNum type="arabicPeriod"/>
            </a:pPr>
            <a:endParaRPr lang="en-US" altLang="en-US" sz="2000"/>
          </a:p>
          <a:p>
            <a:pPr indent="0">
              <a:buNone/>
            </a:pPr>
            <a:r>
              <a:rPr lang="en-US" altLang="en-US" sz="2000"/>
              <a:t>Singkatnya: Kalau PIKI mau besar dan gak mati pas ganti pengurus, semua tergantung kinerja bidang ini. </a:t>
            </a:r>
            <a:endParaRPr lang="en-US" altLang="en-US"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310130" y="1061720"/>
            <a:ext cx="7818120" cy="1938020"/>
          </a:xfrm>
          <a:prstGeom prst="rect">
            <a:avLst/>
          </a:prstGeom>
          <a:noFill/>
        </p:spPr>
        <p:txBody>
          <a:bodyPr wrap="square" rtlCol="0">
            <a:spAutoFit/>
          </a:bodyPr>
          <a:p>
            <a:pPr algn="ctr"/>
            <a:r>
              <a:rPr lang="en-US" sz="6000"/>
              <a:t>Uraian Tugas</a:t>
            </a:r>
            <a:endParaRPr lang="en-US" sz="6000"/>
          </a:p>
          <a:p>
            <a:pPr algn="ctr"/>
            <a:r>
              <a:rPr lang="en-US" sz="6000"/>
              <a:t> Wakil Ketua II</a:t>
            </a:r>
            <a:endParaRPr lang="en-US" sz="6000"/>
          </a:p>
        </p:txBody>
      </p:sp>
      <p:sp>
        <p:nvSpPr>
          <p:cNvPr id="3" name="Text Box 2"/>
          <p:cNvSpPr txBox="1"/>
          <p:nvPr/>
        </p:nvSpPr>
        <p:spPr>
          <a:xfrm>
            <a:off x="2167255" y="3823970"/>
            <a:ext cx="7856855" cy="2061210"/>
          </a:xfrm>
          <a:prstGeom prst="rect">
            <a:avLst/>
          </a:prstGeom>
          <a:noFill/>
        </p:spPr>
        <p:txBody>
          <a:bodyPr wrap="square" rtlCol="0">
            <a:spAutoFit/>
          </a:bodyPr>
          <a:p>
            <a:pPr algn="ctr"/>
            <a:r>
              <a:rPr lang="en-US" altLang="en-US" sz="3200" b="1"/>
              <a:t>Bidang Hukum, HAM</a:t>
            </a:r>
            <a:endParaRPr lang="en-US" altLang="en-US" sz="3200" b="1"/>
          </a:p>
          <a:p>
            <a:pPr algn="ctr"/>
            <a:r>
              <a:rPr lang="en-US" altLang="en-US" sz="3200"/>
              <a:t>Koordinator:.........</a:t>
            </a:r>
            <a:endParaRPr lang="en-US" altLang="en-US" sz="3200"/>
          </a:p>
          <a:p>
            <a:pPr algn="ctr"/>
            <a:r>
              <a:rPr lang="en-US" altLang="en-US" sz="3200" b="1"/>
              <a:t>Pendidikan Politik</a:t>
            </a:r>
            <a:endParaRPr lang="en-US" altLang="en-US" sz="3200" b="1"/>
          </a:p>
          <a:p>
            <a:pPr algn="ctr"/>
            <a:r>
              <a:rPr lang="en-US" altLang="en-US" sz="3200"/>
              <a:t>Koordinator :...........</a:t>
            </a:r>
            <a:endParaRPr lang="en-US" altLang="en-US" sz="3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786130" y="499745"/>
            <a:ext cx="10979150" cy="4399915"/>
          </a:xfrm>
          <a:prstGeom prst="rect">
            <a:avLst/>
          </a:prstGeom>
          <a:noFill/>
        </p:spPr>
        <p:txBody>
          <a:bodyPr wrap="square" rtlCol="0">
            <a:spAutoFit/>
          </a:bodyPr>
          <a:p>
            <a:r>
              <a:rPr lang="en-US" altLang="en-US" sz="2000"/>
              <a:t>Dalam PIKI bidang ini sebagai  “pengawal konstitusi” dan “sekolah kader” buat jaga agar intelektual Kristen paham hak, hukum, dan tanggung jawab politiknya.</a:t>
            </a:r>
            <a:endParaRPr lang="en-US" altLang="en-US" sz="2000"/>
          </a:p>
          <a:p>
            <a:pPr marL="457200" indent="-457200">
              <a:buAutoNum type="arabicPeriod"/>
            </a:pPr>
            <a:r>
              <a:rPr lang="en-US" altLang="en-US" sz="2000" b="1"/>
              <a:t>Bidang Hukum </a:t>
            </a:r>
            <a:r>
              <a:rPr lang="en-US" altLang="en-US" sz="2000"/>
              <a:t>Fokusnya: bantu anggota &amp; masyarakat mengerti hukum, plus jadi garda depan kalau ada pelanggaran hukum terhadap warga Kristen.</a:t>
            </a:r>
            <a:endParaRPr lang="en-US" altLang="en-US" sz="2000"/>
          </a:p>
          <a:p>
            <a:pPr marL="914400" lvl="1" indent="-457200">
              <a:buFont typeface="Wingdings" panose="05000000000000000000" charset="0"/>
              <a:buChar char="Ø"/>
            </a:pPr>
            <a:r>
              <a:rPr lang="en-US" altLang="en-US" sz="2000"/>
              <a:t>Cakupannya: Bantuan Hukum Gratis: Klinik hukum buat anggota PIKI dan warga miskin. Kerja sama dengan LBH Kristen, PERADI, atau alumni hukum PIKI.</a:t>
            </a:r>
            <a:endParaRPr lang="en-US" altLang="en-US" sz="2000"/>
          </a:p>
          <a:p>
            <a:pPr marL="914400" lvl="1" indent="-457200">
              <a:buFont typeface="Wingdings" panose="05000000000000000000" charset="0"/>
              <a:buChar char="Ø"/>
            </a:pPr>
            <a:r>
              <a:rPr lang="en-US" altLang="en-US" sz="2000"/>
              <a:t>Pendampingan Kasus: Dampingi korban kriminalisasi, diskriminasi agama, sengketa lahan gereja, kekerasan SARA. </a:t>
            </a:r>
            <a:endParaRPr lang="en-US" altLang="en-US" sz="2000"/>
          </a:p>
          <a:p>
            <a:pPr marL="914400" lvl="1" indent="-457200">
              <a:buFont typeface="Wingdings" panose="05000000000000000000" charset="0"/>
              <a:buChar char="Ø"/>
            </a:pPr>
            <a:r>
              <a:rPr lang="en-US" altLang="en-US" sz="2000"/>
              <a:t>Penyuluhan Hukum: Sosialisasi UU ITE, UU Perlindungan Anak, UU Ketenagakerjaan, UU Perkawinan ke gereja &amp; kampus.</a:t>
            </a:r>
            <a:endParaRPr lang="en-US" altLang="en-US" sz="2000"/>
          </a:p>
          <a:p>
            <a:pPr marL="914400" lvl="1" indent="-457200">
              <a:buFont typeface="Wingdings" panose="05000000000000000000" charset="0"/>
              <a:buChar char="Ø"/>
            </a:pPr>
            <a:r>
              <a:rPr lang="en-US" altLang="en-US" sz="2000"/>
              <a:t>Kajian Regulasi: Bedah Perda, Pergub, RUU yang berpotensi diskriminatif. PIKI sering bikin naskah akademik buat diserahkan ke DPRD/DPR.</a:t>
            </a:r>
            <a:endParaRPr lang="en-US" altLang="en-US" sz="2000"/>
          </a:p>
          <a:p>
            <a:pPr marL="914400" lvl="1" indent="-457200">
              <a:buFont typeface="Wingdings" panose="05000000000000000000" charset="0"/>
              <a:buChar char="Ø"/>
            </a:pPr>
            <a:r>
              <a:rPr lang="en-US" altLang="en-US" sz="2000"/>
              <a:t>Advokasi Kebijakan Hukum: Dorong revisi perda intoleran, dukung RUU Perlindungan Tokoh Agama &amp; Tempat Ibadah.</a:t>
            </a:r>
            <a:endParaRPr lang="en-US" altLang="en-US"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25450" y="254635"/>
            <a:ext cx="11637010" cy="6247130"/>
          </a:xfrm>
          <a:prstGeom prst="rect">
            <a:avLst/>
          </a:prstGeom>
          <a:noFill/>
        </p:spPr>
        <p:txBody>
          <a:bodyPr wrap="square" rtlCol="0">
            <a:spAutoFit/>
          </a:bodyPr>
          <a:p>
            <a:pPr marL="457200" indent="-457200">
              <a:buFont typeface="+mj-lt"/>
              <a:buAutoNum type="arabicPeriod" startAt="2"/>
            </a:pPr>
            <a:r>
              <a:rPr lang="en-US" altLang="en-US" sz="2000" b="1"/>
              <a:t>Bidang HAM [Hak Asasi Manusia] </a:t>
            </a:r>
            <a:r>
              <a:rPr lang="en-US" altLang="en-US" sz="2000"/>
              <a:t>Fokusnya: jaga hak dasar warga, tanpa lihat agama, suku, politik.</a:t>
            </a:r>
            <a:endParaRPr lang="en-US" altLang="en-US" sz="2000"/>
          </a:p>
          <a:p>
            <a:pPr lvl="1" indent="0">
              <a:buFont typeface="+mj-lt"/>
              <a:buNone/>
            </a:pPr>
            <a:r>
              <a:rPr lang="en-US" altLang="en-US" sz="2000"/>
              <a:t>Cakupannya:</a:t>
            </a:r>
            <a:endParaRPr lang="en-US" altLang="en-US" sz="2000"/>
          </a:p>
          <a:p>
            <a:pPr marL="800100" lvl="1" indent="-342900">
              <a:buFont typeface="Wingdings" panose="05000000000000000000" charset="0"/>
              <a:buChar char="Ø"/>
            </a:pPr>
            <a:r>
              <a:rPr lang="en-US" altLang="en-US" sz="2000"/>
              <a:t>Pemantauan &amp; Dokumentasi Pelanggaran HAM: Catat kasus intoleransi, kebebasan beribadah, kekerasan polisi, diskriminasi kerja.</a:t>
            </a:r>
            <a:endParaRPr lang="en-US" altLang="en-US" sz="2000"/>
          </a:p>
          <a:p>
            <a:pPr marL="800100" lvl="1" indent="-342900">
              <a:buFont typeface="Wingdings" panose="05000000000000000000" charset="0"/>
              <a:buChar char="Ø"/>
            </a:pPr>
            <a:r>
              <a:rPr lang="en-US" altLang="en-US" sz="2000"/>
              <a:t>Advokasi Korban: Dampingi korban intimidasi, penolakan pendirian gereja, penggusuran paksa. Koordinasi dengan Komnas HAM, Ombudsman.</a:t>
            </a:r>
            <a:endParaRPr lang="en-US" altLang="en-US" sz="2000"/>
          </a:p>
          <a:p>
            <a:pPr marL="800100" lvl="1" indent="-342900">
              <a:buFont typeface="Wingdings" panose="05000000000000000000" charset="0"/>
              <a:buChar char="Ø"/>
            </a:pPr>
            <a:r>
              <a:rPr lang="en-US" altLang="en-US" sz="2000"/>
              <a:t>Kampanye HAM: Peringatan Hari HAM Sedunia 10 Desember, Hari Anti Penyiksaan, Hari Kebebasan Pers. Biasanya lewat diskusi publik &amp; rilis.</a:t>
            </a:r>
            <a:endParaRPr lang="en-US" altLang="en-US" sz="2000"/>
          </a:p>
          <a:p>
            <a:pPr marL="800100" lvl="1" indent="-342900">
              <a:buFont typeface="Wingdings" panose="05000000000000000000" charset="0"/>
              <a:buChar char="Ø"/>
            </a:pPr>
            <a:r>
              <a:rPr lang="en-US" altLang="en-US" sz="2000"/>
              <a:t>Pelatihan HAM: Workshop HAM dasar buat kader PIKI, mahasiswa, aktivis gereja. Materi: 30 pasal DUHAM, UUD 1945 pasal 28.Dialog Lintas Iman: Bikin forum bareng MUI, PHDI, Walubi buat selesaikan konflik horizontal lewat jalur dialog</a:t>
            </a:r>
            <a:endParaRPr lang="en-US" altLang="en-US" sz="2000"/>
          </a:p>
          <a:p>
            <a:pPr marL="800100" lvl="1" indent="-342900">
              <a:buFont typeface="Wingdings" panose="05000000000000000000" charset="0"/>
              <a:buChar char="Ø"/>
            </a:pPr>
            <a:endParaRPr lang="en-US" altLang="en-US" sz="2000"/>
          </a:p>
          <a:p>
            <a:pPr marL="457200" lvl="0" indent="-457200">
              <a:buFont typeface="+mj-lt"/>
              <a:buAutoNum type="arabicPeriod" startAt="3"/>
            </a:pPr>
            <a:r>
              <a:rPr lang="en-US" altLang="en-US" sz="2000" b="1"/>
              <a:t>Pendidikan Politik </a:t>
            </a:r>
            <a:r>
              <a:rPr lang="en-US" altLang="en-US" sz="2000"/>
              <a:t>Fokusnya: bikin kader PIKI jadi warga negara cerdas, bukan golput atau ikut politik uang.</a:t>
            </a:r>
            <a:endParaRPr lang="en-US" altLang="en-US" sz="2000"/>
          </a:p>
          <a:p>
            <a:pPr lvl="1" indent="0">
              <a:buFont typeface="+mj-lt"/>
              <a:buNone/>
            </a:pPr>
            <a:r>
              <a:rPr lang="en-US" altLang="en-US" sz="2000"/>
              <a:t>Cakupannya:</a:t>
            </a:r>
            <a:endParaRPr lang="en-US" altLang="en-US" sz="2000"/>
          </a:p>
          <a:p>
            <a:pPr marL="800100" lvl="1" indent="-342900">
              <a:buFont typeface="Wingdings" panose="05000000000000000000" charset="0"/>
              <a:buChar char="Ø"/>
            </a:pPr>
            <a:r>
              <a:rPr lang="en-US" altLang="en-US" sz="2000"/>
              <a:t>Sekolah Politik Kader: Materi sistem presidensial, fungsi DPR/DPRD, penganggaran daerah, etika politik Kristen. Biasanya masuk modul LK II PIKI.</a:t>
            </a:r>
            <a:endParaRPr lang="en-US" altLang="en-US" sz="2000"/>
          </a:p>
          <a:p>
            <a:pPr marL="800100" lvl="1" indent="-342900">
              <a:buFont typeface="Wingdings" panose="05000000000000000000" charset="0"/>
              <a:buChar char="Ø"/>
            </a:pPr>
            <a:r>
              <a:rPr lang="en-US" altLang="en-US" sz="2000"/>
              <a:t>Pemantauan Pemilu &amp; Pilkada: Rekrut kader jadi pemantau independen, pelatihan saksi TPS, cegah politik uang.</a:t>
            </a:r>
            <a:endParaRPr lang="en-US" alt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73380" y="203200"/>
            <a:ext cx="11534140" cy="6462395"/>
          </a:xfrm>
          <a:prstGeom prst="rect">
            <a:avLst/>
          </a:prstGeom>
          <a:noFill/>
        </p:spPr>
        <p:txBody>
          <a:bodyPr wrap="square" rtlCol="0">
            <a:spAutoFit/>
          </a:bodyPr>
          <a:p>
            <a:pPr marL="1200150" lvl="2" indent="-285750">
              <a:buFont typeface="Wingdings" panose="05000000000000000000" charset="0"/>
              <a:buChar char="Ø"/>
            </a:pPr>
            <a:r>
              <a:rPr lang="en-US" altLang="en-US">
                <a:sym typeface="+mn-ea"/>
              </a:rPr>
              <a:t>Literasi Politik Publik: Diskusi publik soal Pilkada Kalsel, IKN, omnibus law. Tujuannya biar anggota PIKI paham isu sebelum nyoblos.</a:t>
            </a:r>
            <a:endParaRPr lang="en-US" altLang="en-US">
              <a:sym typeface="+mn-ea"/>
            </a:endParaRPr>
          </a:p>
          <a:p>
            <a:pPr marL="1200150" lvl="2" indent="-285750">
              <a:buFont typeface="Wingdings" panose="05000000000000000000" charset="0"/>
              <a:buChar char="Ø"/>
            </a:pPr>
            <a:r>
              <a:rPr lang="en-US" altLang="en-US">
                <a:sym typeface="+mn-ea"/>
              </a:rPr>
              <a:t>Pengkaderan Pemimpin Politik: Identifikasi &amp; dampingi kader PIKI yang mau maju jadi anggota DPRD, caleg, atau pejabat publik.Etika Politik Kristen: </a:t>
            </a:r>
            <a:endParaRPr lang="en-US" altLang="en-US">
              <a:sym typeface="+mn-ea"/>
            </a:endParaRPr>
          </a:p>
          <a:p>
            <a:pPr marL="1200150" lvl="2" indent="-285750">
              <a:buFont typeface="Wingdings" panose="05000000000000000000" charset="0"/>
              <a:buChar char="Ø"/>
            </a:pPr>
            <a:r>
              <a:rPr lang="en-US" altLang="en-US">
                <a:sym typeface="+mn-ea"/>
              </a:rPr>
              <a:t>Seminar “Politik Bersih ala Iman Kristen”, “Anti Korupsi dari Gereja”. Ini pembeda PIKI dari partai politik.</a:t>
            </a:r>
            <a:endParaRPr lang="en-US" altLang="en-US">
              <a:sym typeface="+mn-ea"/>
            </a:endParaRPr>
          </a:p>
          <a:p>
            <a:pPr marL="1200150" lvl="2" indent="-285750">
              <a:buFont typeface="Wingdings" panose="05000000000000000000" charset="0"/>
              <a:buChar char="Ø"/>
            </a:pPr>
            <a:endParaRPr lang="en-US"/>
          </a:p>
          <a:p>
            <a:pPr marL="800100" lvl="1" indent="-342900">
              <a:buFont typeface="+mj-lt"/>
              <a:buAutoNum type="arabicPeriod" startAt="4"/>
            </a:pPr>
            <a:r>
              <a:rPr lang="en-US" altLang="en-US"/>
              <a:t> Kenapa 3 Bidang Ini Digabung? Saling terkait: </a:t>
            </a:r>
            <a:endParaRPr lang="en-US" altLang="en-US"/>
          </a:p>
          <a:p>
            <a:pPr marL="1257300" lvl="2" indent="-342900">
              <a:buFont typeface="Wingdings" panose="05000000000000000000" charset="0"/>
              <a:buChar char="Ø"/>
            </a:pPr>
            <a:r>
              <a:rPr lang="en-US" altLang="en-US"/>
              <a:t>Kasus HAM biasanya butuh bantuan hukum. Pendidikan politik perlu dasar hukum &amp; HAM.</a:t>
            </a:r>
            <a:endParaRPr lang="en-US" altLang="en-US"/>
          </a:p>
          <a:p>
            <a:pPr marL="1257300" lvl="2" indent="-342900">
              <a:buFont typeface="Wingdings" panose="05000000000000000000" charset="0"/>
              <a:buChar char="Ø"/>
            </a:pPr>
            <a:r>
              <a:rPr lang="en-US" altLang="en-US"/>
              <a:t>Efisiensi SDM: Kader hukum di PIKI gak banyak, jadi 1 bidang biar fokus.</a:t>
            </a:r>
            <a:endParaRPr lang="en-US" altLang="en-US"/>
          </a:p>
          <a:p>
            <a:pPr marL="1257300" lvl="2" indent="-342900">
              <a:buFont typeface="Wingdings" panose="05000000000000000000" charset="0"/>
              <a:buChar char="Ø"/>
            </a:pPr>
            <a:r>
              <a:rPr lang="en-US" altLang="en-US"/>
              <a:t>Mandat PIKI: PIKI lahir 1963 pas Orde Lama buat jaga demokrasi &amp; Pancasila. Jadi 3 bidang ini inti identitas.</a:t>
            </a:r>
            <a:endParaRPr lang="en-US" altLang="en-US"/>
          </a:p>
          <a:p>
            <a:pPr marL="1257300" lvl="2" indent="-342900">
              <a:buFont typeface="Wingdings" panose="05000000000000000000" charset="0"/>
              <a:buChar char="Ø"/>
            </a:pPr>
            <a:endParaRPr lang="en-US" altLang="en-US"/>
          </a:p>
          <a:p>
            <a:pPr lvl="1" indent="0">
              <a:buNone/>
            </a:pPr>
            <a:r>
              <a:rPr lang="en-US" altLang="en-US"/>
              <a:t>Program Nyata di DPD PIKI Kalsel</a:t>
            </a:r>
            <a:endParaRPr lang="en-US" altLang="en-US"/>
          </a:p>
          <a:p>
            <a:pPr marL="800100" lvl="1" indent="-342900">
              <a:buAutoNum type="arabicPeriod"/>
            </a:pPr>
            <a:r>
              <a:rPr lang="en-US" altLang="en-US"/>
              <a:t>“Klinik Hukum PIKI Kalsel”: Konsultasi gratis.</a:t>
            </a:r>
            <a:endParaRPr lang="en-US" altLang="en-US"/>
          </a:p>
          <a:p>
            <a:pPr marL="800100" lvl="1" indent="-342900">
              <a:buAutoNum type="arabicPeriod"/>
            </a:pPr>
            <a:r>
              <a:rPr lang="en-US" altLang="en-US"/>
              <a:t>“Workshop Anti Intoleransi”: Bareng FKUB Kalsel &amp; Polda, buat kepala sekolah &amp; pendeta.</a:t>
            </a:r>
            <a:endParaRPr lang="en-US" altLang="en-US"/>
          </a:p>
          <a:p>
            <a:pPr marL="800100" lvl="1" indent="-342900">
              <a:buAutoNum type="arabicPeriod"/>
            </a:pPr>
            <a:r>
              <a:rPr lang="en-US" altLang="en-US"/>
              <a:t>“Sekolah Politik Pemuda Kristen”: </a:t>
            </a:r>
            <a:endParaRPr lang="en-US" altLang="en-US"/>
          </a:p>
          <a:p>
            <a:pPr marL="800100" lvl="1" indent="-342900">
              <a:buAutoNum type="arabicPeriod"/>
            </a:pPr>
            <a:r>
              <a:rPr lang="en-US" altLang="en-US"/>
              <a:t>“Pemantauan Pilkada Kalsel”</a:t>
            </a:r>
            <a:endParaRPr lang="en-US" altLang="en-US"/>
          </a:p>
          <a:p>
            <a:pPr marL="800100" lvl="1" indent="-342900">
              <a:buAutoNum type="arabicPeriod"/>
            </a:pPr>
            <a:r>
              <a:rPr lang="en-US" altLang="en-US"/>
              <a:t>“Kajian Raperda Kalsel”: PIKI kasih masukan ke DPRD soal Raperda Kerukunan Umat Beragama.</a:t>
            </a:r>
            <a:endParaRPr lang="en-US" altLang="en-US"/>
          </a:p>
          <a:p>
            <a:pPr marL="800100" lvl="1" indent="-342900">
              <a:buAutoNum type="arabicPeriod"/>
            </a:pPr>
            <a:r>
              <a:rPr lang="en-US" altLang="en-US"/>
              <a:t>Output yang DiharapkanKader Melek Hukum: Anggota PIKI gak gampang ditakut-takuti aparat atau calo hukum.</a:t>
            </a:r>
            <a:endParaRPr lang="en-US" altLang="en-US"/>
          </a:p>
          <a:p>
            <a:pPr marL="800100" lvl="1" indent="-342900">
              <a:buAutoNum type="arabicPeriod"/>
            </a:pPr>
            <a:r>
              <a:rPr lang="en-US" altLang="en-US"/>
              <a:t>Lahir caleg/kepala daerah dari PIKI yang gak korupsi &amp; pro keadilan.Reputasi: PIKI dianggap ormas yang berani bicara kalau ada pelanggaran HAM.</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873885" y="2432050"/>
            <a:ext cx="9528810" cy="3476625"/>
          </a:xfrm>
          <a:prstGeom prst="rect">
            <a:avLst/>
          </a:prstGeom>
          <a:noFill/>
        </p:spPr>
        <p:txBody>
          <a:bodyPr wrap="square" rtlCol="0">
            <a:spAutoFit/>
          </a:bodyPr>
          <a:p>
            <a:pPr algn="ctr"/>
            <a:r>
              <a:rPr lang="en-US" altLang="en-US" sz="4400" b="1"/>
              <a:t>Bidang Hubungan Antar Lembaga, Pemerintahan </a:t>
            </a:r>
            <a:endParaRPr lang="en-US" altLang="en-US" sz="4400" b="1"/>
          </a:p>
          <a:p>
            <a:pPr algn="ctr"/>
            <a:endParaRPr lang="en-US" altLang="en-US" sz="4400" b="1"/>
          </a:p>
          <a:p>
            <a:pPr algn="ctr"/>
            <a:r>
              <a:rPr lang="en-US" altLang="en-US" sz="4400" b="1"/>
              <a:t>Bidang Humas</a:t>
            </a:r>
            <a:endParaRPr lang="en-US" altLang="en-US" sz="4400" b="1"/>
          </a:p>
          <a:p>
            <a:pPr algn="ctr"/>
            <a:r>
              <a:rPr lang="en-US" altLang="en-US" sz="4400"/>
              <a:t>Koordinator :..................</a:t>
            </a:r>
            <a:endParaRPr lang="en-US" altLang="en-US" sz="4400"/>
          </a:p>
        </p:txBody>
      </p:sp>
      <p:sp>
        <p:nvSpPr>
          <p:cNvPr id="3" name="Text Box 2"/>
          <p:cNvSpPr txBox="1"/>
          <p:nvPr/>
        </p:nvSpPr>
        <p:spPr>
          <a:xfrm>
            <a:off x="2353945" y="419735"/>
            <a:ext cx="8568055" cy="1938020"/>
          </a:xfrm>
          <a:prstGeom prst="rect">
            <a:avLst/>
          </a:prstGeom>
          <a:noFill/>
        </p:spPr>
        <p:txBody>
          <a:bodyPr wrap="square" rtlCol="0">
            <a:spAutoFit/>
          </a:bodyPr>
          <a:p>
            <a:pPr algn="ctr"/>
            <a:r>
              <a:rPr lang="en-US" sz="6000"/>
              <a:t>Uraian Tugas</a:t>
            </a:r>
            <a:endParaRPr lang="en-US" sz="6000"/>
          </a:p>
          <a:p>
            <a:pPr algn="ctr"/>
            <a:r>
              <a:rPr lang="en-US" sz="6000"/>
              <a:t>Wakil Ketua III</a:t>
            </a:r>
            <a:endParaRPr lang="en-US" sz="600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8.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15423</Words>
  <Application>WPS Presentation</Application>
  <PresentationFormat>Widescreen</PresentationFormat>
  <Paragraphs>246</Paragraphs>
  <Slides>23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Arial</vt:lpstr>
      <vt:lpstr>SimSun</vt:lpstr>
      <vt:lpstr>Wingdings</vt:lpstr>
      <vt:lpstr>Wingdings</vt:lpstr>
      <vt:lpstr>Microsoft YaHei</vt:lpstr>
      <vt:lpstr>Arial Unicode MS</vt:lpstr>
      <vt:lpstr>Calibri</vt:lpstr>
      <vt:lpstr>江城圆体 400W</vt:lpstr>
      <vt:lpstr>Crimson Text SemiBold</vt:lpstr>
      <vt:lpstr>Segoe Print</vt:lpstr>
      <vt:lpstr>Charis SIL</vt:lpstr>
      <vt:lpstr>Inter Bold</vt:lpstr>
      <vt:lpstr>Inter</vt:lpstr>
      <vt:lpstr>Manrope ExtraBold</vt:lpstr>
      <vt:lpstr>Lato</vt:lpstr>
      <vt:lpstr>WPS</vt:lpstr>
      <vt:lpstr>Uraian Tugas Wakil Ketua 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Uraian Tugas  Wakil Ketua IV</vt:lpstr>
      <vt:lpstr>PowerPoint 演示文稿</vt:lpstr>
      <vt:lpstr>PowerPoint 演示文稿</vt:lpstr>
      <vt:lpstr>PowerPoint 演示文稿</vt:lpstr>
      <vt:lpstr>Uraian Tugas Wakil Ketua V</vt:lpstr>
      <vt:lpstr>Bidang V itu bidang teknis dan penggerak kemandirian PIKI.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Uraian Tugas Wakil Ketua V</dc:title>
  <dc:creator>LENOVO</dc:creator>
  <cp:lastModifiedBy>DR.dr.Dharma Pravathana TR Maluegha.,SpB</cp:lastModifiedBy>
  <cp:revision>13</cp:revision>
  <dcterms:created xsi:type="dcterms:W3CDTF">2026-05-16T14:34:00Z</dcterms:created>
  <dcterms:modified xsi:type="dcterms:W3CDTF">2026-05-17T06:04:31Z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1033-12.1.0.26372</vt:lpwstr>
  </property>
  <property fmtid="{D5CDD505-2E9C-101B-9397-08002B2CF9AE}" pid="3" name="ICV">
    <vt:lpwstr>74B3A74F7528406D8E447D4223D7CB85_11</vt:lpwstr>
  </property>
</Properties>
</file>