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8" r:id="rId2"/>
    <p:sldId id="276" r:id="rId3"/>
    <p:sldId id="270" r:id="rId4"/>
    <p:sldId id="271" r:id="rId5"/>
    <p:sldId id="275" r:id="rId6"/>
    <p:sldId id="273" r:id="rId7"/>
    <p:sldId id="267" r:id="rId8"/>
    <p:sldId id="272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PANDUAN PRAKTIS KETAHANAN KELUARGA MENGHADAPI KRISIS PERSEKUTUAN GEREJA-GEREJA DI INDONESIA.</a:t>
            </a: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0745-9115-40A2-8077-F30630E7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10" y="159820"/>
            <a:ext cx="10058400" cy="594360"/>
          </a:xfrm>
        </p:spPr>
        <p:txBody>
          <a:bodyPr/>
          <a:lstStyle/>
          <a:p>
            <a:pPr algn="ctr"/>
            <a:r>
              <a:rPr lang="en-US" dirty="0"/>
              <a:t>Tim </a:t>
            </a:r>
            <a:r>
              <a:rPr lang="en-US" dirty="0" err="1"/>
              <a:t>Penyusun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A3C9-7261-8199-56DE-097A05B14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95" y="2738138"/>
            <a:ext cx="5426015" cy="4021346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Penulis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Pdt</a:t>
            </a:r>
            <a:r>
              <a:rPr lang="en-US" dirty="0"/>
              <a:t>. Johan </a:t>
            </a:r>
            <a:r>
              <a:rPr lang="en-US" dirty="0" err="1"/>
              <a:t>Kristantara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Pdt</a:t>
            </a:r>
            <a:r>
              <a:rPr lang="en-US" dirty="0"/>
              <a:t>. Etika </a:t>
            </a:r>
            <a:r>
              <a:rPr lang="en-US" dirty="0" err="1"/>
              <a:t>Saragih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Pdt</a:t>
            </a:r>
            <a:r>
              <a:rPr lang="en-US" dirty="0"/>
              <a:t>. </a:t>
            </a:r>
            <a:r>
              <a:rPr lang="en-US" dirty="0" err="1"/>
              <a:t>Muliathy</a:t>
            </a:r>
            <a:r>
              <a:rPr lang="en-US" dirty="0"/>
              <a:t> Briany</a:t>
            </a:r>
          </a:p>
          <a:p>
            <a:pPr>
              <a:buFontTx/>
              <a:buChar char="-"/>
            </a:pPr>
            <a:r>
              <a:rPr lang="en-US" dirty="0"/>
              <a:t>Elly Diah </a:t>
            </a:r>
            <a:r>
              <a:rPr lang="en-US" dirty="0" err="1"/>
              <a:t>Praptanti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Pdt</a:t>
            </a:r>
            <a:r>
              <a:rPr lang="en-US" dirty="0"/>
              <a:t>. Shuresj Tomaluweng</a:t>
            </a:r>
          </a:p>
          <a:p>
            <a:pPr>
              <a:buFontTx/>
              <a:buChar char="-"/>
            </a:pPr>
            <a:r>
              <a:rPr lang="en-US" dirty="0"/>
              <a:t>Equivalent </a:t>
            </a:r>
            <a:r>
              <a:rPr lang="en-US" dirty="0" err="1"/>
              <a:t>Pangasi</a:t>
            </a:r>
            <a:r>
              <a:rPr lang="en-US" dirty="0"/>
              <a:t> </a:t>
            </a:r>
            <a:r>
              <a:rPr lang="en-US" dirty="0" err="1"/>
              <a:t>Rajagukguk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Pdt</a:t>
            </a:r>
            <a:r>
              <a:rPr lang="en-US" dirty="0"/>
              <a:t>. </a:t>
            </a:r>
            <a:r>
              <a:rPr lang="en-US" dirty="0" err="1"/>
              <a:t>Mezisita</a:t>
            </a:r>
            <a:r>
              <a:rPr lang="en-US" dirty="0"/>
              <a:t> </a:t>
            </a:r>
            <a:r>
              <a:rPr lang="en-US" dirty="0" err="1"/>
              <a:t>Herlina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Pdm</a:t>
            </a:r>
            <a:r>
              <a:rPr lang="en-US" dirty="0"/>
              <a:t>. </a:t>
            </a:r>
            <a:r>
              <a:rPr lang="en-US" dirty="0" err="1"/>
              <a:t>Rosiana</a:t>
            </a:r>
            <a:r>
              <a:rPr lang="en-US" dirty="0"/>
              <a:t> Indah Purnomo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D4897-423F-E0F1-EC30-F83607F343ED}"/>
              </a:ext>
            </a:extLst>
          </p:cNvPr>
          <p:cNvSpPr txBox="1"/>
          <p:nvPr/>
        </p:nvSpPr>
        <p:spPr>
          <a:xfrm>
            <a:off x="0" y="839487"/>
            <a:ext cx="12192000" cy="17280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Pengarah</a:t>
            </a:r>
            <a:r>
              <a:rPr lang="en-US" sz="2000" dirty="0">
                <a:solidFill>
                  <a:schemeClr val="bg1"/>
                </a:solidFill>
              </a:rPr>
              <a:t> 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</a:rPr>
              <a:t>Pdt</a:t>
            </a:r>
            <a:r>
              <a:rPr lang="en-US" sz="2000" dirty="0">
                <a:solidFill>
                  <a:schemeClr val="bg1"/>
                </a:solidFill>
              </a:rPr>
              <a:t>. Dr. (H.C.). </a:t>
            </a:r>
            <a:r>
              <a:rPr lang="en-US" sz="2000" dirty="0" err="1">
                <a:solidFill>
                  <a:schemeClr val="bg1"/>
                </a:solidFill>
              </a:rPr>
              <a:t>Jacklevyn</a:t>
            </a:r>
            <a:r>
              <a:rPr lang="en-US" sz="2000" dirty="0">
                <a:solidFill>
                  <a:schemeClr val="bg1"/>
                </a:solidFill>
              </a:rPr>
              <a:t> Frits </a:t>
            </a:r>
            <a:r>
              <a:rPr lang="en-US" sz="2000" dirty="0" err="1">
                <a:solidFill>
                  <a:schemeClr val="bg1"/>
                </a:solidFill>
              </a:rPr>
              <a:t>Manuputty</a:t>
            </a:r>
            <a:r>
              <a:rPr lang="en-US" sz="2000" dirty="0">
                <a:solidFill>
                  <a:schemeClr val="bg1"/>
                </a:solidFill>
              </a:rPr>
              <a:t>, M.A. (</a:t>
            </a:r>
            <a:r>
              <a:rPr lang="en-US" sz="2000" dirty="0" err="1">
                <a:solidFill>
                  <a:schemeClr val="bg1"/>
                </a:solidFill>
              </a:rPr>
              <a:t>Ketua</a:t>
            </a:r>
            <a:r>
              <a:rPr lang="en-US" sz="2000" dirty="0">
                <a:solidFill>
                  <a:schemeClr val="bg1"/>
                </a:solidFill>
              </a:rPr>
              <a:t> Umum PGI)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</a:rPr>
              <a:t>Pdt</a:t>
            </a:r>
            <a:r>
              <a:rPr lang="en-US" sz="2000" dirty="0">
                <a:solidFill>
                  <a:schemeClr val="bg1"/>
                </a:solidFill>
              </a:rPr>
              <a:t>. Dr. Darwin Darmawan, M.A. (</a:t>
            </a:r>
            <a:r>
              <a:rPr lang="en-US" sz="2000" dirty="0" err="1">
                <a:solidFill>
                  <a:schemeClr val="bg1"/>
                </a:solidFill>
              </a:rPr>
              <a:t>Sekretaris</a:t>
            </a:r>
            <a:r>
              <a:rPr lang="en-US" sz="2000" dirty="0">
                <a:solidFill>
                  <a:schemeClr val="bg1"/>
                </a:solidFill>
              </a:rPr>
              <a:t> Umum PGI)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</a:rPr>
              <a:t>Pdt</a:t>
            </a:r>
            <a:r>
              <a:rPr lang="en-US" sz="2000" dirty="0">
                <a:solidFill>
                  <a:schemeClr val="bg1"/>
                </a:solidFill>
              </a:rPr>
              <a:t>. Lenta Enni </a:t>
            </a:r>
            <a:r>
              <a:rPr lang="en-US" sz="2000" dirty="0" err="1">
                <a:solidFill>
                  <a:schemeClr val="bg1"/>
                </a:solidFill>
              </a:rPr>
              <a:t>Simbolon</a:t>
            </a:r>
            <a:r>
              <a:rPr lang="en-US" sz="2000" dirty="0">
                <a:solidFill>
                  <a:schemeClr val="bg1"/>
                </a:solidFill>
              </a:rPr>
              <a:t>, M.Div., Th.M. (Wakil </a:t>
            </a:r>
            <a:r>
              <a:rPr lang="en-US" sz="2000" dirty="0" err="1">
                <a:solidFill>
                  <a:schemeClr val="bg1"/>
                </a:solidFill>
              </a:rPr>
              <a:t>Sekretaris</a:t>
            </a:r>
            <a:r>
              <a:rPr lang="en-US" sz="2000" dirty="0">
                <a:solidFill>
                  <a:schemeClr val="bg1"/>
                </a:solidFill>
              </a:rPr>
              <a:t> Umum PGI)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86803C-1C84-160A-472E-0452D9CCB451}"/>
              </a:ext>
            </a:extLst>
          </p:cNvPr>
          <p:cNvSpPr txBox="1">
            <a:spLocks/>
          </p:cNvSpPr>
          <p:nvPr/>
        </p:nvSpPr>
        <p:spPr>
          <a:xfrm>
            <a:off x="6012610" y="2738138"/>
            <a:ext cx="5601420" cy="40213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000" dirty="0" err="1"/>
              <a:t>Pdt</a:t>
            </a:r>
            <a:r>
              <a:rPr lang="en-US" sz="2000" dirty="0"/>
              <a:t>. Ronald Rischard </a:t>
            </a:r>
            <a:r>
              <a:rPr lang="en-US" sz="2000" dirty="0" err="1"/>
              <a:t>Tapilatu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Alfian Rico </a:t>
            </a:r>
            <a:r>
              <a:rPr lang="en-US" sz="2000" dirty="0" err="1"/>
              <a:t>Komimbin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Herman </a:t>
            </a:r>
            <a:r>
              <a:rPr lang="en-US" sz="2000" dirty="0" err="1"/>
              <a:t>Lumbantoruan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Daniel </a:t>
            </a:r>
            <a:r>
              <a:rPr lang="en-US" sz="2000" dirty="0" err="1"/>
              <a:t>Gultom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Ria Claudia </a:t>
            </a:r>
            <a:r>
              <a:rPr lang="en-US" sz="2000" dirty="0" err="1"/>
              <a:t>Watulingas</a:t>
            </a: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Debby Godwin </a:t>
            </a:r>
            <a:r>
              <a:rPr lang="en-US" sz="2000" dirty="0" err="1"/>
              <a:t>Chynta</a:t>
            </a:r>
            <a:r>
              <a:rPr lang="en-US" sz="2000" dirty="0"/>
              <a:t> </a:t>
            </a:r>
            <a:r>
              <a:rPr lang="en-US" sz="2000" dirty="0" err="1"/>
              <a:t>Manalu</a:t>
            </a:r>
            <a:endParaRPr lang="en-US" sz="2000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26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CF91-E24A-BB9D-DA04-E1210CB4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91" y="91439"/>
            <a:ext cx="10058400" cy="594360"/>
          </a:xfrm>
        </p:spPr>
        <p:txBody>
          <a:bodyPr/>
          <a:lstStyle/>
          <a:p>
            <a:r>
              <a:rPr lang="en-US" dirty="0" err="1"/>
              <a:t>Pendahuluan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043E-BA40-15B1-1171-1757D9E8E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91" y="685799"/>
            <a:ext cx="6765115" cy="586335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en-ID" b="1" dirty="0"/>
              <a:t>Dunia Sedang Tidak Baik-Baik Saja. </a:t>
            </a:r>
            <a:r>
              <a:rPr lang="en-ID" dirty="0" err="1"/>
              <a:t>Krisis</a:t>
            </a:r>
            <a:r>
              <a:rPr lang="en-ID" dirty="0"/>
              <a:t> global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bersamaan</a:t>
            </a:r>
            <a:r>
              <a:rPr lang="en-ID" dirty="0"/>
              <a:t>: </a:t>
            </a:r>
            <a:r>
              <a:rPr lang="en-ID" dirty="0" err="1"/>
              <a:t>konflik</a:t>
            </a:r>
            <a:r>
              <a:rPr lang="en-ID" dirty="0"/>
              <a:t> </a:t>
            </a:r>
            <a:r>
              <a:rPr lang="en-ID" dirty="0" err="1"/>
              <a:t>geopolitik</a:t>
            </a:r>
            <a:r>
              <a:rPr lang="en-ID" dirty="0"/>
              <a:t>,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energi</a:t>
            </a:r>
            <a:r>
              <a:rPr lang="en-ID" dirty="0"/>
              <a:t>, </a:t>
            </a:r>
            <a:r>
              <a:rPr lang="en-ID" dirty="0" err="1"/>
              <a:t>pangan</a:t>
            </a:r>
            <a:r>
              <a:rPr lang="en-ID" dirty="0"/>
              <a:t>, </a:t>
            </a:r>
            <a:r>
              <a:rPr lang="en-ID" dirty="0" err="1"/>
              <a:t>ekonomi</a:t>
            </a:r>
            <a:r>
              <a:rPr lang="en-ID" dirty="0"/>
              <a:t>,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iklim</a:t>
            </a:r>
            <a:r>
              <a:rPr lang="en-ID" dirty="0"/>
              <a:t>. </a:t>
            </a:r>
            <a:r>
              <a:rPr lang="en-ID" dirty="0" err="1"/>
              <a:t>Situasi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terhubung</a:t>
            </a:r>
            <a:r>
              <a:rPr lang="en-ID" dirty="0"/>
              <a:t> dan </a:t>
            </a:r>
            <a:r>
              <a:rPr lang="en-ID" dirty="0" err="1"/>
              <a:t>memperbesar</a:t>
            </a:r>
            <a:r>
              <a:rPr lang="en-ID" dirty="0"/>
              <a:t> </a:t>
            </a:r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lain. </a:t>
            </a:r>
            <a:r>
              <a:rPr lang="en-ID" dirty="0" err="1"/>
              <a:t>Artinya</a:t>
            </a:r>
            <a:r>
              <a:rPr lang="en-ID" dirty="0"/>
              <a:t>,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berdiri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sistemik</a:t>
            </a:r>
            <a:r>
              <a:rPr lang="en-ID" dirty="0"/>
              <a:t> dan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diprediksi</a:t>
            </a:r>
            <a:r>
              <a:rPr lang="en-ID" dirty="0"/>
              <a:t>.</a:t>
            </a:r>
          </a:p>
          <a:p>
            <a:pPr marL="457200" indent="-457200">
              <a:buAutoNum type="arabicPeriod"/>
            </a:pPr>
            <a:r>
              <a:rPr lang="en-ID" b="1" dirty="0"/>
              <a:t>Dampak Krisis Sudah Sampai </a:t>
            </a:r>
            <a:r>
              <a:rPr lang="en-ID" b="1" dirty="0" err="1"/>
              <a:t>ke</a:t>
            </a:r>
            <a:r>
              <a:rPr lang="en-ID" b="1" dirty="0"/>
              <a:t> Kehidupan Sehari-</a:t>
            </a:r>
            <a:r>
              <a:rPr lang="en-ID" b="1" dirty="0" err="1"/>
              <a:t>hari</a:t>
            </a:r>
            <a:r>
              <a:rPr lang="en-ID" b="1" dirty="0"/>
              <a:t>. </a:t>
            </a:r>
            <a:r>
              <a:rPr lang="en-ID" dirty="0" err="1"/>
              <a:t>Kenaikan</a:t>
            </a:r>
            <a:r>
              <a:rPr lang="en-ID" dirty="0"/>
              <a:t> </a:t>
            </a:r>
            <a:r>
              <a:rPr lang="en-ID" dirty="0" err="1"/>
              <a:t>harga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 </a:t>
            </a:r>
            <a:r>
              <a:rPr lang="en-ID" dirty="0" err="1"/>
              <a:t>pokok</a:t>
            </a:r>
            <a:r>
              <a:rPr lang="en-ID" dirty="0"/>
              <a:t>, BBM, </a:t>
            </a:r>
            <a:r>
              <a:rPr lang="en-ID" dirty="0" err="1"/>
              <a:t>listrik</a:t>
            </a:r>
            <a:r>
              <a:rPr lang="en-ID" dirty="0"/>
              <a:t>,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gangguan</a:t>
            </a:r>
            <a:r>
              <a:rPr lang="en-ID" dirty="0"/>
              <a:t> </a:t>
            </a:r>
            <a:r>
              <a:rPr lang="en-ID" dirty="0" err="1"/>
              <a:t>distribusi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tanda</a:t>
            </a:r>
            <a:r>
              <a:rPr lang="en-ID" dirty="0"/>
              <a:t> </a:t>
            </a:r>
            <a:r>
              <a:rPr lang="en-ID" dirty="0" err="1"/>
              <a:t>nyata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global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dirasakan</a:t>
            </a:r>
            <a:r>
              <a:rPr lang="en-ID" dirty="0"/>
              <a:t> di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lokal</a:t>
            </a:r>
            <a:r>
              <a:rPr lang="en-ID" dirty="0"/>
              <a:t>.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yang </a:t>
            </a:r>
            <a:r>
              <a:rPr lang="en-ID" dirty="0" err="1"/>
              <a:t>terkena</a:t>
            </a:r>
            <a:r>
              <a:rPr lang="en-ID" dirty="0"/>
              <a:t> </a:t>
            </a:r>
            <a:r>
              <a:rPr lang="en-ID" dirty="0" err="1"/>
              <a:t>dampaknya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negara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merespons</a:t>
            </a:r>
            <a:r>
              <a:rPr lang="en-ID" dirty="0"/>
              <a:t> </a:t>
            </a:r>
            <a:r>
              <a:rPr lang="en-ID" dirty="0" err="1"/>
              <a:t>sepenuhnya</a:t>
            </a:r>
            <a:r>
              <a:rPr lang="en-ID" dirty="0"/>
              <a:t>.</a:t>
            </a:r>
          </a:p>
          <a:p>
            <a:pPr marL="457200" indent="-457200">
              <a:buAutoNum type="arabicPeriod"/>
            </a:pPr>
            <a:r>
              <a:rPr lang="en-ID" b="1" dirty="0" err="1"/>
              <a:t>Keluarga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Basis </a:t>
            </a:r>
            <a:r>
              <a:rPr lang="en-ID" b="1" dirty="0" err="1"/>
              <a:t>Ketahanan</a:t>
            </a:r>
            <a:r>
              <a:rPr lang="en-ID" b="1" dirty="0"/>
              <a:t> Utama.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,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unit paling </a:t>
            </a:r>
            <a:r>
              <a:rPr lang="en-ID" dirty="0" err="1"/>
              <a:t>dasar</a:t>
            </a:r>
            <a:r>
              <a:rPr lang="en-ID" dirty="0"/>
              <a:t> yang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</a:t>
            </a:r>
            <a:r>
              <a:rPr lang="en-ID" dirty="0" err="1"/>
              <a:t>tahan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. Jika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kuat</a:t>
            </a:r>
            <a:r>
              <a:rPr lang="en-ID" dirty="0"/>
              <a:t>,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komunitas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bertahan</a:t>
            </a:r>
            <a:r>
              <a:rPr lang="en-ID" dirty="0"/>
              <a:t>. </a:t>
            </a:r>
            <a:r>
              <a:rPr lang="en-ID" dirty="0" err="1"/>
              <a:t>Sebaliknya</a:t>
            </a:r>
            <a:r>
              <a:rPr lang="en-ID" dirty="0"/>
              <a:t>,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rapuh</a:t>
            </a:r>
            <a:r>
              <a:rPr lang="en-ID" dirty="0"/>
              <a:t>,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semakin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.</a:t>
            </a:r>
          </a:p>
          <a:p>
            <a:pPr marL="457200" indent="-457200">
              <a:buAutoNum type="arabicPeriod"/>
            </a:pPr>
            <a:r>
              <a:rPr lang="en-ID" b="1" dirty="0" err="1"/>
              <a:t>Ketahanan</a:t>
            </a:r>
            <a:r>
              <a:rPr lang="en-ID" b="1" dirty="0"/>
              <a:t> </a:t>
            </a:r>
            <a:r>
              <a:rPr lang="en-ID" b="1" dirty="0" err="1"/>
              <a:t>Bukan</a:t>
            </a:r>
            <a:r>
              <a:rPr lang="en-ID" b="1" dirty="0"/>
              <a:t> </a:t>
            </a:r>
            <a:r>
              <a:rPr lang="en-ID" b="1" dirty="0" err="1"/>
              <a:t>Kepanikan</a:t>
            </a:r>
            <a:r>
              <a:rPr lang="en-ID" b="1" dirty="0"/>
              <a:t>, </a:t>
            </a:r>
            <a:r>
              <a:rPr lang="en-ID" b="1" dirty="0" err="1"/>
              <a:t>tetapi</a:t>
            </a:r>
            <a:r>
              <a:rPr lang="en-ID" b="1" dirty="0"/>
              <a:t> </a:t>
            </a:r>
            <a:r>
              <a:rPr lang="en-ID" b="1" dirty="0" err="1"/>
              <a:t>Kesiapsiagaan</a:t>
            </a:r>
            <a:r>
              <a:rPr lang="en-ID" b="1" dirty="0"/>
              <a:t>. </a:t>
            </a:r>
            <a:r>
              <a:rPr lang="en-ID" dirty="0"/>
              <a:t>Tujuan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siap</a:t>
            </a:r>
            <a:r>
              <a:rPr lang="en-ID" dirty="0"/>
              <a:t>. </a:t>
            </a:r>
            <a:r>
              <a:rPr lang="en-ID" dirty="0" err="1"/>
              <a:t>Ketahanan</a:t>
            </a:r>
            <a:r>
              <a:rPr lang="en-ID" dirty="0"/>
              <a:t> </a:t>
            </a:r>
            <a:r>
              <a:rPr lang="en-ID" dirty="0" err="1"/>
              <a:t>berarti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mengantisipasi</a:t>
            </a:r>
            <a:r>
              <a:rPr lang="en-ID" dirty="0"/>
              <a:t>, </a:t>
            </a:r>
            <a:r>
              <a:rPr lang="en-ID" dirty="0" err="1"/>
              <a:t>mengelola</a:t>
            </a:r>
            <a:r>
              <a:rPr lang="en-ID" dirty="0"/>
              <a:t> </a:t>
            </a:r>
            <a:r>
              <a:rPr lang="en-ID" dirty="0" err="1"/>
              <a:t>sumber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bijak</a:t>
            </a:r>
            <a:r>
              <a:rPr lang="en-ID" dirty="0"/>
              <a:t>, dan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tenang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menghadapi</a:t>
            </a:r>
            <a:r>
              <a:rPr lang="en-ID" dirty="0"/>
              <a:t> </a:t>
            </a:r>
            <a:r>
              <a:rPr lang="en-ID" dirty="0" err="1"/>
              <a:t>situasi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. </a:t>
            </a:r>
            <a:r>
              <a:rPr lang="en-ID" dirty="0" err="1"/>
              <a:t>Fokusnya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kesiapan</a:t>
            </a:r>
            <a:r>
              <a:rPr lang="en-ID" dirty="0"/>
              <a:t> </a:t>
            </a:r>
            <a:r>
              <a:rPr lang="en-ID" dirty="0" err="1"/>
              <a:t>praktis</a:t>
            </a:r>
            <a:r>
              <a:rPr lang="en-ID" dirty="0"/>
              <a:t>,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reaksi</a:t>
            </a:r>
            <a:r>
              <a:rPr lang="en-ID" dirty="0"/>
              <a:t> </a:t>
            </a:r>
            <a:r>
              <a:rPr lang="en-ID" dirty="0" err="1"/>
              <a:t>berlebihan</a:t>
            </a:r>
            <a:r>
              <a:rPr lang="en-ID" dirty="0"/>
              <a:t>.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F3C2A-91C3-DA47-F738-D574CDDF0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10" y="0"/>
            <a:ext cx="4834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ED47F-C412-A9A9-B824-1B9399C91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0144"/>
            <a:ext cx="6757358" cy="642944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ID" b="1" dirty="0"/>
              <a:t>Kelompok Rentan Harus Menjadi Prioritas.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, </a:t>
            </a:r>
            <a:r>
              <a:rPr lang="en-ID" dirty="0" err="1"/>
              <a:t>anak-anak</a:t>
            </a:r>
            <a:r>
              <a:rPr lang="en-ID" dirty="0"/>
              <a:t>, </a:t>
            </a:r>
            <a:r>
              <a:rPr lang="en-ID" dirty="0" err="1"/>
              <a:t>lansia</a:t>
            </a:r>
            <a:r>
              <a:rPr lang="en-ID" dirty="0"/>
              <a:t>, </a:t>
            </a:r>
            <a:r>
              <a:rPr lang="en-ID" dirty="0" err="1"/>
              <a:t>perempuan</a:t>
            </a:r>
            <a:r>
              <a:rPr lang="en-ID" dirty="0"/>
              <a:t>, dan </a:t>
            </a:r>
            <a:r>
              <a:rPr lang="en-ID" dirty="0" err="1"/>
              <a:t>penyandang</a:t>
            </a:r>
            <a:r>
              <a:rPr lang="en-ID" dirty="0"/>
              <a:t> </a:t>
            </a:r>
            <a:r>
              <a:rPr lang="en-ID" dirty="0" err="1"/>
              <a:t>disabilitas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yang paling </a:t>
            </a:r>
            <a:r>
              <a:rPr lang="en-ID" dirty="0" err="1"/>
              <a:t>terdampak</a:t>
            </a:r>
            <a:r>
              <a:rPr lang="en-ID" dirty="0"/>
              <a:t>. </a:t>
            </a:r>
            <a:r>
              <a:rPr lang="en-ID" dirty="0" err="1"/>
              <a:t>Ketahanan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tertinggal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justru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pusat</a:t>
            </a:r>
            <a:r>
              <a:rPr lang="en-ID" dirty="0"/>
              <a:t> </a:t>
            </a:r>
            <a:r>
              <a:rPr lang="en-ID" dirty="0" err="1"/>
              <a:t>perhatian</a:t>
            </a:r>
            <a:r>
              <a:rPr lang="en-ID" dirty="0"/>
              <a:t> dan </a:t>
            </a:r>
            <a:r>
              <a:rPr lang="en-ID" dirty="0" err="1"/>
              <a:t>perlindungan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ID" b="1" dirty="0"/>
              <a:t>Gereja Berperan </a:t>
            </a:r>
            <a:r>
              <a:rPr lang="en-ID" b="1" dirty="0" err="1"/>
              <a:t>sebagai</a:t>
            </a:r>
            <a:r>
              <a:rPr lang="en-ID" b="1" dirty="0"/>
              <a:t> </a:t>
            </a:r>
            <a:r>
              <a:rPr lang="en-ID" b="1" dirty="0" err="1"/>
              <a:t>Penggerak</a:t>
            </a:r>
            <a:r>
              <a:rPr lang="en-ID" b="1" dirty="0"/>
              <a:t> </a:t>
            </a:r>
            <a:r>
              <a:rPr lang="en-ID" b="1" dirty="0" err="1"/>
              <a:t>Ketahanan</a:t>
            </a:r>
            <a:r>
              <a:rPr lang="en-ID" b="1" dirty="0"/>
              <a:t>. </a:t>
            </a:r>
            <a:r>
              <a:rPr lang="en-ID" dirty="0" err="1"/>
              <a:t>Gereja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ibadah,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pusat</a:t>
            </a:r>
            <a:r>
              <a:rPr lang="en-ID" dirty="0"/>
              <a:t> </a:t>
            </a:r>
            <a:r>
              <a:rPr lang="en-ID" dirty="0" err="1"/>
              <a:t>penguatan</a:t>
            </a:r>
            <a:r>
              <a:rPr lang="en-ID" dirty="0"/>
              <a:t> </a:t>
            </a:r>
            <a:r>
              <a:rPr lang="en-ID" dirty="0" err="1"/>
              <a:t>komunitas</a:t>
            </a:r>
            <a:r>
              <a:rPr lang="en-ID" dirty="0"/>
              <a:t>.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edukasi</a:t>
            </a:r>
            <a:r>
              <a:rPr lang="en-ID" dirty="0"/>
              <a:t>, </a:t>
            </a:r>
            <a:r>
              <a:rPr lang="en-ID" dirty="0" err="1"/>
              <a:t>pendampingan</a:t>
            </a:r>
            <a:r>
              <a:rPr lang="en-ID" dirty="0"/>
              <a:t>, dan </a:t>
            </a:r>
            <a:r>
              <a:rPr lang="en-ID" dirty="0" err="1"/>
              <a:t>solidaritas</a:t>
            </a:r>
            <a:r>
              <a:rPr lang="en-ID" dirty="0"/>
              <a:t> </a:t>
            </a:r>
            <a:r>
              <a:rPr lang="en-ID" dirty="0" err="1"/>
              <a:t>jemaat</a:t>
            </a:r>
            <a:r>
              <a:rPr lang="en-ID" dirty="0"/>
              <a:t>, </a:t>
            </a:r>
            <a:r>
              <a:rPr lang="en-ID" dirty="0" err="1"/>
              <a:t>gereja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membantu</a:t>
            </a:r>
            <a:r>
              <a:rPr lang="en-ID" dirty="0"/>
              <a:t> </a:t>
            </a:r>
            <a:r>
              <a:rPr lang="en-ID" dirty="0" err="1"/>
              <a:t>keluarga-keluarga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siap</a:t>
            </a:r>
            <a:r>
              <a:rPr lang="en-ID" dirty="0"/>
              <a:t> dan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menopang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ID" b="1" dirty="0"/>
              <a:t>Panduan Ini </a:t>
            </a:r>
            <a:r>
              <a:rPr lang="en-ID" b="1" dirty="0" err="1"/>
              <a:t>Bersifat</a:t>
            </a:r>
            <a:r>
              <a:rPr lang="en-ID" b="1" dirty="0"/>
              <a:t> </a:t>
            </a:r>
            <a:r>
              <a:rPr lang="en-ID" b="1" dirty="0" err="1"/>
              <a:t>Praktis</a:t>
            </a:r>
            <a:r>
              <a:rPr lang="en-ID" b="1" dirty="0"/>
              <a:t> dan </a:t>
            </a:r>
            <a:r>
              <a:rPr lang="en-ID" b="1" dirty="0" err="1"/>
              <a:t>Kontekstual</a:t>
            </a:r>
            <a:r>
              <a:rPr lang="en-ID" b="1" dirty="0"/>
              <a:t>. </a:t>
            </a:r>
            <a:r>
              <a:rPr lang="en-ID" dirty="0"/>
              <a:t>Panduan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dirancang</a:t>
            </a:r>
            <a:r>
              <a:rPr lang="en-ID" dirty="0"/>
              <a:t> </a:t>
            </a:r>
            <a:r>
              <a:rPr lang="en-ID" dirty="0" err="1"/>
              <a:t>sederhana</a:t>
            </a:r>
            <a:r>
              <a:rPr lang="en-ID" dirty="0"/>
              <a:t>, </a:t>
            </a:r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diterapkan</a:t>
            </a:r>
            <a:r>
              <a:rPr lang="en-ID" dirty="0"/>
              <a:t>, dan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di Indonesia. </a:t>
            </a:r>
            <a:r>
              <a:rPr lang="en-ID" dirty="0" err="1"/>
              <a:t>Tujuannya</a:t>
            </a:r>
            <a:r>
              <a:rPr lang="en-ID" dirty="0"/>
              <a:t> agar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</a:t>
            </a:r>
            <a:r>
              <a:rPr lang="en-ID" dirty="0" err="1"/>
              <a:t>memulai</a:t>
            </a:r>
            <a:r>
              <a:rPr lang="en-ID" dirty="0"/>
              <a:t> </a:t>
            </a:r>
            <a:r>
              <a:rPr lang="en-ID" dirty="0" err="1"/>
              <a:t>langkah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yang </a:t>
            </a:r>
            <a:r>
              <a:rPr lang="en-ID" dirty="0" err="1"/>
              <a:t>berdampak</a:t>
            </a:r>
            <a:r>
              <a:rPr lang="en-ID" dirty="0"/>
              <a:t> </a:t>
            </a:r>
            <a:r>
              <a:rPr lang="en-ID" dirty="0" err="1"/>
              <a:t>nyata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ID" b="1" dirty="0"/>
              <a:t>Mulai </a:t>
            </a:r>
            <a:r>
              <a:rPr lang="en-ID" b="1" dirty="0" err="1"/>
              <a:t>dari</a:t>
            </a:r>
            <a:r>
              <a:rPr lang="en-ID" b="1" dirty="0"/>
              <a:t> Hal Kecil, Mulai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Sekarang</a:t>
            </a:r>
            <a:r>
              <a:rPr lang="en-ID" b="1" dirty="0"/>
              <a:t>. </a:t>
            </a:r>
            <a:r>
              <a:rPr lang="en-ID" dirty="0" err="1"/>
              <a:t>Ketahanan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dibangun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langkah-langkah</a:t>
            </a:r>
            <a:r>
              <a:rPr lang="en-ID" dirty="0"/>
              <a:t> </a:t>
            </a:r>
            <a:r>
              <a:rPr lang="en-ID" dirty="0" err="1"/>
              <a:t>sederhana</a:t>
            </a:r>
            <a:r>
              <a:rPr lang="en-ID" dirty="0"/>
              <a:t> yang </a:t>
            </a:r>
            <a:r>
              <a:rPr lang="en-ID" dirty="0" err="1"/>
              <a:t>konsisten</a:t>
            </a:r>
            <a:r>
              <a:rPr lang="en-ID" dirty="0"/>
              <a:t>: </a:t>
            </a:r>
            <a:r>
              <a:rPr lang="en-ID" dirty="0" err="1"/>
              <a:t>mengatur</a:t>
            </a:r>
            <a:r>
              <a:rPr lang="en-ID" dirty="0"/>
              <a:t> </a:t>
            </a:r>
            <a:r>
              <a:rPr lang="en-ID" dirty="0" err="1"/>
              <a:t>pangan</a:t>
            </a:r>
            <a:r>
              <a:rPr lang="en-ID" dirty="0"/>
              <a:t>, </a:t>
            </a:r>
            <a:r>
              <a:rPr lang="en-ID" dirty="0" err="1"/>
              <a:t>menghemat</a:t>
            </a:r>
            <a:r>
              <a:rPr lang="en-ID" dirty="0"/>
              <a:t> </a:t>
            </a:r>
            <a:r>
              <a:rPr lang="en-ID" dirty="0" err="1"/>
              <a:t>energi</a:t>
            </a:r>
            <a:r>
              <a:rPr lang="en-ID" dirty="0"/>
              <a:t>, </a:t>
            </a:r>
            <a:r>
              <a:rPr lang="en-ID" dirty="0" err="1"/>
              <a:t>membangun</a:t>
            </a:r>
            <a:r>
              <a:rPr lang="en-ID" dirty="0"/>
              <a:t> </a:t>
            </a:r>
            <a:r>
              <a:rPr lang="en-ID" dirty="0" err="1"/>
              <a:t>komunikasi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, dan </a:t>
            </a:r>
            <a:r>
              <a:rPr lang="en-ID" dirty="0" err="1"/>
              <a:t>memperkuat</a:t>
            </a:r>
            <a:r>
              <a:rPr lang="en-ID" dirty="0"/>
              <a:t> </a:t>
            </a:r>
            <a:r>
              <a:rPr lang="en-ID" dirty="0" err="1"/>
              <a:t>relasi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ID" b="1" dirty="0"/>
              <a:t>Dari Keluarga Tangguh Menuju Komunitas Tangguh. </a:t>
            </a:r>
            <a:r>
              <a:rPr lang="en-ID" dirty="0" err="1"/>
              <a:t>Harapannya</a:t>
            </a:r>
            <a:r>
              <a:rPr lang="en-ID" dirty="0"/>
              <a:t>, </a:t>
            </a:r>
            <a:r>
              <a:rPr lang="en-ID" dirty="0" err="1"/>
              <a:t>keluarga</a:t>
            </a:r>
            <a:r>
              <a:rPr lang="en-ID" dirty="0"/>
              <a:t> yang </a:t>
            </a:r>
            <a:r>
              <a:rPr lang="en-ID" dirty="0" err="1"/>
              <a:t>kuat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membentuk</a:t>
            </a:r>
            <a:r>
              <a:rPr lang="en-ID" dirty="0"/>
              <a:t> </a:t>
            </a:r>
            <a:r>
              <a:rPr lang="en-ID" dirty="0" err="1"/>
              <a:t>jemaat</a:t>
            </a:r>
            <a:r>
              <a:rPr lang="en-ID" dirty="0"/>
              <a:t> dan </a:t>
            </a:r>
            <a:r>
              <a:rPr lang="en-ID" dirty="0" err="1"/>
              <a:t>komunitas</a:t>
            </a:r>
            <a:r>
              <a:rPr lang="en-ID" dirty="0"/>
              <a:t> yang </a:t>
            </a:r>
            <a:r>
              <a:rPr lang="en-ID" dirty="0" err="1"/>
              <a:t>tangguh</a:t>
            </a:r>
            <a:r>
              <a:rPr lang="en-ID" dirty="0"/>
              <a:t>, dan pada </a:t>
            </a:r>
            <a:r>
              <a:rPr lang="en-ID" dirty="0" err="1"/>
              <a:t>akhirnya</a:t>
            </a:r>
            <a:r>
              <a:rPr lang="en-ID" dirty="0"/>
              <a:t> </a:t>
            </a:r>
            <a:r>
              <a:rPr lang="en-ID" dirty="0" err="1"/>
              <a:t>menciptakan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menghadapi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 di masa </a:t>
            </a:r>
            <a:r>
              <a:rPr lang="en-ID" dirty="0" err="1"/>
              <a:t>depan</a:t>
            </a:r>
            <a:r>
              <a:rPr lang="en-ID" dirty="0"/>
              <a:t>.</a:t>
            </a:r>
          </a:p>
          <a:p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6EDEE-FA76-D2E6-E95C-D96C676CF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10" y="0"/>
            <a:ext cx="4834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7DCA6-6A5F-63CC-003E-4CDF468A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148625-E79E-DCE8-3505-1680D4F4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Slide Title - 5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57991-C41E-DCF7-DD7E-7C37F03EB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E880D8-4BBC-BACE-C4B3-653427FA4C6C}"/>
              </a:ext>
            </a:extLst>
          </p:cNvPr>
          <p:cNvSpPr/>
          <p:nvPr/>
        </p:nvSpPr>
        <p:spPr>
          <a:xfrm>
            <a:off x="0" y="0"/>
            <a:ext cx="12185522" cy="461394"/>
          </a:xfrm>
          <a:prstGeom prst="rect">
            <a:avLst/>
          </a:prstGeom>
          <a:solidFill>
            <a:srgbClr val="001C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0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8BF7-ABE7-E1B8-468F-6B714BCE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3ED42-E786-0CFF-C596-4FB1AC81B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C41470-9DCB-31D5-6D74-75F5617A1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96900-20EC-F26A-E672-61156EB27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17.potx" id="{A8D831F9-2DA4-4700-B230-431725864604}" vid="{ED9A2A59-32A4-4461-8593-D9E87F204B18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nature presentation (widescreen)</Template>
  <TotalTime>346</TotalTime>
  <Words>512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Cambria</vt:lpstr>
      <vt:lpstr>Cherry Blossom 16x9</vt:lpstr>
      <vt:lpstr>PANDUAN PRAKTIS KETAHANAN KELUARGA MENGHADAPI KRISIS PERSEKUTUAN GEREJA-GEREJA DI INDONESIA.</vt:lpstr>
      <vt:lpstr>Tim Penyusun</vt:lpstr>
      <vt:lpstr>Pendahuluan</vt:lpstr>
      <vt:lpstr>PowerPoint Presentation</vt:lpstr>
      <vt:lpstr>PowerPoint Presentation</vt:lpstr>
      <vt:lpstr>PowerPoint Presentation</vt:lpstr>
      <vt:lpstr>Add a Slide Title - 5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prbpgi10@gmail.com</dc:creator>
  <cp:lastModifiedBy>Shuresj Tomaluweng</cp:lastModifiedBy>
  <cp:revision>6</cp:revision>
  <dcterms:created xsi:type="dcterms:W3CDTF">2026-05-04T07:06:01Z</dcterms:created>
  <dcterms:modified xsi:type="dcterms:W3CDTF">2026-05-19T03:41:44Z</dcterms:modified>
</cp:coreProperties>
</file>