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3"/>
    <p:sldId id="258" r:id="rId4"/>
    <p:sldId id="256" r:id="rId5"/>
    <p:sldId id="257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5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5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en-US" smtClean="0"/>
              <a:t>Click to edit title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text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text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text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en-US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en-US" smtClean="0"/>
              <a:t>Click to edit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endParaRPr lang="en-US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160655" y="105410"/>
            <a:ext cx="12102465" cy="1219962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1657350" lvl="3" indent="-285750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>
                <a:sym typeface="+mn-ea"/>
              </a:rPr>
              <a:t>Krisis Komunikasi: Kalau ada isu sensitif yang nyeret nama PIKI, bidang ini yang rilis klarifikasi</a:t>
            </a:r>
            <a:endParaRPr lang="en-US" altLang="en-US">
              <a:sym typeface="+mn-ea"/>
            </a:endParaRPr>
          </a:p>
          <a:p>
            <a:pPr marL="1657350" lvl="3" indent="-285750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>
                <a:sym typeface="+mn-ea"/>
              </a:rPr>
              <a:t>.Dokumentasi: Foto, video, arsip kegiatan. Penting buat laporan ke DPP &amp; proposal sponsor.</a:t>
            </a:r>
            <a:endParaRPr lang="en-US" altLang="en-US">
              <a:sym typeface="+mn-ea"/>
            </a:endParaRPr>
          </a:p>
          <a:p>
            <a:pPr lvl="1" indent="0">
              <a:lnSpc>
                <a:spcPct val="150000"/>
              </a:lnSpc>
              <a:buNone/>
            </a:pPr>
            <a:r>
              <a:rPr lang="en-US" altLang="en-US">
                <a:sym typeface="+mn-ea"/>
              </a:rPr>
              <a:t>4. Skill &amp; Kompetensi yang Dibutuhkan Orang di bidang ini biasanya: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>
                <a:sym typeface="+mn-ea"/>
              </a:rPr>
              <a:t>Paham protokol &amp; etika audiensi resmi.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>
                <a:sym typeface="+mn-ea"/>
              </a:rPr>
              <a:t>Bisa nulis press release &amp; position paper.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>
                <a:sym typeface="+mn-ea"/>
              </a:rPr>
              <a:t>Punya jaringan luas di pemerintahan &amp; gereja.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>
                <a:sym typeface="+mn-ea"/>
              </a:rPr>
              <a:t>Tenang waktu ngadepin konflik/isu sensitif.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>
                <a:sym typeface="+mn-ea"/>
              </a:rPr>
              <a:t>Background: Hukum, Ilmu Komunikasi, Ilmu Pemerintahan, Hubungan Internasional.</a:t>
            </a:r>
            <a:endParaRPr lang="en-US" altLang="en-US">
              <a:sym typeface="+mn-ea"/>
            </a:endParaRPr>
          </a:p>
          <a:p>
            <a:pPr lvl="1" indent="0">
              <a:lnSpc>
                <a:spcPct val="150000"/>
              </a:lnSpc>
              <a:buNone/>
            </a:pPr>
            <a:r>
              <a:rPr lang="en-US" altLang="en-US">
                <a:sym typeface="+mn-ea"/>
              </a:rPr>
              <a:t>5. Contoh Program Nyata di DPD PIKI Kalsel Audiensi Rutin ke Gubernur/Wagub Kalsel: 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Sampaikan program kerja DPD &amp; minta dukungan.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Seminar Kebangsaan Bareng FKUB Kalsel: 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Bahas kerukunan, moderasi beragama.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MoU dengan ULM/FKIP: Program magang &amp; penelitian bareng kader PIKI.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Ngopi Bareng Kesbangpol: Jaga komunikasi informal biar gampang urus izin kegiatan.</a:t>
            </a:r>
            <a:endParaRPr lang="en-US" altLang="en-US">
              <a:sym typeface="+mn-ea"/>
            </a:endParaRPr>
          </a:p>
          <a:p>
            <a:pPr lvl="1" indent="0">
              <a:lnSpc>
                <a:spcPct val="150000"/>
              </a:lnSpc>
              <a:buNone/>
            </a:pPr>
            <a:r>
              <a:rPr lang="en-US" altLang="en-US">
                <a:sym typeface="+mn-ea"/>
              </a:rPr>
              <a:t>6. Output yang Diharapkan Legitimasi: </a:t>
            </a:r>
            <a:endParaRPr lang="en-US" altLang="en-US">
              <a:sym typeface="+mn-ea"/>
            </a:endParaRPr>
          </a:p>
          <a:p>
            <a:pPr marL="1200150" lvl="2" indent="-285750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>
                <a:sym typeface="+mn-ea"/>
              </a:rPr>
              <a:t>Pemerintah &amp; gereja besar mengakui PIKI sebagai mitra dialog.</a:t>
            </a:r>
            <a:endParaRPr lang="en-US" altLang="en-US"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150495" y="212090"/>
            <a:ext cx="11259820" cy="183445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50000"/>
              </a:lnSpc>
            </a:pPr>
            <a:r>
              <a:rPr lang="en-US" altLang="en-US"/>
              <a:t>Bidang Sosial, Diakonia &amp; Kemanusiaan di PIKI itu “tangan dan kaki” organisasi. </a:t>
            </a:r>
            <a:endParaRPr lang="en-US" altLang="en-US"/>
          </a:p>
          <a:p>
            <a:pPr>
              <a:lnSpc>
                <a:spcPct val="150000"/>
              </a:lnSpc>
            </a:pPr>
            <a:r>
              <a:rPr lang="en-US" altLang="en-US"/>
              <a:t>Kalau bidang IPTEK-Ekonomi itu mikir dan nyusun strategi, bidang ini yang turun langsung ke lapangan buat melayani.</a:t>
            </a:r>
            <a:endParaRPr lang="en-US" altLang="en-US"/>
          </a:p>
          <a:p>
            <a:pPr marL="742950" lvl="1" indent="-28575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/>
              <a:t>Meliputi:</a:t>
            </a:r>
            <a:endParaRPr lang="en-US" altLang="en-US"/>
          </a:p>
          <a:p>
            <a:pPr marL="1257300" lvl="2" indent="-342900">
              <a:lnSpc>
                <a:spcPct val="150000"/>
              </a:lnSpc>
              <a:buFont typeface="Wingdings" panose="05000000000000000000" charset="0"/>
              <a:buAutoNum type="arabicPeriod"/>
            </a:pPr>
            <a:r>
              <a:rPr lang="en-US" altLang="en-US"/>
              <a:t>Diakonia GerejawiPelayanan kasih ke dalam tubuh gereja dan jemaat.</a:t>
            </a:r>
            <a:endParaRPr lang="en-US" altLang="en-US"/>
          </a:p>
          <a:p>
            <a:pPr marL="1714500" lvl="3" indent="-34290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/>
              <a:t>Cakupannya:</a:t>
            </a:r>
            <a:endParaRPr lang="en-US" altLang="en-US"/>
          </a:p>
          <a:p>
            <a:pPr marL="1714500" lvl="3" indent="-342900">
              <a:lnSpc>
                <a:spcPct val="150000"/>
              </a:lnSpc>
              <a:buFont typeface="+mj-lt"/>
              <a:buAutoNum type="arabicParenR"/>
            </a:pPr>
            <a:r>
              <a:rPr lang="en-US" altLang="en-US"/>
              <a:t>Bantuan Darurat Jemaat: </a:t>
            </a:r>
            <a:endParaRPr lang="en-US" altLang="en-US"/>
          </a:p>
          <a:p>
            <a:pPr marL="2171700" lvl="4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/>
              <a:t>Bantu anggota gereja yang kena PHK, sakit berat, kebakaran rumah. Biasanya bentuknya dana, sembako, pendampingan.</a:t>
            </a:r>
            <a:endParaRPr lang="en-US" altLang="en-US"/>
          </a:p>
          <a:p>
            <a:pPr marL="2171700" lvl="4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/>
              <a:t>Pendampingan Pastoral Sosial: Kerja sama dengan pendeta/PGIW buat kasus kekerasan dalam rumah tangga, perceraian, kenakalan remaja di jemaat.</a:t>
            </a:r>
            <a:endParaRPr lang="en-US" altLang="en-US"/>
          </a:p>
          <a:p>
            <a:pPr marL="2171700" lvl="4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/>
              <a:t>Bakti Sosial Gereja: Bakti sosial kesehatan gratis, sunatan massal, donor darah pas HUT gereja/PIKI.</a:t>
            </a:r>
            <a:endParaRPr lang="en-US" altLang="en-US"/>
          </a:p>
          <a:p>
            <a:pPr marL="2171700" lvl="4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/>
              <a:t>Pelayanan Disabilitas &amp; Lansia: Program kunjungan, kursi roda, alat bantu dengar untuk jemaat lansia/disabilitas.</a:t>
            </a:r>
            <a:endParaRPr lang="en-US" altLang="en-US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55880" y="0"/>
            <a:ext cx="12136120" cy="670179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1257300" lvl="2" indent="-342900">
              <a:lnSpc>
                <a:spcPct val="150000"/>
              </a:lnSpc>
              <a:buFont typeface="+mj-lt"/>
              <a:buAutoNum type="arabicPeriod" startAt="2"/>
            </a:pPr>
            <a:r>
              <a:rPr lang="en-US" altLang="en-US">
                <a:sym typeface="+mn-ea"/>
              </a:rPr>
              <a:t>Kemanusiaan &amp; Tanggap Bencana Ini yang paling kelihatan publik, terutama di Kalsel yang sering banjir.</a:t>
            </a:r>
            <a:endParaRPr lang="en-US" altLang="en-US">
              <a:sym typeface="+mn-ea"/>
            </a:endParaRPr>
          </a:p>
          <a:p>
            <a:pPr marL="1714500" lvl="3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>
                <a:sym typeface="+mn-ea"/>
              </a:rPr>
              <a:t>Cakupannya:</a:t>
            </a:r>
            <a:endParaRPr lang="en-US" altLang="en-US">
              <a:sym typeface="+mn-ea"/>
            </a:endParaRPr>
          </a:p>
          <a:p>
            <a:pPr marL="2171700" lvl="4" indent="-34290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Tanggap Darurat Bencana: Banjir HST, HSU, Tabalong. PIKI biasanya buka posko, distribusi logistik, dapur umum, tim evakuasi.</a:t>
            </a:r>
            <a:endParaRPr lang="en-US" altLang="en-US">
              <a:sym typeface="+mn-ea"/>
            </a:endParaRPr>
          </a:p>
          <a:p>
            <a:pPr marL="2171700" lvl="4" indent="-34290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Recovery &amp; Rehab: Setelah banjir surut, bantu bersih-bersih, distribusi bibit, bantu bangun rumah sederhana.</a:t>
            </a:r>
            <a:endParaRPr lang="en-US" altLang="en-US">
              <a:sym typeface="+mn-ea"/>
            </a:endParaRPr>
          </a:p>
          <a:p>
            <a:pPr marL="2171700" lvl="4" indent="-34290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Mitigasi Bencana: Pelatihan kesiapsiagaan banjir ke gereja &amp; masyarakat, bikin peta rawan banjir bareng BPBD.</a:t>
            </a:r>
            <a:endParaRPr lang="en-US" altLang="en-US">
              <a:sym typeface="+mn-ea"/>
            </a:endParaRPr>
          </a:p>
          <a:p>
            <a:pPr marL="2171700" lvl="4" indent="-34290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Bantuan Kemanusiaan Nasional: Kalau ada gempa Cianjur, kebakaran Kalimantan, PIKI Kalsel kirim bantuan lewat DPP.</a:t>
            </a:r>
            <a:endParaRPr lang="en-US" altLang="en-US">
              <a:sym typeface="+mn-ea"/>
            </a:endParaRPr>
          </a:p>
          <a:p>
            <a:pPr marL="1257300" lvl="2" indent="-342900">
              <a:lnSpc>
                <a:spcPct val="150000"/>
              </a:lnSpc>
              <a:buFont typeface="+mj-lt"/>
              <a:buAutoNum type="arabicPeriod" startAt="3"/>
            </a:pPr>
            <a:r>
              <a:rPr lang="en-US" altLang="en-US">
                <a:sym typeface="+mn-ea"/>
              </a:rPr>
              <a:t>Sosial &amp; Pemberdayaan Masyarakat</a:t>
            </a:r>
            <a:endParaRPr lang="en-US" altLang="en-US">
              <a:sym typeface="+mn-ea"/>
            </a:endParaRPr>
          </a:p>
          <a:p>
            <a:pPr marL="1714500" lvl="3" indent="-34290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>
                <a:sym typeface="+mn-ea"/>
              </a:rPr>
              <a:t>Fokusnya bukan bagi-bagi bantuan, tapi bikin masyarakat mandiri.</a:t>
            </a:r>
            <a:endParaRPr lang="en-US" altLang="en-US">
              <a:sym typeface="+mn-ea"/>
            </a:endParaRPr>
          </a:p>
          <a:p>
            <a:pPr marL="2171700" lvl="4" indent="-342900">
              <a:lnSpc>
                <a:spcPct val="150000"/>
              </a:lnSpc>
              <a:buFont typeface="Wingdings" panose="05000000000000000000" charset="0"/>
              <a:buChar char="ü"/>
            </a:pPr>
            <a:r>
              <a:rPr lang="en-US" altLang="en-US">
                <a:sym typeface="+mn-ea"/>
              </a:rPr>
              <a:t>Cakupannya:</a:t>
            </a:r>
            <a:endParaRPr lang="en-US" altLang="en-US">
              <a:sym typeface="+mn-ea"/>
            </a:endParaRPr>
          </a:p>
          <a:p>
            <a:pPr marL="2628900" lvl="5" indent="-342900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>
                <a:sym typeface="+mn-ea"/>
              </a:rPr>
              <a:t>Pendidikan Informal: Buka bimbel gratis untuk anak pesisir/pinggiran Banjarmasin, kelas baca-tulis untuk lansia.</a:t>
            </a:r>
            <a:endParaRPr lang="en-US" altLang="en-US">
              <a:sym typeface="+mn-ea"/>
            </a:endParaRPr>
          </a:p>
          <a:p>
            <a:pPr marL="2628900" lvl="5" indent="-342900">
              <a:lnSpc>
                <a:spcPct val="150000"/>
              </a:lnSpc>
              <a:buFont typeface="Wingdings" panose="05000000000000000000" charset="0"/>
              <a:buChar char="§"/>
            </a:pPr>
            <a:endParaRPr lang="en-US" altLang="en-US"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 Box 4"/>
          <p:cNvSpPr txBox="1"/>
          <p:nvPr/>
        </p:nvSpPr>
        <p:spPr>
          <a:xfrm>
            <a:off x="-67310" y="429260"/>
            <a:ext cx="12192635" cy="59080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628900" lvl="5" indent="-342900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>
                <a:sym typeface="+mn-ea"/>
              </a:rPr>
              <a:t>Kesehatan Masyarakat: Penyuluhan stunting, HIV/AIDS, kesehatan mental. Kerja sama dengan Puskesmas/Dinkes.</a:t>
            </a:r>
            <a:endParaRPr lang="en-US" altLang="en-US">
              <a:sym typeface="+mn-ea"/>
            </a:endParaRPr>
          </a:p>
          <a:p>
            <a:pPr marL="2628900" lvl="5" indent="-342900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>
                <a:sym typeface="+mn-ea"/>
              </a:rPr>
              <a:t>Hak Asasi &amp; Advokasi: Bantu warga miskin dapat akses KTP, BPJS, bantuan sosial. Dampingi korban penggusuran, sengketa lahan.</a:t>
            </a:r>
            <a:endParaRPr lang="en-US" altLang="en-US">
              <a:sym typeface="+mn-ea"/>
            </a:endParaRPr>
          </a:p>
          <a:p>
            <a:pPr marL="2628900" lvl="5" indent="-342900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>
                <a:sym typeface="+mn-ea"/>
              </a:rPr>
              <a:t>Lingkungan Hidup: Aksi bersih sungai Martapura, tanam pohon mangrove, kampanye anti pembakaran lahan.</a:t>
            </a:r>
            <a:endParaRPr lang="en-US" altLang="en-US">
              <a:sym typeface="+mn-ea"/>
            </a:endParaRPr>
          </a:p>
          <a:p>
            <a:pPr marL="2628900" lvl="5" indent="-342900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>
                <a:sym typeface="+mn-ea"/>
              </a:rPr>
              <a:t>Pemberdayaan Perempuan &amp; Anak: Pelatihan keterampilan, pencegahan stunting, perlindungan anak dari kekerasan.</a:t>
            </a:r>
            <a:endParaRPr lang="en-US" altLang="en-US">
              <a:sym typeface="+mn-ea"/>
            </a:endParaRPr>
          </a:p>
          <a:p>
            <a:pPr marL="1714500" lvl="3" indent="-342900">
              <a:lnSpc>
                <a:spcPct val="150000"/>
              </a:lnSpc>
              <a:buFont typeface="+mj-lt"/>
              <a:buAutoNum type="arabicPeriod" startAt="4"/>
            </a:pPr>
            <a:r>
              <a:rPr lang="en-US" altLang="en-US">
                <a:sym typeface="+mn-ea"/>
              </a:rPr>
              <a:t>Prinsip Diakonia di PIKI Beda sama LSM umum, diakonia PIKI punya 3 ciri: Berbasis Iman: Semua pelayanan dilandasi “Et Caritas et Veritas” - kasih dan kebenaran. </a:t>
            </a:r>
            <a:endParaRPr lang="en-US" altLang="en-US">
              <a:sym typeface="+mn-ea"/>
            </a:endParaRPr>
          </a:p>
          <a:p>
            <a:pPr marL="2171700" lvl="4" indent="-34290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>
                <a:sym typeface="+mn-ea"/>
              </a:rPr>
              <a:t>Bukan sekadar CSR Inklusif: Melayani semua tanpa lihat agama. Justru seringnya yang dibantu mayoritas Muslim di daerah pedalaman Kalsel.</a:t>
            </a:r>
            <a:endParaRPr lang="en-US" altLang="en-US">
              <a:sym typeface="+mn-ea"/>
            </a:endParaRPr>
          </a:p>
          <a:p>
            <a:pPr marL="2171700" lvl="4" indent="-34290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>
                <a:sym typeface="+mn-ea"/>
              </a:rPr>
              <a:t>Membangun, bukan Ketergantungan: Tujuannya biar masyarakat bisa berdiri sendiri, bukan terus dikasih ikan.</a:t>
            </a:r>
            <a:endParaRPr lang="en-US" altLang="en-US"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 Box 3"/>
          <p:cNvSpPr txBox="1"/>
          <p:nvPr/>
        </p:nvSpPr>
        <p:spPr>
          <a:xfrm>
            <a:off x="144145" y="1273175"/>
            <a:ext cx="12192635" cy="2584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lvl="2" indent="0">
              <a:lnSpc>
                <a:spcPct val="150000"/>
              </a:lnSpc>
              <a:buNone/>
            </a:pPr>
            <a:r>
              <a:rPr lang="en-US" altLang="en-US">
                <a:sym typeface="+mn-ea"/>
              </a:rPr>
              <a:t>Program Nyata Bidang Ini adalah:</a:t>
            </a:r>
            <a:endParaRPr lang="en-US" altLang="en-US">
              <a:sym typeface="+mn-ea"/>
            </a:endParaRPr>
          </a:p>
          <a:p>
            <a:pPr marL="1257300" lvl="2" indent="-342900">
              <a:lnSpc>
                <a:spcPct val="150000"/>
              </a:lnSpc>
              <a:buAutoNum type="arabicPeriod"/>
            </a:pPr>
            <a:r>
              <a:rPr lang="en-US" altLang="en-US">
                <a:sym typeface="+mn-ea"/>
              </a:rPr>
              <a:t>DPD PIKI Kalsel PIKI Peduli Bencana : Posko, dapur umum, trauma healing anak pasca banjir/ kebakaran </a:t>
            </a:r>
            <a:endParaRPr lang="en-US" altLang="en-US">
              <a:sym typeface="+mn-ea"/>
            </a:endParaRPr>
          </a:p>
          <a:p>
            <a:pPr marL="1257300" lvl="2" indent="-342900">
              <a:lnSpc>
                <a:spcPct val="150000"/>
              </a:lnSpc>
              <a:buAutoNum type="arabicPeriod"/>
            </a:pPr>
            <a:r>
              <a:rPr lang="en-US" altLang="en-US">
                <a:sym typeface="+mn-ea"/>
              </a:rPr>
              <a:t>“Sehat Bersama PIKI”: Pemeriksaan kesehatan gratis di gereja-gereja DPC.</a:t>
            </a:r>
            <a:endParaRPr lang="en-US" altLang="en-US">
              <a:sym typeface="+mn-ea"/>
            </a:endParaRPr>
          </a:p>
          <a:p>
            <a:pPr marL="1257300" lvl="2" indent="-342900">
              <a:lnSpc>
                <a:spcPct val="150000"/>
              </a:lnSpc>
              <a:buAutoNum type="arabicPeriod"/>
            </a:pPr>
            <a:r>
              <a:rPr lang="en-US" altLang="en-US">
                <a:sym typeface="+mn-ea"/>
              </a:rPr>
              <a:t>“Sekolah Sungai PIKI”: Edukasi anak-anak bantaran sungai soal lingkungan &amp; baca tulis.</a:t>
            </a:r>
            <a:endParaRPr lang="en-US" altLang="en-US">
              <a:sym typeface="+mn-ea"/>
            </a:endParaRPr>
          </a:p>
          <a:p>
            <a:pPr marL="1257300" lvl="2" indent="-342900">
              <a:lnSpc>
                <a:spcPct val="150000"/>
              </a:lnSpc>
              <a:buAutoNum type="arabicPeriod"/>
            </a:pPr>
            <a:r>
              <a:rPr lang="en-US" altLang="en-US">
                <a:sym typeface="+mn-ea"/>
              </a:rPr>
              <a:t>“Bantuan Hukum Gratis”: Kerja sama dengan LBH Kristen buat warga miskin.</a:t>
            </a:r>
            <a:endParaRPr lang="en-US" altLang="en-US">
              <a:sym typeface="+mn-ea"/>
            </a:endParaRPr>
          </a:p>
          <a:p>
            <a:pPr marL="1257300" lvl="2" indent="-342900">
              <a:lnSpc>
                <a:spcPct val="150000"/>
              </a:lnSpc>
              <a:buAutoNum type="arabicPeriod"/>
            </a:pPr>
            <a:r>
              <a:rPr lang="en-US" altLang="en-US">
                <a:sym typeface="+mn-ea"/>
              </a:rPr>
              <a:t>“Natal Kasih PIKI”: Baksos Natal ke panti jompo, panti asuhan lintas agama.</a:t>
            </a:r>
            <a:endParaRPr lang="en-US" altLang="en-US"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3791</Words>
  <Application>WPS Presentation</Application>
  <PresentationFormat>Widescreen</PresentationFormat>
  <Paragraphs>55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SimSun</vt:lpstr>
      <vt:lpstr>Wingdings</vt:lpstr>
      <vt:lpstr>Wingdings</vt:lpstr>
      <vt:lpstr>Microsoft YaHei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Blank Presentation</dc:title>
  <dc:creator>LENOVO</dc:creator>
  <cp:lastModifiedBy>LENOVO</cp:lastModifiedBy>
  <cp:revision>5</cp:revision>
  <dcterms:created xsi:type="dcterms:W3CDTF">2026-05-15T15:34:00Z</dcterms:created>
  <dcterms:modified xsi:type="dcterms:W3CDTF">2026-05-16T03:53:42Z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1033-12.1.0.26372</vt:lpwstr>
  </property>
  <property fmtid="{D5CDD505-2E9C-101B-9397-08002B2CF9AE}" pid="3" name="ICV">
    <vt:lpwstr>C7194764360A4F809E7587E2CF707888_13</vt:lpwstr>
  </property>
</Properties>
</file>