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87410-593E-4426-A105-4B89560ED6CE}" type="doc">
      <dgm:prSet loTypeId="urn:microsoft.com/office/officeart/2018/2/layout/IconLabelList" loCatId="icon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DF3AD29-49BC-4D8A-8D29-966F102A49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Misión: Ser un socio de confianza para empresas de todos los tamaños y sectores industriales. Ya sea que estén buscando automatizar sus procesos de fabricación, mejorar la eficiencia de sus operaciones o desarrollar componentes de precisión, estamos aquí para ayudarles a alcanzar el éxito.   </a:t>
          </a:r>
          <a:endParaRPr lang="en-US" sz="1400" dirty="0"/>
        </a:p>
      </dgm:t>
    </dgm:pt>
    <dgm:pt modelId="{A01F35A3-602A-4B60-86AC-F1AC915AB514}" type="parTrans" cxnId="{B9C2C0A3-3FCB-4AFA-BD30-AEA01F508EAC}">
      <dgm:prSet/>
      <dgm:spPr/>
      <dgm:t>
        <a:bodyPr/>
        <a:lstStyle/>
        <a:p>
          <a:endParaRPr lang="en-US"/>
        </a:p>
      </dgm:t>
    </dgm:pt>
    <dgm:pt modelId="{06072879-12C4-4DD6-B9D9-1784F49E5A4C}" type="sibTrans" cxnId="{B9C2C0A3-3FCB-4AFA-BD30-AEA01F508EAC}">
      <dgm:prSet/>
      <dgm:spPr/>
      <dgm:t>
        <a:bodyPr/>
        <a:lstStyle/>
        <a:p>
          <a:endParaRPr lang="en-US"/>
        </a:p>
      </dgm:t>
    </dgm:pt>
    <dgm:pt modelId="{AA56EA95-A53F-4EF2-87C9-293F39DA0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>
              <a:latin typeface="Aptos Display" panose="02110004020202020204"/>
            </a:rPr>
            <a:t>Visión</a:t>
          </a:r>
          <a:r>
            <a:rPr lang="es-ES" sz="1400" dirty="0"/>
            <a:t>: Queremos ser líderes en nuestra área de negocios, posicionando la marca ‘AZ </a:t>
          </a:r>
          <a:r>
            <a:rPr lang="es-ES" sz="1400" dirty="0" err="1"/>
            <a:t>Intelligent</a:t>
          </a:r>
          <a:r>
            <a:rPr lang="es-ES" sz="1400" dirty="0"/>
            <a:t> Robotics &amp; Automation’ como sinónimo de calidad y servicio, manteniendo una activa participación en proyectos industriales, destacando el ofrecimiento de profesionales especialistas aplicados a técnicas de ingeniería del más alto nivel en la ejecución de proyectos, con un manejo eficiente y sostenible de los recursos</a:t>
          </a:r>
          <a:r>
            <a:rPr lang="es-ES" sz="1400" dirty="0">
              <a:latin typeface="Aptos Display" panose="02110004020202020204"/>
            </a:rPr>
            <a:t>.</a:t>
          </a:r>
          <a:endParaRPr lang="en-US" sz="1400" dirty="0"/>
        </a:p>
      </dgm:t>
    </dgm:pt>
    <dgm:pt modelId="{BCEC3060-0B6A-4279-B13F-0B03F241A56F}" type="parTrans" cxnId="{5FB7F02E-D4EB-4D72-98CB-FF09ADAC75C4}">
      <dgm:prSet/>
      <dgm:spPr/>
      <dgm:t>
        <a:bodyPr/>
        <a:lstStyle/>
        <a:p>
          <a:endParaRPr lang="en-US"/>
        </a:p>
      </dgm:t>
    </dgm:pt>
    <dgm:pt modelId="{0D25BB6A-EC12-44DB-BBC6-43BD337FEF3B}" type="sibTrans" cxnId="{5FB7F02E-D4EB-4D72-98CB-FF09ADAC75C4}">
      <dgm:prSet/>
      <dgm:spPr/>
      <dgm:t>
        <a:bodyPr/>
        <a:lstStyle/>
        <a:p>
          <a:endParaRPr lang="en-US"/>
        </a:p>
      </dgm:t>
    </dgm:pt>
    <dgm:pt modelId="{A34CB792-549D-49BD-9234-BC8D93309903}" type="pres">
      <dgm:prSet presAssocID="{0AD87410-593E-4426-A105-4B89560ED6CE}" presName="root" presStyleCnt="0">
        <dgm:presLayoutVars>
          <dgm:dir/>
          <dgm:resizeHandles val="exact"/>
        </dgm:presLayoutVars>
      </dgm:prSet>
      <dgm:spPr/>
    </dgm:pt>
    <dgm:pt modelId="{17E3DF4A-B733-419A-8D5F-0FA99B342E47}" type="pres">
      <dgm:prSet presAssocID="{2DF3AD29-49BC-4D8A-8D29-966F102A499F}" presName="compNode" presStyleCnt="0"/>
      <dgm:spPr/>
    </dgm:pt>
    <dgm:pt modelId="{B8D90269-813B-46DB-9CB0-ED03E267C99C}" type="pres">
      <dgm:prSet presAssocID="{2DF3AD29-49BC-4D8A-8D29-966F102A499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50B4420-0FC5-4794-9A1D-3DAB70680441}" type="pres">
      <dgm:prSet presAssocID="{2DF3AD29-49BC-4D8A-8D29-966F102A499F}" presName="spaceRect" presStyleCnt="0"/>
      <dgm:spPr/>
    </dgm:pt>
    <dgm:pt modelId="{A9FCB0CA-731B-4305-AA50-E3C23C184B53}" type="pres">
      <dgm:prSet presAssocID="{2DF3AD29-49BC-4D8A-8D29-966F102A499F}" presName="textRect" presStyleLbl="revTx" presStyleIdx="0" presStyleCnt="2" custLinFactNeighborX="228" custLinFactNeighborY="-11936">
        <dgm:presLayoutVars>
          <dgm:chMax val="1"/>
          <dgm:chPref val="1"/>
        </dgm:presLayoutVars>
      </dgm:prSet>
      <dgm:spPr/>
    </dgm:pt>
    <dgm:pt modelId="{3DEBB360-13EE-4D68-96C1-4CDF48C51A6D}" type="pres">
      <dgm:prSet presAssocID="{06072879-12C4-4DD6-B9D9-1784F49E5A4C}" presName="sibTrans" presStyleCnt="0"/>
      <dgm:spPr/>
    </dgm:pt>
    <dgm:pt modelId="{CD0195DA-938D-40D2-A744-B7040F8C7215}" type="pres">
      <dgm:prSet presAssocID="{AA56EA95-A53F-4EF2-87C9-293F39DA0524}" presName="compNode" presStyleCnt="0"/>
      <dgm:spPr/>
    </dgm:pt>
    <dgm:pt modelId="{C8496C86-183E-4AF7-AD11-91D715C03F47}" type="pres">
      <dgm:prSet presAssocID="{AA56EA95-A53F-4EF2-87C9-293F39DA0524}" presName="iconRect" presStyleLbl="node1" presStyleIdx="1" presStyleCnt="2" custScaleX="94205" custScaleY="821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92A097CA-8DAF-4906-B6F1-6C6C8B804A44}" type="pres">
      <dgm:prSet presAssocID="{AA56EA95-A53F-4EF2-87C9-293F39DA0524}" presName="spaceRect" presStyleCnt="0"/>
      <dgm:spPr/>
    </dgm:pt>
    <dgm:pt modelId="{73DE5894-BCAA-4308-8277-030AC27FCF12}" type="pres">
      <dgm:prSet presAssocID="{AA56EA95-A53F-4EF2-87C9-293F39DA0524}" presName="textRect" presStyleLbl="revTx" presStyleIdx="1" presStyleCnt="2" custScaleX="108132">
        <dgm:presLayoutVars>
          <dgm:chMax val="1"/>
          <dgm:chPref val="1"/>
        </dgm:presLayoutVars>
      </dgm:prSet>
      <dgm:spPr/>
    </dgm:pt>
  </dgm:ptLst>
  <dgm:cxnLst>
    <dgm:cxn modelId="{5FB7F02E-D4EB-4D72-98CB-FF09ADAC75C4}" srcId="{0AD87410-593E-4426-A105-4B89560ED6CE}" destId="{AA56EA95-A53F-4EF2-87C9-293F39DA0524}" srcOrd="1" destOrd="0" parTransId="{BCEC3060-0B6A-4279-B13F-0B03F241A56F}" sibTransId="{0D25BB6A-EC12-44DB-BBC6-43BD337FEF3B}"/>
    <dgm:cxn modelId="{8C68F692-BFB1-4F7E-BB05-650A1F13D662}" type="presOf" srcId="{2DF3AD29-49BC-4D8A-8D29-966F102A499F}" destId="{A9FCB0CA-731B-4305-AA50-E3C23C184B53}" srcOrd="0" destOrd="0" presId="urn:microsoft.com/office/officeart/2018/2/layout/IconLabelList"/>
    <dgm:cxn modelId="{B9C2C0A3-3FCB-4AFA-BD30-AEA01F508EAC}" srcId="{0AD87410-593E-4426-A105-4B89560ED6CE}" destId="{2DF3AD29-49BC-4D8A-8D29-966F102A499F}" srcOrd="0" destOrd="0" parTransId="{A01F35A3-602A-4B60-86AC-F1AC915AB514}" sibTransId="{06072879-12C4-4DD6-B9D9-1784F49E5A4C}"/>
    <dgm:cxn modelId="{0C17E8CB-7898-4AB7-8DB0-80F683E7CC0A}" type="presOf" srcId="{0AD87410-593E-4426-A105-4B89560ED6CE}" destId="{A34CB792-549D-49BD-9234-BC8D93309903}" srcOrd="0" destOrd="0" presId="urn:microsoft.com/office/officeart/2018/2/layout/IconLabelList"/>
    <dgm:cxn modelId="{CBEA4CEF-E8F7-4CDE-8F9D-3F496BB47C2C}" type="presOf" srcId="{AA56EA95-A53F-4EF2-87C9-293F39DA0524}" destId="{73DE5894-BCAA-4308-8277-030AC27FCF12}" srcOrd="0" destOrd="0" presId="urn:microsoft.com/office/officeart/2018/2/layout/IconLabelList"/>
    <dgm:cxn modelId="{41904D7D-7014-41D9-9752-942170534945}" type="presParOf" srcId="{A34CB792-549D-49BD-9234-BC8D93309903}" destId="{17E3DF4A-B733-419A-8D5F-0FA99B342E47}" srcOrd="0" destOrd="0" presId="urn:microsoft.com/office/officeart/2018/2/layout/IconLabelList"/>
    <dgm:cxn modelId="{3FAFB17F-AAE4-4295-92E2-D2E57C72EF67}" type="presParOf" srcId="{17E3DF4A-B733-419A-8D5F-0FA99B342E47}" destId="{B8D90269-813B-46DB-9CB0-ED03E267C99C}" srcOrd="0" destOrd="0" presId="urn:microsoft.com/office/officeart/2018/2/layout/IconLabelList"/>
    <dgm:cxn modelId="{F922F50E-63F5-43D1-ADF2-A95EEDF6546E}" type="presParOf" srcId="{17E3DF4A-B733-419A-8D5F-0FA99B342E47}" destId="{C50B4420-0FC5-4794-9A1D-3DAB70680441}" srcOrd="1" destOrd="0" presId="urn:microsoft.com/office/officeart/2018/2/layout/IconLabelList"/>
    <dgm:cxn modelId="{289F369F-F4B6-4234-B8BE-F45CF2393CC6}" type="presParOf" srcId="{17E3DF4A-B733-419A-8D5F-0FA99B342E47}" destId="{A9FCB0CA-731B-4305-AA50-E3C23C184B53}" srcOrd="2" destOrd="0" presId="urn:microsoft.com/office/officeart/2018/2/layout/IconLabelList"/>
    <dgm:cxn modelId="{9D16A66A-3128-446A-8D6A-C7930041242C}" type="presParOf" srcId="{A34CB792-549D-49BD-9234-BC8D93309903}" destId="{3DEBB360-13EE-4D68-96C1-4CDF48C51A6D}" srcOrd="1" destOrd="0" presId="urn:microsoft.com/office/officeart/2018/2/layout/IconLabelList"/>
    <dgm:cxn modelId="{AF6AB2FF-461F-4EDC-9B1E-5DBE1FFC1B8A}" type="presParOf" srcId="{A34CB792-549D-49BD-9234-BC8D93309903}" destId="{CD0195DA-938D-40D2-A744-B7040F8C7215}" srcOrd="2" destOrd="0" presId="urn:microsoft.com/office/officeart/2018/2/layout/IconLabelList"/>
    <dgm:cxn modelId="{ECD265B3-7092-4AD1-A7FE-D632ADAD69DB}" type="presParOf" srcId="{CD0195DA-938D-40D2-A744-B7040F8C7215}" destId="{C8496C86-183E-4AF7-AD11-91D715C03F47}" srcOrd="0" destOrd="0" presId="urn:microsoft.com/office/officeart/2018/2/layout/IconLabelList"/>
    <dgm:cxn modelId="{CBE268C1-F0DF-4565-BA8C-ECF77F34519E}" type="presParOf" srcId="{CD0195DA-938D-40D2-A744-B7040F8C7215}" destId="{92A097CA-8DAF-4906-B6F1-6C6C8B804A44}" srcOrd="1" destOrd="0" presId="urn:microsoft.com/office/officeart/2018/2/layout/IconLabelList"/>
    <dgm:cxn modelId="{321F3FEC-2CE5-4E8B-AD3C-AED25BCD6B77}" type="presParOf" srcId="{CD0195DA-938D-40D2-A744-B7040F8C7215}" destId="{73DE5894-BCAA-4308-8277-030AC27FCF1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90269-813B-46DB-9CB0-ED03E267C99C}">
      <dsp:nvSpPr>
        <dsp:cNvPr id="0" name=""/>
        <dsp:cNvSpPr/>
      </dsp:nvSpPr>
      <dsp:spPr>
        <a:xfrm>
          <a:off x="1773707" y="64114"/>
          <a:ext cx="1837687" cy="1837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CB0CA-731B-4305-AA50-E3C23C184B53}">
      <dsp:nvSpPr>
        <dsp:cNvPr id="0" name=""/>
        <dsp:cNvSpPr/>
      </dsp:nvSpPr>
      <dsp:spPr>
        <a:xfrm>
          <a:off x="659987" y="2326171"/>
          <a:ext cx="4083750" cy="175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Misión: Ser un socio de confianza para empresas de todos los tamaños y sectores industriales. Ya sea que estén buscando automatizar sus procesos de fabricación, mejorar la eficiencia de sus operaciones o desarrollar componentes de precisión, estamos aquí para ayudarles a alcanzar el éxito.   </a:t>
          </a:r>
          <a:endParaRPr lang="en-US" sz="1400" kern="1200" dirty="0"/>
        </a:p>
      </dsp:txBody>
      <dsp:txXfrm>
        <a:off x="659987" y="2326171"/>
        <a:ext cx="4083750" cy="1751939"/>
      </dsp:txXfrm>
    </dsp:sp>
    <dsp:sp modelId="{C8496C86-183E-4AF7-AD11-91D715C03F47}">
      <dsp:nvSpPr>
        <dsp:cNvPr id="0" name=""/>
        <dsp:cNvSpPr/>
      </dsp:nvSpPr>
      <dsp:spPr>
        <a:xfrm>
          <a:off x="6841567" y="294652"/>
          <a:ext cx="1630870" cy="1239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E5894-BCAA-4308-8277-030AC27FCF12}">
      <dsp:nvSpPr>
        <dsp:cNvPr id="0" name=""/>
        <dsp:cNvSpPr/>
      </dsp:nvSpPr>
      <dsp:spPr>
        <a:xfrm>
          <a:off x="5449082" y="2302254"/>
          <a:ext cx="4415840" cy="175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 Display" panose="02110004020202020204"/>
            </a:rPr>
            <a:t>Visión</a:t>
          </a:r>
          <a:r>
            <a:rPr lang="es-ES" sz="1400" kern="1200" dirty="0"/>
            <a:t>: Queremos ser líderes en nuestra área de negocios, posicionando la marca ‘AZ </a:t>
          </a:r>
          <a:r>
            <a:rPr lang="es-ES" sz="1400" kern="1200" dirty="0" err="1"/>
            <a:t>Intelligent</a:t>
          </a:r>
          <a:r>
            <a:rPr lang="es-ES" sz="1400" kern="1200" dirty="0"/>
            <a:t> Robotics &amp; Automation’ como sinónimo de calidad y servicio, manteniendo una activa participación en proyectos industriales, destacando el ofrecimiento de profesionales especialistas aplicados a técnicas de ingeniería del más alto nivel en la ejecución de proyectos, con un manejo eficiente y sostenible de los recursos</a:t>
          </a:r>
          <a:r>
            <a:rPr lang="es-ES" sz="1400" kern="1200" dirty="0">
              <a:latin typeface="Aptos Display" panose="02110004020202020204"/>
            </a:rPr>
            <a:t>.</a:t>
          </a:r>
          <a:endParaRPr lang="en-US" sz="1400" kern="1200" dirty="0"/>
        </a:p>
      </dsp:txBody>
      <dsp:txXfrm>
        <a:off x="5449082" y="2302254"/>
        <a:ext cx="4415840" cy="1754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AAEF-1086-BB02-576B-76322D211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3348F-B672-2963-6BB5-3E1EB3D4B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180C-CF70-D0BD-5FE7-B3018764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3893-F715-F3E1-EF41-8BD3784B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9EF39-5E81-32D9-AC0A-019E8EA3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D1FB-00B5-278C-7C39-5C2AA9D8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DE8B7-1340-1E6F-BFB1-1FD1BC7DC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B41A-B6D9-9C13-7E6A-A02D01BD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0208-5392-95A3-32A7-71C4D400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6B1C0-AA12-A77A-6282-E0689D2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F363F-5E2C-BB3B-00C0-2DA325099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ABABB-C2B2-A2F3-16D2-8BF85161D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97B52-5EE9-3DD9-013C-6E2C2540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4EEB-511F-C2F2-7970-FD0F36B0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A8830-F66D-A43A-5710-087A1709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D935-9151-FB33-A379-BF84EA7B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6FCD-C43B-2D16-CFF2-D57968FE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502AF-EEFA-1F5A-ABF4-70085B01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1F687-9125-8948-8FC6-7C434980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94095-5988-A804-7C5E-9D2DE4D6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44F6-8605-788E-4BD3-3BEE0650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5033-E005-9F11-5027-B813D4C8F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349D1-5B7C-E124-123E-38194001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286EE-2A7F-48D1-A797-B5391AF1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AADF-0F7F-688B-AE4B-163F3524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A1E4-589B-9E5E-7B01-0EF539D1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E52EB-30F8-E45E-1A95-8459DC5AE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5E132-228E-4EB1-0C59-476452F3E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97931-BC22-882A-E0C9-A784B360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AC0B5-DE2C-5AC8-5AD1-E8FE240B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1E457-D1D7-8289-F9FC-63379124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D4DA-D89F-0F9E-6709-8ACDC8A8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CACD2-19C0-59C9-8757-B78446C6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C3185-0629-90E4-1ABA-2316406D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E8475-5FB7-5864-3089-843539521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E3A88-5663-3CCA-6EAE-48E70852A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45F3A-8EA6-CA10-0CC2-0F279AB2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CBB63-4EC3-D7F7-1D27-5B36B04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30D02-E067-614D-3125-80F94EF2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0017-1736-1F93-10F4-3B2CFCB6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F15AC-93B3-9EF9-483C-9DFB28AD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18855-1243-D679-907C-C759FB91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90338-BACC-42E1-C5B2-230ACA08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ECBB5-2336-B65C-305E-93CC14E7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4DA9D-97D3-92C8-0F4F-D115AE63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97560-8DC8-08E1-E5A3-545B0165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0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B67-FE98-6643-2619-48D6E77B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2675-8639-F693-D73F-AB4FA186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632F5-20AB-CE88-9A07-8E7DE401D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B1675-BBE5-918A-87E6-7F92F118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5577E-0DAC-F91D-F235-F1EC2D7E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44FC6-6391-3876-137D-70163B5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AE48-2F90-6B70-71C5-53F9C56D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3F0D6-5CFF-13B1-991C-9DD74A322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7660F-E296-B094-FB98-29A8A90B5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234B1-00D9-79D3-ED5E-DAD84FF4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1FB6-E964-EC81-826B-7AE8F067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C3519-EA8B-0C83-78AE-872B5141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8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F72D0-63CC-1139-D9E0-45827B78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E441A-2D4F-56A6-1885-1E833355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AB4F-FB41-73C0-E776-462803E06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5BB5E0-F11B-4955-9C99-6B4728D9C27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68718-4A3E-318F-499C-BCEE67C1D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DFE18-A7E4-7F55-186D-670CE9179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0A0061-79E8-4BB5-84AE-758EFAC06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s@azautomationtech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257F2-A1DE-1DE6-6C76-9D25B59DE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08" b="24408"/>
          <a:stretch/>
        </p:blipFill>
        <p:spPr>
          <a:xfrm>
            <a:off x="1143" y="7867"/>
            <a:ext cx="12188571" cy="6848227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930F26B2-E34C-0173-6F3D-59EF70ADE643}"/>
              </a:ext>
            </a:extLst>
          </p:cNvPr>
          <p:cNvSpPr txBox="1"/>
          <p:nvPr/>
        </p:nvSpPr>
        <p:spPr>
          <a:xfrm>
            <a:off x="316476" y="5738352"/>
            <a:ext cx="511277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Contacto: 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projects@azautomationtech.com</a:t>
            </a:r>
            <a:endParaRPr lang="en-US" dirty="0">
              <a:solidFill>
                <a:schemeClr val="bg1"/>
              </a:solidFill>
              <a:hlinkClick r:id="rId3"/>
            </a:endParaRPr>
          </a:p>
          <a:p>
            <a:r>
              <a:rPr lang="en-US" dirty="0">
                <a:solidFill>
                  <a:schemeClr val="bg1"/>
                </a:solidFill>
              </a:rPr>
              <a:t>221 106 3631</a:t>
            </a:r>
          </a:p>
        </p:txBody>
      </p:sp>
    </p:spTree>
    <p:extLst>
      <p:ext uri="{BB962C8B-B14F-4D97-AF65-F5344CB8AC3E}">
        <p14:creationId xmlns:p14="http://schemas.microsoft.com/office/powerpoint/2010/main" val="416060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2DEF2-3997-3904-CFFE-2FAEFC34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 dirty="0"/>
              <a:t>AUTOMATIZACIÓN, CONTROL Y CELDAS DE ROBOTS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EBF3-00CF-A8CA-F7D7-FFE45C2D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300"/>
              <a:t>• Ingeniería y desarrollo de proyectos de automatización en todas sus etapas </a:t>
            </a:r>
          </a:p>
          <a:p>
            <a:pPr marL="0" indent="0">
              <a:buNone/>
            </a:pPr>
            <a:r>
              <a:rPr lang="es-ES" sz="1300"/>
              <a:t>• Configuración , programación y suministro de equipos (PLC, VDF, PS, Scadas ,HMI, sensores, actuadores etc.)</a:t>
            </a:r>
          </a:p>
          <a:p>
            <a:pPr marL="0" indent="0">
              <a:buNone/>
            </a:pPr>
            <a:r>
              <a:rPr lang="es-ES" sz="1300"/>
              <a:t> • Precomisionamiento, comisionamiento y puesta en marcha de proyectos de automatización</a:t>
            </a:r>
          </a:p>
          <a:p>
            <a:pPr marL="0" indent="0">
              <a:buNone/>
            </a:pPr>
            <a:r>
              <a:rPr lang="es-ES" sz="1300"/>
              <a:t> • Diseño, Fabricación e Instalación de Celdas de Robots </a:t>
            </a:r>
          </a:p>
          <a:p>
            <a:pPr marL="0" indent="0">
              <a:buNone/>
            </a:pPr>
            <a:r>
              <a:rPr lang="es-ES" sz="1300"/>
              <a:t>• Diseño de redes de comunicación Industrial. </a:t>
            </a:r>
          </a:p>
          <a:p>
            <a:pPr marL="0" indent="0">
              <a:buNone/>
            </a:pPr>
            <a:r>
              <a:rPr lang="es-ES" sz="1300"/>
              <a:t>• Ingeniería Inversa </a:t>
            </a:r>
          </a:p>
          <a:p>
            <a:pPr marL="0" indent="0">
              <a:buNone/>
            </a:pPr>
            <a:r>
              <a:rPr lang="es-ES" sz="1300"/>
              <a:t>• Migraciones </a:t>
            </a:r>
          </a:p>
          <a:p>
            <a:pPr marL="0" indent="0">
              <a:buNone/>
            </a:pPr>
            <a:r>
              <a:rPr lang="es-ES" sz="1300"/>
              <a:t>• Actualización de plataformas y equipos de control.</a:t>
            </a:r>
          </a:p>
          <a:p>
            <a:pPr marL="0" indent="0">
              <a:buNone/>
            </a:pPr>
            <a:r>
              <a:rPr lang="es-ES" sz="1300"/>
              <a:t> • Modernización de sistemas </a:t>
            </a:r>
          </a:p>
          <a:p>
            <a:pPr marL="0" indent="0">
              <a:buNone/>
            </a:pPr>
            <a:r>
              <a:rPr lang="es-ES" sz="1300"/>
              <a:t>• Automatizaciones para equipos dedicados y/o específicos .</a:t>
            </a:r>
            <a:endParaRPr lang="en-US" sz="13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C5F1E-D1C4-2206-A877-5523E80E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27" r="652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55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E1D0F1-5A27-2962-12EB-256999F8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A68F076-8569-D937-4A2F-E8465FFD6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C81A0-2AEB-2697-6965-C20C5C83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3175"/>
            <a:ext cx="6165716" cy="1759680"/>
          </a:xfrm>
        </p:spPr>
        <p:txBody>
          <a:bodyPr>
            <a:normAutofit/>
          </a:bodyPr>
          <a:lstStyle/>
          <a:p>
            <a:r>
              <a:rPr lang="en-US" sz="4100" dirty="0"/>
              <a:t>MARCAS CON LAS QUE TRABAJAMOS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47BB8-44B7-2CF9-A6A3-D6088FCF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27" r="652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2" name="Imagen 1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CA7DF94-85FF-F466-AC1D-E8ADDC4F7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3314700"/>
            <a:ext cx="1762125" cy="1009650"/>
          </a:xfrm>
          <a:prstGeom prst="rect">
            <a:avLst/>
          </a:prstGeom>
        </p:spPr>
      </p:pic>
      <p:pic>
        <p:nvPicPr>
          <p:cNvPr id="14" name="Imagen 13" descr="Logotipo&#10;&#10;El contenido generado por IA puede ser incorrecto.">
            <a:extLst>
              <a:ext uri="{FF2B5EF4-FFF2-40B4-BE49-F238E27FC236}">
                <a16:creationId xmlns:a16="http://schemas.microsoft.com/office/drawing/2014/main" id="{1A53DED9-99A6-AF5A-71FE-A84FBF0A3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3305175"/>
            <a:ext cx="1720811" cy="1152525"/>
          </a:xfrm>
          <a:prstGeom prst="rect">
            <a:avLst/>
          </a:prstGeom>
        </p:spPr>
      </p:pic>
      <p:pic>
        <p:nvPicPr>
          <p:cNvPr id="16" name="Imagen 1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FD113E5-04B1-D40A-2456-BC15D9293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825" y="1857375"/>
            <a:ext cx="1190625" cy="1285875"/>
          </a:xfrm>
          <a:prstGeom prst="rect">
            <a:avLst/>
          </a:prstGeom>
        </p:spPr>
      </p:pic>
      <p:pic>
        <p:nvPicPr>
          <p:cNvPr id="18" name="Imagen 1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E999EF0D-E047-1F36-4FFF-46C7AFC2C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25" y="1771650"/>
            <a:ext cx="1362075" cy="1447800"/>
          </a:xfrm>
          <a:prstGeom prst="rect">
            <a:avLst/>
          </a:prstGeom>
        </p:spPr>
      </p:pic>
      <p:pic>
        <p:nvPicPr>
          <p:cNvPr id="20" name="Imagen 19" descr="Logotipo&#10;&#10;El contenido generado por IA puede ser incorrecto.">
            <a:extLst>
              <a:ext uri="{FF2B5EF4-FFF2-40B4-BE49-F238E27FC236}">
                <a16:creationId xmlns:a16="http://schemas.microsoft.com/office/drawing/2014/main" id="{17FB70E9-2E92-00F1-82CA-6745F3B91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" y="1933575"/>
            <a:ext cx="1466850" cy="1123950"/>
          </a:xfrm>
          <a:prstGeom prst="rect">
            <a:avLst/>
          </a:prstGeom>
        </p:spPr>
      </p:pic>
      <p:pic>
        <p:nvPicPr>
          <p:cNvPr id="25" name="Imagen 2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016FD25-7E56-5669-E1A1-62BEDF812A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75" y="5810250"/>
            <a:ext cx="2143125" cy="1057275"/>
          </a:xfrm>
          <a:prstGeom prst="rect">
            <a:avLst/>
          </a:prstGeom>
        </p:spPr>
      </p:pic>
      <p:pic>
        <p:nvPicPr>
          <p:cNvPr id="26" name="Imagen 2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B14C6F5-98BE-A15B-131F-5F4E220E8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6150" y="5810250"/>
            <a:ext cx="2009775" cy="1038225"/>
          </a:xfrm>
          <a:prstGeom prst="rect">
            <a:avLst/>
          </a:prstGeom>
        </p:spPr>
      </p:pic>
      <p:pic>
        <p:nvPicPr>
          <p:cNvPr id="27" name="Imagen 2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A36267F-2DE0-3563-8FE2-BB1E29A25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2850" y="4476750"/>
            <a:ext cx="2190750" cy="117157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844F663-AD7E-9ECC-8386-210F26AD01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425" y="4457700"/>
            <a:ext cx="1352550" cy="1209675"/>
          </a:xfrm>
          <a:prstGeom prst="rect">
            <a:avLst/>
          </a:prstGeom>
        </p:spPr>
      </p:pic>
      <p:pic>
        <p:nvPicPr>
          <p:cNvPr id="29" name="Imagen 28" descr="Logotipo&#10;&#10;El contenido generado por IA puede ser incorrecto.">
            <a:extLst>
              <a:ext uri="{FF2B5EF4-FFF2-40B4-BE49-F238E27FC236}">
                <a16:creationId xmlns:a16="http://schemas.microsoft.com/office/drawing/2014/main" id="{355F51B6-3A5E-03C0-D1DF-6D82E58236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875" y="4657725"/>
            <a:ext cx="1418702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73A4D-DA08-B340-F479-54E24DB17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28A61B8-A98F-79C8-C25B-AB0089CBA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00B14-0CF0-6AD6-0E16-234681F2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7950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 dirty="0"/>
              <a:t>EMPRESAS CON LAS QUE TRABAJAMOS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76235-6629-BD3B-689C-BC7F540D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27" r="652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3D99ABEF-6A4C-150C-670B-4361584A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38575"/>
            <a:ext cx="1114425" cy="1104900"/>
          </a:xfrm>
          <a:prstGeom prst="rect">
            <a:avLst/>
          </a:prstGeom>
        </p:spPr>
      </p:pic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6D7A0BA4-8596-7DC7-117A-4B9C92FFB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75" y="1762125"/>
            <a:ext cx="1181100" cy="1181100"/>
          </a:xfrm>
          <a:prstGeom prst="rect">
            <a:avLst/>
          </a:prstGeom>
        </p:spPr>
      </p:pic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3DACA1C-2F69-3F18-F1BE-DBCA9723E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1914525"/>
            <a:ext cx="1771650" cy="981075"/>
          </a:xfrm>
          <a:prstGeom prst="rect">
            <a:avLst/>
          </a:prstGeom>
        </p:spPr>
      </p:pic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CBD3379-D1FC-7183-393F-A1506EC1B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3486150"/>
            <a:ext cx="1485900" cy="1504950"/>
          </a:xfrm>
          <a:prstGeom prst="rect">
            <a:avLst/>
          </a:prstGeom>
        </p:spPr>
      </p:pic>
      <p:pic>
        <p:nvPicPr>
          <p:cNvPr id="10" name="Imagen 9" descr="Imagen que contiene dibujo, señal&#10;&#10;El contenido generado por IA puede ser incorrecto.">
            <a:extLst>
              <a:ext uri="{FF2B5EF4-FFF2-40B4-BE49-F238E27FC236}">
                <a16:creationId xmlns:a16="http://schemas.microsoft.com/office/drawing/2014/main" id="{ACAAF522-800E-412A-F544-8EFB2503F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5334000"/>
            <a:ext cx="2286000" cy="11811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83E473-A875-FCCB-E6B9-9C70705EC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" y="1714500"/>
            <a:ext cx="1381125" cy="12763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2576F76-1E00-AAC2-8B0D-004D3CF40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2175" y="4019550"/>
            <a:ext cx="1866900" cy="742950"/>
          </a:xfrm>
          <a:prstGeom prst="rect">
            <a:avLst/>
          </a:prstGeom>
        </p:spPr>
      </p:pic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A874C63-4E0E-00D1-603F-6C9985184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51" y="5477520"/>
            <a:ext cx="1461324" cy="894059"/>
          </a:xfrm>
          <a:prstGeom prst="rect">
            <a:avLst/>
          </a:prstGeom>
        </p:spPr>
      </p:pic>
      <p:pic>
        <p:nvPicPr>
          <p:cNvPr id="13" name="Imagen 12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35FCC958-8237-2603-795D-2DF6E7B47A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99" y="5675652"/>
            <a:ext cx="2172252" cy="4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5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59C8C4-3B78-2917-BDE3-86FF92FA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4058" cy="1217612"/>
          </a:xfrm>
        </p:spPr>
        <p:txBody>
          <a:bodyPr>
            <a:normAutofit fontScale="90000"/>
          </a:bodyPr>
          <a:lstStyle/>
          <a:p>
            <a:r>
              <a:rPr lang="en-US" dirty="0"/>
              <a:t>Soluciones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Automatización</a:t>
            </a:r>
            <a:r>
              <a:rPr lang="en-US" dirty="0"/>
              <a:t> y </a:t>
            </a:r>
            <a:r>
              <a:rPr lang="en-US" dirty="0" err="1"/>
              <a:t>Maquinados</a:t>
            </a:r>
            <a:r>
              <a:rPr lang="en-US" dirty="0"/>
              <a:t> Industriales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B9A7E-6BB8-BBF3-1A5D-CAA0C0A009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10303746" y="225425"/>
            <a:ext cx="1357312" cy="1357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76750-82AA-B394-29FD-534DF9601BCF}"/>
              </a:ext>
            </a:extLst>
          </p:cNvPr>
          <p:cNvSpPr txBox="1"/>
          <p:nvPr/>
        </p:nvSpPr>
        <p:spPr>
          <a:xfrm>
            <a:off x="555523" y="2690336"/>
            <a:ext cx="11031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‘AZ </a:t>
            </a:r>
            <a:r>
              <a:rPr lang="es-ES" dirty="0" err="1"/>
              <a:t>Intelligent</a:t>
            </a:r>
            <a:r>
              <a:rPr lang="es-ES" dirty="0"/>
              <a:t> Robotics &amp; Automation’ nos dedicamos a impulsar la eficiencia y la productividad en la industria a través de soluciones innovadoras en automatización industrial y maquinados industriales. Con un enfoque centrado en la excelencia tecnológica y el servicio al cliente, nos comprometemos a proporcionar las herramientas y la asistencia necesaria para que nuestros clientes alcancen sus objetivos de fabricación de manera eficiente y rentable.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2580A-54C5-555D-A37C-15722651180F}"/>
              </a:ext>
            </a:extLst>
          </p:cNvPr>
          <p:cNvSpPr txBox="1"/>
          <p:nvPr/>
        </p:nvSpPr>
        <p:spPr>
          <a:xfrm>
            <a:off x="555523" y="4239936"/>
            <a:ext cx="10903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Nuestra experiencia en automatización industrial abarca desde sistemas robóticos avanzados hasta soluciones de control numérico computarizado (CNC) de última generación. Trabajamos estrechamente con cada cliente para entender sus necesidades específicas y diseñar soluciones a medida que optimicen sus procesos de producción, aumenten su capacidad y mejoren la calidad de sus productos. En el campo de los maquinados industriales, ofrecemos una amplia gama de servicios que van desde el fresado y torneado hasta el mecanizado de precisión. </a:t>
            </a:r>
          </a:p>
          <a:p>
            <a:endParaRPr lang="es-E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F6919-7B5D-61D3-876E-DF077F56B9EB}"/>
              </a:ext>
            </a:extLst>
          </p:cNvPr>
          <p:cNvSpPr txBox="1"/>
          <p:nvPr/>
        </p:nvSpPr>
        <p:spPr>
          <a:xfrm>
            <a:off x="983226" y="1966452"/>
            <a:ext cx="51127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dirty="0"/>
              <a:t>¿Quiénes somos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308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8BE2F-26C1-45B1-EEA5-327771290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496" b="185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37F32F-FC88-8694-01F5-78F130BB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Misión y Visión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C0D60A-2484-9E84-1033-809AE287F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8948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883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2" name="Rectangle 107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50667-9D62-3F99-ECA1-2E1D62A31D35}"/>
              </a:ext>
            </a:extLst>
          </p:cNvPr>
          <p:cNvSpPr txBox="1"/>
          <p:nvPr/>
        </p:nvSpPr>
        <p:spPr>
          <a:xfrm>
            <a:off x="838201" y="3146400"/>
            <a:ext cx="4394200" cy="2454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AUTOMATIZACIÓN Y CONTROL DE PROCESOS INDUSTRIALES </a:t>
            </a:r>
          </a:p>
        </p:txBody>
      </p:sp>
      <p:pic>
        <p:nvPicPr>
          <p:cNvPr id="1028" name="Picture 4" descr="Automatización industrial o cómo ahorrar tiempo y dinero">
            <a:extLst>
              <a:ext uri="{FF2B5EF4-FFF2-40B4-BE49-F238E27FC236}">
                <a16:creationId xmlns:a16="http://schemas.microsoft.com/office/drawing/2014/main" id="{1B25885A-3EF4-1552-BB05-5658E6C69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r="1" b="21618"/>
          <a:stretch/>
        </p:blipFill>
        <p:spPr bwMode="auto"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st PLC: 10 Things to Consider When Choosing a Programmable Logic  Controller - Industrial Automation Co.">
            <a:extLst>
              <a:ext uri="{FF2B5EF4-FFF2-40B4-BE49-F238E27FC236}">
                <a16:creationId xmlns:a16="http://schemas.microsoft.com/office/drawing/2014/main" id="{C1A31483-446C-4C07-53B2-62B5CDE69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r="3" b="3"/>
          <a:stretch/>
        </p:blipFill>
        <p:spPr bwMode="auto"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54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50667-9D62-3F99-ECA1-2E1D62A31D35}"/>
              </a:ext>
            </a:extLst>
          </p:cNvPr>
          <p:cNvSpPr txBox="1"/>
          <p:nvPr/>
        </p:nvSpPr>
        <p:spPr>
          <a:xfrm>
            <a:off x="838201" y="3146400"/>
            <a:ext cx="4394200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SISTEMAS PARA ROBOTIZACION INDUSTRIAL</a:t>
            </a:r>
          </a:p>
        </p:txBody>
      </p:sp>
      <p:pic>
        <p:nvPicPr>
          <p:cNvPr id="4" name="Picture 2" descr="277,997 imágenes, fotos de stock, objetos en 3D y vectores ...">
            <a:extLst>
              <a:ext uri="{FF2B5EF4-FFF2-40B4-BE49-F238E27FC236}">
                <a16:creationId xmlns:a16="http://schemas.microsoft.com/office/drawing/2014/main" id="{F7CB738D-9C47-BCAC-7B24-5957CCE8F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r="1" b="2428"/>
          <a:stretch/>
        </p:blipFill>
        <p:spPr bwMode="auto"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  <a:solidFill>
            <a:schemeClr val="bg1"/>
          </a:solidFill>
        </p:spPr>
      </p:pic>
      <p:pic>
        <p:nvPicPr>
          <p:cNvPr id="2054" name="Picture 6" descr="Incorporación de Robots en la producción - Metso">
            <a:extLst>
              <a:ext uri="{FF2B5EF4-FFF2-40B4-BE49-F238E27FC236}">
                <a16:creationId xmlns:a16="http://schemas.microsoft.com/office/drawing/2014/main" id="{DB3C61DA-B642-293F-D3C2-FB3E92000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r="1" b="4880"/>
          <a:stretch/>
        </p:blipFill>
        <p:spPr bwMode="auto"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092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50667-9D62-3F99-ECA1-2E1D62A31D35}"/>
              </a:ext>
            </a:extLst>
          </p:cNvPr>
          <p:cNvSpPr txBox="1"/>
          <p:nvPr/>
        </p:nvSpPr>
        <p:spPr>
          <a:xfrm>
            <a:off x="838201" y="3146400"/>
            <a:ext cx="4394200" cy="2454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MANTENIMIENTO INDUSTRIAL Y GESTIÓN DE ACTIVOS</a:t>
            </a:r>
          </a:p>
        </p:txBody>
      </p:sp>
      <p:pic>
        <p:nvPicPr>
          <p:cNvPr id="3074" name="Picture 2" descr="Mantanimiento Industrial">
            <a:extLst>
              <a:ext uri="{FF2B5EF4-FFF2-40B4-BE49-F238E27FC236}">
                <a16:creationId xmlns:a16="http://schemas.microsoft.com/office/drawing/2014/main" id="{5CBA0C0C-20A6-DEA0-619C-66C5F3703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r="2" b="2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83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4" name="Rectangle 412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50667-9D62-3F99-ECA1-2E1D62A31D35}"/>
              </a:ext>
            </a:extLst>
          </p:cNvPr>
          <p:cNvSpPr txBox="1"/>
          <p:nvPr/>
        </p:nvSpPr>
        <p:spPr>
          <a:xfrm>
            <a:off x="838201" y="3146400"/>
            <a:ext cx="4394200" cy="2454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CONTROL ELÉCTRICO Y ARMADO DE TABLEROS </a:t>
            </a:r>
          </a:p>
        </p:txBody>
      </p:sp>
      <p:pic>
        <p:nvPicPr>
          <p:cNvPr id="4104" name="Picture 8" descr="Qué es un tablero eléctrico y cuál es su función - Rittal Net">
            <a:extLst>
              <a:ext uri="{FF2B5EF4-FFF2-40B4-BE49-F238E27FC236}">
                <a16:creationId xmlns:a16="http://schemas.microsoft.com/office/drawing/2014/main" id="{C9733EFF-EE33-165D-1072-C25695EF8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r="1" b="10746"/>
          <a:stretch/>
        </p:blipFill>
        <p:spPr bwMode="auto"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95CFF92-131E-9E92-B287-DF342D46F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 r="1" b="10952"/>
          <a:stretch/>
        </p:blipFill>
        <p:spPr bwMode="auto"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4119" name="Freeform: Shape 4118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6" name="Freeform: Shape 4125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39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50667-9D62-3F99-ECA1-2E1D62A31D35}"/>
              </a:ext>
            </a:extLst>
          </p:cNvPr>
          <p:cNvSpPr txBox="1"/>
          <p:nvPr/>
        </p:nvSpPr>
        <p:spPr>
          <a:xfrm>
            <a:off x="838201" y="3146400"/>
            <a:ext cx="4394200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MAQUINADOS INDUSTRIALES CON CAPACIDAD DE BAJO, MEDIO Y ALTO VOLUMEN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128" name="Picture 8" descr="Fadal CNC VMC4020 1991 | MEC Industrial | Colecto De Polvos Industrial">
            <a:extLst>
              <a:ext uri="{FF2B5EF4-FFF2-40B4-BE49-F238E27FC236}">
                <a16:creationId xmlns:a16="http://schemas.microsoft.com/office/drawing/2014/main" id="{59B5DA5F-BCE7-4EEB-888C-3BFCBD793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7" r="1" b="5020"/>
          <a:stretch/>
        </p:blipFill>
        <p:spPr bwMode="auto"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quinados Industriales de Precisión - Force HiTech">
            <a:extLst>
              <a:ext uri="{FF2B5EF4-FFF2-40B4-BE49-F238E27FC236}">
                <a16:creationId xmlns:a16="http://schemas.microsoft.com/office/drawing/2014/main" id="{D9CB65FD-3302-9407-ED77-A6F28C65C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r="17680" b="-2"/>
          <a:stretch/>
        </p:blipFill>
        <p:spPr bwMode="auto"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5139" name="Freeform: Shape 5138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0" name="Freeform: Shape 5139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94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6" name="Rectangle 616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7" name="Rectangle 616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lianzas estratégicas para una mayor competitividad - AER Automation">
            <a:extLst>
              <a:ext uri="{FF2B5EF4-FFF2-40B4-BE49-F238E27FC236}">
                <a16:creationId xmlns:a16="http://schemas.microsoft.com/office/drawing/2014/main" id="{A54879C5-B0EC-4023-50A5-B21DF75D5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950667-9D62-3F99-ECA1-2E1D62A31D35}"/>
              </a:ext>
            </a:extLst>
          </p:cNvPr>
          <p:cNvSpPr txBox="1"/>
          <p:nvPr/>
        </p:nvSpPr>
        <p:spPr>
          <a:xfrm>
            <a:off x="838200" y="2219785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INTEGRACIÓN Y ALIANZAS COMERCIALES</a:t>
            </a:r>
          </a:p>
        </p:txBody>
      </p:sp>
      <p:pic>
        <p:nvPicPr>
          <p:cNvPr id="6148" name="Picture 4" descr="Integración de sistemas de empresa y almacén - effylog">
            <a:extLst>
              <a:ext uri="{FF2B5EF4-FFF2-40B4-BE49-F238E27FC236}">
                <a16:creationId xmlns:a16="http://schemas.microsoft.com/office/drawing/2014/main" id="{899D3705-AFC1-86B9-4671-7B8706B8C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r="184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22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444</Words>
  <Application>Microsoft Office PowerPoint</Application>
  <PresentationFormat>Panorámica</PresentationFormat>
  <Paragraphs>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Presentación de PowerPoint</vt:lpstr>
      <vt:lpstr>Soluciones en Automatización y Maquinados Industriales</vt:lpstr>
      <vt:lpstr>Misión y Visión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AUTOMATIZACIÓN, CONTROL Y CELDAS DE ROBOTS</vt:lpstr>
      <vt:lpstr>MARCAS CON LAS QUE TRABAJAMOS </vt:lpstr>
      <vt:lpstr>EMPRESAS CON LAS QUE TRABAJAMOS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EE5921</dc:creator>
  <cp:lastModifiedBy>Intelligen Robotics Automation</cp:lastModifiedBy>
  <cp:revision>249</cp:revision>
  <dcterms:created xsi:type="dcterms:W3CDTF">2024-05-07T18:11:06Z</dcterms:created>
  <dcterms:modified xsi:type="dcterms:W3CDTF">2025-12-01T18:35:46Z</dcterms:modified>
</cp:coreProperties>
</file>