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Noto Serif" panose="02020600060500020200" pitchFamily="18" charset="0"/>
      <p:regular r:id="rId10"/>
    </p:embeddedFont>
    <p:embeddedFont>
      <p:font typeface="Noto Serif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05.02.2026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BFCFC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30000" y="0"/>
            <a:ext cx="6858000" cy="10287000"/>
            <a:chOff x="0" y="0"/>
            <a:chExt cx="914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5000" r="-25000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238" y="3137297"/>
            <a:ext cx="9445523" cy="182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🤝</a:t>
            </a:r>
            <a:r>
              <a:rPr lang="en-US" sz="5562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 MÓDULO 7: SOCIEDAD EN PAZ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5060747"/>
            <a:ext cx="8870747" cy="72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Misión: Resolución de Conflictos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8" y="6127994"/>
            <a:ext cx="9445523" cy="862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La fuerza de nuestra sociedad está en la unión. Aprende a desenredar nudos sin violencia.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BFCFC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8390" y="707923"/>
            <a:ext cx="6484975" cy="8550377"/>
            <a:chOff x="0" y="0"/>
            <a:chExt cx="6913633" cy="91155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13683" cy="9115583"/>
            </a:xfrm>
            <a:custGeom>
              <a:avLst/>
              <a:gdLst/>
              <a:ahLst/>
              <a:cxnLst/>
              <a:rect l="l" t="t" r="r" b="b"/>
              <a:pathLst>
                <a:path w="6913683" h="9115583">
                  <a:moveTo>
                    <a:pt x="0" y="0"/>
                  </a:moveTo>
                  <a:lnTo>
                    <a:pt x="6913683" y="0"/>
                  </a:lnTo>
                  <a:lnTo>
                    <a:pt x="6913683" y="9115583"/>
                  </a:lnTo>
                  <a:lnTo>
                    <a:pt x="0" y="9115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6919" b="-6919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57838" y="6614407"/>
            <a:ext cx="10439991" cy="1514770"/>
            <a:chOff x="0" y="0"/>
            <a:chExt cx="13919987" cy="20196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919963" cy="2019681"/>
            </a:xfrm>
            <a:custGeom>
              <a:avLst/>
              <a:gdLst/>
              <a:ahLst/>
              <a:cxnLst/>
              <a:rect l="l" t="t" r="r" b="b"/>
              <a:pathLst>
                <a:path w="13919963" h="2019681">
                  <a:moveTo>
                    <a:pt x="0" y="149987"/>
                  </a:moveTo>
                  <a:cubicBezTo>
                    <a:pt x="0" y="67183"/>
                    <a:pt x="67183" y="0"/>
                    <a:pt x="149987" y="0"/>
                  </a:cubicBezTo>
                  <a:lnTo>
                    <a:pt x="13769975" y="0"/>
                  </a:lnTo>
                  <a:cubicBezTo>
                    <a:pt x="13852779" y="0"/>
                    <a:pt x="13919963" y="67183"/>
                    <a:pt x="13919963" y="149987"/>
                  </a:cubicBezTo>
                  <a:lnTo>
                    <a:pt x="13919963" y="1869694"/>
                  </a:lnTo>
                  <a:cubicBezTo>
                    <a:pt x="13919963" y="1952498"/>
                    <a:pt x="13852779" y="2019681"/>
                    <a:pt x="13769975" y="2019681"/>
                  </a:cubicBezTo>
                  <a:lnTo>
                    <a:pt x="149987" y="2019681"/>
                  </a:lnTo>
                  <a:cubicBezTo>
                    <a:pt x="67183" y="2019681"/>
                    <a:pt x="0" y="1952498"/>
                    <a:pt x="0" y="1869694"/>
                  </a:cubicBezTo>
                  <a:close/>
                </a:path>
              </a:pathLst>
            </a:custGeom>
            <a:solidFill>
              <a:srgbClr val="C0DEF1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55162" y="7011429"/>
            <a:ext cx="334718" cy="267738"/>
            <a:chOff x="0" y="0"/>
            <a:chExt cx="446291" cy="356984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446278" cy="356997"/>
            </a:xfrm>
            <a:custGeom>
              <a:avLst/>
              <a:gdLst/>
              <a:ahLst/>
              <a:cxnLst/>
              <a:rect l="l" t="t" r="r" b="b"/>
              <a:pathLst>
                <a:path w="446278" h="356997">
                  <a:moveTo>
                    <a:pt x="0" y="0"/>
                  </a:moveTo>
                  <a:lnTo>
                    <a:pt x="446278" y="0"/>
                  </a:lnTo>
                  <a:lnTo>
                    <a:pt x="446278" y="356997"/>
                  </a:lnTo>
                  <a:lnTo>
                    <a:pt x="0" y="356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" r="-2" b="-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825343" y="2416623"/>
            <a:ext cx="8904982" cy="888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2"/>
              </a:lnSpc>
            </a:pPr>
            <a:r>
              <a:rPr lang="en-US" sz="5649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La Inspección del Terreno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3019" y="3773936"/>
            <a:ext cx="5054947" cy="71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1"/>
              </a:lnSpc>
            </a:pPr>
            <a:r>
              <a:rPr lang="en-US" sz="4587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¿Nudos en la Red?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71464" y="5048250"/>
            <a:ext cx="10439991" cy="1015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5"/>
              </a:lnSpc>
            </a:pPr>
            <a:r>
              <a:rPr lang="en-US" sz="2662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Tener problemas es normal, la violencia NO. Somos iguales, debemos respetarnos y cuidarnos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25343" y="6901901"/>
            <a:ext cx="9302058" cy="863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5"/>
              </a:lnSpc>
            </a:pPr>
            <a:r>
              <a:rPr lang="en-US" sz="2262" b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Misión:</a:t>
            </a:r>
            <a:r>
              <a:rPr lang="en-US" sz="2262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Saber "desenredar el nudo" sin golpes y sin insultos. Somos un grupo, cuida a tu equipo.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BFCFC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618667" y="0"/>
            <a:ext cx="7669333" cy="10287000"/>
            <a:chOff x="0" y="0"/>
            <a:chExt cx="10225777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225777" cy="13716000"/>
            </a:xfrm>
            <a:custGeom>
              <a:avLst/>
              <a:gdLst/>
              <a:ahLst/>
              <a:cxnLst/>
              <a:rect l="l" t="t" r="r" b="b"/>
              <a:pathLst>
                <a:path w="10225777" h="13716000">
                  <a:moveTo>
                    <a:pt x="0" y="0"/>
                  </a:moveTo>
                  <a:lnTo>
                    <a:pt x="10225777" y="0"/>
                  </a:lnTo>
                  <a:lnTo>
                    <a:pt x="10225777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7065" r="-17065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5984" y="3476177"/>
            <a:ext cx="802186" cy="1428750"/>
            <a:chOff x="0" y="0"/>
            <a:chExt cx="1069581" cy="1905000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1069594" cy="1905000"/>
            </a:xfrm>
            <a:custGeom>
              <a:avLst/>
              <a:gdLst/>
              <a:ahLst/>
              <a:cxnLst/>
              <a:rect l="l" t="t" r="r" b="b"/>
              <a:pathLst>
                <a:path w="1069594" h="1905000">
                  <a:moveTo>
                    <a:pt x="0" y="0"/>
                  </a:moveTo>
                  <a:lnTo>
                    <a:pt x="1069594" y="0"/>
                  </a:lnTo>
                  <a:lnTo>
                    <a:pt x="1069594" y="1905000"/>
                  </a:lnTo>
                  <a:lnTo>
                    <a:pt x="0" y="1905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30" r="1" b="-130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37072" y="5332809"/>
            <a:ext cx="802186" cy="1428750"/>
            <a:chOff x="0" y="0"/>
            <a:chExt cx="1069581" cy="1905000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1069594" cy="1905000"/>
            </a:xfrm>
            <a:custGeom>
              <a:avLst/>
              <a:gdLst/>
              <a:ahLst/>
              <a:cxnLst/>
              <a:rect l="l" t="t" r="r" b="b"/>
              <a:pathLst>
                <a:path w="1069594" h="1905000">
                  <a:moveTo>
                    <a:pt x="0" y="0"/>
                  </a:moveTo>
                  <a:lnTo>
                    <a:pt x="1069594" y="0"/>
                  </a:lnTo>
                  <a:lnTo>
                    <a:pt x="1069594" y="1905000"/>
                  </a:lnTo>
                  <a:lnTo>
                    <a:pt x="0" y="1905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30" r="1" b="-130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38160" y="7189441"/>
            <a:ext cx="802186" cy="1444058"/>
            <a:chOff x="0" y="0"/>
            <a:chExt cx="1069581" cy="1925411"/>
          </a:xfrm>
        </p:grpSpPr>
        <p:sp>
          <p:nvSpPr>
            <p:cNvPr id="15" name="Freeform 15" descr="preencoded.png"/>
            <p:cNvSpPr/>
            <p:nvPr/>
          </p:nvSpPr>
          <p:spPr>
            <a:xfrm>
              <a:off x="0" y="0"/>
              <a:ext cx="1069594" cy="1925411"/>
            </a:xfrm>
            <a:custGeom>
              <a:avLst/>
              <a:gdLst/>
              <a:ahLst/>
              <a:cxnLst/>
              <a:rect l="l" t="t" r="r" b="b"/>
              <a:pathLst>
                <a:path w="1069594" h="1925411">
                  <a:moveTo>
                    <a:pt x="0" y="0"/>
                  </a:moveTo>
                  <a:lnTo>
                    <a:pt x="1069594" y="0"/>
                  </a:lnTo>
                  <a:lnTo>
                    <a:pt x="1069594" y="1925411"/>
                  </a:lnTo>
                  <a:lnTo>
                    <a:pt x="0" y="1925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04" r="-40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35984" y="591817"/>
            <a:ext cx="6685959" cy="854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5250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La Amenaza Oculta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5984" y="1622907"/>
            <a:ext cx="5348735" cy="687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187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La Bola de Nieve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5984" y="2397258"/>
            <a:ext cx="10244003" cy="90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2"/>
              </a:lnSpc>
            </a:pPr>
            <a:r>
              <a:rPr lang="en-US" sz="2362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Un problema pequeño crece rápido. Como una bola de nieve, es exponencial, va creciendo cada vez más: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90277" y="3743477"/>
            <a:ext cx="2077789" cy="424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7"/>
              </a:lnSpc>
            </a:pPr>
            <a:r>
              <a:rPr lang="en-US" sz="2824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1. Mala cara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91366" y="5600109"/>
            <a:ext cx="1580704" cy="424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7"/>
              </a:lnSpc>
            </a:pPr>
            <a:r>
              <a:rPr lang="en-US" sz="2824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2. Insulto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92463" y="7447207"/>
            <a:ext cx="1585912" cy="452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1"/>
              </a:lnSpc>
            </a:pPr>
            <a:r>
              <a:rPr lang="en-US" sz="2924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3. Golpes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35984" y="9233575"/>
            <a:ext cx="9558042" cy="51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53"/>
              </a:lnSpc>
            </a:pPr>
            <a:r>
              <a:rPr lang="en-US" sz="2762" b="1">
                <a:solidFill>
                  <a:srgbClr val="15436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Resultado:</a:t>
            </a:r>
            <a:r>
              <a:rPr lang="en-US" sz="2762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 El equipo y la paz se rompe.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BFCFC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850238" y="1048493"/>
            <a:ext cx="7647832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Inteligencia de Campo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0238" y="2057400"/>
            <a:ext cx="5670652" cy="72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Las Dos Películas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13777" y="2804217"/>
            <a:ext cx="9445523" cy="936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2387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En una pelea, siempre hay dos versiones antes de que se diera el conflicto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31188" y="3963886"/>
            <a:ext cx="9483623" cy="1747990"/>
            <a:chOff x="0" y="0"/>
            <a:chExt cx="12644831" cy="2330653"/>
          </a:xfrm>
        </p:grpSpPr>
        <p:sp>
          <p:nvSpPr>
            <p:cNvPr id="12" name="Freeform 12"/>
            <p:cNvSpPr/>
            <p:nvPr/>
          </p:nvSpPr>
          <p:spPr>
            <a:xfrm>
              <a:off x="25400" y="25400"/>
              <a:ext cx="12594082" cy="2279777"/>
            </a:xfrm>
            <a:custGeom>
              <a:avLst/>
              <a:gdLst/>
              <a:ahLst/>
              <a:cxnLst/>
              <a:rect l="l" t="t" r="r" b="b"/>
              <a:pathLst>
                <a:path w="12594082" h="2279777">
                  <a:moveTo>
                    <a:pt x="0" y="158750"/>
                  </a:moveTo>
                  <a:cubicBezTo>
                    <a:pt x="0" y="71120"/>
                    <a:pt x="72390" y="0"/>
                    <a:pt x="161671" y="0"/>
                  </a:cubicBezTo>
                  <a:lnTo>
                    <a:pt x="12432411" y="0"/>
                  </a:lnTo>
                  <a:cubicBezTo>
                    <a:pt x="12521692" y="0"/>
                    <a:pt x="12594082" y="71120"/>
                    <a:pt x="12594082" y="158750"/>
                  </a:cubicBezTo>
                  <a:lnTo>
                    <a:pt x="12594082" y="2121027"/>
                  </a:lnTo>
                  <a:cubicBezTo>
                    <a:pt x="12594082" y="2208657"/>
                    <a:pt x="12521692" y="2279777"/>
                    <a:pt x="12432411" y="2279777"/>
                  </a:cubicBezTo>
                  <a:lnTo>
                    <a:pt x="161671" y="2279777"/>
                  </a:lnTo>
                  <a:cubicBezTo>
                    <a:pt x="72390" y="2279904"/>
                    <a:pt x="0" y="2208784"/>
                    <a:pt x="0" y="2121027"/>
                  </a:cubicBezTo>
                  <a:close/>
                </a:path>
              </a:pathLst>
            </a:custGeom>
            <a:solidFill>
              <a:srgbClr val="FBFCFC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12644882" cy="2330577"/>
            </a:xfrm>
            <a:custGeom>
              <a:avLst/>
              <a:gdLst/>
              <a:ahLst/>
              <a:cxnLst/>
              <a:rect l="l" t="t" r="r" b="b"/>
              <a:pathLst>
                <a:path w="12644882" h="2330577">
                  <a:moveTo>
                    <a:pt x="0" y="184150"/>
                  </a:moveTo>
                  <a:cubicBezTo>
                    <a:pt x="0" y="82042"/>
                    <a:pt x="84201" y="0"/>
                    <a:pt x="187071" y="0"/>
                  </a:cubicBezTo>
                  <a:lnTo>
                    <a:pt x="12457811" y="0"/>
                  </a:lnTo>
                  <a:lnTo>
                    <a:pt x="12457811" y="25400"/>
                  </a:lnTo>
                  <a:lnTo>
                    <a:pt x="12457811" y="0"/>
                  </a:lnTo>
                  <a:cubicBezTo>
                    <a:pt x="12560681" y="0"/>
                    <a:pt x="12644882" y="82042"/>
                    <a:pt x="12644882" y="184150"/>
                  </a:cubicBezTo>
                  <a:lnTo>
                    <a:pt x="12619482" y="184150"/>
                  </a:lnTo>
                  <a:lnTo>
                    <a:pt x="12644882" y="184150"/>
                  </a:lnTo>
                  <a:lnTo>
                    <a:pt x="12644882" y="2146427"/>
                  </a:lnTo>
                  <a:lnTo>
                    <a:pt x="12619482" y="2146427"/>
                  </a:lnTo>
                  <a:lnTo>
                    <a:pt x="12644882" y="2146427"/>
                  </a:lnTo>
                  <a:cubicBezTo>
                    <a:pt x="12644882" y="2248535"/>
                    <a:pt x="12560681" y="2330577"/>
                    <a:pt x="12457811" y="2330577"/>
                  </a:cubicBezTo>
                  <a:lnTo>
                    <a:pt x="12457811" y="2305177"/>
                  </a:lnTo>
                  <a:lnTo>
                    <a:pt x="12457811" y="2330577"/>
                  </a:lnTo>
                  <a:lnTo>
                    <a:pt x="187071" y="2330577"/>
                  </a:lnTo>
                  <a:lnTo>
                    <a:pt x="187071" y="2305177"/>
                  </a:lnTo>
                  <a:lnTo>
                    <a:pt x="187071" y="2330577"/>
                  </a:lnTo>
                  <a:cubicBezTo>
                    <a:pt x="84201" y="2330577"/>
                    <a:pt x="0" y="2248535"/>
                    <a:pt x="0" y="2146427"/>
                  </a:cubicBezTo>
                  <a:lnTo>
                    <a:pt x="0" y="184150"/>
                  </a:lnTo>
                  <a:lnTo>
                    <a:pt x="25400" y="184150"/>
                  </a:lnTo>
                  <a:lnTo>
                    <a:pt x="0" y="184150"/>
                  </a:lnTo>
                  <a:moveTo>
                    <a:pt x="50800" y="184150"/>
                  </a:moveTo>
                  <a:lnTo>
                    <a:pt x="50800" y="2146427"/>
                  </a:lnTo>
                  <a:lnTo>
                    <a:pt x="25400" y="2146427"/>
                  </a:lnTo>
                  <a:lnTo>
                    <a:pt x="50800" y="2146427"/>
                  </a:lnTo>
                  <a:cubicBezTo>
                    <a:pt x="50800" y="2219706"/>
                    <a:pt x="111379" y="2279777"/>
                    <a:pt x="187071" y="2279777"/>
                  </a:cubicBezTo>
                  <a:lnTo>
                    <a:pt x="12457811" y="2279777"/>
                  </a:lnTo>
                  <a:cubicBezTo>
                    <a:pt x="12533503" y="2279777"/>
                    <a:pt x="12594082" y="2219579"/>
                    <a:pt x="12594082" y="2146427"/>
                  </a:cubicBezTo>
                  <a:lnTo>
                    <a:pt x="12594082" y="184150"/>
                  </a:lnTo>
                  <a:cubicBezTo>
                    <a:pt x="12594082" y="110871"/>
                    <a:pt x="12533503" y="50800"/>
                    <a:pt x="12457811" y="50800"/>
                  </a:cubicBezTo>
                  <a:lnTo>
                    <a:pt x="187071" y="50800"/>
                  </a:lnTo>
                  <a:lnTo>
                    <a:pt x="187071" y="25400"/>
                  </a:lnTo>
                  <a:lnTo>
                    <a:pt x="187071" y="50800"/>
                  </a:lnTo>
                  <a:cubicBezTo>
                    <a:pt x="111379" y="50800"/>
                    <a:pt x="50800" y="110998"/>
                    <a:pt x="50800" y="184150"/>
                  </a:cubicBezTo>
                  <a:close/>
                </a:path>
              </a:pathLst>
            </a:custGeom>
            <a:solidFill>
              <a:srgbClr val="E6DED2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171859" y="4295032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Tú ves una película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71859" y="4831852"/>
            <a:ext cx="880229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"Él me empujó"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831188" y="5957297"/>
            <a:ext cx="9483623" cy="1747990"/>
            <a:chOff x="0" y="0"/>
            <a:chExt cx="12644831" cy="2330653"/>
          </a:xfrm>
        </p:grpSpPr>
        <p:sp>
          <p:nvSpPr>
            <p:cNvPr id="17" name="Freeform 17"/>
            <p:cNvSpPr/>
            <p:nvPr/>
          </p:nvSpPr>
          <p:spPr>
            <a:xfrm>
              <a:off x="25400" y="25400"/>
              <a:ext cx="12594082" cy="2279777"/>
            </a:xfrm>
            <a:custGeom>
              <a:avLst/>
              <a:gdLst/>
              <a:ahLst/>
              <a:cxnLst/>
              <a:rect l="l" t="t" r="r" b="b"/>
              <a:pathLst>
                <a:path w="12594082" h="2279777">
                  <a:moveTo>
                    <a:pt x="0" y="158750"/>
                  </a:moveTo>
                  <a:cubicBezTo>
                    <a:pt x="0" y="71120"/>
                    <a:pt x="72390" y="0"/>
                    <a:pt x="161671" y="0"/>
                  </a:cubicBezTo>
                  <a:lnTo>
                    <a:pt x="12432411" y="0"/>
                  </a:lnTo>
                  <a:cubicBezTo>
                    <a:pt x="12521692" y="0"/>
                    <a:pt x="12594082" y="71120"/>
                    <a:pt x="12594082" y="158750"/>
                  </a:cubicBezTo>
                  <a:lnTo>
                    <a:pt x="12594082" y="2121027"/>
                  </a:lnTo>
                  <a:cubicBezTo>
                    <a:pt x="12594082" y="2208657"/>
                    <a:pt x="12521692" y="2279777"/>
                    <a:pt x="12432411" y="2279777"/>
                  </a:cubicBezTo>
                  <a:lnTo>
                    <a:pt x="161671" y="2279777"/>
                  </a:lnTo>
                  <a:cubicBezTo>
                    <a:pt x="72390" y="2279904"/>
                    <a:pt x="0" y="2208784"/>
                    <a:pt x="0" y="2121027"/>
                  </a:cubicBezTo>
                  <a:close/>
                </a:path>
              </a:pathLst>
            </a:custGeom>
            <a:solidFill>
              <a:srgbClr val="FBFCFC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2644882" cy="2330577"/>
            </a:xfrm>
            <a:custGeom>
              <a:avLst/>
              <a:gdLst/>
              <a:ahLst/>
              <a:cxnLst/>
              <a:rect l="l" t="t" r="r" b="b"/>
              <a:pathLst>
                <a:path w="12644882" h="2330577">
                  <a:moveTo>
                    <a:pt x="0" y="184150"/>
                  </a:moveTo>
                  <a:cubicBezTo>
                    <a:pt x="0" y="82042"/>
                    <a:pt x="84201" y="0"/>
                    <a:pt x="187071" y="0"/>
                  </a:cubicBezTo>
                  <a:lnTo>
                    <a:pt x="12457811" y="0"/>
                  </a:lnTo>
                  <a:lnTo>
                    <a:pt x="12457811" y="25400"/>
                  </a:lnTo>
                  <a:lnTo>
                    <a:pt x="12457811" y="0"/>
                  </a:lnTo>
                  <a:cubicBezTo>
                    <a:pt x="12560681" y="0"/>
                    <a:pt x="12644882" y="82042"/>
                    <a:pt x="12644882" y="184150"/>
                  </a:cubicBezTo>
                  <a:lnTo>
                    <a:pt x="12619482" y="184150"/>
                  </a:lnTo>
                  <a:lnTo>
                    <a:pt x="12644882" y="184150"/>
                  </a:lnTo>
                  <a:lnTo>
                    <a:pt x="12644882" y="2146427"/>
                  </a:lnTo>
                  <a:lnTo>
                    <a:pt x="12619482" y="2146427"/>
                  </a:lnTo>
                  <a:lnTo>
                    <a:pt x="12644882" y="2146427"/>
                  </a:lnTo>
                  <a:cubicBezTo>
                    <a:pt x="12644882" y="2248535"/>
                    <a:pt x="12560681" y="2330577"/>
                    <a:pt x="12457811" y="2330577"/>
                  </a:cubicBezTo>
                  <a:lnTo>
                    <a:pt x="12457811" y="2305177"/>
                  </a:lnTo>
                  <a:lnTo>
                    <a:pt x="12457811" y="2330577"/>
                  </a:lnTo>
                  <a:lnTo>
                    <a:pt x="187071" y="2330577"/>
                  </a:lnTo>
                  <a:lnTo>
                    <a:pt x="187071" y="2305177"/>
                  </a:lnTo>
                  <a:lnTo>
                    <a:pt x="187071" y="2330577"/>
                  </a:lnTo>
                  <a:cubicBezTo>
                    <a:pt x="84201" y="2330577"/>
                    <a:pt x="0" y="2248535"/>
                    <a:pt x="0" y="2146427"/>
                  </a:cubicBezTo>
                  <a:lnTo>
                    <a:pt x="0" y="184150"/>
                  </a:lnTo>
                  <a:lnTo>
                    <a:pt x="25400" y="184150"/>
                  </a:lnTo>
                  <a:lnTo>
                    <a:pt x="0" y="184150"/>
                  </a:lnTo>
                  <a:moveTo>
                    <a:pt x="50800" y="184150"/>
                  </a:moveTo>
                  <a:lnTo>
                    <a:pt x="50800" y="2146427"/>
                  </a:lnTo>
                  <a:lnTo>
                    <a:pt x="25400" y="2146427"/>
                  </a:lnTo>
                  <a:lnTo>
                    <a:pt x="50800" y="2146427"/>
                  </a:lnTo>
                  <a:cubicBezTo>
                    <a:pt x="50800" y="2219706"/>
                    <a:pt x="111379" y="2279777"/>
                    <a:pt x="187071" y="2279777"/>
                  </a:cubicBezTo>
                  <a:lnTo>
                    <a:pt x="12457811" y="2279777"/>
                  </a:lnTo>
                  <a:cubicBezTo>
                    <a:pt x="12533503" y="2279777"/>
                    <a:pt x="12594082" y="2219579"/>
                    <a:pt x="12594082" y="2146427"/>
                  </a:cubicBezTo>
                  <a:lnTo>
                    <a:pt x="12594082" y="184150"/>
                  </a:lnTo>
                  <a:cubicBezTo>
                    <a:pt x="12594082" y="110871"/>
                    <a:pt x="12533503" y="50800"/>
                    <a:pt x="12457811" y="50800"/>
                  </a:cubicBezTo>
                  <a:lnTo>
                    <a:pt x="187071" y="50800"/>
                  </a:lnTo>
                  <a:lnTo>
                    <a:pt x="187071" y="25400"/>
                  </a:lnTo>
                  <a:lnTo>
                    <a:pt x="187071" y="50800"/>
                  </a:lnTo>
                  <a:cubicBezTo>
                    <a:pt x="111379" y="50800"/>
                    <a:pt x="50800" y="110998"/>
                    <a:pt x="50800" y="184150"/>
                  </a:cubicBezTo>
                  <a:close/>
                </a:path>
              </a:pathLst>
            </a:custGeom>
            <a:solidFill>
              <a:srgbClr val="E6DED2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171859" y="6288434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Él ve otra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71859" y="6825253"/>
            <a:ext cx="880229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"Yo me tropecé"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7850238" y="8005172"/>
            <a:ext cx="9445523" cy="1204760"/>
            <a:chOff x="0" y="0"/>
            <a:chExt cx="12594031" cy="160634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593955" cy="1606296"/>
            </a:xfrm>
            <a:custGeom>
              <a:avLst/>
              <a:gdLst/>
              <a:ahLst/>
              <a:cxnLst/>
              <a:rect l="l" t="t" r="r" b="b"/>
              <a:pathLst>
                <a:path w="12593955" h="1606296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12435205" y="0"/>
                  </a:lnTo>
                  <a:cubicBezTo>
                    <a:pt x="12522836" y="0"/>
                    <a:pt x="12593955" y="71120"/>
                    <a:pt x="12593955" y="158750"/>
                  </a:cubicBezTo>
                  <a:lnTo>
                    <a:pt x="12593955" y="1447546"/>
                  </a:lnTo>
                  <a:cubicBezTo>
                    <a:pt x="12593955" y="1535176"/>
                    <a:pt x="12522836" y="1606296"/>
                    <a:pt x="12435205" y="1606296"/>
                  </a:cubicBezTo>
                  <a:lnTo>
                    <a:pt x="158750" y="1606296"/>
                  </a:lnTo>
                  <a:cubicBezTo>
                    <a:pt x="71120" y="1606296"/>
                    <a:pt x="0" y="1535176"/>
                    <a:pt x="0" y="1447546"/>
                  </a:cubicBezTo>
                  <a:close/>
                </a:path>
              </a:pathLst>
            </a:custGeom>
            <a:solidFill>
              <a:srgbClr val="C0DEF1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33759" y="8444808"/>
            <a:ext cx="354359" cy="283521"/>
            <a:chOff x="0" y="0"/>
            <a:chExt cx="472478" cy="378028"/>
          </a:xfrm>
        </p:grpSpPr>
        <p:sp>
          <p:nvSpPr>
            <p:cNvPr id="24" name="Freeform 24" descr="preencoded.png"/>
            <p:cNvSpPr/>
            <p:nvPr/>
          </p:nvSpPr>
          <p:spPr>
            <a:xfrm>
              <a:off x="0" y="0"/>
              <a:ext cx="472440" cy="378079"/>
            </a:xfrm>
            <a:custGeom>
              <a:avLst/>
              <a:gdLst/>
              <a:ahLst/>
              <a:cxnLst/>
              <a:rect l="l" t="t" r="r" b="b"/>
              <a:pathLst>
                <a:path w="472440" h="378079">
                  <a:moveTo>
                    <a:pt x="0" y="0"/>
                  </a:moveTo>
                  <a:lnTo>
                    <a:pt x="472440" y="0"/>
                  </a:lnTo>
                  <a:lnTo>
                    <a:pt x="472440" y="378079"/>
                  </a:lnTo>
                  <a:lnTo>
                    <a:pt x="0" y="37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71" r="-8" b="-655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771630" y="8273806"/>
            <a:ext cx="824061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Regla:</a:t>
            </a:r>
            <a:r>
              <a:rPr lang="en-US" sz="2187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Pregunta "¿Qué pasó en tu película?" antes de atacar.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6307" y="977265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BFCFC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789687" y="4013597"/>
            <a:ext cx="1199855" cy="1439761"/>
            <a:chOff x="0" y="0"/>
            <a:chExt cx="1599806" cy="1919681"/>
          </a:xfrm>
        </p:grpSpPr>
        <p:sp>
          <p:nvSpPr>
            <p:cNvPr id="5" name="Freeform 5" descr="preencoded.png"/>
            <p:cNvSpPr/>
            <p:nvPr/>
          </p:nvSpPr>
          <p:spPr>
            <a:xfrm>
              <a:off x="0" y="0"/>
              <a:ext cx="1599819" cy="1919732"/>
            </a:xfrm>
            <a:custGeom>
              <a:avLst/>
              <a:gdLst/>
              <a:ahLst/>
              <a:cxnLst/>
              <a:rect l="l" t="t" r="r" b="b"/>
              <a:pathLst>
                <a:path w="1599819" h="1919732">
                  <a:moveTo>
                    <a:pt x="0" y="0"/>
                  </a:moveTo>
                  <a:lnTo>
                    <a:pt x="1599819" y="0"/>
                  </a:lnTo>
                  <a:lnTo>
                    <a:pt x="1599819" y="1919732"/>
                  </a:lnTo>
                  <a:lnTo>
                    <a:pt x="0" y="1919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4" r="-62" b="2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89687" y="5453358"/>
            <a:ext cx="1199855" cy="1439761"/>
            <a:chOff x="0" y="0"/>
            <a:chExt cx="1599806" cy="1919681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1599819" cy="1919732"/>
            </a:xfrm>
            <a:custGeom>
              <a:avLst/>
              <a:gdLst/>
              <a:ahLst/>
              <a:cxnLst/>
              <a:rect l="l" t="t" r="r" b="b"/>
              <a:pathLst>
                <a:path w="1599819" h="1919732">
                  <a:moveTo>
                    <a:pt x="0" y="0"/>
                  </a:moveTo>
                  <a:lnTo>
                    <a:pt x="1599819" y="0"/>
                  </a:lnTo>
                  <a:lnTo>
                    <a:pt x="1599819" y="1919732"/>
                  </a:lnTo>
                  <a:lnTo>
                    <a:pt x="0" y="1919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4" r="-62" b="2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89687" y="6893128"/>
            <a:ext cx="1199855" cy="1439761"/>
            <a:chOff x="0" y="0"/>
            <a:chExt cx="1599806" cy="1919681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1599819" cy="1919732"/>
            </a:xfrm>
            <a:custGeom>
              <a:avLst/>
              <a:gdLst/>
              <a:ahLst/>
              <a:cxnLst/>
              <a:rect l="l" t="t" r="r" b="b"/>
              <a:pathLst>
                <a:path w="1599819" h="1919732">
                  <a:moveTo>
                    <a:pt x="0" y="0"/>
                  </a:moveTo>
                  <a:lnTo>
                    <a:pt x="1599819" y="0"/>
                  </a:lnTo>
                  <a:lnTo>
                    <a:pt x="1599819" y="1919732"/>
                  </a:lnTo>
                  <a:lnTo>
                    <a:pt x="0" y="1919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64" r="-62" b="2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789687" y="8332889"/>
            <a:ext cx="1199855" cy="1439761"/>
            <a:chOff x="0" y="0"/>
            <a:chExt cx="1599806" cy="1919681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1599819" cy="1919732"/>
            </a:xfrm>
            <a:custGeom>
              <a:avLst/>
              <a:gdLst/>
              <a:ahLst/>
              <a:cxnLst/>
              <a:rect l="l" t="t" r="r" b="b"/>
              <a:pathLst>
                <a:path w="1599819" h="1919732">
                  <a:moveTo>
                    <a:pt x="0" y="0"/>
                  </a:moveTo>
                  <a:lnTo>
                    <a:pt x="1599819" y="0"/>
                  </a:lnTo>
                  <a:lnTo>
                    <a:pt x="1599819" y="1919732"/>
                  </a:lnTo>
                  <a:lnTo>
                    <a:pt x="0" y="1919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4" r="-62" b="2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49635" y="400988"/>
            <a:ext cx="5246370" cy="4526490"/>
            <a:chOff x="0" y="0"/>
            <a:chExt cx="812800" cy="7012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01272"/>
            </a:xfrm>
            <a:custGeom>
              <a:avLst/>
              <a:gdLst/>
              <a:ahLst/>
              <a:cxnLst/>
              <a:rect l="l" t="t" r="r" b="b"/>
              <a:pathLst>
                <a:path w="812800" h="701272">
                  <a:moveTo>
                    <a:pt x="0" y="0"/>
                  </a:moveTo>
                  <a:lnTo>
                    <a:pt x="812800" y="0"/>
                  </a:lnTo>
                  <a:lnTo>
                    <a:pt x="812800" y="701272"/>
                  </a:lnTo>
                  <a:lnTo>
                    <a:pt x="0" y="701272"/>
                  </a:lnTo>
                  <a:close/>
                </a:path>
              </a:pathLst>
            </a:custGeom>
            <a:blipFill>
              <a:blip r:embed="rId7"/>
              <a:stretch>
                <a:fillRect l="-28913" r="-2891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9635" y="5246160"/>
            <a:ext cx="5246370" cy="4526490"/>
            <a:chOff x="0" y="0"/>
            <a:chExt cx="812800" cy="7012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01272"/>
            </a:xfrm>
            <a:custGeom>
              <a:avLst/>
              <a:gdLst/>
              <a:ahLst/>
              <a:cxnLst/>
              <a:rect l="l" t="t" r="r" b="b"/>
              <a:pathLst>
                <a:path w="812800" h="701272">
                  <a:moveTo>
                    <a:pt x="0" y="0"/>
                  </a:moveTo>
                  <a:lnTo>
                    <a:pt x="812800" y="0"/>
                  </a:lnTo>
                  <a:lnTo>
                    <a:pt x="812800" y="701272"/>
                  </a:lnTo>
                  <a:lnTo>
                    <a:pt x="0" y="701272"/>
                  </a:lnTo>
                  <a:close/>
                </a:path>
              </a:pathLst>
            </a:custGeom>
            <a:blipFill>
              <a:blip r:embed="rId8"/>
              <a:stretch>
                <a:fillRect l="-19700" r="-19700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697838" y="1085539"/>
            <a:ext cx="9980562" cy="785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50"/>
              </a:lnSpc>
            </a:pPr>
            <a:r>
              <a:rPr lang="en-US" sz="4987" dirty="0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La </a:t>
            </a:r>
            <a:r>
              <a:rPr lang="en-US" sz="4987" dirty="0" err="1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Herramienta</a:t>
            </a:r>
            <a:r>
              <a:rPr lang="en-US" sz="4987" dirty="0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 de </a:t>
            </a:r>
            <a:r>
              <a:rPr lang="en-US" sz="4987" dirty="0" err="1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Defensa</a:t>
            </a:r>
            <a:endParaRPr lang="en-US" sz="4987" dirty="0">
              <a:solidFill>
                <a:srgbClr val="3A3A3A"/>
              </a:solidFill>
              <a:latin typeface="Noto Serif"/>
              <a:ea typeface="Noto Serif"/>
              <a:cs typeface="Noto Serif"/>
              <a:sym typeface="Noto Serif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697838" y="2089982"/>
            <a:ext cx="6246762" cy="613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37"/>
              </a:lnSpc>
            </a:pPr>
            <a:r>
              <a:rPr lang="en-US" sz="3949" dirty="0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El Puente de la Paz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97838" y="2915815"/>
            <a:ext cx="9750323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2000" dirty="0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Este es un </a:t>
            </a:r>
            <a:r>
              <a:rPr lang="en-US" sz="2000" dirty="0" err="1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mapa</a:t>
            </a:r>
            <a:r>
              <a:rPr lang="en-US" sz="2000" dirty="0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 para </a:t>
            </a:r>
            <a:r>
              <a:rPr lang="en-US" sz="2000" dirty="0" err="1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llegar</a:t>
            </a:r>
            <a:r>
              <a:rPr lang="en-US" sz="2000" dirty="0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 de nuevo a la </a:t>
            </a:r>
            <a:r>
              <a:rPr lang="en-US" sz="2000" dirty="0" err="1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armonía</a:t>
            </a:r>
            <a:r>
              <a:rPr lang="en-US" sz="2000" dirty="0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, </a:t>
            </a:r>
            <a:r>
              <a:rPr lang="en-US" sz="2000" dirty="0" err="1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llegar</a:t>
            </a:r>
            <a:r>
              <a:rPr lang="en-US" sz="2000" dirty="0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 a </a:t>
            </a:r>
            <a:r>
              <a:rPr lang="en-US" sz="2000" dirty="0" err="1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este</a:t>
            </a:r>
            <a:r>
              <a:rPr lang="en-US" sz="2000" dirty="0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 es </a:t>
            </a:r>
            <a:r>
              <a:rPr lang="en-US" sz="2000" dirty="0" err="1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fácil</a:t>
            </a:r>
            <a:r>
              <a:rPr lang="en-US" sz="2000" dirty="0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lang="en-US" sz="2000" dirty="0" err="1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cuando</a:t>
            </a:r>
            <a:r>
              <a:rPr lang="en-US" sz="2000" dirty="0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lang="en-US" sz="2000" dirty="0" err="1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usamos</a:t>
            </a:r>
            <a:r>
              <a:rPr lang="en-US" sz="2000" dirty="0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lang="en-US" sz="2000" dirty="0" err="1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el</a:t>
            </a:r>
            <a:r>
              <a:rPr lang="en-US" sz="2000" dirty="0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lang="en-US" sz="2000" dirty="0" err="1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diálogo</a:t>
            </a:r>
            <a:r>
              <a:rPr lang="en-US" sz="2000" dirty="0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, </a:t>
            </a:r>
            <a:r>
              <a:rPr lang="en-US" sz="2000" dirty="0" err="1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estos</a:t>
            </a:r>
            <a:r>
              <a:rPr lang="en-US" sz="2000" dirty="0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 pasos son </a:t>
            </a:r>
            <a:r>
              <a:rPr lang="en-US" sz="2000" dirty="0" err="1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vitales</a:t>
            </a:r>
            <a:r>
              <a:rPr lang="en-US" sz="2000" dirty="0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 para </a:t>
            </a:r>
            <a:r>
              <a:rPr lang="en-US" sz="2000" dirty="0" err="1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eso</a:t>
            </a:r>
            <a:r>
              <a:rPr lang="en-US" sz="2000" dirty="0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92539" y="4232377"/>
            <a:ext cx="2999784" cy="394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1. ENFRÍA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92539" y="4702673"/>
            <a:ext cx="8347472" cy="401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1874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Aléjate un momento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92539" y="5674223"/>
            <a:ext cx="2999784" cy="394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2. ESCUCHA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92539" y="6142434"/>
            <a:ext cx="8347472" cy="401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1874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Turnos para hablar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192539" y="7113984"/>
            <a:ext cx="2999784" cy="394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3. HABLA DEL "YO"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192539" y="7582195"/>
            <a:ext cx="8347472" cy="401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1874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"Yo me sentí..." (No culpes)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192539" y="8553745"/>
            <a:ext cx="2999784" cy="394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4. TRATO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192539" y="9021966"/>
            <a:ext cx="8347472" cy="401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1874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Ganar-Ganar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BFCFC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30000" y="0"/>
            <a:ext cx="6858000" cy="10287000"/>
            <a:chOff x="0" y="0"/>
            <a:chExt cx="914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5000" r="-25000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1589" y="4475292"/>
            <a:ext cx="4533103" cy="2940840"/>
            <a:chOff x="0" y="0"/>
            <a:chExt cx="2476073" cy="16063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76058" cy="1606296"/>
            </a:xfrm>
            <a:custGeom>
              <a:avLst/>
              <a:gdLst/>
              <a:ahLst/>
              <a:cxnLst/>
              <a:rect l="l" t="t" r="r" b="b"/>
              <a:pathLst>
                <a:path w="2476058" h="1606296">
                  <a:moveTo>
                    <a:pt x="0" y="158750"/>
                  </a:moveTo>
                  <a:cubicBezTo>
                    <a:pt x="0" y="71120"/>
                    <a:pt x="13983" y="0"/>
                    <a:pt x="31211" y="0"/>
                  </a:cubicBezTo>
                  <a:lnTo>
                    <a:pt x="2444847" y="0"/>
                  </a:lnTo>
                  <a:cubicBezTo>
                    <a:pt x="2462076" y="0"/>
                    <a:pt x="2476058" y="71120"/>
                    <a:pt x="2476058" y="158750"/>
                  </a:cubicBezTo>
                  <a:lnTo>
                    <a:pt x="2476058" y="1447546"/>
                  </a:lnTo>
                  <a:cubicBezTo>
                    <a:pt x="2476058" y="1535176"/>
                    <a:pt x="2462076" y="1606296"/>
                    <a:pt x="2444847" y="1606296"/>
                  </a:cubicBezTo>
                  <a:lnTo>
                    <a:pt x="31211" y="1606296"/>
                  </a:lnTo>
                  <a:cubicBezTo>
                    <a:pt x="13983" y="1606296"/>
                    <a:pt x="0" y="1535176"/>
                    <a:pt x="0" y="1447546"/>
                  </a:cubicBezTo>
                  <a:close/>
                </a:path>
              </a:pathLst>
            </a:custGeom>
            <a:solidFill>
              <a:srgbClr val="C0DEF1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795166" y="4475292"/>
            <a:ext cx="4533103" cy="2940840"/>
            <a:chOff x="0" y="0"/>
            <a:chExt cx="2476073" cy="160634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76058" cy="1606296"/>
            </a:xfrm>
            <a:custGeom>
              <a:avLst/>
              <a:gdLst/>
              <a:ahLst/>
              <a:cxnLst/>
              <a:rect l="l" t="t" r="r" b="b"/>
              <a:pathLst>
                <a:path w="2476058" h="1606296">
                  <a:moveTo>
                    <a:pt x="0" y="158750"/>
                  </a:moveTo>
                  <a:cubicBezTo>
                    <a:pt x="0" y="71120"/>
                    <a:pt x="13983" y="0"/>
                    <a:pt x="31211" y="0"/>
                  </a:cubicBezTo>
                  <a:lnTo>
                    <a:pt x="2444847" y="0"/>
                  </a:lnTo>
                  <a:cubicBezTo>
                    <a:pt x="2462076" y="0"/>
                    <a:pt x="2476058" y="71120"/>
                    <a:pt x="2476058" y="158750"/>
                  </a:cubicBezTo>
                  <a:lnTo>
                    <a:pt x="2476058" y="1447546"/>
                  </a:lnTo>
                  <a:cubicBezTo>
                    <a:pt x="2476058" y="1535176"/>
                    <a:pt x="2462076" y="1606296"/>
                    <a:pt x="2444847" y="1606296"/>
                  </a:cubicBezTo>
                  <a:lnTo>
                    <a:pt x="31211" y="1606296"/>
                  </a:lnTo>
                  <a:cubicBezTo>
                    <a:pt x="13983" y="1606296"/>
                    <a:pt x="0" y="1535176"/>
                    <a:pt x="0" y="1447546"/>
                  </a:cubicBezTo>
                  <a:close/>
                </a:path>
              </a:pathLst>
            </a:custGeom>
            <a:solidFill>
              <a:srgbClr val="C0DEF1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461540" y="2379733"/>
            <a:ext cx="6301460" cy="871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37"/>
              </a:lnSpc>
            </a:pPr>
            <a:r>
              <a:rPr lang="en-US" sz="5562" dirty="0" err="1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Truco</a:t>
            </a:r>
            <a:r>
              <a:rPr lang="en-US" sz="5562" dirty="0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 de </a:t>
            </a:r>
            <a:r>
              <a:rPr lang="en-US" sz="5562" dirty="0" err="1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Experto</a:t>
            </a:r>
            <a:endParaRPr lang="en-US" sz="5562" dirty="0">
              <a:solidFill>
                <a:srgbClr val="3A3A3A"/>
              </a:solidFill>
              <a:latin typeface="Noto Serif"/>
              <a:ea typeface="Noto Serif"/>
              <a:cs typeface="Noto Serif"/>
              <a:sym typeface="Noto Serif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05384" y="3552812"/>
            <a:ext cx="7738616" cy="693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2"/>
              </a:lnSpc>
            </a:pPr>
            <a:r>
              <a:rPr lang="en-US" sz="4437" dirty="0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El Arma Secreta: La </a:t>
            </a:r>
            <a:r>
              <a:rPr lang="en-US" sz="4437" dirty="0" err="1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Disculpa</a:t>
            </a:r>
            <a:endParaRPr lang="en-US" sz="4437" dirty="0">
              <a:solidFill>
                <a:srgbClr val="3A3A3A"/>
              </a:solidFill>
              <a:latin typeface="Noto Serif"/>
              <a:ea typeface="Noto Serif"/>
              <a:cs typeface="Noto Serif"/>
              <a:sym typeface="Noto Serif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4655248"/>
            <a:ext cx="1287959" cy="59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7"/>
              </a:lnSpc>
            </a:pPr>
            <a:r>
              <a:rPr lang="en-US" sz="3812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MITO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83301" y="5308371"/>
            <a:ext cx="4376890" cy="1625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5"/>
              </a:lnSpc>
            </a:pPr>
            <a:r>
              <a:rPr lang="en-US" sz="2687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"Si me disculpo, pierdo"</a:t>
            </a:r>
          </a:p>
          <a:p>
            <a:pPr algn="l">
              <a:lnSpc>
                <a:spcPts val="4376"/>
              </a:lnSpc>
            </a:pPr>
            <a:r>
              <a:rPr lang="en-US" sz="2687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Si me disculpo quedo como el débil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70396" y="4655248"/>
            <a:ext cx="2921203" cy="597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47"/>
              </a:lnSpc>
            </a:pPr>
            <a:r>
              <a:rPr lang="en-US" sz="3812" dirty="0">
                <a:solidFill>
                  <a:srgbClr val="6F7F71"/>
                </a:solidFill>
                <a:latin typeface="Noto Serif"/>
                <a:ea typeface="Noto Serif"/>
                <a:cs typeface="Noto Serif"/>
                <a:sym typeface="Noto Serif"/>
              </a:rPr>
              <a:t>VERDAD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70397" y="5308371"/>
            <a:ext cx="4376890" cy="1625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6"/>
              </a:lnSpc>
            </a:pPr>
            <a:r>
              <a:rPr lang="en-US" sz="2687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Pedir perdón es de </a:t>
            </a:r>
            <a:r>
              <a:rPr lang="en-US" sz="2687" b="1">
                <a:solidFill>
                  <a:srgbClr val="15436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VALIENTES</a:t>
            </a:r>
            <a:r>
              <a:rPr lang="en-US" sz="2687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. Apaga el fuego de inmediato.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41589" y="7950554"/>
            <a:ext cx="10392771" cy="1158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4"/>
              </a:lnSpc>
            </a:pPr>
            <a:r>
              <a:rPr lang="en-US" sz="2901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Si tuviste la culpa de algo, reconocerlo demuestra madurez y hace que el proceso sea mas sencillo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BFCFC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850238" y="1105643"/>
            <a:ext cx="7606008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Asegurar el Perímetro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0238" y="2114550"/>
            <a:ext cx="7939830" cy="72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Misión: Guardianes de la Paz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50238" y="3181798"/>
            <a:ext cx="9445523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154360"/>
                </a:solidFill>
                <a:latin typeface="Noto Serif"/>
                <a:ea typeface="Noto Serif"/>
                <a:cs typeface="Noto Serif"/>
                <a:sym typeface="Noto Serif"/>
              </a:rPr>
              <a:t>Tu graduación es hoy. Si ves una pelea: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45476" y="4035323"/>
            <a:ext cx="9455048" cy="1662265"/>
            <a:chOff x="0" y="0"/>
            <a:chExt cx="12606731" cy="2216353"/>
          </a:xfrm>
        </p:grpSpPr>
        <p:sp>
          <p:nvSpPr>
            <p:cNvPr id="12" name="Freeform 12"/>
            <p:cNvSpPr/>
            <p:nvPr/>
          </p:nvSpPr>
          <p:spPr>
            <a:xfrm>
              <a:off x="6350" y="6350"/>
              <a:ext cx="12594082" cy="2203577"/>
            </a:xfrm>
            <a:custGeom>
              <a:avLst/>
              <a:gdLst/>
              <a:ahLst/>
              <a:cxnLst/>
              <a:rect l="l" t="t" r="r" b="b"/>
              <a:pathLst>
                <a:path w="12594082" h="2203577">
                  <a:moveTo>
                    <a:pt x="0" y="158750"/>
                  </a:moveTo>
                  <a:cubicBezTo>
                    <a:pt x="0" y="71120"/>
                    <a:pt x="71374" y="0"/>
                    <a:pt x="159512" y="0"/>
                  </a:cubicBezTo>
                  <a:lnTo>
                    <a:pt x="12434570" y="0"/>
                  </a:lnTo>
                  <a:cubicBezTo>
                    <a:pt x="12522708" y="0"/>
                    <a:pt x="12594082" y="71120"/>
                    <a:pt x="12594082" y="158750"/>
                  </a:cubicBezTo>
                  <a:lnTo>
                    <a:pt x="12594082" y="2044827"/>
                  </a:lnTo>
                  <a:cubicBezTo>
                    <a:pt x="12594082" y="2132457"/>
                    <a:pt x="12522708" y="2203577"/>
                    <a:pt x="12434570" y="2203577"/>
                  </a:cubicBezTo>
                  <a:lnTo>
                    <a:pt x="159512" y="2203577"/>
                  </a:lnTo>
                  <a:cubicBezTo>
                    <a:pt x="71374" y="2203577"/>
                    <a:pt x="0" y="2132457"/>
                    <a:pt x="0" y="2044827"/>
                  </a:cubicBezTo>
                  <a:close/>
                </a:path>
              </a:pathLst>
            </a:custGeom>
            <a:solidFill>
              <a:srgbClr val="E6DED2">
                <a:alpha val="24706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12606782" cy="2216277"/>
            </a:xfrm>
            <a:custGeom>
              <a:avLst/>
              <a:gdLst/>
              <a:ahLst/>
              <a:cxnLst/>
              <a:rect l="l" t="t" r="r" b="b"/>
              <a:pathLst>
                <a:path w="12606782" h="2216277">
                  <a:moveTo>
                    <a:pt x="0" y="165100"/>
                  </a:moveTo>
                  <a:cubicBezTo>
                    <a:pt x="0" y="73914"/>
                    <a:pt x="74295" y="0"/>
                    <a:pt x="165862" y="0"/>
                  </a:cubicBezTo>
                  <a:lnTo>
                    <a:pt x="12440920" y="0"/>
                  </a:lnTo>
                  <a:lnTo>
                    <a:pt x="12440920" y="6350"/>
                  </a:lnTo>
                  <a:lnTo>
                    <a:pt x="12440920" y="0"/>
                  </a:lnTo>
                  <a:cubicBezTo>
                    <a:pt x="12532487" y="0"/>
                    <a:pt x="12606782" y="73914"/>
                    <a:pt x="12606782" y="165100"/>
                  </a:cubicBezTo>
                  <a:lnTo>
                    <a:pt x="12600432" y="165100"/>
                  </a:lnTo>
                  <a:lnTo>
                    <a:pt x="12606782" y="165100"/>
                  </a:lnTo>
                  <a:lnTo>
                    <a:pt x="12606782" y="2051177"/>
                  </a:lnTo>
                  <a:lnTo>
                    <a:pt x="12600432" y="2051177"/>
                  </a:lnTo>
                  <a:lnTo>
                    <a:pt x="12606782" y="2051177"/>
                  </a:lnTo>
                  <a:cubicBezTo>
                    <a:pt x="12606782" y="2142363"/>
                    <a:pt x="12532487" y="2216277"/>
                    <a:pt x="12440920" y="2216277"/>
                  </a:cubicBezTo>
                  <a:lnTo>
                    <a:pt x="12440920" y="2209927"/>
                  </a:lnTo>
                  <a:lnTo>
                    <a:pt x="12440920" y="2216277"/>
                  </a:lnTo>
                  <a:lnTo>
                    <a:pt x="165862" y="2216277"/>
                  </a:lnTo>
                  <a:lnTo>
                    <a:pt x="165862" y="2209927"/>
                  </a:lnTo>
                  <a:lnTo>
                    <a:pt x="165862" y="2216277"/>
                  </a:lnTo>
                  <a:cubicBezTo>
                    <a:pt x="74295" y="2216277"/>
                    <a:pt x="0" y="2142363"/>
                    <a:pt x="0" y="2051177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2051177"/>
                  </a:lnTo>
                  <a:lnTo>
                    <a:pt x="6350" y="2051177"/>
                  </a:lnTo>
                  <a:lnTo>
                    <a:pt x="12700" y="2051177"/>
                  </a:lnTo>
                  <a:cubicBezTo>
                    <a:pt x="12700" y="2135378"/>
                    <a:pt x="81280" y="2203577"/>
                    <a:pt x="165862" y="2203577"/>
                  </a:cubicBezTo>
                  <a:lnTo>
                    <a:pt x="12440920" y="2203577"/>
                  </a:lnTo>
                  <a:cubicBezTo>
                    <a:pt x="12525501" y="2203577"/>
                    <a:pt x="12594082" y="2135251"/>
                    <a:pt x="12594082" y="2051177"/>
                  </a:cubicBezTo>
                  <a:lnTo>
                    <a:pt x="12594082" y="165100"/>
                  </a:lnTo>
                  <a:cubicBezTo>
                    <a:pt x="12594082" y="80899"/>
                    <a:pt x="12525501" y="12700"/>
                    <a:pt x="12440920" y="12700"/>
                  </a:cubicBezTo>
                  <a:lnTo>
                    <a:pt x="165862" y="12700"/>
                  </a:lnTo>
                  <a:lnTo>
                    <a:pt x="165862" y="6350"/>
                  </a:lnTo>
                  <a:lnTo>
                    <a:pt x="165862" y="12700"/>
                  </a:lnTo>
                  <a:cubicBezTo>
                    <a:pt x="81280" y="12700"/>
                    <a:pt x="12700" y="81026"/>
                    <a:pt x="12700" y="165100"/>
                  </a:cubicBezTo>
                  <a:close/>
                </a:path>
              </a:pathLst>
            </a:custGeom>
            <a:solidFill>
              <a:srgbClr val="CCC4B8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143284" y="4323607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NO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43284" y="4860427"/>
            <a:ext cx="8859441" cy="414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No grites "¡Pelea!" No fomentes el efecto bola de nieve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845476" y="5971584"/>
            <a:ext cx="9455048" cy="1662265"/>
            <a:chOff x="0" y="0"/>
            <a:chExt cx="12606731" cy="2216353"/>
          </a:xfrm>
        </p:grpSpPr>
        <p:sp>
          <p:nvSpPr>
            <p:cNvPr id="17" name="Freeform 17"/>
            <p:cNvSpPr/>
            <p:nvPr/>
          </p:nvSpPr>
          <p:spPr>
            <a:xfrm>
              <a:off x="6350" y="6350"/>
              <a:ext cx="12594082" cy="2203577"/>
            </a:xfrm>
            <a:custGeom>
              <a:avLst/>
              <a:gdLst/>
              <a:ahLst/>
              <a:cxnLst/>
              <a:rect l="l" t="t" r="r" b="b"/>
              <a:pathLst>
                <a:path w="12594082" h="2203577">
                  <a:moveTo>
                    <a:pt x="0" y="158750"/>
                  </a:moveTo>
                  <a:cubicBezTo>
                    <a:pt x="0" y="71120"/>
                    <a:pt x="71374" y="0"/>
                    <a:pt x="159512" y="0"/>
                  </a:cubicBezTo>
                  <a:lnTo>
                    <a:pt x="12434570" y="0"/>
                  </a:lnTo>
                  <a:cubicBezTo>
                    <a:pt x="12522708" y="0"/>
                    <a:pt x="12594082" y="71120"/>
                    <a:pt x="12594082" y="158750"/>
                  </a:cubicBezTo>
                  <a:lnTo>
                    <a:pt x="12594082" y="2044827"/>
                  </a:lnTo>
                  <a:cubicBezTo>
                    <a:pt x="12594082" y="2132457"/>
                    <a:pt x="12522708" y="2203577"/>
                    <a:pt x="12434570" y="2203577"/>
                  </a:cubicBezTo>
                  <a:lnTo>
                    <a:pt x="159512" y="2203577"/>
                  </a:lnTo>
                  <a:cubicBezTo>
                    <a:pt x="71374" y="2203577"/>
                    <a:pt x="0" y="2132457"/>
                    <a:pt x="0" y="2044827"/>
                  </a:cubicBezTo>
                  <a:close/>
                </a:path>
              </a:pathLst>
            </a:custGeom>
            <a:solidFill>
              <a:srgbClr val="E6DED2">
                <a:alpha val="24706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2606782" cy="2216277"/>
            </a:xfrm>
            <a:custGeom>
              <a:avLst/>
              <a:gdLst/>
              <a:ahLst/>
              <a:cxnLst/>
              <a:rect l="l" t="t" r="r" b="b"/>
              <a:pathLst>
                <a:path w="12606782" h="2216277">
                  <a:moveTo>
                    <a:pt x="0" y="165100"/>
                  </a:moveTo>
                  <a:cubicBezTo>
                    <a:pt x="0" y="73914"/>
                    <a:pt x="74295" y="0"/>
                    <a:pt x="165862" y="0"/>
                  </a:cubicBezTo>
                  <a:lnTo>
                    <a:pt x="12440920" y="0"/>
                  </a:lnTo>
                  <a:lnTo>
                    <a:pt x="12440920" y="6350"/>
                  </a:lnTo>
                  <a:lnTo>
                    <a:pt x="12440920" y="0"/>
                  </a:lnTo>
                  <a:cubicBezTo>
                    <a:pt x="12532487" y="0"/>
                    <a:pt x="12606782" y="73914"/>
                    <a:pt x="12606782" y="165100"/>
                  </a:cubicBezTo>
                  <a:lnTo>
                    <a:pt x="12600432" y="165100"/>
                  </a:lnTo>
                  <a:lnTo>
                    <a:pt x="12606782" y="165100"/>
                  </a:lnTo>
                  <a:lnTo>
                    <a:pt x="12606782" y="2051177"/>
                  </a:lnTo>
                  <a:lnTo>
                    <a:pt x="12600432" y="2051177"/>
                  </a:lnTo>
                  <a:lnTo>
                    <a:pt x="12606782" y="2051177"/>
                  </a:lnTo>
                  <a:cubicBezTo>
                    <a:pt x="12606782" y="2142363"/>
                    <a:pt x="12532487" y="2216277"/>
                    <a:pt x="12440920" y="2216277"/>
                  </a:cubicBezTo>
                  <a:lnTo>
                    <a:pt x="12440920" y="2209927"/>
                  </a:lnTo>
                  <a:lnTo>
                    <a:pt x="12440920" y="2216277"/>
                  </a:lnTo>
                  <a:lnTo>
                    <a:pt x="165862" y="2216277"/>
                  </a:lnTo>
                  <a:lnTo>
                    <a:pt x="165862" y="2209927"/>
                  </a:lnTo>
                  <a:lnTo>
                    <a:pt x="165862" y="2216277"/>
                  </a:lnTo>
                  <a:cubicBezTo>
                    <a:pt x="74295" y="2216277"/>
                    <a:pt x="0" y="2142363"/>
                    <a:pt x="0" y="2051177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2051177"/>
                  </a:lnTo>
                  <a:lnTo>
                    <a:pt x="6350" y="2051177"/>
                  </a:lnTo>
                  <a:lnTo>
                    <a:pt x="12700" y="2051177"/>
                  </a:lnTo>
                  <a:cubicBezTo>
                    <a:pt x="12700" y="2135378"/>
                    <a:pt x="81280" y="2203577"/>
                    <a:pt x="165862" y="2203577"/>
                  </a:cubicBezTo>
                  <a:lnTo>
                    <a:pt x="12440920" y="2203577"/>
                  </a:lnTo>
                  <a:cubicBezTo>
                    <a:pt x="12525501" y="2203577"/>
                    <a:pt x="12594082" y="2135251"/>
                    <a:pt x="12594082" y="2051177"/>
                  </a:cubicBezTo>
                  <a:lnTo>
                    <a:pt x="12594082" y="165100"/>
                  </a:lnTo>
                  <a:cubicBezTo>
                    <a:pt x="12594082" y="80899"/>
                    <a:pt x="12525501" y="12700"/>
                    <a:pt x="12440920" y="12700"/>
                  </a:cubicBezTo>
                  <a:lnTo>
                    <a:pt x="165862" y="12700"/>
                  </a:lnTo>
                  <a:lnTo>
                    <a:pt x="165862" y="6350"/>
                  </a:lnTo>
                  <a:lnTo>
                    <a:pt x="165862" y="12700"/>
                  </a:lnTo>
                  <a:cubicBezTo>
                    <a:pt x="81280" y="12700"/>
                    <a:pt x="12700" y="81026"/>
                    <a:pt x="12700" y="165100"/>
                  </a:cubicBezTo>
                  <a:close/>
                </a:path>
              </a:pathLst>
            </a:custGeom>
            <a:solidFill>
              <a:srgbClr val="CCC4B8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143284" y="6259859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SÍ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33759" y="6716992"/>
            <a:ext cx="8859441" cy="862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Di: "Oigan, tranquilos, hablando se entiende" Ayuda a crear una resolución pacífica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7850238" y="7948022"/>
            <a:ext cx="9445523" cy="1204760"/>
            <a:chOff x="0" y="0"/>
            <a:chExt cx="12594031" cy="160634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593955" cy="1606296"/>
            </a:xfrm>
            <a:custGeom>
              <a:avLst/>
              <a:gdLst/>
              <a:ahLst/>
              <a:cxnLst/>
              <a:rect l="l" t="t" r="r" b="b"/>
              <a:pathLst>
                <a:path w="12593955" h="1606296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12435205" y="0"/>
                  </a:lnTo>
                  <a:cubicBezTo>
                    <a:pt x="12522836" y="0"/>
                    <a:pt x="12593955" y="71120"/>
                    <a:pt x="12593955" y="158750"/>
                  </a:cubicBezTo>
                  <a:lnTo>
                    <a:pt x="12593955" y="1447546"/>
                  </a:lnTo>
                  <a:cubicBezTo>
                    <a:pt x="12593955" y="1535176"/>
                    <a:pt x="12522836" y="1606296"/>
                    <a:pt x="12435205" y="1606296"/>
                  </a:cubicBezTo>
                  <a:lnTo>
                    <a:pt x="158750" y="1606296"/>
                  </a:lnTo>
                  <a:cubicBezTo>
                    <a:pt x="71120" y="1606296"/>
                    <a:pt x="0" y="1535176"/>
                    <a:pt x="0" y="1447546"/>
                  </a:cubicBezTo>
                  <a:close/>
                </a:path>
              </a:pathLst>
            </a:custGeom>
            <a:solidFill>
              <a:srgbClr val="C0DEF1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33759" y="8387658"/>
            <a:ext cx="354359" cy="283521"/>
            <a:chOff x="0" y="0"/>
            <a:chExt cx="472478" cy="378028"/>
          </a:xfrm>
        </p:grpSpPr>
        <p:sp>
          <p:nvSpPr>
            <p:cNvPr id="24" name="Freeform 24" descr="preencoded.png"/>
            <p:cNvSpPr/>
            <p:nvPr/>
          </p:nvSpPr>
          <p:spPr>
            <a:xfrm>
              <a:off x="0" y="0"/>
              <a:ext cx="472440" cy="378079"/>
            </a:xfrm>
            <a:custGeom>
              <a:avLst/>
              <a:gdLst/>
              <a:ahLst/>
              <a:cxnLst/>
              <a:rect l="l" t="t" r="r" b="b"/>
              <a:pathLst>
                <a:path w="472440" h="378079">
                  <a:moveTo>
                    <a:pt x="0" y="0"/>
                  </a:moveTo>
                  <a:lnTo>
                    <a:pt x="472440" y="0"/>
                  </a:lnTo>
                  <a:lnTo>
                    <a:pt x="472440" y="378079"/>
                  </a:lnTo>
                  <a:lnTo>
                    <a:pt x="0" y="37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71" r="-8" b="-655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488089" y="8331575"/>
            <a:ext cx="824061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¡</a:t>
            </a:r>
            <a:r>
              <a:rPr lang="en-US" sz="2187" b="1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Hagamos</a:t>
            </a:r>
            <a:r>
              <a:rPr lang="en-US" sz="2187" b="1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un </a:t>
            </a:r>
            <a:r>
              <a:rPr lang="en-US" sz="2187" b="1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Territorio</a:t>
            </a:r>
            <a:r>
              <a:rPr lang="en-US" sz="2187" b="1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Seguro!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380</Words>
  <Application>Microsoft Office PowerPoint</Application>
  <PresentationFormat>Personalizado</PresentationFormat>
  <Paragraphs>70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Noto Serif</vt:lpstr>
      <vt:lpstr>Noto Serif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MODULO-7-SOCIEDAD-EN-PAZ.pptx</dc:title>
  <cp:lastModifiedBy>SOSA COSSIO JOFIEL</cp:lastModifiedBy>
  <cp:revision>3</cp:revision>
  <dcterms:created xsi:type="dcterms:W3CDTF">2006-08-16T00:00:00Z</dcterms:created>
  <dcterms:modified xsi:type="dcterms:W3CDTF">2026-02-05T21:06:37Z</dcterms:modified>
  <dc:identifier>DAHAPfUmeVU</dc:identifier>
</cp:coreProperties>
</file>