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Montserrat Bold" panose="020B0604020202020204" charset="0"/>
      <p:regular r:id="rId10"/>
    </p:embeddedFont>
    <p:embeddedFont>
      <p:font typeface="Source Sans 3" panose="020B0604020202020204" charset="0"/>
      <p:regular r:id="rId11"/>
    </p:embeddedFont>
    <p:embeddedFont>
      <p:font typeface="Source Sans 3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38eaa80ca3a4748cf9c90be42a03f14ae6399c76126582892eebd6a86934f9feJmltdHM9MTc3MDA3NjgwMA&amp;ptn=3&amp;ver=2&amp;hsh=4&amp;fclid=0245fc63-93cb-6b32-3433-ea1992be6a66&amp;u=a1aHR0cHM6Ly93d3cuZGljY2lvbmFyaW9kZWR1ZGFzLmNvbS9zaWdub3MtZGUtZXhjbGFtYWNpb24v&amp;ntb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38eaa80ca3a4748cf9c90be42a03f14ae6399c76126582892eebd6a86934f9feJmltdHM9MTc3MDA3NjgwMA&amp;ptn=3&amp;ver=2&amp;hsh=4&amp;fclid=0245fc63-93cb-6b32-3433-ea1992be6a66&amp;u=a1aHR0cHM6Ly93d3cuZGljY2lvbmFyaW9kZWR1ZGFzLmNvbS9zaWdub3MtZGUtZXhjbGFtYWNpb24v&amp;ntb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C3E50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5000" r="-25000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801731"/>
            <a:ext cx="9270502" cy="266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75"/>
              </a:lnSpc>
            </a:pPr>
            <a:r>
              <a:rPr lang="en-US" sz="5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🛡️</a:t>
            </a:r>
            <a:r>
              <a:rPr lang="en-US" sz="55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MÓDULO 2: GUARDIANES EN ALERTA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9744" y="5101085"/>
            <a:ext cx="9270502" cy="1430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437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Misión: Prevención de Accidentes y Protocolo P.A.S.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9744" y="6918427"/>
            <a:ext cx="9270502" cy="1001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375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Un Guardián siempre está atento. Aprende a detectar el peligro antes de que ocurra.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C3E50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000" r="-25000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05290" y="3504162"/>
            <a:ext cx="4648943" cy="2498522"/>
            <a:chOff x="0" y="0"/>
            <a:chExt cx="6198591" cy="33313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98616" cy="3331337"/>
            </a:xfrm>
            <a:custGeom>
              <a:avLst/>
              <a:gdLst/>
              <a:ahLst/>
              <a:cxnLst/>
              <a:rect l="l" t="t" r="r" b="b"/>
              <a:pathLst>
                <a:path w="6198616" h="3331337">
                  <a:moveTo>
                    <a:pt x="0" y="54102"/>
                  </a:moveTo>
                  <a:cubicBezTo>
                    <a:pt x="0" y="24257"/>
                    <a:pt x="24257" y="0"/>
                    <a:pt x="54102" y="0"/>
                  </a:cubicBezTo>
                  <a:lnTo>
                    <a:pt x="6144514" y="0"/>
                  </a:lnTo>
                  <a:cubicBezTo>
                    <a:pt x="6174359" y="0"/>
                    <a:pt x="6198616" y="24257"/>
                    <a:pt x="6198616" y="54102"/>
                  </a:cubicBezTo>
                  <a:lnTo>
                    <a:pt x="6198616" y="3277235"/>
                  </a:lnTo>
                  <a:cubicBezTo>
                    <a:pt x="6198616" y="3307080"/>
                    <a:pt x="6174359" y="3331337"/>
                    <a:pt x="6144514" y="3331337"/>
                  </a:cubicBezTo>
                  <a:lnTo>
                    <a:pt x="54102" y="3331337"/>
                  </a:lnTo>
                  <a:cubicBezTo>
                    <a:pt x="24257" y="3331337"/>
                    <a:pt x="0" y="3307080"/>
                    <a:pt x="0" y="3277235"/>
                  </a:cubicBezTo>
                  <a:close/>
                </a:path>
              </a:pathLst>
            </a:custGeom>
            <a:solidFill>
              <a:srgbClr val="4B5D6F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075786" y="3591963"/>
            <a:ext cx="812006" cy="812006"/>
            <a:chOff x="0" y="0"/>
            <a:chExt cx="1082675" cy="10826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82675" cy="1082675"/>
            </a:xfrm>
            <a:custGeom>
              <a:avLst/>
              <a:gdLst/>
              <a:ahLst/>
              <a:cxnLst/>
              <a:rect l="l" t="t" r="r" b="b"/>
              <a:pathLst>
                <a:path w="1082675" h="1082675">
                  <a:moveTo>
                    <a:pt x="0" y="541274"/>
                  </a:moveTo>
                  <a:cubicBezTo>
                    <a:pt x="0" y="242316"/>
                    <a:pt x="242316" y="0"/>
                    <a:pt x="541274" y="0"/>
                  </a:cubicBezTo>
                  <a:cubicBezTo>
                    <a:pt x="840232" y="0"/>
                    <a:pt x="1082675" y="242316"/>
                    <a:pt x="1082675" y="541274"/>
                  </a:cubicBezTo>
                  <a:cubicBezTo>
                    <a:pt x="1082675" y="840232"/>
                    <a:pt x="840359" y="1082675"/>
                    <a:pt x="541274" y="1082675"/>
                  </a:cubicBezTo>
                  <a:cubicBezTo>
                    <a:pt x="242189" y="1082675"/>
                    <a:pt x="0" y="840359"/>
                    <a:pt x="0" y="541401"/>
                  </a:cubicBezTo>
                  <a:close/>
                </a:path>
              </a:pathLst>
            </a:custGeom>
            <a:solidFill>
              <a:srgbClr val="FF8C00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2" name="Freeform 12" descr="preencoded.png"/>
          <p:cNvSpPr/>
          <p:nvPr/>
        </p:nvSpPr>
        <p:spPr>
          <a:xfrm>
            <a:off x="8299104" y="3815363"/>
            <a:ext cx="365369" cy="365369"/>
          </a:xfrm>
          <a:custGeom>
            <a:avLst/>
            <a:gdLst/>
            <a:ahLst/>
            <a:cxnLst/>
            <a:rect l="l" t="t" r="r" b="b"/>
            <a:pathLst>
              <a:path w="365369" h="365369">
                <a:moveTo>
                  <a:pt x="0" y="0"/>
                </a:moveTo>
                <a:lnTo>
                  <a:pt x="365369" y="0"/>
                </a:lnTo>
                <a:lnTo>
                  <a:pt x="365369" y="365369"/>
                </a:lnTo>
                <a:lnTo>
                  <a:pt x="0" y="3653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127" r="-513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TextBox 13"/>
          <p:cNvSpPr txBox="1"/>
          <p:nvPr/>
        </p:nvSpPr>
        <p:spPr>
          <a:xfrm>
            <a:off x="8075857" y="4461200"/>
            <a:ext cx="461575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>
                <a:solidFill>
                  <a:srgbClr val="ECF0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Cables pelados o contactos defectosos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691615" y="3504162"/>
            <a:ext cx="4649095" cy="2498522"/>
            <a:chOff x="0" y="0"/>
            <a:chExt cx="6198794" cy="33313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98743" cy="3331337"/>
            </a:xfrm>
            <a:custGeom>
              <a:avLst/>
              <a:gdLst/>
              <a:ahLst/>
              <a:cxnLst/>
              <a:rect l="l" t="t" r="r" b="b"/>
              <a:pathLst>
                <a:path w="6198743" h="3331337">
                  <a:moveTo>
                    <a:pt x="0" y="54102"/>
                  </a:moveTo>
                  <a:cubicBezTo>
                    <a:pt x="0" y="24257"/>
                    <a:pt x="24257" y="0"/>
                    <a:pt x="54102" y="0"/>
                  </a:cubicBezTo>
                  <a:lnTo>
                    <a:pt x="6144641" y="0"/>
                  </a:lnTo>
                  <a:cubicBezTo>
                    <a:pt x="6174486" y="0"/>
                    <a:pt x="6198743" y="24257"/>
                    <a:pt x="6198743" y="54102"/>
                  </a:cubicBezTo>
                  <a:lnTo>
                    <a:pt x="6198743" y="3277235"/>
                  </a:lnTo>
                  <a:cubicBezTo>
                    <a:pt x="6198743" y="3307080"/>
                    <a:pt x="6174486" y="3331337"/>
                    <a:pt x="6144641" y="3331337"/>
                  </a:cubicBezTo>
                  <a:lnTo>
                    <a:pt x="54102" y="3331337"/>
                  </a:lnTo>
                  <a:cubicBezTo>
                    <a:pt x="24257" y="3331337"/>
                    <a:pt x="0" y="3307080"/>
                    <a:pt x="0" y="3277235"/>
                  </a:cubicBezTo>
                  <a:close/>
                </a:path>
              </a:pathLst>
            </a:custGeom>
            <a:solidFill>
              <a:srgbClr val="4B5D6F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62182" y="3592044"/>
            <a:ext cx="812006" cy="812006"/>
            <a:chOff x="0" y="0"/>
            <a:chExt cx="1082675" cy="10826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82675" cy="1082675"/>
            </a:xfrm>
            <a:custGeom>
              <a:avLst/>
              <a:gdLst/>
              <a:ahLst/>
              <a:cxnLst/>
              <a:rect l="l" t="t" r="r" b="b"/>
              <a:pathLst>
                <a:path w="1082675" h="1082675">
                  <a:moveTo>
                    <a:pt x="0" y="541274"/>
                  </a:moveTo>
                  <a:cubicBezTo>
                    <a:pt x="0" y="242316"/>
                    <a:pt x="242316" y="0"/>
                    <a:pt x="541274" y="0"/>
                  </a:cubicBezTo>
                  <a:cubicBezTo>
                    <a:pt x="840232" y="0"/>
                    <a:pt x="1082675" y="242316"/>
                    <a:pt x="1082675" y="541274"/>
                  </a:cubicBezTo>
                  <a:cubicBezTo>
                    <a:pt x="1082675" y="840232"/>
                    <a:pt x="840359" y="1082675"/>
                    <a:pt x="541274" y="1082675"/>
                  </a:cubicBezTo>
                  <a:cubicBezTo>
                    <a:pt x="242189" y="1082675"/>
                    <a:pt x="0" y="840359"/>
                    <a:pt x="0" y="541401"/>
                  </a:cubicBezTo>
                  <a:close/>
                </a:path>
              </a:pathLst>
            </a:custGeom>
            <a:solidFill>
              <a:srgbClr val="FF8C00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8" name="Freeform 18" descr="preencoded.png"/>
          <p:cNvSpPr/>
          <p:nvPr/>
        </p:nvSpPr>
        <p:spPr>
          <a:xfrm>
            <a:off x="13185500" y="3815363"/>
            <a:ext cx="365369" cy="365369"/>
          </a:xfrm>
          <a:custGeom>
            <a:avLst/>
            <a:gdLst/>
            <a:ahLst/>
            <a:cxnLst/>
            <a:rect l="l" t="t" r="r" b="b"/>
            <a:pathLst>
              <a:path w="365369" h="365369">
                <a:moveTo>
                  <a:pt x="0" y="0"/>
                </a:moveTo>
                <a:lnTo>
                  <a:pt x="365370" y="0"/>
                </a:lnTo>
                <a:lnTo>
                  <a:pt x="365370" y="365369"/>
                </a:lnTo>
                <a:lnTo>
                  <a:pt x="0" y="3653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9742" b="-39745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9" name="Group 19"/>
          <p:cNvGrpSpPr/>
          <p:nvPr/>
        </p:nvGrpSpPr>
        <p:grpSpPr>
          <a:xfrm>
            <a:off x="7805290" y="6240066"/>
            <a:ext cx="9535420" cy="2498522"/>
            <a:chOff x="0" y="0"/>
            <a:chExt cx="12713894" cy="33313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713843" cy="3331337"/>
            </a:xfrm>
            <a:custGeom>
              <a:avLst/>
              <a:gdLst/>
              <a:ahLst/>
              <a:cxnLst/>
              <a:rect l="l" t="t" r="r" b="b"/>
              <a:pathLst>
                <a:path w="12713843" h="3331337">
                  <a:moveTo>
                    <a:pt x="0" y="54102"/>
                  </a:moveTo>
                  <a:cubicBezTo>
                    <a:pt x="0" y="24257"/>
                    <a:pt x="24257" y="0"/>
                    <a:pt x="54102" y="0"/>
                  </a:cubicBezTo>
                  <a:lnTo>
                    <a:pt x="12659741" y="0"/>
                  </a:lnTo>
                  <a:cubicBezTo>
                    <a:pt x="12689586" y="0"/>
                    <a:pt x="12713843" y="24257"/>
                    <a:pt x="12713843" y="54102"/>
                  </a:cubicBezTo>
                  <a:lnTo>
                    <a:pt x="12713843" y="3277235"/>
                  </a:lnTo>
                  <a:cubicBezTo>
                    <a:pt x="12713843" y="3307080"/>
                    <a:pt x="12689586" y="3331337"/>
                    <a:pt x="12659741" y="3331337"/>
                  </a:cubicBezTo>
                  <a:lnTo>
                    <a:pt x="54102" y="3331337"/>
                  </a:lnTo>
                  <a:cubicBezTo>
                    <a:pt x="24257" y="3331337"/>
                    <a:pt x="0" y="3307080"/>
                    <a:pt x="0" y="3277235"/>
                  </a:cubicBezTo>
                  <a:close/>
                </a:path>
              </a:pathLst>
            </a:custGeom>
            <a:solidFill>
              <a:srgbClr val="4B5D6F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075857" y="6307484"/>
            <a:ext cx="812006" cy="812006"/>
            <a:chOff x="0" y="0"/>
            <a:chExt cx="1082675" cy="10826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82675" cy="1082675"/>
            </a:xfrm>
            <a:custGeom>
              <a:avLst/>
              <a:gdLst/>
              <a:ahLst/>
              <a:cxnLst/>
              <a:rect l="l" t="t" r="r" b="b"/>
              <a:pathLst>
                <a:path w="1082675" h="1082675">
                  <a:moveTo>
                    <a:pt x="0" y="541274"/>
                  </a:moveTo>
                  <a:cubicBezTo>
                    <a:pt x="0" y="242316"/>
                    <a:pt x="242316" y="0"/>
                    <a:pt x="541274" y="0"/>
                  </a:cubicBezTo>
                  <a:cubicBezTo>
                    <a:pt x="840232" y="0"/>
                    <a:pt x="1082675" y="242316"/>
                    <a:pt x="1082675" y="541274"/>
                  </a:cubicBezTo>
                  <a:cubicBezTo>
                    <a:pt x="1082675" y="840232"/>
                    <a:pt x="840359" y="1082675"/>
                    <a:pt x="541274" y="1082675"/>
                  </a:cubicBezTo>
                  <a:cubicBezTo>
                    <a:pt x="242189" y="1082675"/>
                    <a:pt x="0" y="840359"/>
                    <a:pt x="0" y="541401"/>
                  </a:cubicBezTo>
                  <a:close/>
                </a:path>
              </a:pathLst>
            </a:custGeom>
            <a:solidFill>
              <a:srgbClr val="FF8C00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3" name="Freeform 23" descr="preencoded.png"/>
          <p:cNvSpPr/>
          <p:nvPr/>
        </p:nvSpPr>
        <p:spPr>
          <a:xfrm>
            <a:off x="8299175" y="6530802"/>
            <a:ext cx="365369" cy="365369"/>
          </a:xfrm>
          <a:custGeom>
            <a:avLst/>
            <a:gdLst/>
            <a:ahLst/>
            <a:cxnLst/>
            <a:rect l="l" t="t" r="r" b="b"/>
            <a:pathLst>
              <a:path w="365369" h="365369">
                <a:moveTo>
                  <a:pt x="0" y="0"/>
                </a:moveTo>
                <a:lnTo>
                  <a:pt x="365370" y="0"/>
                </a:lnTo>
                <a:lnTo>
                  <a:pt x="365370" y="365369"/>
                </a:lnTo>
                <a:lnTo>
                  <a:pt x="0" y="3653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4" name="TextBox 24"/>
          <p:cNvSpPr txBox="1"/>
          <p:nvPr/>
        </p:nvSpPr>
        <p:spPr>
          <a:xfrm>
            <a:off x="7805290" y="880910"/>
            <a:ext cx="8653910" cy="584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12"/>
              </a:lnSpc>
            </a:pPr>
            <a:r>
              <a:rPr lang="en-US" sz="387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</a:t>
            </a:r>
            <a:r>
              <a:rPr lang="en-US" sz="3875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Inspección</a:t>
            </a:r>
            <a:r>
              <a:rPr lang="en-US" sz="387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del </a:t>
            </a:r>
            <a:r>
              <a:rPr lang="en-US" sz="3875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Terreno</a:t>
            </a:r>
            <a:endParaRPr lang="en-US" sz="3875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805290" y="1590970"/>
            <a:ext cx="9535420" cy="1557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481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Activa tu Radar de Riesgos AHORA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75786" y="5328866"/>
            <a:ext cx="4107809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125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¡No tocar! ¡No los uses!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920583" y="4470725"/>
            <a:ext cx="4191149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>
                <a:solidFill>
                  <a:srgbClr val="ECF0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Sartenes calientes o fuego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962182" y="4947714"/>
            <a:ext cx="4107952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125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¡Alejarse! Y no lo toques, la cocina no es lugar para jugar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075786" y="7176640"/>
            <a:ext cx="1021214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>
                <a:solidFill>
                  <a:srgbClr val="ECF0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Botellas sin etiqueta o algun producto químico o desconocido/misterioso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131369" y="8033890"/>
            <a:ext cx="8994277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125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¡No lo bebas o interactues con el sin saber que es!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805290" y="8939060"/>
            <a:ext cx="9535420" cy="103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9"/>
              </a:lnSpc>
            </a:pPr>
            <a:r>
              <a:rPr lang="en-US" sz="2924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Un Guardián detecta las trampas antes de caer y visa siempre para conocer mejor su entorno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C3E50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3935" y="6827937"/>
            <a:ext cx="5063672" cy="3186714"/>
            <a:chOff x="0" y="0"/>
            <a:chExt cx="8646686" cy="54416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646686" cy="5441563"/>
            </a:xfrm>
            <a:custGeom>
              <a:avLst/>
              <a:gdLst/>
              <a:ahLst/>
              <a:cxnLst/>
              <a:rect l="l" t="t" r="r" b="b"/>
              <a:pathLst>
                <a:path w="8646686" h="5441563">
                  <a:moveTo>
                    <a:pt x="0" y="0"/>
                  </a:moveTo>
                  <a:lnTo>
                    <a:pt x="8646686" y="0"/>
                  </a:lnTo>
                  <a:lnTo>
                    <a:pt x="8646686" y="5441563"/>
                  </a:lnTo>
                  <a:lnTo>
                    <a:pt x="0" y="5441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635" b="-2635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5248" y="3233087"/>
            <a:ext cx="8175422" cy="1106986"/>
            <a:chOff x="0" y="0"/>
            <a:chExt cx="10900562" cy="1475981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10900537" cy="1475994"/>
            </a:xfrm>
            <a:custGeom>
              <a:avLst/>
              <a:gdLst/>
              <a:ahLst/>
              <a:cxnLst/>
              <a:rect l="l" t="t" r="r" b="b"/>
              <a:pathLst>
                <a:path w="10900537" h="1475994">
                  <a:moveTo>
                    <a:pt x="0" y="0"/>
                  </a:moveTo>
                  <a:lnTo>
                    <a:pt x="10900537" y="0"/>
                  </a:lnTo>
                  <a:lnTo>
                    <a:pt x="10900537" y="1475994"/>
                  </a:lnTo>
                  <a:lnTo>
                    <a:pt x="0" y="1475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6" r="-7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30670" y="3233087"/>
            <a:ext cx="8175422" cy="1106986"/>
            <a:chOff x="0" y="0"/>
            <a:chExt cx="10900562" cy="1475981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10900537" cy="1475994"/>
            </a:xfrm>
            <a:custGeom>
              <a:avLst/>
              <a:gdLst/>
              <a:ahLst/>
              <a:cxnLst/>
              <a:rect l="l" t="t" r="r" b="b"/>
              <a:pathLst>
                <a:path w="10900537" h="1475994">
                  <a:moveTo>
                    <a:pt x="0" y="0"/>
                  </a:moveTo>
                  <a:lnTo>
                    <a:pt x="10900537" y="0"/>
                  </a:lnTo>
                  <a:lnTo>
                    <a:pt x="10900537" y="1475994"/>
                  </a:lnTo>
                  <a:lnTo>
                    <a:pt x="0" y="1475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6" r="-7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95334" y="6352023"/>
            <a:ext cx="6646093" cy="3662628"/>
            <a:chOff x="0" y="0"/>
            <a:chExt cx="11348815" cy="62542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348815" cy="6254223"/>
            </a:xfrm>
            <a:custGeom>
              <a:avLst/>
              <a:gdLst/>
              <a:ahLst/>
              <a:cxnLst/>
              <a:rect l="l" t="t" r="r" b="b"/>
              <a:pathLst>
                <a:path w="11348815" h="6254223">
                  <a:moveTo>
                    <a:pt x="0" y="0"/>
                  </a:moveTo>
                  <a:lnTo>
                    <a:pt x="11348815" y="0"/>
                  </a:lnTo>
                  <a:lnTo>
                    <a:pt x="11348815" y="6254223"/>
                  </a:lnTo>
                  <a:lnTo>
                    <a:pt x="0" y="6254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035" b="-1035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77723" y="695177"/>
            <a:ext cx="10180587" cy="64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37"/>
              </a:lnSpc>
            </a:pPr>
            <a:r>
              <a:rPr lang="en-US" sz="3937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Herramienta de Defensa (Paso 1 y 2)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7723" y="1605058"/>
            <a:ext cx="10114359" cy="805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87"/>
              </a:lnSpc>
            </a:pPr>
            <a:r>
              <a:rPr lang="en-US" sz="4937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Protocolo P.A.S. - Regla de Oro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5243" y="2462365"/>
            <a:ext cx="16350853" cy="494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1"/>
              </a:lnSpc>
            </a:pPr>
            <a:r>
              <a:rPr lang="en-US" sz="2824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Si ves un accidente, usa el código: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7723" y="4740916"/>
            <a:ext cx="3145041" cy="40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1">
                <a:solidFill>
                  <a:srgbClr val="ECF0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 PROTEGER (P)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7723" y="5308475"/>
            <a:ext cx="7622086" cy="1243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0"/>
              </a:lnSpc>
            </a:pPr>
            <a:r>
              <a:rPr lang="en-US" sz="2325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¡Frena! Mira a los lados. No entres si hay peligro, Aparte de que te puedes lastimar y ya son 2 heridos, si puedes avisa a los demás para que puedan proteger a la persona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44000" y="4848742"/>
            <a:ext cx="3145041" cy="40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1">
                <a:solidFill>
                  <a:srgbClr val="ECF0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 AVISAR (A)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84010" y="5308475"/>
            <a:ext cx="7622086" cy="92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624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Pide ayuda, grita, llama al 911 u otro numero de emergencias, que la ayuda este en camino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C3E50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9836" y="5168055"/>
            <a:ext cx="4533005" cy="2229745"/>
            <a:chOff x="0" y="0"/>
            <a:chExt cx="6044006" cy="2972994"/>
          </a:xfrm>
        </p:grpSpPr>
        <p:sp>
          <p:nvSpPr>
            <p:cNvPr id="7" name="Freeform 7"/>
            <p:cNvSpPr/>
            <p:nvPr/>
          </p:nvSpPr>
          <p:spPr>
            <a:xfrm>
              <a:off x="25400" y="25400"/>
              <a:ext cx="5993130" cy="2922143"/>
            </a:xfrm>
            <a:custGeom>
              <a:avLst/>
              <a:gdLst/>
              <a:ahLst/>
              <a:cxnLst/>
              <a:rect l="l" t="t" r="r" b="b"/>
              <a:pathLst>
                <a:path w="5993130" h="2922143">
                  <a:moveTo>
                    <a:pt x="0" y="61087"/>
                  </a:moveTo>
                  <a:cubicBezTo>
                    <a:pt x="0" y="27305"/>
                    <a:pt x="27559" y="0"/>
                    <a:pt x="61595" y="0"/>
                  </a:cubicBezTo>
                  <a:lnTo>
                    <a:pt x="5931535" y="0"/>
                  </a:lnTo>
                  <a:cubicBezTo>
                    <a:pt x="5965571" y="0"/>
                    <a:pt x="5993130" y="27305"/>
                    <a:pt x="5993130" y="61087"/>
                  </a:cubicBezTo>
                  <a:lnTo>
                    <a:pt x="5993130" y="2861056"/>
                  </a:lnTo>
                  <a:cubicBezTo>
                    <a:pt x="5993130" y="2894838"/>
                    <a:pt x="5965571" y="2922143"/>
                    <a:pt x="5931535" y="2922143"/>
                  </a:cubicBezTo>
                  <a:lnTo>
                    <a:pt x="61595" y="2922143"/>
                  </a:lnTo>
                  <a:cubicBezTo>
                    <a:pt x="27559" y="2922143"/>
                    <a:pt x="0" y="2894838"/>
                    <a:pt x="0" y="2861056"/>
                  </a:cubicBezTo>
                  <a:close/>
                </a:path>
              </a:pathLst>
            </a:custGeom>
            <a:solidFill>
              <a:srgbClr val="2C3E5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043930" cy="2972943"/>
            </a:xfrm>
            <a:custGeom>
              <a:avLst/>
              <a:gdLst/>
              <a:ahLst/>
              <a:cxnLst/>
              <a:rect l="l" t="t" r="r" b="b"/>
              <a:pathLst>
                <a:path w="6043930" h="2972943">
                  <a:moveTo>
                    <a:pt x="0" y="86487"/>
                  </a:moveTo>
                  <a:cubicBezTo>
                    <a:pt x="0" y="38481"/>
                    <a:pt x="39116" y="0"/>
                    <a:pt x="86995" y="0"/>
                  </a:cubicBezTo>
                  <a:lnTo>
                    <a:pt x="5956935" y="0"/>
                  </a:lnTo>
                  <a:lnTo>
                    <a:pt x="5956935" y="25400"/>
                  </a:lnTo>
                  <a:lnTo>
                    <a:pt x="5956935" y="0"/>
                  </a:lnTo>
                  <a:cubicBezTo>
                    <a:pt x="6004814" y="0"/>
                    <a:pt x="6043930" y="38481"/>
                    <a:pt x="6043930" y="86487"/>
                  </a:cubicBezTo>
                  <a:lnTo>
                    <a:pt x="6018530" y="86487"/>
                  </a:lnTo>
                  <a:lnTo>
                    <a:pt x="6043930" y="86487"/>
                  </a:lnTo>
                  <a:lnTo>
                    <a:pt x="6043930" y="2886456"/>
                  </a:lnTo>
                  <a:lnTo>
                    <a:pt x="6018530" y="2886456"/>
                  </a:lnTo>
                  <a:lnTo>
                    <a:pt x="6043930" y="2886456"/>
                  </a:lnTo>
                  <a:cubicBezTo>
                    <a:pt x="6043930" y="2934462"/>
                    <a:pt x="6004814" y="2972943"/>
                    <a:pt x="5956935" y="2972943"/>
                  </a:cubicBezTo>
                  <a:lnTo>
                    <a:pt x="5956935" y="2947543"/>
                  </a:lnTo>
                  <a:lnTo>
                    <a:pt x="5956935" y="2972943"/>
                  </a:lnTo>
                  <a:lnTo>
                    <a:pt x="86995" y="2972943"/>
                  </a:lnTo>
                  <a:lnTo>
                    <a:pt x="86995" y="2947543"/>
                  </a:lnTo>
                  <a:lnTo>
                    <a:pt x="86995" y="2972943"/>
                  </a:lnTo>
                  <a:cubicBezTo>
                    <a:pt x="39116" y="2972943"/>
                    <a:pt x="0" y="2934462"/>
                    <a:pt x="0" y="2886456"/>
                  </a:cubicBezTo>
                  <a:lnTo>
                    <a:pt x="0" y="86487"/>
                  </a:lnTo>
                  <a:lnTo>
                    <a:pt x="25400" y="86487"/>
                  </a:lnTo>
                  <a:lnTo>
                    <a:pt x="0" y="86487"/>
                  </a:lnTo>
                  <a:moveTo>
                    <a:pt x="50800" y="86487"/>
                  </a:moveTo>
                  <a:lnTo>
                    <a:pt x="50800" y="2886456"/>
                  </a:lnTo>
                  <a:lnTo>
                    <a:pt x="25400" y="2886456"/>
                  </a:lnTo>
                  <a:lnTo>
                    <a:pt x="50800" y="2886456"/>
                  </a:lnTo>
                  <a:cubicBezTo>
                    <a:pt x="50800" y="2905887"/>
                    <a:pt x="66802" y="2922143"/>
                    <a:pt x="86995" y="2922143"/>
                  </a:cubicBezTo>
                  <a:lnTo>
                    <a:pt x="5956935" y="2922143"/>
                  </a:lnTo>
                  <a:cubicBezTo>
                    <a:pt x="5977128" y="2922143"/>
                    <a:pt x="5993130" y="2906014"/>
                    <a:pt x="5993130" y="2886456"/>
                  </a:cubicBezTo>
                  <a:lnTo>
                    <a:pt x="5993130" y="86487"/>
                  </a:lnTo>
                  <a:cubicBezTo>
                    <a:pt x="5993130" y="67056"/>
                    <a:pt x="5977128" y="50800"/>
                    <a:pt x="5956935" y="50800"/>
                  </a:cubicBezTo>
                  <a:lnTo>
                    <a:pt x="86995" y="50800"/>
                  </a:lnTo>
                  <a:lnTo>
                    <a:pt x="86995" y="25400"/>
                  </a:lnTo>
                  <a:lnTo>
                    <a:pt x="86995" y="50800"/>
                  </a:lnTo>
                  <a:cubicBezTo>
                    <a:pt x="66802" y="50800"/>
                    <a:pt x="50800" y="66929"/>
                    <a:pt x="50800" y="86487"/>
                  </a:cubicBezTo>
                  <a:close/>
                </a:path>
              </a:pathLst>
            </a:custGeom>
            <a:solidFill>
              <a:srgbClr val="64768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847007" y="5168055"/>
            <a:ext cx="4533157" cy="2229745"/>
            <a:chOff x="0" y="0"/>
            <a:chExt cx="6044209" cy="2972994"/>
          </a:xfrm>
        </p:grpSpPr>
        <p:sp>
          <p:nvSpPr>
            <p:cNvPr id="10" name="Freeform 10"/>
            <p:cNvSpPr/>
            <p:nvPr/>
          </p:nvSpPr>
          <p:spPr>
            <a:xfrm>
              <a:off x="25400" y="25400"/>
              <a:ext cx="5993384" cy="2922143"/>
            </a:xfrm>
            <a:custGeom>
              <a:avLst/>
              <a:gdLst/>
              <a:ahLst/>
              <a:cxnLst/>
              <a:rect l="l" t="t" r="r" b="b"/>
              <a:pathLst>
                <a:path w="5993384" h="2922143">
                  <a:moveTo>
                    <a:pt x="0" y="61087"/>
                  </a:moveTo>
                  <a:cubicBezTo>
                    <a:pt x="0" y="27305"/>
                    <a:pt x="27559" y="0"/>
                    <a:pt x="61595" y="0"/>
                  </a:cubicBezTo>
                  <a:lnTo>
                    <a:pt x="5931789" y="0"/>
                  </a:lnTo>
                  <a:cubicBezTo>
                    <a:pt x="5965825" y="0"/>
                    <a:pt x="5993384" y="27305"/>
                    <a:pt x="5993384" y="61087"/>
                  </a:cubicBezTo>
                  <a:lnTo>
                    <a:pt x="5993384" y="2861056"/>
                  </a:lnTo>
                  <a:cubicBezTo>
                    <a:pt x="5993384" y="2894838"/>
                    <a:pt x="5965825" y="2922143"/>
                    <a:pt x="5931789" y="2922143"/>
                  </a:cubicBezTo>
                  <a:lnTo>
                    <a:pt x="61595" y="2922143"/>
                  </a:lnTo>
                  <a:cubicBezTo>
                    <a:pt x="27559" y="2922143"/>
                    <a:pt x="0" y="2894838"/>
                    <a:pt x="0" y="2861056"/>
                  </a:cubicBezTo>
                  <a:close/>
                </a:path>
              </a:pathLst>
            </a:custGeom>
            <a:solidFill>
              <a:srgbClr val="2C3E5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6044184" cy="2972943"/>
            </a:xfrm>
            <a:custGeom>
              <a:avLst/>
              <a:gdLst/>
              <a:ahLst/>
              <a:cxnLst/>
              <a:rect l="l" t="t" r="r" b="b"/>
              <a:pathLst>
                <a:path w="6044184" h="2972943">
                  <a:moveTo>
                    <a:pt x="0" y="86487"/>
                  </a:moveTo>
                  <a:cubicBezTo>
                    <a:pt x="0" y="38481"/>
                    <a:pt x="39116" y="0"/>
                    <a:pt x="86995" y="0"/>
                  </a:cubicBezTo>
                  <a:lnTo>
                    <a:pt x="5957189" y="0"/>
                  </a:lnTo>
                  <a:lnTo>
                    <a:pt x="5957189" y="25400"/>
                  </a:lnTo>
                  <a:lnTo>
                    <a:pt x="5957189" y="0"/>
                  </a:lnTo>
                  <a:cubicBezTo>
                    <a:pt x="6005068" y="0"/>
                    <a:pt x="6044184" y="38481"/>
                    <a:pt x="6044184" y="86487"/>
                  </a:cubicBezTo>
                  <a:lnTo>
                    <a:pt x="6018784" y="86487"/>
                  </a:lnTo>
                  <a:lnTo>
                    <a:pt x="6044184" y="86487"/>
                  </a:lnTo>
                  <a:lnTo>
                    <a:pt x="6044184" y="2886456"/>
                  </a:lnTo>
                  <a:lnTo>
                    <a:pt x="6018784" y="2886456"/>
                  </a:lnTo>
                  <a:lnTo>
                    <a:pt x="6044184" y="2886456"/>
                  </a:lnTo>
                  <a:cubicBezTo>
                    <a:pt x="6044184" y="2934462"/>
                    <a:pt x="6005068" y="2972943"/>
                    <a:pt x="5957189" y="2972943"/>
                  </a:cubicBezTo>
                  <a:lnTo>
                    <a:pt x="5957189" y="2947543"/>
                  </a:lnTo>
                  <a:lnTo>
                    <a:pt x="5957189" y="2972943"/>
                  </a:lnTo>
                  <a:lnTo>
                    <a:pt x="86995" y="2972943"/>
                  </a:lnTo>
                  <a:lnTo>
                    <a:pt x="86995" y="2947543"/>
                  </a:lnTo>
                  <a:lnTo>
                    <a:pt x="86995" y="2972943"/>
                  </a:lnTo>
                  <a:cubicBezTo>
                    <a:pt x="39116" y="2972943"/>
                    <a:pt x="0" y="2934462"/>
                    <a:pt x="0" y="2886456"/>
                  </a:cubicBezTo>
                  <a:lnTo>
                    <a:pt x="0" y="86487"/>
                  </a:lnTo>
                  <a:lnTo>
                    <a:pt x="25400" y="86487"/>
                  </a:lnTo>
                  <a:lnTo>
                    <a:pt x="0" y="86487"/>
                  </a:lnTo>
                  <a:moveTo>
                    <a:pt x="50800" y="86487"/>
                  </a:moveTo>
                  <a:lnTo>
                    <a:pt x="50800" y="2886456"/>
                  </a:lnTo>
                  <a:lnTo>
                    <a:pt x="25400" y="2886456"/>
                  </a:lnTo>
                  <a:lnTo>
                    <a:pt x="50800" y="2886456"/>
                  </a:lnTo>
                  <a:cubicBezTo>
                    <a:pt x="50800" y="2905887"/>
                    <a:pt x="66802" y="2922143"/>
                    <a:pt x="86995" y="2922143"/>
                  </a:cubicBezTo>
                  <a:lnTo>
                    <a:pt x="5957189" y="2922143"/>
                  </a:lnTo>
                  <a:cubicBezTo>
                    <a:pt x="5977382" y="2922143"/>
                    <a:pt x="5993384" y="2906014"/>
                    <a:pt x="5993384" y="2886456"/>
                  </a:cubicBezTo>
                  <a:lnTo>
                    <a:pt x="5993384" y="86487"/>
                  </a:lnTo>
                  <a:cubicBezTo>
                    <a:pt x="5993384" y="67056"/>
                    <a:pt x="5977382" y="50800"/>
                    <a:pt x="5957189" y="50800"/>
                  </a:cubicBezTo>
                  <a:lnTo>
                    <a:pt x="86995" y="50800"/>
                  </a:lnTo>
                  <a:lnTo>
                    <a:pt x="86995" y="25400"/>
                  </a:lnTo>
                  <a:lnTo>
                    <a:pt x="86995" y="50800"/>
                  </a:lnTo>
                  <a:cubicBezTo>
                    <a:pt x="66802" y="50800"/>
                    <a:pt x="50800" y="66929"/>
                    <a:pt x="50800" y="86487"/>
                  </a:cubicBezTo>
                  <a:close/>
                </a:path>
              </a:pathLst>
            </a:custGeom>
            <a:solidFill>
              <a:srgbClr val="64768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9836" y="7661967"/>
            <a:ext cx="9330328" cy="2282133"/>
            <a:chOff x="0" y="0"/>
            <a:chExt cx="12440437" cy="3042844"/>
          </a:xfrm>
        </p:grpSpPr>
        <p:sp>
          <p:nvSpPr>
            <p:cNvPr id="13" name="Freeform 13"/>
            <p:cNvSpPr/>
            <p:nvPr/>
          </p:nvSpPr>
          <p:spPr>
            <a:xfrm>
              <a:off x="25400" y="32277"/>
              <a:ext cx="12389612" cy="2978339"/>
            </a:xfrm>
            <a:custGeom>
              <a:avLst/>
              <a:gdLst/>
              <a:ahLst/>
              <a:cxnLst/>
              <a:rect l="l" t="t" r="r" b="b"/>
              <a:pathLst>
                <a:path w="12389612" h="2978339">
                  <a:moveTo>
                    <a:pt x="0" y="77625"/>
                  </a:moveTo>
                  <a:cubicBezTo>
                    <a:pt x="0" y="34697"/>
                    <a:pt x="27813" y="0"/>
                    <a:pt x="62103" y="0"/>
                  </a:cubicBezTo>
                  <a:lnTo>
                    <a:pt x="12327509" y="0"/>
                  </a:lnTo>
                  <a:cubicBezTo>
                    <a:pt x="12361799" y="0"/>
                    <a:pt x="12389612" y="34697"/>
                    <a:pt x="12389612" y="77625"/>
                  </a:cubicBezTo>
                  <a:lnTo>
                    <a:pt x="12389612" y="2900713"/>
                  </a:lnTo>
                  <a:cubicBezTo>
                    <a:pt x="12389612" y="2943641"/>
                    <a:pt x="12361799" y="2978338"/>
                    <a:pt x="12327509" y="2978338"/>
                  </a:cubicBezTo>
                  <a:lnTo>
                    <a:pt x="62103" y="2978338"/>
                  </a:lnTo>
                  <a:cubicBezTo>
                    <a:pt x="27813" y="2978338"/>
                    <a:pt x="0" y="2943641"/>
                    <a:pt x="0" y="2900713"/>
                  </a:cubicBezTo>
                  <a:close/>
                </a:path>
              </a:pathLst>
            </a:custGeom>
            <a:solidFill>
              <a:srgbClr val="2C3E5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2440412" cy="3042882"/>
            </a:xfrm>
            <a:custGeom>
              <a:avLst/>
              <a:gdLst/>
              <a:ahLst/>
              <a:cxnLst/>
              <a:rect l="l" t="t" r="r" b="b"/>
              <a:pathLst>
                <a:path w="12440412" h="3042882">
                  <a:moveTo>
                    <a:pt x="0" y="109902"/>
                  </a:moveTo>
                  <a:cubicBezTo>
                    <a:pt x="0" y="48738"/>
                    <a:pt x="39624" y="0"/>
                    <a:pt x="87503" y="0"/>
                  </a:cubicBezTo>
                  <a:lnTo>
                    <a:pt x="12352909" y="0"/>
                  </a:lnTo>
                  <a:lnTo>
                    <a:pt x="12352909" y="32277"/>
                  </a:lnTo>
                  <a:lnTo>
                    <a:pt x="12352909" y="0"/>
                  </a:lnTo>
                  <a:cubicBezTo>
                    <a:pt x="12400788" y="0"/>
                    <a:pt x="12440412" y="48738"/>
                    <a:pt x="12440412" y="109902"/>
                  </a:cubicBezTo>
                  <a:lnTo>
                    <a:pt x="12415012" y="109902"/>
                  </a:lnTo>
                  <a:lnTo>
                    <a:pt x="12440412" y="109902"/>
                  </a:lnTo>
                  <a:lnTo>
                    <a:pt x="12440412" y="2932990"/>
                  </a:lnTo>
                  <a:lnTo>
                    <a:pt x="12415012" y="2932990"/>
                  </a:lnTo>
                  <a:lnTo>
                    <a:pt x="12440412" y="2932990"/>
                  </a:lnTo>
                  <a:cubicBezTo>
                    <a:pt x="12440412" y="2994154"/>
                    <a:pt x="12400788" y="3042882"/>
                    <a:pt x="12352909" y="3042882"/>
                  </a:cubicBezTo>
                  <a:lnTo>
                    <a:pt x="12352909" y="3010615"/>
                  </a:lnTo>
                  <a:lnTo>
                    <a:pt x="12352909" y="3042882"/>
                  </a:lnTo>
                  <a:lnTo>
                    <a:pt x="87503" y="3042882"/>
                  </a:lnTo>
                  <a:lnTo>
                    <a:pt x="87503" y="3010615"/>
                  </a:lnTo>
                  <a:lnTo>
                    <a:pt x="87503" y="3042882"/>
                  </a:lnTo>
                  <a:cubicBezTo>
                    <a:pt x="39624" y="3042882"/>
                    <a:pt x="0" y="2994154"/>
                    <a:pt x="0" y="2932990"/>
                  </a:cubicBezTo>
                  <a:lnTo>
                    <a:pt x="0" y="109902"/>
                  </a:lnTo>
                  <a:lnTo>
                    <a:pt x="25400" y="109902"/>
                  </a:lnTo>
                  <a:lnTo>
                    <a:pt x="0" y="109902"/>
                  </a:lnTo>
                  <a:moveTo>
                    <a:pt x="50800" y="109902"/>
                  </a:moveTo>
                  <a:lnTo>
                    <a:pt x="50800" y="2932990"/>
                  </a:lnTo>
                  <a:lnTo>
                    <a:pt x="25400" y="2932990"/>
                  </a:lnTo>
                  <a:lnTo>
                    <a:pt x="50800" y="2932990"/>
                  </a:lnTo>
                  <a:cubicBezTo>
                    <a:pt x="50800" y="2957520"/>
                    <a:pt x="66802" y="2978339"/>
                    <a:pt x="87503" y="2978339"/>
                  </a:cubicBezTo>
                  <a:lnTo>
                    <a:pt x="12352909" y="2978339"/>
                  </a:lnTo>
                  <a:cubicBezTo>
                    <a:pt x="12373610" y="2978339"/>
                    <a:pt x="12389612" y="2957520"/>
                    <a:pt x="12389612" y="2932990"/>
                  </a:cubicBezTo>
                  <a:lnTo>
                    <a:pt x="12389612" y="109902"/>
                  </a:lnTo>
                  <a:cubicBezTo>
                    <a:pt x="12389612" y="85372"/>
                    <a:pt x="12373610" y="64554"/>
                    <a:pt x="12352909" y="64554"/>
                  </a:cubicBezTo>
                  <a:lnTo>
                    <a:pt x="87503" y="64554"/>
                  </a:lnTo>
                  <a:lnTo>
                    <a:pt x="87503" y="32277"/>
                  </a:lnTo>
                  <a:lnTo>
                    <a:pt x="87503" y="64554"/>
                  </a:lnTo>
                  <a:cubicBezTo>
                    <a:pt x="66802" y="64554"/>
                    <a:pt x="50800" y="85372"/>
                    <a:pt x="50800" y="109902"/>
                  </a:cubicBezTo>
                  <a:close/>
                </a:path>
              </a:pathLst>
            </a:custGeom>
            <a:solidFill>
              <a:srgbClr val="647688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68886" y="819598"/>
            <a:ext cx="9292228" cy="1416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7"/>
              </a:lnSpc>
            </a:pPr>
            <a:r>
              <a:rPr lang="en-US" sz="431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Herramienta de Defensa (Paso 3)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8886" y="2318890"/>
            <a:ext cx="9292228" cy="1773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12"/>
              </a:lnSpc>
            </a:pPr>
            <a:r>
              <a:rPr lang="en-US" sz="5437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Protocolo P.A.S. - El Socorro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8886" y="4203649"/>
            <a:ext cx="9025528" cy="52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2"/>
              </a:lnSpc>
            </a:pPr>
            <a:r>
              <a:rPr lang="en-US" sz="3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3. SOCORRER (S): Ayudar con Inteligencia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12377" y="5521081"/>
            <a:ext cx="3781873" cy="4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1">
                <a:solidFill>
                  <a:srgbClr val="ECF0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 muevas al herido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2377" y="6079036"/>
            <a:ext cx="3807914" cy="87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375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El cuello es frágil y más si fue una caída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09552" y="5405733"/>
            <a:ext cx="380806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1">
                <a:solidFill>
                  <a:srgbClr val="ECF0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Analiza el panorama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209552" y="5897766"/>
            <a:ext cx="4007322" cy="1319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375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Pide a alguien o avísale en caso de alguna herida para que un adulto pueda controlarla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12377" y="7826426"/>
            <a:ext cx="4683623" cy="412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1" u="sng" dirty="0">
                <a:solidFill>
                  <a:srgbClr val="ECF0F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3" tooltip="https://www.bing.com/ck/a?!&amp;&amp;p=38eaa80ca3a4748cf9c90be42a03f14ae6399c76126582892eebd6a86934f9feJmltdHM9MTc3MDA3NjgwMA&amp;ptn=3&amp;ver=2&amp;hsh=4&amp;fclid=0245fc63-93cb-6b32-3433-ea1992be6a66&amp;u=a1aHR0cHM6Ly93d3cuZGljY2lvbmFyaW9kZWR1ZGFzLmNvbS9zaWdub3MtZGUtZXhjbGFtYWNpb24v&amp;ntb=1"/>
              </a:rPr>
              <a:t>¡</a:t>
            </a:r>
            <a:r>
              <a:rPr lang="en-US" sz="2687" b="1" dirty="0">
                <a:solidFill>
                  <a:srgbClr val="ECF0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Habla con la persona!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1487" y="8340776"/>
            <a:ext cx="8815387" cy="131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3"/>
              </a:lnSpc>
            </a:pP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Tranquilizalo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o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hazle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preguntas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basicas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(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esto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es clave)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que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dia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es hoy,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como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se llama,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donde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vive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,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quienes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son sus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parientes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cercanos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,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en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que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año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estamos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viviendo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,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que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siente</a:t>
            </a:r>
            <a:r>
              <a:rPr lang="en-US" sz="2342" dirty="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-US" sz="2342" dirty="0" err="1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etc</a:t>
            </a:r>
            <a:endParaRPr lang="en-US" sz="2342" dirty="0">
              <a:solidFill>
                <a:srgbClr val="ECF0F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1008814" y="1805283"/>
            <a:ext cx="6967473" cy="6997751"/>
            <a:chOff x="0" y="0"/>
            <a:chExt cx="8046983" cy="808195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046983" cy="8081885"/>
            </a:xfrm>
            <a:custGeom>
              <a:avLst/>
              <a:gdLst/>
              <a:ahLst/>
              <a:cxnLst/>
              <a:rect l="l" t="t" r="r" b="b"/>
              <a:pathLst>
                <a:path w="8046983" h="8081885">
                  <a:moveTo>
                    <a:pt x="0" y="0"/>
                  </a:moveTo>
                  <a:lnTo>
                    <a:pt x="8046983" y="0"/>
                  </a:lnTo>
                  <a:lnTo>
                    <a:pt x="8046983" y="8081885"/>
                  </a:lnTo>
                  <a:lnTo>
                    <a:pt x="0" y="8081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89" r="-98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C3E50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1004" y="1693440"/>
            <a:ext cx="10028960" cy="7038055"/>
            <a:chOff x="0" y="0"/>
            <a:chExt cx="13138453" cy="92202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38428" cy="9220188"/>
            </a:xfrm>
            <a:custGeom>
              <a:avLst/>
              <a:gdLst/>
              <a:ahLst/>
              <a:cxnLst/>
              <a:rect l="l" t="t" r="r" b="b"/>
              <a:pathLst>
                <a:path w="13138428" h="9220188">
                  <a:moveTo>
                    <a:pt x="0" y="0"/>
                  </a:moveTo>
                  <a:lnTo>
                    <a:pt x="13138428" y="0"/>
                  </a:lnTo>
                  <a:lnTo>
                    <a:pt x="13138428" y="9220188"/>
                  </a:lnTo>
                  <a:lnTo>
                    <a:pt x="0" y="9220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275" b="-6275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354670" y="446932"/>
            <a:ext cx="7129611" cy="74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3"/>
              </a:lnSpc>
            </a:pPr>
            <a:r>
              <a:rPr lang="en-US" sz="4737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Inteligencia de Campo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73295" y="1631543"/>
            <a:ext cx="7472463" cy="268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8"/>
              </a:lnSpc>
            </a:pPr>
            <a:r>
              <a:rPr lang="en-US" sz="5637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Las Vacunas son tu Entrenamiento, y tu mejor aliada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73295" y="4892236"/>
            <a:ext cx="7472463" cy="215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6"/>
              </a:lnSpc>
            </a:pPr>
            <a:r>
              <a:rPr lang="en-US" sz="3144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No tengas miedo. La vacuna enseña "Karate" a tu cuerpo contra los virus. Ese pequeño piquete despues te ayudará a que no te enfermes o que sea menos grave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73295" y="7602433"/>
            <a:ext cx="7194022" cy="1655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3220" b="1">
                <a:solidFill>
                  <a:srgbClr val="ECF0F1"/>
                </a:solidFill>
                <a:latin typeface="Source Sans 3 Bold"/>
                <a:ea typeface="Source Sans 3 Bold"/>
                <a:cs typeface="Source Sans 3 Bold"/>
                <a:sym typeface="Source Sans 3 Bold"/>
              </a:rPr>
              <a:t>Dato:</a:t>
            </a:r>
            <a:r>
              <a:rPr lang="en-US" sz="3220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Cuida tus Oídos (Sensores). ¡Bájale al volumen de los audífonos! Y de preferencia no los uses en la calle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C3E50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5" y="9686925"/>
            <a:ext cx="2153260" cy="514350"/>
            <a:chOff x="0" y="0"/>
            <a:chExt cx="2871013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40791" y="0"/>
            <a:ext cx="7347209" cy="10287000"/>
            <a:chOff x="0" y="0"/>
            <a:chExt cx="9796279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96279" cy="13716000"/>
            </a:xfrm>
            <a:custGeom>
              <a:avLst/>
              <a:gdLst/>
              <a:ahLst/>
              <a:cxnLst/>
              <a:rect l="l" t="t" r="r" b="b"/>
              <a:pathLst>
                <a:path w="9796279" h="13716000">
                  <a:moveTo>
                    <a:pt x="0" y="0"/>
                  </a:moveTo>
                  <a:lnTo>
                    <a:pt x="9796279" y="0"/>
                  </a:lnTo>
                  <a:lnTo>
                    <a:pt x="979627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0006" r="-20006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79744" y="3812829"/>
            <a:ext cx="9270502" cy="2478281"/>
            <a:chOff x="0" y="0"/>
            <a:chExt cx="12360669" cy="33043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60656" cy="3304413"/>
            </a:xfrm>
            <a:custGeom>
              <a:avLst/>
              <a:gdLst/>
              <a:ahLst/>
              <a:cxnLst/>
              <a:rect l="l" t="t" r="r" b="b"/>
              <a:pathLst>
                <a:path w="12360656" h="3304413">
                  <a:moveTo>
                    <a:pt x="0" y="65071"/>
                  </a:moveTo>
                  <a:cubicBezTo>
                    <a:pt x="0" y="29188"/>
                    <a:pt x="27686" y="0"/>
                    <a:pt x="61722" y="0"/>
                  </a:cubicBezTo>
                  <a:lnTo>
                    <a:pt x="12298934" y="0"/>
                  </a:lnTo>
                  <a:cubicBezTo>
                    <a:pt x="12332970" y="0"/>
                    <a:pt x="12360656" y="29188"/>
                    <a:pt x="12360656" y="65071"/>
                  </a:cubicBezTo>
                  <a:lnTo>
                    <a:pt x="12360656" y="3239344"/>
                  </a:lnTo>
                  <a:cubicBezTo>
                    <a:pt x="12360656" y="3275227"/>
                    <a:pt x="12332970" y="3304413"/>
                    <a:pt x="12298934" y="3304413"/>
                  </a:cubicBezTo>
                  <a:lnTo>
                    <a:pt x="61722" y="3304413"/>
                  </a:lnTo>
                  <a:cubicBezTo>
                    <a:pt x="27686" y="3304413"/>
                    <a:pt x="0" y="3275227"/>
                    <a:pt x="0" y="3239344"/>
                  </a:cubicBezTo>
                  <a:close/>
                </a:path>
              </a:pathLst>
            </a:custGeom>
            <a:solidFill>
              <a:srgbClr val="2D2E34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79744" y="6472085"/>
            <a:ext cx="9270502" cy="2487218"/>
            <a:chOff x="0" y="0"/>
            <a:chExt cx="12360669" cy="33162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360656" cy="3316355"/>
            </a:xfrm>
            <a:custGeom>
              <a:avLst/>
              <a:gdLst/>
              <a:ahLst/>
              <a:cxnLst/>
              <a:rect l="l" t="t" r="r" b="b"/>
              <a:pathLst>
                <a:path w="12360656" h="3316355">
                  <a:moveTo>
                    <a:pt x="0" y="70884"/>
                  </a:moveTo>
                  <a:cubicBezTo>
                    <a:pt x="0" y="31796"/>
                    <a:pt x="27686" y="0"/>
                    <a:pt x="61722" y="0"/>
                  </a:cubicBezTo>
                  <a:lnTo>
                    <a:pt x="12298934" y="0"/>
                  </a:lnTo>
                  <a:cubicBezTo>
                    <a:pt x="12332970" y="0"/>
                    <a:pt x="12360656" y="31796"/>
                    <a:pt x="12360656" y="70884"/>
                  </a:cubicBezTo>
                  <a:lnTo>
                    <a:pt x="12360656" y="3245481"/>
                  </a:lnTo>
                  <a:cubicBezTo>
                    <a:pt x="12360656" y="3284569"/>
                    <a:pt x="12332970" y="3316355"/>
                    <a:pt x="12298934" y="3316355"/>
                  </a:cubicBezTo>
                  <a:lnTo>
                    <a:pt x="61722" y="3316355"/>
                  </a:lnTo>
                  <a:cubicBezTo>
                    <a:pt x="27686" y="3316355"/>
                    <a:pt x="0" y="3284569"/>
                    <a:pt x="0" y="3245481"/>
                  </a:cubicBezTo>
                  <a:close/>
                </a:path>
              </a:pathLst>
            </a:custGeom>
            <a:solidFill>
              <a:srgbClr val="4B5D6F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762258" y="1288679"/>
            <a:ext cx="5558284" cy="75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8"/>
              </a:lnSpc>
            </a:pPr>
            <a:r>
              <a:rPr lang="en-US" sz="4874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Truco de Experto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7724" y="2259619"/>
            <a:ext cx="10143067" cy="92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4"/>
              </a:lnSpc>
            </a:pPr>
            <a:r>
              <a:rPr lang="en-US" sz="58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Medicina NO es Dulce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8269" y="3941885"/>
            <a:ext cx="3506095" cy="45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8269" y="4323037"/>
            <a:ext cx="8653462" cy="89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375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rPr>
              <a:t>"Tomo la pastilla de la abuela" o “tomo esta pastilla que me encontre”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8269" y="5262837"/>
            <a:ext cx="8961977" cy="89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375">
                <a:solidFill>
                  <a:srgbClr val="F2F2F2"/>
                </a:solidFill>
                <a:latin typeface="Source Sans 3"/>
                <a:ea typeface="Source Sans 3"/>
                <a:cs typeface="Source Sans 3"/>
                <a:sym typeface="Source Sans 3"/>
              </a:rPr>
              <a:t>¡Peligro! No lo hagas sin antes consultar a un adulto, Nos puede hacer daño y ciertos medicamentos son contraproducentes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88269" y="6761559"/>
            <a:ext cx="3506095" cy="45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ECF0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VERDAD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8269" y="7327697"/>
            <a:ext cx="8653462" cy="134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4"/>
              </a:lnSpc>
            </a:pPr>
            <a:r>
              <a:rPr lang="en-US" sz="2375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Solo Papá, Mamá o el Doctor tienen la llave del botiquín. Si ves pastillas tiradas, avisa. </a:t>
            </a:r>
          </a:p>
          <a:p>
            <a:pPr algn="l">
              <a:lnSpc>
                <a:spcPts val="3625"/>
              </a:lnSpc>
            </a:pPr>
            <a:r>
              <a:rPr lang="en-US" sz="2375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Ademas de que algunas parecen dulces y pueden ser veneno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C3E50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65977" y="623252"/>
            <a:ext cx="9806102" cy="791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5074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Asegurar el Perímetro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5977" y="1616840"/>
            <a:ext cx="7312274" cy="238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99"/>
              </a:lnSpc>
            </a:pPr>
            <a:r>
              <a:rPr lang="en-US" sz="756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¡Guardianes en Alerta!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5977" y="4598621"/>
            <a:ext cx="6822413" cy="184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8"/>
              </a:lnSpc>
            </a:pPr>
            <a:r>
              <a:rPr lang="en-US" sz="3274" b="1">
                <a:solidFill>
                  <a:srgbClr val="ECF0F1"/>
                </a:solidFill>
                <a:latin typeface="Source Sans 3 Bold"/>
                <a:ea typeface="Source Sans 3 Bold"/>
                <a:cs typeface="Source Sans 3 Bold"/>
                <a:sym typeface="Source Sans 3 Bold"/>
              </a:rPr>
              <a:t>Misión de hoy:</a:t>
            </a:r>
            <a:r>
              <a:rPr lang="en-US" sz="3274">
                <a:solidFill>
                  <a:srgbClr val="ECF0F1"/>
                </a:solidFill>
                <a:latin typeface="Source Sans 3"/>
                <a:ea typeface="Source Sans 3"/>
                <a:cs typeface="Source Sans 3"/>
                <a:sym typeface="Source Sans 3"/>
              </a:rPr>
              <a:t> Revisa tu casa con tu "Radar". Si ves cables sueltos o fuego, AVISA a tus padres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5977" y="6893815"/>
            <a:ext cx="6118919" cy="138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4375" b="1" u="sng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3" tooltip="https://www.bing.com/ck/a?!&amp;&amp;p=38eaa80ca3a4748cf9c90be42a03f14ae6399c76126582892eebd6a86934f9feJmltdHM9MTc3MDA3NjgwMA&amp;ptn=3&amp;ver=2&amp;hsh=4&amp;fclid=0245fc63-93cb-6b32-3433-ea1992be6a66&amp;u=a1aHR0cHM6Ly93d3cuZGljY2lvbmFyaW9kZWR1ZGFzLmNvbS9zaWdub3MtZGUtZXhjbGFtYWNpb24v&amp;ntb=1"/>
              </a:rPr>
              <a:t>¡</a:t>
            </a:r>
            <a:r>
              <a:rPr lang="en-US" sz="437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 ubica el botiquin en  tu casa!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200377" y="0"/>
            <a:ext cx="7087623" cy="10287000"/>
            <a:chOff x="0" y="0"/>
            <a:chExt cx="9450163" cy="13716000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9450163" cy="13716000"/>
            </a:xfrm>
            <a:custGeom>
              <a:avLst/>
              <a:gdLst/>
              <a:ahLst/>
              <a:cxnLst/>
              <a:rect l="l" t="t" r="r" b="b"/>
              <a:pathLst>
                <a:path w="9450163" h="13716000">
                  <a:moveTo>
                    <a:pt x="0" y="0"/>
                  </a:moveTo>
                  <a:lnTo>
                    <a:pt x="9450163" y="0"/>
                  </a:lnTo>
                  <a:lnTo>
                    <a:pt x="9450163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674" b="-1674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534</Words>
  <Application>Microsoft Office PowerPoint</Application>
  <PresentationFormat>Personalizado</PresentationFormat>
  <Paragraphs>65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Source Sans 3 Bold</vt:lpstr>
      <vt:lpstr>Montserrat Bold</vt:lpstr>
      <vt:lpstr>Source Sans 3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MODULO-2-GUARDIANES-EN-ALERTA.pptx</dc:title>
  <cp:lastModifiedBy>SOSA COSSIO JOFIEL</cp:lastModifiedBy>
  <cp:revision>2</cp:revision>
  <dcterms:created xsi:type="dcterms:W3CDTF">2006-08-16T00:00:00Z</dcterms:created>
  <dcterms:modified xsi:type="dcterms:W3CDTF">2026-02-05T21:06:43Z</dcterms:modified>
  <dc:identifier>DAHAPctpPDc</dc:identifier>
</cp:coreProperties>
</file>