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x="13423900" cy="21424900"/>
  <p:notesSz cx="6858000" cy="9144000"/>
  <p:embeddedFontLst>
    <p:embeddedFont>
      <p:font typeface="Zen Kurenaido" charset="1" panose="0000000000000000000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fonts/font25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3430250" cy="21431250"/>
          </a:xfrm>
          <a:custGeom>
            <a:avLst/>
            <a:gdLst/>
            <a:ahLst/>
            <a:cxnLst/>
            <a:rect r="r" b="b" t="t" l="l"/>
            <a:pathLst>
              <a:path h="21431250" w="13430250">
                <a:moveTo>
                  <a:pt x="0" y="0"/>
                </a:moveTo>
                <a:lnTo>
                  <a:pt x="13430250" y="0"/>
                </a:lnTo>
                <a:lnTo>
                  <a:pt x="13430250" y="21431250"/>
                </a:lnTo>
                <a:lnTo>
                  <a:pt x="0" y="2143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787" t="0" r="-2978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227839" y="-369484"/>
            <a:ext cx="9544398" cy="5201697"/>
          </a:xfrm>
          <a:custGeom>
            <a:avLst/>
            <a:gdLst/>
            <a:ahLst/>
            <a:cxnLst/>
            <a:rect r="r" b="b" t="t" l="l"/>
            <a:pathLst>
              <a:path h="5201697" w="9544398">
                <a:moveTo>
                  <a:pt x="0" y="0"/>
                </a:moveTo>
                <a:lnTo>
                  <a:pt x="9544398" y="0"/>
                </a:lnTo>
                <a:lnTo>
                  <a:pt x="9544398" y="5201696"/>
                </a:lnTo>
                <a:lnTo>
                  <a:pt x="0" y="52016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730165">
            <a:off x="8109995" y="16727678"/>
            <a:ext cx="9544398" cy="5201697"/>
          </a:xfrm>
          <a:custGeom>
            <a:avLst/>
            <a:gdLst/>
            <a:ahLst/>
            <a:cxnLst/>
            <a:rect r="r" b="b" t="t" l="l"/>
            <a:pathLst>
              <a:path h="5201697" w="9544398">
                <a:moveTo>
                  <a:pt x="0" y="0"/>
                </a:moveTo>
                <a:lnTo>
                  <a:pt x="9544398" y="0"/>
                </a:lnTo>
                <a:lnTo>
                  <a:pt x="9544398" y="5201697"/>
                </a:lnTo>
                <a:lnTo>
                  <a:pt x="0" y="52016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5152791" y="15955392"/>
            <a:ext cx="10744200" cy="10672572"/>
          </a:xfrm>
          <a:custGeom>
            <a:avLst/>
            <a:gdLst/>
            <a:ahLst/>
            <a:cxnLst/>
            <a:rect r="r" b="b" t="t" l="l"/>
            <a:pathLst>
              <a:path h="10672572" w="10744200">
                <a:moveTo>
                  <a:pt x="0" y="0"/>
                </a:moveTo>
                <a:lnTo>
                  <a:pt x="10744200" y="0"/>
                </a:lnTo>
                <a:lnTo>
                  <a:pt x="10744200" y="10672572"/>
                </a:lnTo>
                <a:lnTo>
                  <a:pt x="0" y="106725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058150" y="-5539778"/>
            <a:ext cx="10744200" cy="10672572"/>
          </a:xfrm>
          <a:custGeom>
            <a:avLst/>
            <a:gdLst/>
            <a:ahLst/>
            <a:cxnLst/>
            <a:rect r="r" b="b" t="t" l="l"/>
            <a:pathLst>
              <a:path h="10672572" w="10744200">
                <a:moveTo>
                  <a:pt x="0" y="0"/>
                </a:moveTo>
                <a:lnTo>
                  <a:pt x="10744200" y="0"/>
                </a:lnTo>
                <a:lnTo>
                  <a:pt x="10744200" y="10672572"/>
                </a:lnTo>
                <a:lnTo>
                  <a:pt x="0" y="106725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962038" y="371271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782162" y="17960976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8761918" y="2974282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607656" y="15352533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781167" y="6661268"/>
            <a:ext cx="11867916" cy="55795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09"/>
              </a:lnSpc>
            </a:pPr>
            <a:r>
              <a:rPr lang="en-US" sz="7863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EL ARTE DEL MATCHA</a:t>
            </a:r>
          </a:p>
          <a:p>
            <a:pPr algn="ctr">
              <a:lnSpc>
                <a:spcPts val="7509"/>
              </a:lnSpc>
            </a:pPr>
          </a:p>
          <a:p>
            <a:pPr algn="ctr">
              <a:lnSpc>
                <a:spcPts val="7509"/>
              </a:lnSpc>
            </a:pPr>
          </a:p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Inspirado en la tradición japonesa del té</a:t>
            </a:r>
          </a:p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「和敬清寂」 Wa Kei Sei Jaku</a:t>
            </a:r>
          </a:p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Armonía · Respeto · Pureza · Tranquilidad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3430250" cy="21431250"/>
          </a:xfrm>
          <a:custGeom>
            <a:avLst/>
            <a:gdLst/>
            <a:ahLst/>
            <a:cxnLst/>
            <a:rect r="r" b="b" t="t" l="l"/>
            <a:pathLst>
              <a:path h="21431250" w="13430250">
                <a:moveTo>
                  <a:pt x="0" y="0"/>
                </a:moveTo>
                <a:lnTo>
                  <a:pt x="13430250" y="0"/>
                </a:lnTo>
                <a:lnTo>
                  <a:pt x="13430250" y="21431250"/>
                </a:lnTo>
                <a:lnTo>
                  <a:pt x="0" y="2143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787" t="0" r="-2978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227839" y="-369484"/>
            <a:ext cx="9544398" cy="5201697"/>
          </a:xfrm>
          <a:custGeom>
            <a:avLst/>
            <a:gdLst/>
            <a:ahLst/>
            <a:cxnLst/>
            <a:rect r="r" b="b" t="t" l="l"/>
            <a:pathLst>
              <a:path h="5201697" w="9544398">
                <a:moveTo>
                  <a:pt x="0" y="0"/>
                </a:moveTo>
                <a:lnTo>
                  <a:pt x="9544398" y="0"/>
                </a:lnTo>
                <a:lnTo>
                  <a:pt x="9544398" y="5201696"/>
                </a:lnTo>
                <a:lnTo>
                  <a:pt x="0" y="52016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730165">
            <a:off x="8109995" y="16727678"/>
            <a:ext cx="9544398" cy="5201697"/>
          </a:xfrm>
          <a:custGeom>
            <a:avLst/>
            <a:gdLst/>
            <a:ahLst/>
            <a:cxnLst/>
            <a:rect r="r" b="b" t="t" l="l"/>
            <a:pathLst>
              <a:path h="5201697" w="9544398">
                <a:moveTo>
                  <a:pt x="0" y="0"/>
                </a:moveTo>
                <a:lnTo>
                  <a:pt x="9544398" y="0"/>
                </a:lnTo>
                <a:lnTo>
                  <a:pt x="9544398" y="5201697"/>
                </a:lnTo>
                <a:lnTo>
                  <a:pt x="0" y="52016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5152791" y="15955392"/>
            <a:ext cx="10744200" cy="10672572"/>
          </a:xfrm>
          <a:custGeom>
            <a:avLst/>
            <a:gdLst/>
            <a:ahLst/>
            <a:cxnLst/>
            <a:rect r="r" b="b" t="t" l="l"/>
            <a:pathLst>
              <a:path h="10672572" w="10744200">
                <a:moveTo>
                  <a:pt x="0" y="0"/>
                </a:moveTo>
                <a:lnTo>
                  <a:pt x="10744200" y="0"/>
                </a:lnTo>
                <a:lnTo>
                  <a:pt x="10744200" y="10672572"/>
                </a:lnTo>
                <a:lnTo>
                  <a:pt x="0" y="106725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058150" y="-5539778"/>
            <a:ext cx="10744200" cy="10672572"/>
          </a:xfrm>
          <a:custGeom>
            <a:avLst/>
            <a:gdLst/>
            <a:ahLst/>
            <a:cxnLst/>
            <a:rect r="r" b="b" t="t" l="l"/>
            <a:pathLst>
              <a:path h="10672572" w="10744200">
                <a:moveTo>
                  <a:pt x="0" y="0"/>
                </a:moveTo>
                <a:lnTo>
                  <a:pt x="10744200" y="0"/>
                </a:lnTo>
                <a:lnTo>
                  <a:pt x="10744200" y="10672572"/>
                </a:lnTo>
                <a:lnTo>
                  <a:pt x="0" y="106725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962038" y="371271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782162" y="17960976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8761918" y="2974282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607656" y="15352533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59710" y="5546437"/>
            <a:ext cx="12710831" cy="91903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19"/>
              </a:lnSpc>
            </a:pPr>
            <a:r>
              <a:rPr lang="en-US" sz="7800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Fukusa y Chakin – Paños Sagrados</a:t>
            </a:r>
          </a:p>
          <a:p>
            <a:pPr algn="ctr">
              <a:lnSpc>
                <a:spcPts val="10919"/>
              </a:lnSpc>
            </a:pPr>
          </a:p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El Fukusa rojo purifica los utensilios y el Chakin blanco seca y limpia.</a:t>
            </a:r>
          </a:p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Ambos representan la pureza interior y la disposición al respeto.</a:t>
            </a:r>
          </a:p>
          <a:p>
            <a:pPr algn="ctr">
              <a:lnSpc>
                <a:spcPts val="16519"/>
              </a:lnSpc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3430250" cy="21431250"/>
          </a:xfrm>
          <a:custGeom>
            <a:avLst/>
            <a:gdLst/>
            <a:ahLst/>
            <a:cxnLst/>
            <a:rect r="r" b="b" t="t" l="l"/>
            <a:pathLst>
              <a:path h="21431250" w="13430250">
                <a:moveTo>
                  <a:pt x="0" y="0"/>
                </a:moveTo>
                <a:lnTo>
                  <a:pt x="13430250" y="0"/>
                </a:lnTo>
                <a:lnTo>
                  <a:pt x="13430250" y="21431250"/>
                </a:lnTo>
                <a:lnTo>
                  <a:pt x="0" y="2143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787" t="0" r="-2978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227839" y="-369484"/>
            <a:ext cx="9544398" cy="5201697"/>
          </a:xfrm>
          <a:custGeom>
            <a:avLst/>
            <a:gdLst/>
            <a:ahLst/>
            <a:cxnLst/>
            <a:rect r="r" b="b" t="t" l="l"/>
            <a:pathLst>
              <a:path h="5201697" w="9544398">
                <a:moveTo>
                  <a:pt x="0" y="0"/>
                </a:moveTo>
                <a:lnTo>
                  <a:pt x="9544398" y="0"/>
                </a:lnTo>
                <a:lnTo>
                  <a:pt x="9544398" y="5201696"/>
                </a:lnTo>
                <a:lnTo>
                  <a:pt x="0" y="52016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730165">
            <a:off x="8109995" y="16727678"/>
            <a:ext cx="9544398" cy="5201697"/>
          </a:xfrm>
          <a:custGeom>
            <a:avLst/>
            <a:gdLst/>
            <a:ahLst/>
            <a:cxnLst/>
            <a:rect r="r" b="b" t="t" l="l"/>
            <a:pathLst>
              <a:path h="5201697" w="9544398">
                <a:moveTo>
                  <a:pt x="0" y="0"/>
                </a:moveTo>
                <a:lnTo>
                  <a:pt x="9544398" y="0"/>
                </a:lnTo>
                <a:lnTo>
                  <a:pt x="9544398" y="5201697"/>
                </a:lnTo>
                <a:lnTo>
                  <a:pt x="0" y="52016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5152791" y="15955392"/>
            <a:ext cx="10744200" cy="10672572"/>
          </a:xfrm>
          <a:custGeom>
            <a:avLst/>
            <a:gdLst/>
            <a:ahLst/>
            <a:cxnLst/>
            <a:rect r="r" b="b" t="t" l="l"/>
            <a:pathLst>
              <a:path h="10672572" w="10744200">
                <a:moveTo>
                  <a:pt x="0" y="0"/>
                </a:moveTo>
                <a:lnTo>
                  <a:pt x="10744200" y="0"/>
                </a:lnTo>
                <a:lnTo>
                  <a:pt x="10744200" y="10672572"/>
                </a:lnTo>
                <a:lnTo>
                  <a:pt x="0" y="106725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058150" y="-5539778"/>
            <a:ext cx="10744200" cy="10672572"/>
          </a:xfrm>
          <a:custGeom>
            <a:avLst/>
            <a:gdLst/>
            <a:ahLst/>
            <a:cxnLst/>
            <a:rect r="r" b="b" t="t" l="l"/>
            <a:pathLst>
              <a:path h="10672572" w="10744200">
                <a:moveTo>
                  <a:pt x="0" y="0"/>
                </a:moveTo>
                <a:lnTo>
                  <a:pt x="10744200" y="0"/>
                </a:lnTo>
                <a:lnTo>
                  <a:pt x="10744200" y="10672572"/>
                </a:lnTo>
                <a:lnTo>
                  <a:pt x="0" y="106725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962038" y="371271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782162" y="17960976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8761918" y="2974282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607656" y="15352533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0" y="6152584"/>
            <a:ext cx="13430250" cy="5808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19"/>
              </a:lnSpc>
            </a:pPr>
            <a:r>
              <a:rPr lang="en-US" sz="7800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Bandeja de Madera</a:t>
            </a:r>
          </a:p>
          <a:p>
            <a:pPr algn="ctr">
              <a:lnSpc>
                <a:spcPts val="10919"/>
              </a:lnSpc>
            </a:pPr>
          </a:p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Hecha de nogal, con esquinas redondeadas, organiza los utensilios y da equilibrio visual al espacio.</a:t>
            </a:r>
          </a:p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Su textura recuerda que la ceremonia pertenece a la tierra.</a:t>
            </a:r>
          </a:p>
          <a:p>
            <a:pPr algn="ctr">
              <a:lnSpc>
                <a:spcPts val="6019"/>
              </a:lnSpc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3430250" cy="21431250"/>
          </a:xfrm>
          <a:custGeom>
            <a:avLst/>
            <a:gdLst/>
            <a:ahLst/>
            <a:cxnLst/>
            <a:rect r="r" b="b" t="t" l="l"/>
            <a:pathLst>
              <a:path h="21431250" w="13430250">
                <a:moveTo>
                  <a:pt x="0" y="0"/>
                </a:moveTo>
                <a:lnTo>
                  <a:pt x="13430250" y="0"/>
                </a:lnTo>
                <a:lnTo>
                  <a:pt x="13430250" y="21431250"/>
                </a:lnTo>
                <a:lnTo>
                  <a:pt x="0" y="2143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787" t="0" r="-2978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227839" y="-369484"/>
            <a:ext cx="9544398" cy="5201697"/>
          </a:xfrm>
          <a:custGeom>
            <a:avLst/>
            <a:gdLst/>
            <a:ahLst/>
            <a:cxnLst/>
            <a:rect r="r" b="b" t="t" l="l"/>
            <a:pathLst>
              <a:path h="5201697" w="9544398">
                <a:moveTo>
                  <a:pt x="0" y="0"/>
                </a:moveTo>
                <a:lnTo>
                  <a:pt x="9544398" y="0"/>
                </a:lnTo>
                <a:lnTo>
                  <a:pt x="9544398" y="5201696"/>
                </a:lnTo>
                <a:lnTo>
                  <a:pt x="0" y="52016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730165">
            <a:off x="8109995" y="16727678"/>
            <a:ext cx="9544398" cy="5201697"/>
          </a:xfrm>
          <a:custGeom>
            <a:avLst/>
            <a:gdLst/>
            <a:ahLst/>
            <a:cxnLst/>
            <a:rect r="r" b="b" t="t" l="l"/>
            <a:pathLst>
              <a:path h="5201697" w="9544398">
                <a:moveTo>
                  <a:pt x="0" y="0"/>
                </a:moveTo>
                <a:lnTo>
                  <a:pt x="9544398" y="0"/>
                </a:lnTo>
                <a:lnTo>
                  <a:pt x="9544398" y="5201697"/>
                </a:lnTo>
                <a:lnTo>
                  <a:pt x="0" y="52016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5152791" y="15955392"/>
            <a:ext cx="10744200" cy="10672572"/>
          </a:xfrm>
          <a:custGeom>
            <a:avLst/>
            <a:gdLst/>
            <a:ahLst/>
            <a:cxnLst/>
            <a:rect r="r" b="b" t="t" l="l"/>
            <a:pathLst>
              <a:path h="10672572" w="10744200">
                <a:moveTo>
                  <a:pt x="0" y="0"/>
                </a:moveTo>
                <a:lnTo>
                  <a:pt x="10744200" y="0"/>
                </a:lnTo>
                <a:lnTo>
                  <a:pt x="10744200" y="10672572"/>
                </a:lnTo>
                <a:lnTo>
                  <a:pt x="0" y="106725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058150" y="-5539778"/>
            <a:ext cx="10744200" cy="10672572"/>
          </a:xfrm>
          <a:custGeom>
            <a:avLst/>
            <a:gdLst/>
            <a:ahLst/>
            <a:cxnLst/>
            <a:rect r="r" b="b" t="t" l="l"/>
            <a:pathLst>
              <a:path h="10672572" w="10744200">
                <a:moveTo>
                  <a:pt x="0" y="0"/>
                </a:moveTo>
                <a:lnTo>
                  <a:pt x="10744200" y="0"/>
                </a:lnTo>
                <a:lnTo>
                  <a:pt x="10744200" y="10672572"/>
                </a:lnTo>
                <a:lnTo>
                  <a:pt x="0" y="106725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962038" y="371271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782162" y="17960976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8761918" y="2974282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607656" y="15352533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982282" y="7974451"/>
            <a:ext cx="8471444" cy="2741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24"/>
              </a:lnSpc>
            </a:pPr>
            <a:r>
              <a:rPr lang="en-US" sz="7874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🌸 Preparación Paso a Paso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3430250" cy="21431250"/>
          </a:xfrm>
          <a:custGeom>
            <a:avLst/>
            <a:gdLst/>
            <a:ahLst/>
            <a:cxnLst/>
            <a:rect r="r" b="b" t="t" l="l"/>
            <a:pathLst>
              <a:path h="21431250" w="13430250">
                <a:moveTo>
                  <a:pt x="0" y="0"/>
                </a:moveTo>
                <a:lnTo>
                  <a:pt x="13430250" y="0"/>
                </a:lnTo>
                <a:lnTo>
                  <a:pt x="13430250" y="21431250"/>
                </a:lnTo>
                <a:lnTo>
                  <a:pt x="0" y="2143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787" t="0" r="-2978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227839" y="-369484"/>
            <a:ext cx="9544398" cy="5201697"/>
          </a:xfrm>
          <a:custGeom>
            <a:avLst/>
            <a:gdLst/>
            <a:ahLst/>
            <a:cxnLst/>
            <a:rect r="r" b="b" t="t" l="l"/>
            <a:pathLst>
              <a:path h="5201697" w="9544398">
                <a:moveTo>
                  <a:pt x="0" y="0"/>
                </a:moveTo>
                <a:lnTo>
                  <a:pt x="9544398" y="0"/>
                </a:lnTo>
                <a:lnTo>
                  <a:pt x="9544398" y="5201696"/>
                </a:lnTo>
                <a:lnTo>
                  <a:pt x="0" y="52016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730165">
            <a:off x="8109995" y="16727678"/>
            <a:ext cx="9544398" cy="5201697"/>
          </a:xfrm>
          <a:custGeom>
            <a:avLst/>
            <a:gdLst/>
            <a:ahLst/>
            <a:cxnLst/>
            <a:rect r="r" b="b" t="t" l="l"/>
            <a:pathLst>
              <a:path h="5201697" w="9544398">
                <a:moveTo>
                  <a:pt x="0" y="0"/>
                </a:moveTo>
                <a:lnTo>
                  <a:pt x="9544398" y="0"/>
                </a:lnTo>
                <a:lnTo>
                  <a:pt x="9544398" y="5201697"/>
                </a:lnTo>
                <a:lnTo>
                  <a:pt x="0" y="52016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5152791" y="15955392"/>
            <a:ext cx="10744200" cy="10672572"/>
          </a:xfrm>
          <a:custGeom>
            <a:avLst/>
            <a:gdLst/>
            <a:ahLst/>
            <a:cxnLst/>
            <a:rect r="r" b="b" t="t" l="l"/>
            <a:pathLst>
              <a:path h="10672572" w="10744200">
                <a:moveTo>
                  <a:pt x="0" y="0"/>
                </a:moveTo>
                <a:lnTo>
                  <a:pt x="10744200" y="0"/>
                </a:lnTo>
                <a:lnTo>
                  <a:pt x="10744200" y="10672572"/>
                </a:lnTo>
                <a:lnTo>
                  <a:pt x="0" y="106725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058150" y="-5539778"/>
            <a:ext cx="10744200" cy="10672572"/>
          </a:xfrm>
          <a:custGeom>
            <a:avLst/>
            <a:gdLst/>
            <a:ahLst/>
            <a:cxnLst/>
            <a:rect r="r" b="b" t="t" l="l"/>
            <a:pathLst>
              <a:path h="10672572" w="10744200">
                <a:moveTo>
                  <a:pt x="0" y="0"/>
                </a:moveTo>
                <a:lnTo>
                  <a:pt x="10744200" y="0"/>
                </a:lnTo>
                <a:lnTo>
                  <a:pt x="10744200" y="10672572"/>
                </a:lnTo>
                <a:lnTo>
                  <a:pt x="0" y="106725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962038" y="371271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782162" y="17960976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8761918" y="2974282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607656" y="15352533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589938" y="6047536"/>
            <a:ext cx="11045343" cy="7475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19"/>
              </a:lnSpc>
            </a:pPr>
            <a:r>
              <a:rPr lang="en-US" sz="7800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Usucha (Té Ligero)</a:t>
            </a:r>
          </a:p>
          <a:p>
            <a:pPr algn="ctr">
              <a:lnSpc>
                <a:spcPts val="6019"/>
              </a:lnSpc>
            </a:pPr>
          </a:p>
          <a:p>
            <a:pPr algn="just" marL="928369" indent="-464185" lvl="1">
              <a:lnSpc>
                <a:spcPts val="6019"/>
              </a:lnSpc>
              <a:buFont typeface="Arial"/>
              <a:buChar char="•"/>
            </a:pPr>
            <a:r>
              <a:rPr lang="en-US" sz="4299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Tamiza 2 g de matcha en el chawan.</a:t>
            </a:r>
          </a:p>
          <a:p>
            <a:pPr algn="just" marL="928369" indent="-464185" lvl="1">
              <a:lnSpc>
                <a:spcPts val="6019"/>
              </a:lnSpc>
              <a:buFont typeface="Arial"/>
              <a:buChar char="•"/>
            </a:pPr>
            <a:r>
              <a:rPr lang="en-US" sz="4299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</a:t>
            </a:r>
            <a:r>
              <a:rPr lang="en-US" sz="4299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Añade 70 ml de agua a 80 °C.</a:t>
            </a:r>
          </a:p>
          <a:p>
            <a:pPr algn="just" marL="928369" indent="-464185" lvl="1">
              <a:lnSpc>
                <a:spcPts val="6019"/>
              </a:lnSpc>
              <a:buFont typeface="Arial"/>
              <a:buChar char="•"/>
            </a:pPr>
            <a:r>
              <a:rPr lang="en-US" sz="4299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</a:t>
            </a:r>
            <a:r>
              <a:rPr lang="en-US" sz="4299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Bate vigorosamente con el chasen en forma de “M” o “W” hasta obtener una espuma ligera y brillante.</a:t>
            </a:r>
          </a:p>
          <a:p>
            <a:pPr algn="just" marL="928369" indent="-464185" lvl="1">
              <a:lnSpc>
                <a:spcPts val="6019"/>
              </a:lnSpc>
              <a:buFont typeface="Arial"/>
              <a:buChar char="•"/>
            </a:pPr>
            <a:r>
              <a:rPr lang="en-US" sz="4299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Disfruta de su frescura y aroma vegetal.</a:t>
            </a:r>
          </a:p>
          <a:p>
            <a:pPr algn="just">
              <a:lnSpc>
                <a:spcPts val="6019"/>
              </a:lnSpc>
            </a:pP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3430250" cy="21431250"/>
          </a:xfrm>
          <a:custGeom>
            <a:avLst/>
            <a:gdLst/>
            <a:ahLst/>
            <a:cxnLst/>
            <a:rect r="r" b="b" t="t" l="l"/>
            <a:pathLst>
              <a:path h="21431250" w="13430250">
                <a:moveTo>
                  <a:pt x="0" y="0"/>
                </a:moveTo>
                <a:lnTo>
                  <a:pt x="13430250" y="0"/>
                </a:lnTo>
                <a:lnTo>
                  <a:pt x="13430250" y="21431250"/>
                </a:lnTo>
                <a:lnTo>
                  <a:pt x="0" y="2143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787" t="0" r="-2978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227839" y="-369484"/>
            <a:ext cx="9544398" cy="5201697"/>
          </a:xfrm>
          <a:custGeom>
            <a:avLst/>
            <a:gdLst/>
            <a:ahLst/>
            <a:cxnLst/>
            <a:rect r="r" b="b" t="t" l="l"/>
            <a:pathLst>
              <a:path h="5201697" w="9544398">
                <a:moveTo>
                  <a:pt x="0" y="0"/>
                </a:moveTo>
                <a:lnTo>
                  <a:pt x="9544398" y="0"/>
                </a:lnTo>
                <a:lnTo>
                  <a:pt x="9544398" y="5201696"/>
                </a:lnTo>
                <a:lnTo>
                  <a:pt x="0" y="52016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730165">
            <a:off x="8109995" y="16727678"/>
            <a:ext cx="9544398" cy="5201697"/>
          </a:xfrm>
          <a:custGeom>
            <a:avLst/>
            <a:gdLst/>
            <a:ahLst/>
            <a:cxnLst/>
            <a:rect r="r" b="b" t="t" l="l"/>
            <a:pathLst>
              <a:path h="5201697" w="9544398">
                <a:moveTo>
                  <a:pt x="0" y="0"/>
                </a:moveTo>
                <a:lnTo>
                  <a:pt x="9544398" y="0"/>
                </a:lnTo>
                <a:lnTo>
                  <a:pt x="9544398" y="5201697"/>
                </a:lnTo>
                <a:lnTo>
                  <a:pt x="0" y="52016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5152791" y="15955392"/>
            <a:ext cx="10744200" cy="10672572"/>
          </a:xfrm>
          <a:custGeom>
            <a:avLst/>
            <a:gdLst/>
            <a:ahLst/>
            <a:cxnLst/>
            <a:rect r="r" b="b" t="t" l="l"/>
            <a:pathLst>
              <a:path h="10672572" w="10744200">
                <a:moveTo>
                  <a:pt x="0" y="0"/>
                </a:moveTo>
                <a:lnTo>
                  <a:pt x="10744200" y="0"/>
                </a:lnTo>
                <a:lnTo>
                  <a:pt x="10744200" y="10672572"/>
                </a:lnTo>
                <a:lnTo>
                  <a:pt x="0" y="106725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058150" y="-5539778"/>
            <a:ext cx="10744200" cy="10672572"/>
          </a:xfrm>
          <a:custGeom>
            <a:avLst/>
            <a:gdLst/>
            <a:ahLst/>
            <a:cxnLst/>
            <a:rect r="r" b="b" t="t" l="l"/>
            <a:pathLst>
              <a:path h="10672572" w="10744200">
                <a:moveTo>
                  <a:pt x="0" y="0"/>
                </a:moveTo>
                <a:lnTo>
                  <a:pt x="10744200" y="0"/>
                </a:lnTo>
                <a:lnTo>
                  <a:pt x="10744200" y="10672572"/>
                </a:lnTo>
                <a:lnTo>
                  <a:pt x="0" y="106725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962038" y="371271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782162" y="17960976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8761918" y="2974282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607656" y="15352533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343025" y="3549573"/>
            <a:ext cx="10991113" cy="11951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19"/>
              </a:lnSpc>
            </a:pPr>
          </a:p>
          <a:p>
            <a:pPr algn="ctr">
              <a:lnSpc>
                <a:spcPts val="10919"/>
              </a:lnSpc>
            </a:pPr>
            <a:r>
              <a:rPr lang="en-US" sz="7800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🌿 Koicha (Té Espeso)</a:t>
            </a:r>
          </a:p>
          <a:p>
            <a:pPr algn="ctr">
              <a:lnSpc>
                <a:spcPts val="10919"/>
              </a:lnSpc>
            </a:pPr>
          </a:p>
          <a:p>
            <a:pPr algn="l" marL="949961" indent="-474980" lvl="1">
              <a:lnSpc>
                <a:spcPts val="6160"/>
              </a:lnSpc>
              <a:buFont typeface="Arial"/>
              <a:buChar char="•"/>
            </a:pPr>
            <a:r>
              <a:rPr lang="en-US" sz="4400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Tamiza 4 g de matcha.</a:t>
            </a:r>
          </a:p>
          <a:p>
            <a:pPr algn="l" marL="949961" indent="-474980" lvl="1">
              <a:lnSpc>
                <a:spcPts val="6160"/>
              </a:lnSpc>
              <a:buFont typeface="Arial"/>
              <a:buChar char="•"/>
            </a:pPr>
            <a:r>
              <a:rPr lang="en-US" sz="4400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Añade 30 ml de agua a 80 °C.</a:t>
            </a:r>
          </a:p>
          <a:p>
            <a:pPr algn="l" marL="949961" indent="-474980" lvl="1">
              <a:lnSpc>
                <a:spcPts val="6160"/>
              </a:lnSpc>
              <a:buFont typeface="Arial"/>
              <a:buChar char="•"/>
            </a:pPr>
            <a:r>
              <a:rPr lang="en-US" sz="4400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Mezcla lentamente con movimientos circulares, sin espuma.</a:t>
            </a:r>
          </a:p>
          <a:p>
            <a:pPr algn="l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El resultado: una textura densa y sabor profundo con notas umami.</a:t>
            </a:r>
          </a:p>
          <a:p>
            <a:pPr algn="l">
              <a:lnSpc>
                <a:spcPts val="6160"/>
              </a:lnSpc>
            </a:pPr>
          </a:p>
          <a:p>
            <a:pPr algn="l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“El arte del matcha es movimiento y silencio en perfecta armonía.”</a:t>
            </a:r>
          </a:p>
          <a:p>
            <a:pPr algn="l">
              <a:lnSpc>
                <a:spcPts val="6160"/>
              </a:lnSpc>
            </a:pP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3430250" cy="21431250"/>
          </a:xfrm>
          <a:custGeom>
            <a:avLst/>
            <a:gdLst/>
            <a:ahLst/>
            <a:cxnLst/>
            <a:rect r="r" b="b" t="t" l="l"/>
            <a:pathLst>
              <a:path h="21431250" w="13430250">
                <a:moveTo>
                  <a:pt x="0" y="0"/>
                </a:moveTo>
                <a:lnTo>
                  <a:pt x="13430250" y="0"/>
                </a:lnTo>
                <a:lnTo>
                  <a:pt x="13430250" y="21431250"/>
                </a:lnTo>
                <a:lnTo>
                  <a:pt x="0" y="2143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787" t="0" r="-2978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227839" y="-369484"/>
            <a:ext cx="9544398" cy="5201697"/>
          </a:xfrm>
          <a:custGeom>
            <a:avLst/>
            <a:gdLst/>
            <a:ahLst/>
            <a:cxnLst/>
            <a:rect r="r" b="b" t="t" l="l"/>
            <a:pathLst>
              <a:path h="5201697" w="9544398">
                <a:moveTo>
                  <a:pt x="0" y="0"/>
                </a:moveTo>
                <a:lnTo>
                  <a:pt x="9544398" y="0"/>
                </a:lnTo>
                <a:lnTo>
                  <a:pt x="9544398" y="5201696"/>
                </a:lnTo>
                <a:lnTo>
                  <a:pt x="0" y="52016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730165">
            <a:off x="8109995" y="16727678"/>
            <a:ext cx="9544398" cy="5201697"/>
          </a:xfrm>
          <a:custGeom>
            <a:avLst/>
            <a:gdLst/>
            <a:ahLst/>
            <a:cxnLst/>
            <a:rect r="r" b="b" t="t" l="l"/>
            <a:pathLst>
              <a:path h="5201697" w="9544398">
                <a:moveTo>
                  <a:pt x="0" y="0"/>
                </a:moveTo>
                <a:lnTo>
                  <a:pt x="9544398" y="0"/>
                </a:lnTo>
                <a:lnTo>
                  <a:pt x="9544398" y="5201697"/>
                </a:lnTo>
                <a:lnTo>
                  <a:pt x="0" y="52016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5152791" y="15955392"/>
            <a:ext cx="10744200" cy="10672572"/>
          </a:xfrm>
          <a:custGeom>
            <a:avLst/>
            <a:gdLst/>
            <a:ahLst/>
            <a:cxnLst/>
            <a:rect r="r" b="b" t="t" l="l"/>
            <a:pathLst>
              <a:path h="10672572" w="10744200">
                <a:moveTo>
                  <a:pt x="0" y="0"/>
                </a:moveTo>
                <a:lnTo>
                  <a:pt x="10744200" y="0"/>
                </a:lnTo>
                <a:lnTo>
                  <a:pt x="10744200" y="10672572"/>
                </a:lnTo>
                <a:lnTo>
                  <a:pt x="0" y="106725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058150" y="-5539778"/>
            <a:ext cx="10744200" cy="10672572"/>
          </a:xfrm>
          <a:custGeom>
            <a:avLst/>
            <a:gdLst/>
            <a:ahLst/>
            <a:cxnLst/>
            <a:rect r="r" b="b" t="t" l="l"/>
            <a:pathLst>
              <a:path h="10672572" w="10744200">
                <a:moveTo>
                  <a:pt x="0" y="0"/>
                </a:moveTo>
                <a:lnTo>
                  <a:pt x="10744200" y="0"/>
                </a:lnTo>
                <a:lnTo>
                  <a:pt x="10744200" y="10672572"/>
                </a:lnTo>
                <a:lnTo>
                  <a:pt x="0" y="106725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962038" y="371271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782162" y="17960976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8761918" y="2974282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607656" y="15352533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44360" y="4101783"/>
            <a:ext cx="12533086" cy="125460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65"/>
              </a:lnSpc>
            </a:pPr>
            <a:r>
              <a:rPr lang="en-US" sz="7475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Propiedades y Beneficios</a:t>
            </a:r>
          </a:p>
          <a:p>
            <a:pPr algn="ctr">
              <a:lnSpc>
                <a:spcPts val="5903"/>
              </a:lnSpc>
            </a:pPr>
          </a:p>
          <a:p>
            <a:pPr algn="ctr">
              <a:lnSpc>
                <a:spcPts val="5903"/>
              </a:lnSpc>
            </a:pPr>
            <a:r>
              <a:rPr lang="en-US" sz="4216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</a:t>
            </a:r>
            <a:r>
              <a:rPr lang="en-US" sz="4216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Energía natural y calma mental</a:t>
            </a:r>
          </a:p>
          <a:p>
            <a:pPr algn="ctr">
              <a:lnSpc>
                <a:spcPts val="5903"/>
              </a:lnSpc>
            </a:pPr>
            <a:r>
              <a:rPr lang="en-US" sz="4216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El matcha contiene L-teanina, un aminoácido que induce relajación sin somnolencia.</a:t>
            </a:r>
          </a:p>
          <a:p>
            <a:pPr algn="ctr">
              <a:lnSpc>
                <a:spcPts val="5903"/>
              </a:lnSpc>
            </a:pPr>
            <a:r>
              <a:rPr lang="en-US" sz="4216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A diferencia del café, su cafeína se libera lentamente, proporcionando energía sostenida durante horas.</a:t>
            </a:r>
          </a:p>
          <a:p>
            <a:pPr algn="ctr">
              <a:lnSpc>
                <a:spcPts val="5903"/>
              </a:lnSpc>
            </a:pPr>
            <a:r>
              <a:rPr lang="en-US" sz="4216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</a:t>
            </a:r>
            <a:r>
              <a:rPr lang="en-US" sz="4216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Antioxidantes y bienestar</a:t>
            </a:r>
          </a:p>
          <a:p>
            <a:pPr algn="ctr">
              <a:lnSpc>
                <a:spcPts val="5903"/>
              </a:lnSpc>
            </a:pPr>
            <a:r>
              <a:rPr lang="en-US" sz="4216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Rico en catequinas, el matcha protege las células del daño oxidativo, fortalece el sistema inmune y favorece la salud cardiovascular.</a:t>
            </a:r>
          </a:p>
          <a:p>
            <a:pPr algn="ctr">
              <a:lnSpc>
                <a:spcPts val="5903"/>
              </a:lnSpc>
            </a:pPr>
            <a:r>
              <a:rPr lang="en-US" sz="4216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</a:t>
            </a:r>
            <a:r>
              <a:rPr lang="en-US" sz="4216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Concentración y claridad</a:t>
            </a:r>
          </a:p>
          <a:p>
            <a:pPr algn="ctr">
              <a:lnSpc>
                <a:spcPts val="5903"/>
              </a:lnSpc>
            </a:pPr>
            <a:r>
              <a:rPr lang="en-US" sz="4216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Ideal antes de estudiar, meditar o practicar arte.</a:t>
            </a:r>
          </a:p>
          <a:p>
            <a:pPr algn="ctr">
              <a:lnSpc>
                <a:spcPts val="5903"/>
              </a:lnSpc>
            </a:pPr>
            <a:r>
              <a:rPr lang="en-US" sz="4216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Su equilibrio entre estimulación y serenidad lo convierte en un aliado para el enfoque consciente.</a:t>
            </a:r>
          </a:p>
          <a:p>
            <a:pPr algn="ctr">
              <a:lnSpc>
                <a:spcPts val="5903"/>
              </a:lnSpc>
            </a:pP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3430250" cy="21431250"/>
          </a:xfrm>
          <a:custGeom>
            <a:avLst/>
            <a:gdLst/>
            <a:ahLst/>
            <a:cxnLst/>
            <a:rect r="r" b="b" t="t" l="l"/>
            <a:pathLst>
              <a:path h="21431250" w="13430250">
                <a:moveTo>
                  <a:pt x="0" y="0"/>
                </a:moveTo>
                <a:lnTo>
                  <a:pt x="13430250" y="0"/>
                </a:lnTo>
                <a:lnTo>
                  <a:pt x="13430250" y="21431250"/>
                </a:lnTo>
                <a:lnTo>
                  <a:pt x="0" y="2143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787" t="0" r="-2978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227839" y="-369484"/>
            <a:ext cx="9544398" cy="5201697"/>
          </a:xfrm>
          <a:custGeom>
            <a:avLst/>
            <a:gdLst/>
            <a:ahLst/>
            <a:cxnLst/>
            <a:rect r="r" b="b" t="t" l="l"/>
            <a:pathLst>
              <a:path h="5201697" w="9544398">
                <a:moveTo>
                  <a:pt x="0" y="0"/>
                </a:moveTo>
                <a:lnTo>
                  <a:pt x="9544398" y="0"/>
                </a:lnTo>
                <a:lnTo>
                  <a:pt x="9544398" y="5201696"/>
                </a:lnTo>
                <a:lnTo>
                  <a:pt x="0" y="52016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730165">
            <a:off x="8109995" y="16727678"/>
            <a:ext cx="9544398" cy="5201697"/>
          </a:xfrm>
          <a:custGeom>
            <a:avLst/>
            <a:gdLst/>
            <a:ahLst/>
            <a:cxnLst/>
            <a:rect r="r" b="b" t="t" l="l"/>
            <a:pathLst>
              <a:path h="5201697" w="9544398">
                <a:moveTo>
                  <a:pt x="0" y="0"/>
                </a:moveTo>
                <a:lnTo>
                  <a:pt x="9544398" y="0"/>
                </a:lnTo>
                <a:lnTo>
                  <a:pt x="9544398" y="5201697"/>
                </a:lnTo>
                <a:lnTo>
                  <a:pt x="0" y="52016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5152791" y="15955392"/>
            <a:ext cx="10744200" cy="10672572"/>
          </a:xfrm>
          <a:custGeom>
            <a:avLst/>
            <a:gdLst/>
            <a:ahLst/>
            <a:cxnLst/>
            <a:rect r="r" b="b" t="t" l="l"/>
            <a:pathLst>
              <a:path h="10672572" w="10744200">
                <a:moveTo>
                  <a:pt x="0" y="0"/>
                </a:moveTo>
                <a:lnTo>
                  <a:pt x="10744200" y="0"/>
                </a:lnTo>
                <a:lnTo>
                  <a:pt x="10744200" y="10672572"/>
                </a:lnTo>
                <a:lnTo>
                  <a:pt x="0" y="106725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058150" y="-5539778"/>
            <a:ext cx="10744200" cy="10672572"/>
          </a:xfrm>
          <a:custGeom>
            <a:avLst/>
            <a:gdLst/>
            <a:ahLst/>
            <a:cxnLst/>
            <a:rect r="r" b="b" t="t" l="l"/>
            <a:pathLst>
              <a:path h="10672572" w="10744200">
                <a:moveTo>
                  <a:pt x="0" y="0"/>
                </a:moveTo>
                <a:lnTo>
                  <a:pt x="10744200" y="0"/>
                </a:lnTo>
                <a:lnTo>
                  <a:pt x="10744200" y="10672572"/>
                </a:lnTo>
                <a:lnTo>
                  <a:pt x="0" y="106725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962038" y="371271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782162" y="17960976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8761918" y="2974282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607656" y="15352533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594915" y="5820769"/>
            <a:ext cx="10240420" cy="9970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19"/>
              </a:lnSpc>
            </a:pPr>
            <a:r>
              <a:rPr lang="en-US" sz="7800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Cuándo Tomar Matcha</a:t>
            </a:r>
          </a:p>
          <a:p>
            <a:pPr algn="ctr">
              <a:lnSpc>
                <a:spcPts val="6160"/>
              </a:lnSpc>
            </a:pP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Por la mañana: energía clara y duradera.</a:t>
            </a: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 Antes de meditar o trabajar: foco y serenidad.</a:t>
            </a: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Evita tomarlo después de las 18:00 si eres sensible a la cafeína.</a:t>
            </a: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 No se recomienda en ayuno prolongado ni junto a comidas muy grasas.</a:t>
            </a: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“El momento perfecto para el té es aquel en que lo necesitas.”</a:t>
            </a:r>
          </a:p>
          <a:p>
            <a:pPr algn="ctr">
              <a:lnSpc>
                <a:spcPts val="6160"/>
              </a:lnSpc>
            </a:pP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3430250" cy="21431250"/>
          </a:xfrm>
          <a:custGeom>
            <a:avLst/>
            <a:gdLst/>
            <a:ahLst/>
            <a:cxnLst/>
            <a:rect r="r" b="b" t="t" l="l"/>
            <a:pathLst>
              <a:path h="21431250" w="13430250">
                <a:moveTo>
                  <a:pt x="0" y="0"/>
                </a:moveTo>
                <a:lnTo>
                  <a:pt x="13430250" y="0"/>
                </a:lnTo>
                <a:lnTo>
                  <a:pt x="13430250" y="21431250"/>
                </a:lnTo>
                <a:lnTo>
                  <a:pt x="0" y="2143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787" t="0" r="-2978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227839" y="-369484"/>
            <a:ext cx="9544398" cy="5201697"/>
          </a:xfrm>
          <a:custGeom>
            <a:avLst/>
            <a:gdLst/>
            <a:ahLst/>
            <a:cxnLst/>
            <a:rect r="r" b="b" t="t" l="l"/>
            <a:pathLst>
              <a:path h="5201697" w="9544398">
                <a:moveTo>
                  <a:pt x="0" y="0"/>
                </a:moveTo>
                <a:lnTo>
                  <a:pt x="9544398" y="0"/>
                </a:lnTo>
                <a:lnTo>
                  <a:pt x="9544398" y="5201696"/>
                </a:lnTo>
                <a:lnTo>
                  <a:pt x="0" y="52016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730165">
            <a:off x="8109995" y="16727678"/>
            <a:ext cx="9544398" cy="5201697"/>
          </a:xfrm>
          <a:custGeom>
            <a:avLst/>
            <a:gdLst/>
            <a:ahLst/>
            <a:cxnLst/>
            <a:rect r="r" b="b" t="t" l="l"/>
            <a:pathLst>
              <a:path h="5201697" w="9544398">
                <a:moveTo>
                  <a:pt x="0" y="0"/>
                </a:moveTo>
                <a:lnTo>
                  <a:pt x="9544398" y="0"/>
                </a:lnTo>
                <a:lnTo>
                  <a:pt x="9544398" y="5201697"/>
                </a:lnTo>
                <a:lnTo>
                  <a:pt x="0" y="52016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5152791" y="15955392"/>
            <a:ext cx="10744200" cy="10672572"/>
          </a:xfrm>
          <a:custGeom>
            <a:avLst/>
            <a:gdLst/>
            <a:ahLst/>
            <a:cxnLst/>
            <a:rect r="r" b="b" t="t" l="l"/>
            <a:pathLst>
              <a:path h="10672572" w="10744200">
                <a:moveTo>
                  <a:pt x="0" y="0"/>
                </a:moveTo>
                <a:lnTo>
                  <a:pt x="10744200" y="0"/>
                </a:lnTo>
                <a:lnTo>
                  <a:pt x="10744200" y="10672572"/>
                </a:lnTo>
                <a:lnTo>
                  <a:pt x="0" y="106725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058150" y="-5539778"/>
            <a:ext cx="10744200" cy="10672572"/>
          </a:xfrm>
          <a:custGeom>
            <a:avLst/>
            <a:gdLst/>
            <a:ahLst/>
            <a:cxnLst/>
            <a:rect r="r" b="b" t="t" l="l"/>
            <a:pathLst>
              <a:path h="10672572" w="10744200">
                <a:moveTo>
                  <a:pt x="0" y="0"/>
                </a:moveTo>
                <a:lnTo>
                  <a:pt x="10744200" y="0"/>
                </a:lnTo>
                <a:lnTo>
                  <a:pt x="10744200" y="10672572"/>
                </a:lnTo>
                <a:lnTo>
                  <a:pt x="0" y="106725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962038" y="371271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782162" y="17960976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8761918" y="2974282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607656" y="15352533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945540" y="4679812"/>
            <a:ext cx="11539169" cy="127323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19"/>
              </a:lnSpc>
            </a:pPr>
            <a:r>
              <a:rPr lang="en-US" sz="7800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Cuidado y Conservación del Set</a:t>
            </a:r>
          </a:p>
          <a:p>
            <a:pPr algn="ctr">
              <a:lnSpc>
                <a:spcPts val="10919"/>
              </a:lnSpc>
            </a:pPr>
          </a:p>
          <a:p>
            <a:pPr algn="ctr" marL="949961" indent="-474980" lvl="1">
              <a:lnSpc>
                <a:spcPts val="6160"/>
              </a:lnSpc>
              <a:buFont typeface="Arial"/>
              <a:buChar char="•"/>
            </a:pPr>
            <a:r>
              <a:rPr lang="en-US" sz="4400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Lava el chasen solo con agua tibia y déjalo secar sobre su soporte.</a:t>
            </a:r>
          </a:p>
          <a:p>
            <a:pPr algn="ctr" marL="949961" indent="-474980" lvl="1">
              <a:lnSpc>
                <a:spcPts val="6160"/>
              </a:lnSpc>
              <a:buFont typeface="Arial"/>
              <a:buChar char="•"/>
            </a:pPr>
            <a:r>
              <a:rPr lang="en-US" sz="4400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Guarda el matcha en un envase hermético, protegido de la luz y la humedad.</a:t>
            </a:r>
          </a:p>
          <a:p>
            <a:pPr algn="ctr" marL="949961" indent="-474980" lvl="1">
              <a:lnSpc>
                <a:spcPts val="6160"/>
              </a:lnSpc>
              <a:buFont typeface="Arial"/>
              <a:buChar char="•"/>
            </a:pPr>
            <a:r>
              <a:rPr lang="en-US" sz="4400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Limpia el chawan suavemente con el chakin.</a:t>
            </a:r>
          </a:p>
          <a:p>
            <a:pPr algn="ctr" marL="949961" indent="-474980" lvl="1">
              <a:lnSpc>
                <a:spcPts val="6160"/>
              </a:lnSpc>
              <a:buFont typeface="Arial"/>
              <a:buChar char="•"/>
            </a:pPr>
            <a:r>
              <a:rPr lang="en-US" sz="4400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Ordena los utensilios siempre en la misma disposición: orden exterior refleja calma interior.</a:t>
            </a:r>
          </a:p>
          <a:p>
            <a:pPr algn="ctr" marL="949961" indent="-474980" lvl="1">
              <a:lnSpc>
                <a:spcPts val="6160"/>
              </a:lnSpc>
              <a:buFont typeface="Arial"/>
              <a:buChar char="•"/>
            </a:pP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「清寂」 Sei-Jaku — Pureza y tranquilidad.</a:t>
            </a:r>
          </a:p>
          <a:p>
            <a:pPr algn="ctr">
              <a:lnSpc>
                <a:spcPts val="6160"/>
              </a:lnSpc>
            </a:pP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3430250" cy="21431250"/>
          </a:xfrm>
          <a:custGeom>
            <a:avLst/>
            <a:gdLst/>
            <a:ahLst/>
            <a:cxnLst/>
            <a:rect r="r" b="b" t="t" l="l"/>
            <a:pathLst>
              <a:path h="21431250" w="13430250">
                <a:moveTo>
                  <a:pt x="0" y="0"/>
                </a:moveTo>
                <a:lnTo>
                  <a:pt x="13430250" y="0"/>
                </a:lnTo>
                <a:lnTo>
                  <a:pt x="13430250" y="21431250"/>
                </a:lnTo>
                <a:lnTo>
                  <a:pt x="0" y="2143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787" t="0" r="-2978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227839" y="-369484"/>
            <a:ext cx="9544398" cy="5201697"/>
          </a:xfrm>
          <a:custGeom>
            <a:avLst/>
            <a:gdLst/>
            <a:ahLst/>
            <a:cxnLst/>
            <a:rect r="r" b="b" t="t" l="l"/>
            <a:pathLst>
              <a:path h="5201697" w="9544398">
                <a:moveTo>
                  <a:pt x="0" y="0"/>
                </a:moveTo>
                <a:lnTo>
                  <a:pt x="9544398" y="0"/>
                </a:lnTo>
                <a:lnTo>
                  <a:pt x="9544398" y="5201696"/>
                </a:lnTo>
                <a:lnTo>
                  <a:pt x="0" y="52016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730165">
            <a:off x="8109995" y="16727678"/>
            <a:ext cx="9544398" cy="5201697"/>
          </a:xfrm>
          <a:custGeom>
            <a:avLst/>
            <a:gdLst/>
            <a:ahLst/>
            <a:cxnLst/>
            <a:rect r="r" b="b" t="t" l="l"/>
            <a:pathLst>
              <a:path h="5201697" w="9544398">
                <a:moveTo>
                  <a:pt x="0" y="0"/>
                </a:moveTo>
                <a:lnTo>
                  <a:pt x="9544398" y="0"/>
                </a:lnTo>
                <a:lnTo>
                  <a:pt x="9544398" y="5201697"/>
                </a:lnTo>
                <a:lnTo>
                  <a:pt x="0" y="52016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5152791" y="15955392"/>
            <a:ext cx="10744200" cy="10672572"/>
          </a:xfrm>
          <a:custGeom>
            <a:avLst/>
            <a:gdLst/>
            <a:ahLst/>
            <a:cxnLst/>
            <a:rect r="r" b="b" t="t" l="l"/>
            <a:pathLst>
              <a:path h="10672572" w="10744200">
                <a:moveTo>
                  <a:pt x="0" y="0"/>
                </a:moveTo>
                <a:lnTo>
                  <a:pt x="10744200" y="0"/>
                </a:lnTo>
                <a:lnTo>
                  <a:pt x="10744200" y="10672572"/>
                </a:lnTo>
                <a:lnTo>
                  <a:pt x="0" y="106725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058150" y="-5539778"/>
            <a:ext cx="10744200" cy="10672572"/>
          </a:xfrm>
          <a:custGeom>
            <a:avLst/>
            <a:gdLst/>
            <a:ahLst/>
            <a:cxnLst/>
            <a:rect r="r" b="b" t="t" l="l"/>
            <a:pathLst>
              <a:path h="10672572" w="10744200">
                <a:moveTo>
                  <a:pt x="0" y="0"/>
                </a:moveTo>
                <a:lnTo>
                  <a:pt x="10744200" y="0"/>
                </a:lnTo>
                <a:lnTo>
                  <a:pt x="10744200" y="10672572"/>
                </a:lnTo>
                <a:lnTo>
                  <a:pt x="0" y="106725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962038" y="371271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782162" y="17960976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8761918" y="2974282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607656" y="15352533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589938" y="4744433"/>
            <a:ext cx="10788476" cy="12132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19"/>
              </a:lnSpc>
            </a:pPr>
            <a:r>
              <a:rPr lang="en-US" sz="7800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Cierre Filosófico</a:t>
            </a:r>
          </a:p>
          <a:p>
            <a:pPr algn="ctr">
              <a:lnSpc>
                <a:spcPts val="10919"/>
              </a:lnSpc>
            </a:pP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Cada ceremonia es una metáfora de la vida: irrepetible, sencilla y plena.</a:t>
            </a: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El té matcha no busca impresionar, sino despertar gratitud.</a:t>
            </a: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En cada taza se concentra la belleza de lo simple, el valor del presente y la serenidad de lo eterno.</a:t>
            </a: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“Cada taza es un instante irrepetible – 一期一会 (Ichi-go Ichi-e)”</a:t>
            </a:r>
          </a:p>
          <a:p>
            <a:pPr algn="ctr">
              <a:lnSpc>
                <a:spcPts val="6160"/>
              </a:lnSpc>
            </a:pP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Cada día es un nuevo comienzo.</a:t>
            </a:r>
          </a:p>
          <a:p>
            <a:pPr algn="ctr">
              <a:lnSpc>
                <a:spcPts val="6160"/>
              </a:lnSpc>
            </a:pP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3430250" cy="21431250"/>
          </a:xfrm>
          <a:custGeom>
            <a:avLst/>
            <a:gdLst/>
            <a:ahLst/>
            <a:cxnLst/>
            <a:rect r="r" b="b" t="t" l="l"/>
            <a:pathLst>
              <a:path h="21431250" w="13430250">
                <a:moveTo>
                  <a:pt x="0" y="0"/>
                </a:moveTo>
                <a:lnTo>
                  <a:pt x="13430250" y="0"/>
                </a:lnTo>
                <a:lnTo>
                  <a:pt x="13430250" y="21431250"/>
                </a:lnTo>
                <a:lnTo>
                  <a:pt x="0" y="2143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787" t="0" r="-2978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227839" y="-369484"/>
            <a:ext cx="9544398" cy="5201697"/>
          </a:xfrm>
          <a:custGeom>
            <a:avLst/>
            <a:gdLst/>
            <a:ahLst/>
            <a:cxnLst/>
            <a:rect r="r" b="b" t="t" l="l"/>
            <a:pathLst>
              <a:path h="5201697" w="9544398">
                <a:moveTo>
                  <a:pt x="0" y="0"/>
                </a:moveTo>
                <a:lnTo>
                  <a:pt x="9544398" y="0"/>
                </a:lnTo>
                <a:lnTo>
                  <a:pt x="9544398" y="5201696"/>
                </a:lnTo>
                <a:lnTo>
                  <a:pt x="0" y="52016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730165">
            <a:off x="8109995" y="16727678"/>
            <a:ext cx="9544398" cy="5201697"/>
          </a:xfrm>
          <a:custGeom>
            <a:avLst/>
            <a:gdLst/>
            <a:ahLst/>
            <a:cxnLst/>
            <a:rect r="r" b="b" t="t" l="l"/>
            <a:pathLst>
              <a:path h="5201697" w="9544398">
                <a:moveTo>
                  <a:pt x="0" y="0"/>
                </a:moveTo>
                <a:lnTo>
                  <a:pt x="9544398" y="0"/>
                </a:lnTo>
                <a:lnTo>
                  <a:pt x="9544398" y="5201697"/>
                </a:lnTo>
                <a:lnTo>
                  <a:pt x="0" y="52016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5152791" y="15955392"/>
            <a:ext cx="10744200" cy="10672572"/>
          </a:xfrm>
          <a:custGeom>
            <a:avLst/>
            <a:gdLst/>
            <a:ahLst/>
            <a:cxnLst/>
            <a:rect r="r" b="b" t="t" l="l"/>
            <a:pathLst>
              <a:path h="10672572" w="10744200">
                <a:moveTo>
                  <a:pt x="0" y="0"/>
                </a:moveTo>
                <a:lnTo>
                  <a:pt x="10744200" y="0"/>
                </a:lnTo>
                <a:lnTo>
                  <a:pt x="10744200" y="10672572"/>
                </a:lnTo>
                <a:lnTo>
                  <a:pt x="0" y="106725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058150" y="-5539778"/>
            <a:ext cx="10744200" cy="10672572"/>
          </a:xfrm>
          <a:custGeom>
            <a:avLst/>
            <a:gdLst/>
            <a:ahLst/>
            <a:cxnLst/>
            <a:rect r="r" b="b" t="t" l="l"/>
            <a:pathLst>
              <a:path h="10672572" w="10744200">
                <a:moveTo>
                  <a:pt x="0" y="0"/>
                </a:moveTo>
                <a:lnTo>
                  <a:pt x="10744200" y="0"/>
                </a:lnTo>
                <a:lnTo>
                  <a:pt x="10744200" y="10672572"/>
                </a:lnTo>
                <a:lnTo>
                  <a:pt x="0" y="106725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962038" y="371271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782162" y="17960976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8761918" y="2974282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607656" y="15352533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343025" y="7544548"/>
            <a:ext cx="10788476" cy="5310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Inspirado en la tradición japonesa del té.</a:t>
            </a:r>
          </a:p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Este texto fue creado para transmitir la esencia del matcha como arte, meditación y experiencia sensorial.</a:t>
            </a:r>
          </a:p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Que cada taza sea un puente entre la calma y la gratitud.</a:t>
            </a:r>
          </a:p>
          <a:p>
            <a:pPr algn="ctr">
              <a:lnSpc>
                <a:spcPts val="6019"/>
              </a:lnSpc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3430250" cy="21431250"/>
          </a:xfrm>
          <a:custGeom>
            <a:avLst/>
            <a:gdLst/>
            <a:ahLst/>
            <a:cxnLst/>
            <a:rect r="r" b="b" t="t" l="l"/>
            <a:pathLst>
              <a:path h="21431250" w="13430250">
                <a:moveTo>
                  <a:pt x="0" y="0"/>
                </a:moveTo>
                <a:lnTo>
                  <a:pt x="13430250" y="0"/>
                </a:lnTo>
                <a:lnTo>
                  <a:pt x="13430250" y="21431250"/>
                </a:lnTo>
                <a:lnTo>
                  <a:pt x="0" y="2143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787" t="0" r="-2978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227839" y="-369484"/>
            <a:ext cx="9544398" cy="5201697"/>
          </a:xfrm>
          <a:custGeom>
            <a:avLst/>
            <a:gdLst/>
            <a:ahLst/>
            <a:cxnLst/>
            <a:rect r="r" b="b" t="t" l="l"/>
            <a:pathLst>
              <a:path h="5201697" w="9544398">
                <a:moveTo>
                  <a:pt x="0" y="0"/>
                </a:moveTo>
                <a:lnTo>
                  <a:pt x="9544398" y="0"/>
                </a:lnTo>
                <a:lnTo>
                  <a:pt x="9544398" y="5201696"/>
                </a:lnTo>
                <a:lnTo>
                  <a:pt x="0" y="52016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730165">
            <a:off x="8109995" y="16727678"/>
            <a:ext cx="9544398" cy="5201697"/>
          </a:xfrm>
          <a:custGeom>
            <a:avLst/>
            <a:gdLst/>
            <a:ahLst/>
            <a:cxnLst/>
            <a:rect r="r" b="b" t="t" l="l"/>
            <a:pathLst>
              <a:path h="5201697" w="9544398">
                <a:moveTo>
                  <a:pt x="0" y="0"/>
                </a:moveTo>
                <a:lnTo>
                  <a:pt x="9544398" y="0"/>
                </a:lnTo>
                <a:lnTo>
                  <a:pt x="9544398" y="5201697"/>
                </a:lnTo>
                <a:lnTo>
                  <a:pt x="0" y="52016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5152791" y="15955392"/>
            <a:ext cx="10744200" cy="10672572"/>
          </a:xfrm>
          <a:custGeom>
            <a:avLst/>
            <a:gdLst/>
            <a:ahLst/>
            <a:cxnLst/>
            <a:rect r="r" b="b" t="t" l="l"/>
            <a:pathLst>
              <a:path h="10672572" w="10744200">
                <a:moveTo>
                  <a:pt x="0" y="0"/>
                </a:moveTo>
                <a:lnTo>
                  <a:pt x="10744200" y="0"/>
                </a:lnTo>
                <a:lnTo>
                  <a:pt x="10744200" y="10672572"/>
                </a:lnTo>
                <a:lnTo>
                  <a:pt x="0" y="106725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058150" y="-5539778"/>
            <a:ext cx="10744200" cy="10672572"/>
          </a:xfrm>
          <a:custGeom>
            <a:avLst/>
            <a:gdLst/>
            <a:ahLst/>
            <a:cxnLst/>
            <a:rect r="r" b="b" t="t" l="l"/>
            <a:pathLst>
              <a:path h="10672572" w="10744200">
                <a:moveTo>
                  <a:pt x="0" y="0"/>
                </a:moveTo>
                <a:lnTo>
                  <a:pt x="10744200" y="0"/>
                </a:lnTo>
                <a:lnTo>
                  <a:pt x="10744200" y="10672572"/>
                </a:lnTo>
                <a:lnTo>
                  <a:pt x="0" y="106725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962038" y="371271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782162" y="17960976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8761918" y="2974282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607656" y="15352533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130561" y="2821882"/>
            <a:ext cx="10956664" cy="177032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19"/>
              </a:lnSpc>
            </a:pPr>
            <a:r>
              <a:rPr lang="en-US" sz="7800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Introducción</a:t>
            </a:r>
          </a:p>
          <a:p>
            <a:pPr algn="ctr">
              <a:lnSpc>
                <a:spcPts val="4938"/>
              </a:lnSpc>
            </a:pPr>
          </a:p>
          <a:p>
            <a:pPr algn="ctr">
              <a:lnSpc>
                <a:spcPts val="4938"/>
              </a:lnSpc>
            </a:pPr>
          </a:p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El té matcha no es una simple bebida: es una filosofía que invita a detener el tiempo.</a:t>
            </a:r>
          </a:p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Cada gesto —desde tamizar el polvo hasta servir la taza— es una forma de meditación activa.</a:t>
            </a:r>
          </a:p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Este té verde en polvo, originario del Japón zen, simboliza la armonía entre cuerpo y mente, la pureza de lo cotidiano y el respeto por los ciclos de la naturaleza.</a:t>
            </a:r>
          </a:p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El ritual del matcha transforma una acción común en un momento sagrado.</a:t>
            </a:r>
          </a:p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Cuando se prepara con atención plena, el aroma, la textura y el sabor se convierten en una experiencia espiritual.</a:t>
            </a:r>
          </a:p>
          <a:p>
            <a:pPr algn="ctr">
              <a:lnSpc>
                <a:spcPts val="6019"/>
              </a:lnSpc>
            </a:pPr>
          </a:p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「一期一会」 Ichi-go Ichi-e — Cada encuentro es único e irrepetible.</a:t>
            </a:r>
          </a:p>
          <a:p>
            <a:pPr algn="ctr">
              <a:lnSpc>
                <a:spcPts val="24143"/>
              </a:lnSpc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3430250" cy="21431250"/>
          </a:xfrm>
          <a:custGeom>
            <a:avLst/>
            <a:gdLst/>
            <a:ahLst/>
            <a:cxnLst/>
            <a:rect r="r" b="b" t="t" l="l"/>
            <a:pathLst>
              <a:path h="21431250" w="13430250">
                <a:moveTo>
                  <a:pt x="0" y="0"/>
                </a:moveTo>
                <a:lnTo>
                  <a:pt x="13430250" y="0"/>
                </a:lnTo>
                <a:lnTo>
                  <a:pt x="13430250" y="21431250"/>
                </a:lnTo>
                <a:lnTo>
                  <a:pt x="0" y="2143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787" t="0" r="-2978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227839" y="-369484"/>
            <a:ext cx="9544398" cy="5201697"/>
          </a:xfrm>
          <a:custGeom>
            <a:avLst/>
            <a:gdLst/>
            <a:ahLst/>
            <a:cxnLst/>
            <a:rect r="r" b="b" t="t" l="l"/>
            <a:pathLst>
              <a:path h="5201697" w="9544398">
                <a:moveTo>
                  <a:pt x="0" y="0"/>
                </a:moveTo>
                <a:lnTo>
                  <a:pt x="9544398" y="0"/>
                </a:lnTo>
                <a:lnTo>
                  <a:pt x="9544398" y="5201696"/>
                </a:lnTo>
                <a:lnTo>
                  <a:pt x="0" y="52016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730165">
            <a:off x="8109995" y="16727678"/>
            <a:ext cx="9544398" cy="5201697"/>
          </a:xfrm>
          <a:custGeom>
            <a:avLst/>
            <a:gdLst/>
            <a:ahLst/>
            <a:cxnLst/>
            <a:rect r="r" b="b" t="t" l="l"/>
            <a:pathLst>
              <a:path h="5201697" w="9544398">
                <a:moveTo>
                  <a:pt x="0" y="0"/>
                </a:moveTo>
                <a:lnTo>
                  <a:pt x="9544398" y="0"/>
                </a:lnTo>
                <a:lnTo>
                  <a:pt x="9544398" y="5201697"/>
                </a:lnTo>
                <a:lnTo>
                  <a:pt x="0" y="52016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5152791" y="15955392"/>
            <a:ext cx="10744200" cy="10672572"/>
          </a:xfrm>
          <a:custGeom>
            <a:avLst/>
            <a:gdLst/>
            <a:ahLst/>
            <a:cxnLst/>
            <a:rect r="r" b="b" t="t" l="l"/>
            <a:pathLst>
              <a:path h="10672572" w="10744200">
                <a:moveTo>
                  <a:pt x="0" y="0"/>
                </a:moveTo>
                <a:lnTo>
                  <a:pt x="10744200" y="0"/>
                </a:lnTo>
                <a:lnTo>
                  <a:pt x="10744200" y="10672572"/>
                </a:lnTo>
                <a:lnTo>
                  <a:pt x="0" y="106725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058150" y="-5539778"/>
            <a:ext cx="10744200" cy="10672572"/>
          </a:xfrm>
          <a:custGeom>
            <a:avLst/>
            <a:gdLst/>
            <a:ahLst/>
            <a:cxnLst/>
            <a:rect r="r" b="b" t="t" l="l"/>
            <a:pathLst>
              <a:path h="10672572" w="10744200">
                <a:moveTo>
                  <a:pt x="0" y="0"/>
                </a:moveTo>
                <a:lnTo>
                  <a:pt x="10744200" y="0"/>
                </a:lnTo>
                <a:lnTo>
                  <a:pt x="10744200" y="10672572"/>
                </a:lnTo>
                <a:lnTo>
                  <a:pt x="0" y="106725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962038" y="371271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782162" y="17960976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8761918" y="2974282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607656" y="15352533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850163" y="5345424"/>
            <a:ext cx="11729924" cy="11285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19"/>
              </a:lnSpc>
            </a:pPr>
            <a:r>
              <a:rPr lang="en-US" sz="7800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Historia del Té Matcha</a:t>
            </a:r>
          </a:p>
          <a:p>
            <a:pPr algn="ctr">
              <a:lnSpc>
                <a:spcPts val="6019"/>
              </a:lnSpc>
            </a:pPr>
          </a:p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</a:t>
            </a:r>
            <a:r>
              <a:rPr lang="en-US" sz="4299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Los orígenes antiguos</a:t>
            </a:r>
          </a:p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El matcha nació en China durante la dinastía Song (siglo X), cuando los monjes zen molían hojas secas de té para disolverlas en agua caliente.</a:t>
            </a:r>
          </a:p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El monje Eisai, considerado el padre del budismo zen en Japón, llevó esta técnica a su país en el siglo XII.</a:t>
            </a:r>
          </a:p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Allí encontró un terreno fértil tanto en lo espiritual como en lo agrícola: las montañas de Uji (Kioto) ofrecían el clima perfecto para cultivar té de la más alta calidad.</a:t>
            </a:r>
          </a:p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</a:t>
            </a:r>
          </a:p>
          <a:p>
            <a:pPr algn="ctr">
              <a:lnSpc>
                <a:spcPts val="6019"/>
              </a:lnSpc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3430250" cy="21431250"/>
          </a:xfrm>
          <a:custGeom>
            <a:avLst/>
            <a:gdLst/>
            <a:ahLst/>
            <a:cxnLst/>
            <a:rect r="r" b="b" t="t" l="l"/>
            <a:pathLst>
              <a:path h="21431250" w="13430250">
                <a:moveTo>
                  <a:pt x="0" y="0"/>
                </a:moveTo>
                <a:lnTo>
                  <a:pt x="13430250" y="0"/>
                </a:lnTo>
                <a:lnTo>
                  <a:pt x="13430250" y="21431250"/>
                </a:lnTo>
                <a:lnTo>
                  <a:pt x="0" y="2143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787" t="0" r="-2978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227839" y="-369484"/>
            <a:ext cx="9544398" cy="5201697"/>
          </a:xfrm>
          <a:custGeom>
            <a:avLst/>
            <a:gdLst/>
            <a:ahLst/>
            <a:cxnLst/>
            <a:rect r="r" b="b" t="t" l="l"/>
            <a:pathLst>
              <a:path h="5201697" w="9544398">
                <a:moveTo>
                  <a:pt x="0" y="0"/>
                </a:moveTo>
                <a:lnTo>
                  <a:pt x="9544398" y="0"/>
                </a:lnTo>
                <a:lnTo>
                  <a:pt x="9544398" y="5201696"/>
                </a:lnTo>
                <a:lnTo>
                  <a:pt x="0" y="52016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730165">
            <a:off x="8109995" y="16727678"/>
            <a:ext cx="9544398" cy="5201697"/>
          </a:xfrm>
          <a:custGeom>
            <a:avLst/>
            <a:gdLst/>
            <a:ahLst/>
            <a:cxnLst/>
            <a:rect r="r" b="b" t="t" l="l"/>
            <a:pathLst>
              <a:path h="5201697" w="9544398">
                <a:moveTo>
                  <a:pt x="0" y="0"/>
                </a:moveTo>
                <a:lnTo>
                  <a:pt x="9544398" y="0"/>
                </a:lnTo>
                <a:lnTo>
                  <a:pt x="9544398" y="5201697"/>
                </a:lnTo>
                <a:lnTo>
                  <a:pt x="0" y="52016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5152791" y="15955392"/>
            <a:ext cx="10744200" cy="10672572"/>
          </a:xfrm>
          <a:custGeom>
            <a:avLst/>
            <a:gdLst/>
            <a:ahLst/>
            <a:cxnLst/>
            <a:rect r="r" b="b" t="t" l="l"/>
            <a:pathLst>
              <a:path h="10672572" w="10744200">
                <a:moveTo>
                  <a:pt x="0" y="0"/>
                </a:moveTo>
                <a:lnTo>
                  <a:pt x="10744200" y="0"/>
                </a:lnTo>
                <a:lnTo>
                  <a:pt x="10744200" y="10672572"/>
                </a:lnTo>
                <a:lnTo>
                  <a:pt x="0" y="106725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058150" y="-5539778"/>
            <a:ext cx="10744200" cy="10672572"/>
          </a:xfrm>
          <a:custGeom>
            <a:avLst/>
            <a:gdLst/>
            <a:ahLst/>
            <a:cxnLst/>
            <a:rect r="r" b="b" t="t" l="l"/>
            <a:pathLst>
              <a:path h="10672572" w="10744200">
                <a:moveTo>
                  <a:pt x="0" y="0"/>
                </a:moveTo>
                <a:lnTo>
                  <a:pt x="10744200" y="0"/>
                </a:lnTo>
                <a:lnTo>
                  <a:pt x="10744200" y="10672572"/>
                </a:lnTo>
                <a:lnTo>
                  <a:pt x="0" y="106725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962038" y="371271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782162" y="17960976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8761918" y="2974282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607656" y="15352533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850163" y="6045835"/>
            <a:ext cx="11729924" cy="10523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19"/>
              </a:lnSpc>
            </a:pPr>
            <a:r>
              <a:rPr lang="en-US" sz="7800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 </a:t>
            </a:r>
            <a:r>
              <a:rPr lang="en-US" sz="7800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De la meditación al arte</a:t>
            </a:r>
          </a:p>
          <a:p>
            <a:pPr algn="ctr">
              <a:lnSpc>
                <a:spcPts val="6019"/>
              </a:lnSpc>
            </a:pPr>
          </a:p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El matcha se incorporó a las prácticas de meditación zen como una herramienta para mantener la mente alerta y el cuerpo en calma.</a:t>
            </a:r>
          </a:p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Con el tiempo, el simple acto de preparar té se transformó en un arte refinado conocido como chanoyu (茶の湯) —la ceremonia japonesa del té.</a:t>
            </a:r>
          </a:p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Bajo la influencia de maestros como Sen no Rikyū (1522–1591), la ceremonia se convirtió en una expresión estética y espiritual basada en la sencillez, el silencio y la gratitud.</a:t>
            </a:r>
          </a:p>
          <a:p>
            <a:pPr algn="ctr">
              <a:lnSpc>
                <a:spcPts val="6019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3430250" cy="21431250"/>
          </a:xfrm>
          <a:custGeom>
            <a:avLst/>
            <a:gdLst/>
            <a:ahLst/>
            <a:cxnLst/>
            <a:rect r="r" b="b" t="t" l="l"/>
            <a:pathLst>
              <a:path h="21431250" w="13430250">
                <a:moveTo>
                  <a:pt x="0" y="0"/>
                </a:moveTo>
                <a:lnTo>
                  <a:pt x="13430250" y="0"/>
                </a:lnTo>
                <a:lnTo>
                  <a:pt x="13430250" y="21431250"/>
                </a:lnTo>
                <a:lnTo>
                  <a:pt x="0" y="2143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787" t="0" r="-2978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227839" y="-369484"/>
            <a:ext cx="9544398" cy="5201697"/>
          </a:xfrm>
          <a:custGeom>
            <a:avLst/>
            <a:gdLst/>
            <a:ahLst/>
            <a:cxnLst/>
            <a:rect r="r" b="b" t="t" l="l"/>
            <a:pathLst>
              <a:path h="5201697" w="9544398">
                <a:moveTo>
                  <a:pt x="0" y="0"/>
                </a:moveTo>
                <a:lnTo>
                  <a:pt x="9544398" y="0"/>
                </a:lnTo>
                <a:lnTo>
                  <a:pt x="9544398" y="5201696"/>
                </a:lnTo>
                <a:lnTo>
                  <a:pt x="0" y="52016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730165">
            <a:off x="8109995" y="16727678"/>
            <a:ext cx="9544398" cy="5201697"/>
          </a:xfrm>
          <a:custGeom>
            <a:avLst/>
            <a:gdLst/>
            <a:ahLst/>
            <a:cxnLst/>
            <a:rect r="r" b="b" t="t" l="l"/>
            <a:pathLst>
              <a:path h="5201697" w="9544398">
                <a:moveTo>
                  <a:pt x="0" y="0"/>
                </a:moveTo>
                <a:lnTo>
                  <a:pt x="9544398" y="0"/>
                </a:lnTo>
                <a:lnTo>
                  <a:pt x="9544398" y="5201697"/>
                </a:lnTo>
                <a:lnTo>
                  <a:pt x="0" y="52016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5152791" y="15955392"/>
            <a:ext cx="10744200" cy="10672572"/>
          </a:xfrm>
          <a:custGeom>
            <a:avLst/>
            <a:gdLst/>
            <a:ahLst/>
            <a:cxnLst/>
            <a:rect r="r" b="b" t="t" l="l"/>
            <a:pathLst>
              <a:path h="10672572" w="10744200">
                <a:moveTo>
                  <a:pt x="0" y="0"/>
                </a:moveTo>
                <a:lnTo>
                  <a:pt x="10744200" y="0"/>
                </a:lnTo>
                <a:lnTo>
                  <a:pt x="10744200" y="10672572"/>
                </a:lnTo>
                <a:lnTo>
                  <a:pt x="0" y="106725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058150" y="-5539778"/>
            <a:ext cx="10744200" cy="10672572"/>
          </a:xfrm>
          <a:custGeom>
            <a:avLst/>
            <a:gdLst/>
            <a:ahLst/>
            <a:cxnLst/>
            <a:rect r="r" b="b" t="t" l="l"/>
            <a:pathLst>
              <a:path h="10672572" w="10744200">
                <a:moveTo>
                  <a:pt x="0" y="0"/>
                </a:moveTo>
                <a:lnTo>
                  <a:pt x="10744200" y="0"/>
                </a:lnTo>
                <a:lnTo>
                  <a:pt x="10744200" y="10672572"/>
                </a:lnTo>
                <a:lnTo>
                  <a:pt x="0" y="106725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962038" y="371271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782162" y="17960976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8761918" y="2974282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607656" y="15352533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0" y="3797529"/>
            <a:ext cx="13226466" cy="136933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194"/>
              </a:lnSpc>
            </a:pPr>
            <a:r>
              <a:rPr lang="en-US" sz="7281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La Filosofía del Ritual</a:t>
            </a:r>
          </a:p>
          <a:p>
            <a:pPr algn="ctr">
              <a:lnSpc>
                <a:spcPts val="10194"/>
              </a:lnSpc>
            </a:pPr>
          </a:p>
          <a:p>
            <a:pPr algn="ctr">
              <a:lnSpc>
                <a:spcPts val="5620"/>
              </a:lnSpc>
            </a:pPr>
            <a:r>
              <a:rPr lang="en-US" sz="4014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La ceremonia del té es más que protocolo: es un espejo de los valores más profundos de la cultura japonesa.</a:t>
            </a:r>
          </a:p>
          <a:p>
            <a:pPr algn="ctr" marL="866687" indent="-433344" lvl="1">
              <a:lnSpc>
                <a:spcPts val="5620"/>
              </a:lnSpc>
              <a:buFont typeface="Arial"/>
              <a:buChar char="•"/>
            </a:pPr>
            <a:r>
              <a:rPr lang="en-US" sz="4014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Wa (和) – Armonía: equilibrio entre las personas, la naturaleza y el entorno.</a:t>
            </a:r>
          </a:p>
          <a:p>
            <a:pPr algn="ctr" marL="866687" indent="-433344" lvl="1">
              <a:lnSpc>
                <a:spcPts val="5620"/>
              </a:lnSpc>
              <a:buFont typeface="Arial"/>
              <a:buChar char="•"/>
            </a:pPr>
            <a:r>
              <a:rPr lang="en-US" sz="4014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Kei (敬) – Respeto: hacia los demás, hacia los objetos y hacia uno mismo.</a:t>
            </a:r>
          </a:p>
          <a:p>
            <a:pPr algn="ctr" marL="866687" indent="-433344" lvl="1">
              <a:lnSpc>
                <a:spcPts val="5620"/>
              </a:lnSpc>
              <a:buFont typeface="Arial"/>
              <a:buChar char="•"/>
            </a:pPr>
            <a:r>
              <a:rPr lang="en-US" sz="4014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Sei (清) – Pureza: limpieza física y mental antes de compartir el té.</a:t>
            </a:r>
          </a:p>
          <a:p>
            <a:pPr algn="ctr" marL="866687" indent="-433344" lvl="1">
              <a:lnSpc>
                <a:spcPts val="5620"/>
              </a:lnSpc>
              <a:buFont typeface="Arial"/>
              <a:buChar char="•"/>
            </a:pPr>
            <a:r>
              <a:rPr lang="en-US" sz="4014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Jaku (寂) – Tranquilidad: el estado final de calma que surge del ritual.</a:t>
            </a:r>
          </a:p>
          <a:p>
            <a:pPr algn="ctr">
              <a:lnSpc>
                <a:spcPts val="5620"/>
              </a:lnSpc>
            </a:pPr>
            <a:r>
              <a:rPr lang="en-US" sz="4014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Durante la ceremonia, el anfitrión y los invitados comparten un mismo espacio de silencio, donde la atención plena se convierte en una forma de gratitud.</a:t>
            </a:r>
          </a:p>
          <a:p>
            <a:pPr algn="ctr">
              <a:lnSpc>
                <a:spcPts val="15422"/>
              </a:lnSpc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3430250" cy="21431250"/>
          </a:xfrm>
          <a:custGeom>
            <a:avLst/>
            <a:gdLst/>
            <a:ahLst/>
            <a:cxnLst/>
            <a:rect r="r" b="b" t="t" l="l"/>
            <a:pathLst>
              <a:path h="21431250" w="13430250">
                <a:moveTo>
                  <a:pt x="0" y="0"/>
                </a:moveTo>
                <a:lnTo>
                  <a:pt x="13430250" y="0"/>
                </a:lnTo>
                <a:lnTo>
                  <a:pt x="13430250" y="21431250"/>
                </a:lnTo>
                <a:lnTo>
                  <a:pt x="0" y="2143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787" t="0" r="-2978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227839" y="-369484"/>
            <a:ext cx="9544398" cy="5201697"/>
          </a:xfrm>
          <a:custGeom>
            <a:avLst/>
            <a:gdLst/>
            <a:ahLst/>
            <a:cxnLst/>
            <a:rect r="r" b="b" t="t" l="l"/>
            <a:pathLst>
              <a:path h="5201697" w="9544398">
                <a:moveTo>
                  <a:pt x="0" y="0"/>
                </a:moveTo>
                <a:lnTo>
                  <a:pt x="9544398" y="0"/>
                </a:lnTo>
                <a:lnTo>
                  <a:pt x="9544398" y="5201696"/>
                </a:lnTo>
                <a:lnTo>
                  <a:pt x="0" y="52016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730165">
            <a:off x="8109995" y="16727678"/>
            <a:ext cx="9544398" cy="5201697"/>
          </a:xfrm>
          <a:custGeom>
            <a:avLst/>
            <a:gdLst/>
            <a:ahLst/>
            <a:cxnLst/>
            <a:rect r="r" b="b" t="t" l="l"/>
            <a:pathLst>
              <a:path h="5201697" w="9544398">
                <a:moveTo>
                  <a:pt x="0" y="0"/>
                </a:moveTo>
                <a:lnTo>
                  <a:pt x="9544398" y="0"/>
                </a:lnTo>
                <a:lnTo>
                  <a:pt x="9544398" y="5201697"/>
                </a:lnTo>
                <a:lnTo>
                  <a:pt x="0" y="52016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5152791" y="15955392"/>
            <a:ext cx="10744200" cy="10672572"/>
          </a:xfrm>
          <a:custGeom>
            <a:avLst/>
            <a:gdLst/>
            <a:ahLst/>
            <a:cxnLst/>
            <a:rect r="r" b="b" t="t" l="l"/>
            <a:pathLst>
              <a:path h="10672572" w="10744200">
                <a:moveTo>
                  <a:pt x="0" y="0"/>
                </a:moveTo>
                <a:lnTo>
                  <a:pt x="10744200" y="0"/>
                </a:lnTo>
                <a:lnTo>
                  <a:pt x="10744200" y="10672572"/>
                </a:lnTo>
                <a:lnTo>
                  <a:pt x="0" y="106725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058150" y="-5539778"/>
            <a:ext cx="10744200" cy="10672572"/>
          </a:xfrm>
          <a:custGeom>
            <a:avLst/>
            <a:gdLst/>
            <a:ahLst/>
            <a:cxnLst/>
            <a:rect r="r" b="b" t="t" l="l"/>
            <a:pathLst>
              <a:path h="10672572" w="10744200">
                <a:moveTo>
                  <a:pt x="0" y="0"/>
                </a:moveTo>
                <a:lnTo>
                  <a:pt x="10744200" y="0"/>
                </a:lnTo>
                <a:lnTo>
                  <a:pt x="10744200" y="10672572"/>
                </a:lnTo>
                <a:lnTo>
                  <a:pt x="0" y="106725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962038" y="371271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782162" y="17960976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8761918" y="2974282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607656" y="15352533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878746" y="3435097"/>
            <a:ext cx="12003448" cy="16191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19"/>
              </a:lnSpc>
            </a:pPr>
            <a:r>
              <a:rPr lang="en-US" sz="7800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Utensilios del Kit</a:t>
            </a:r>
          </a:p>
          <a:p>
            <a:pPr algn="ctr">
              <a:lnSpc>
                <a:spcPts val="10919"/>
              </a:lnSpc>
            </a:pPr>
          </a:p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Cada utensilio del ritual tiene su propósito y simbolismo.</a:t>
            </a:r>
          </a:p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</a:t>
            </a:r>
          </a:p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Tu set de té matcha, con estética moderna y alma tradicional, es una herramienta de conexión entre culturas:</a:t>
            </a:r>
          </a:p>
          <a:p>
            <a:pPr algn="ctr">
              <a:lnSpc>
                <a:spcPts val="6019"/>
              </a:lnSpc>
            </a:pPr>
          </a:p>
          <a:p>
            <a:pPr algn="just" marL="928369" indent="-464185" lvl="1">
              <a:lnSpc>
                <a:spcPts val="6019"/>
              </a:lnSpc>
              <a:buFont typeface="Arial"/>
              <a:buChar char="•"/>
            </a:pPr>
            <a:r>
              <a:rPr lang="en-US" sz="4299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</a:t>
            </a:r>
            <a:r>
              <a:rPr lang="en-US" sz="4299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Chawan – Bol de Cerámica</a:t>
            </a:r>
          </a:p>
          <a:p>
            <a:pPr algn="just" marL="928369" indent="-464185" lvl="1">
              <a:lnSpc>
                <a:spcPts val="6019"/>
              </a:lnSpc>
              <a:buFont typeface="Arial"/>
              <a:buChar char="•"/>
            </a:pPr>
            <a:r>
              <a:rPr lang="en-US" sz="4299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Negro mate por fuera, verde jade brillante por dentro, con borde dorado fino.</a:t>
            </a:r>
          </a:p>
          <a:p>
            <a:pPr algn="just" marL="928369" indent="-464185" lvl="1">
              <a:lnSpc>
                <a:spcPts val="6019"/>
              </a:lnSpc>
              <a:buFont typeface="Arial"/>
              <a:buChar char="•"/>
            </a:pPr>
            <a:r>
              <a:rPr lang="en-US" sz="4299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El chawan representa el “recipiente del universo” lo que contiene y lo que ofrece.</a:t>
            </a:r>
          </a:p>
          <a:p>
            <a:pPr algn="just" marL="928369" indent="-464185" lvl="1">
              <a:lnSpc>
                <a:spcPts val="6019"/>
              </a:lnSpc>
              <a:buFont typeface="Arial"/>
              <a:buChar char="•"/>
            </a:pPr>
            <a:r>
              <a:rPr lang="en-US" sz="4299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Su interior verde refleja la serenidad del té y su dorado, la nobleza del momento.</a:t>
            </a:r>
          </a:p>
          <a:p>
            <a:pPr algn="ctr">
              <a:lnSpc>
                <a:spcPts val="6019"/>
              </a:lnSpc>
            </a:pPr>
          </a:p>
          <a:p>
            <a:pPr algn="ctr">
              <a:lnSpc>
                <a:spcPts val="16519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3430250" cy="21431250"/>
          </a:xfrm>
          <a:custGeom>
            <a:avLst/>
            <a:gdLst/>
            <a:ahLst/>
            <a:cxnLst/>
            <a:rect r="r" b="b" t="t" l="l"/>
            <a:pathLst>
              <a:path h="21431250" w="13430250">
                <a:moveTo>
                  <a:pt x="0" y="0"/>
                </a:moveTo>
                <a:lnTo>
                  <a:pt x="13430250" y="0"/>
                </a:lnTo>
                <a:lnTo>
                  <a:pt x="13430250" y="21431250"/>
                </a:lnTo>
                <a:lnTo>
                  <a:pt x="0" y="2143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787" t="0" r="-2978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227839" y="-369484"/>
            <a:ext cx="9544398" cy="5201697"/>
          </a:xfrm>
          <a:custGeom>
            <a:avLst/>
            <a:gdLst/>
            <a:ahLst/>
            <a:cxnLst/>
            <a:rect r="r" b="b" t="t" l="l"/>
            <a:pathLst>
              <a:path h="5201697" w="9544398">
                <a:moveTo>
                  <a:pt x="0" y="0"/>
                </a:moveTo>
                <a:lnTo>
                  <a:pt x="9544398" y="0"/>
                </a:lnTo>
                <a:lnTo>
                  <a:pt x="9544398" y="5201696"/>
                </a:lnTo>
                <a:lnTo>
                  <a:pt x="0" y="52016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730165">
            <a:off x="8109995" y="16727678"/>
            <a:ext cx="9544398" cy="5201697"/>
          </a:xfrm>
          <a:custGeom>
            <a:avLst/>
            <a:gdLst/>
            <a:ahLst/>
            <a:cxnLst/>
            <a:rect r="r" b="b" t="t" l="l"/>
            <a:pathLst>
              <a:path h="5201697" w="9544398">
                <a:moveTo>
                  <a:pt x="0" y="0"/>
                </a:moveTo>
                <a:lnTo>
                  <a:pt x="9544398" y="0"/>
                </a:lnTo>
                <a:lnTo>
                  <a:pt x="9544398" y="5201697"/>
                </a:lnTo>
                <a:lnTo>
                  <a:pt x="0" y="52016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5152791" y="15955392"/>
            <a:ext cx="10744200" cy="10672572"/>
          </a:xfrm>
          <a:custGeom>
            <a:avLst/>
            <a:gdLst/>
            <a:ahLst/>
            <a:cxnLst/>
            <a:rect r="r" b="b" t="t" l="l"/>
            <a:pathLst>
              <a:path h="10672572" w="10744200">
                <a:moveTo>
                  <a:pt x="0" y="0"/>
                </a:moveTo>
                <a:lnTo>
                  <a:pt x="10744200" y="0"/>
                </a:lnTo>
                <a:lnTo>
                  <a:pt x="10744200" y="10672572"/>
                </a:lnTo>
                <a:lnTo>
                  <a:pt x="0" y="106725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058150" y="-5539778"/>
            <a:ext cx="10744200" cy="10672572"/>
          </a:xfrm>
          <a:custGeom>
            <a:avLst/>
            <a:gdLst/>
            <a:ahLst/>
            <a:cxnLst/>
            <a:rect r="r" b="b" t="t" l="l"/>
            <a:pathLst>
              <a:path h="10672572" w="10744200">
                <a:moveTo>
                  <a:pt x="0" y="0"/>
                </a:moveTo>
                <a:lnTo>
                  <a:pt x="10744200" y="0"/>
                </a:lnTo>
                <a:lnTo>
                  <a:pt x="10744200" y="10672572"/>
                </a:lnTo>
                <a:lnTo>
                  <a:pt x="0" y="106725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962038" y="371271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782162" y="17960976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8761918" y="2974282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607656" y="15352533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05234" y="5899352"/>
            <a:ext cx="12476960" cy="91370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19"/>
              </a:lnSpc>
            </a:pPr>
            <a:r>
              <a:rPr lang="en-US" sz="7800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Chasen – Batidor de Bambú</a:t>
            </a:r>
          </a:p>
          <a:p>
            <a:pPr algn="ctr">
              <a:lnSpc>
                <a:spcPts val="5592"/>
              </a:lnSpc>
            </a:pPr>
          </a:p>
          <a:p>
            <a:pPr algn="ctr">
              <a:lnSpc>
                <a:spcPts val="5592"/>
              </a:lnSpc>
            </a:pPr>
          </a:p>
          <a:p>
            <a:pPr algn="ctr">
              <a:lnSpc>
                <a:spcPts val="5592"/>
              </a:lnSpc>
            </a:pPr>
            <a:r>
              <a:rPr lang="en-US" sz="3994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Hecho a mano con 120 púas, el chasen da vida al matcha, creando la espuma fina que simboliza la pureza.</a:t>
            </a:r>
          </a:p>
          <a:p>
            <a:pPr algn="ctr">
              <a:lnSpc>
                <a:spcPts val="5592"/>
              </a:lnSpc>
            </a:pPr>
            <a:r>
              <a:rPr lang="en-US" sz="3994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Usarlo es un acto de ritmo y respiración; el sonido del bambú al batir es el latido del ritual.</a:t>
            </a:r>
          </a:p>
          <a:p>
            <a:pPr algn="ctr">
              <a:lnSpc>
                <a:spcPts val="5592"/>
              </a:lnSpc>
            </a:pPr>
            <a:r>
              <a:rPr lang="en-US" sz="3994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🥄 Chashaku – Cucharilla de Bambú</a:t>
            </a:r>
          </a:p>
          <a:p>
            <a:pPr algn="ctr">
              <a:lnSpc>
                <a:spcPts val="5592"/>
              </a:lnSpc>
            </a:pPr>
            <a:r>
              <a:rPr lang="en-US" sz="3994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Su forma curva dosifica el té con precisión y respeto.</a:t>
            </a:r>
          </a:p>
          <a:p>
            <a:pPr algn="ctr">
              <a:lnSpc>
                <a:spcPts val="5592"/>
              </a:lnSpc>
            </a:pPr>
            <a:r>
              <a:rPr lang="en-US" sz="3994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Una cucharilla (aprox. 1 g) basta para llenar la taza de energía y color.</a:t>
            </a:r>
          </a:p>
          <a:p>
            <a:pPr algn="ctr">
              <a:lnSpc>
                <a:spcPts val="5592"/>
              </a:lnSpc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3430250" cy="21431250"/>
          </a:xfrm>
          <a:custGeom>
            <a:avLst/>
            <a:gdLst/>
            <a:ahLst/>
            <a:cxnLst/>
            <a:rect r="r" b="b" t="t" l="l"/>
            <a:pathLst>
              <a:path h="21431250" w="13430250">
                <a:moveTo>
                  <a:pt x="0" y="0"/>
                </a:moveTo>
                <a:lnTo>
                  <a:pt x="13430250" y="0"/>
                </a:lnTo>
                <a:lnTo>
                  <a:pt x="13430250" y="21431250"/>
                </a:lnTo>
                <a:lnTo>
                  <a:pt x="0" y="2143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787" t="0" r="-2978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227839" y="-369484"/>
            <a:ext cx="9544398" cy="5201697"/>
          </a:xfrm>
          <a:custGeom>
            <a:avLst/>
            <a:gdLst/>
            <a:ahLst/>
            <a:cxnLst/>
            <a:rect r="r" b="b" t="t" l="l"/>
            <a:pathLst>
              <a:path h="5201697" w="9544398">
                <a:moveTo>
                  <a:pt x="0" y="0"/>
                </a:moveTo>
                <a:lnTo>
                  <a:pt x="9544398" y="0"/>
                </a:lnTo>
                <a:lnTo>
                  <a:pt x="9544398" y="5201696"/>
                </a:lnTo>
                <a:lnTo>
                  <a:pt x="0" y="52016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730165">
            <a:off x="8109995" y="16727678"/>
            <a:ext cx="9544398" cy="5201697"/>
          </a:xfrm>
          <a:custGeom>
            <a:avLst/>
            <a:gdLst/>
            <a:ahLst/>
            <a:cxnLst/>
            <a:rect r="r" b="b" t="t" l="l"/>
            <a:pathLst>
              <a:path h="5201697" w="9544398">
                <a:moveTo>
                  <a:pt x="0" y="0"/>
                </a:moveTo>
                <a:lnTo>
                  <a:pt x="9544398" y="0"/>
                </a:lnTo>
                <a:lnTo>
                  <a:pt x="9544398" y="5201697"/>
                </a:lnTo>
                <a:lnTo>
                  <a:pt x="0" y="52016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5152791" y="15955392"/>
            <a:ext cx="10744200" cy="10672572"/>
          </a:xfrm>
          <a:custGeom>
            <a:avLst/>
            <a:gdLst/>
            <a:ahLst/>
            <a:cxnLst/>
            <a:rect r="r" b="b" t="t" l="l"/>
            <a:pathLst>
              <a:path h="10672572" w="10744200">
                <a:moveTo>
                  <a:pt x="0" y="0"/>
                </a:moveTo>
                <a:lnTo>
                  <a:pt x="10744200" y="0"/>
                </a:lnTo>
                <a:lnTo>
                  <a:pt x="10744200" y="10672572"/>
                </a:lnTo>
                <a:lnTo>
                  <a:pt x="0" y="106725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058150" y="-5539778"/>
            <a:ext cx="10744200" cy="10672572"/>
          </a:xfrm>
          <a:custGeom>
            <a:avLst/>
            <a:gdLst/>
            <a:ahLst/>
            <a:cxnLst/>
            <a:rect r="r" b="b" t="t" l="l"/>
            <a:pathLst>
              <a:path h="10672572" w="10744200">
                <a:moveTo>
                  <a:pt x="0" y="0"/>
                </a:moveTo>
                <a:lnTo>
                  <a:pt x="10744200" y="0"/>
                </a:lnTo>
                <a:lnTo>
                  <a:pt x="10744200" y="10672572"/>
                </a:lnTo>
                <a:lnTo>
                  <a:pt x="0" y="106725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962038" y="371271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782162" y="17960976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8761918" y="2974282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607656" y="15352533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695954" y="6152584"/>
            <a:ext cx="12038343" cy="54399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207"/>
              </a:lnSpc>
            </a:pPr>
            <a:r>
              <a:rPr lang="en-US" sz="7291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Chashaku – Cucharilla de Bambú</a:t>
            </a:r>
          </a:p>
          <a:p>
            <a:pPr algn="ctr">
              <a:lnSpc>
                <a:spcPts val="10207"/>
              </a:lnSpc>
            </a:pPr>
          </a:p>
          <a:p>
            <a:pPr algn="ctr">
              <a:lnSpc>
                <a:spcPts val="5627"/>
              </a:lnSpc>
            </a:pPr>
            <a:r>
              <a:rPr lang="en-US" sz="4019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Su forma curva dosifica el té con precisión y respeto.</a:t>
            </a:r>
          </a:p>
          <a:p>
            <a:pPr algn="ctr">
              <a:lnSpc>
                <a:spcPts val="5627"/>
              </a:lnSpc>
            </a:pPr>
            <a:r>
              <a:rPr lang="en-US" sz="4019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Una cucharilla (aprox. 1 g) basta para llenar la taza de energía y color.</a:t>
            </a:r>
          </a:p>
          <a:p>
            <a:pPr algn="ctr">
              <a:lnSpc>
                <a:spcPts val="5627"/>
              </a:lnSpc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3430250" cy="21431250"/>
          </a:xfrm>
          <a:custGeom>
            <a:avLst/>
            <a:gdLst/>
            <a:ahLst/>
            <a:cxnLst/>
            <a:rect r="r" b="b" t="t" l="l"/>
            <a:pathLst>
              <a:path h="21431250" w="13430250">
                <a:moveTo>
                  <a:pt x="0" y="0"/>
                </a:moveTo>
                <a:lnTo>
                  <a:pt x="13430250" y="0"/>
                </a:lnTo>
                <a:lnTo>
                  <a:pt x="13430250" y="21431250"/>
                </a:lnTo>
                <a:lnTo>
                  <a:pt x="0" y="2143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787" t="0" r="-2978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227839" y="-369484"/>
            <a:ext cx="9544398" cy="5201697"/>
          </a:xfrm>
          <a:custGeom>
            <a:avLst/>
            <a:gdLst/>
            <a:ahLst/>
            <a:cxnLst/>
            <a:rect r="r" b="b" t="t" l="l"/>
            <a:pathLst>
              <a:path h="5201697" w="9544398">
                <a:moveTo>
                  <a:pt x="0" y="0"/>
                </a:moveTo>
                <a:lnTo>
                  <a:pt x="9544398" y="0"/>
                </a:lnTo>
                <a:lnTo>
                  <a:pt x="9544398" y="5201696"/>
                </a:lnTo>
                <a:lnTo>
                  <a:pt x="0" y="52016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730165">
            <a:off x="8109995" y="16727678"/>
            <a:ext cx="9544398" cy="5201697"/>
          </a:xfrm>
          <a:custGeom>
            <a:avLst/>
            <a:gdLst/>
            <a:ahLst/>
            <a:cxnLst/>
            <a:rect r="r" b="b" t="t" l="l"/>
            <a:pathLst>
              <a:path h="5201697" w="9544398">
                <a:moveTo>
                  <a:pt x="0" y="0"/>
                </a:moveTo>
                <a:lnTo>
                  <a:pt x="9544398" y="0"/>
                </a:lnTo>
                <a:lnTo>
                  <a:pt x="9544398" y="5201697"/>
                </a:lnTo>
                <a:lnTo>
                  <a:pt x="0" y="52016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5152791" y="15955392"/>
            <a:ext cx="10744200" cy="10672572"/>
          </a:xfrm>
          <a:custGeom>
            <a:avLst/>
            <a:gdLst/>
            <a:ahLst/>
            <a:cxnLst/>
            <a:rect r="r" b="b" t="t" l="l"/>
            <a:pathLst>
              <a:path h="10672572" w="10744200">
                <a:moveTo>
                  <a:pt x="0" y="0"/>
                </a:moveTo>
                <a:lnTo>
                  <a:pt x="10744200" y="0"/>
                </a:lnTo>
                <a:lnTo>
                  <a:pt x="10744200" y="10672572"/>
                </a:lnTo>
                <a:lnTo>
                  <a:pt x="0" y="106725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058150" y="-5539778"/>
            <a:ext cx="10744200" cy="10672572"/>
          </a:xfrm>
          <a:custGeom>
            <a:avLst/>
            <a:gdLst/>
            <a:ahLst/>
            <a:cxnLst/>
            <a:rect r="r" b="b" t="t" l="l"/>
            <a:pathLst>
              <a:path h="10672572" w="10744200">
                <a:moveTo>
                  <a:pt x="0" y="0"/>
                </a:moveTo>
                <a:lnTo>
                  <a:pt x="10744200" y="0"/>
                </a:lnTo>
                <a:lnTo>
                  <a:pt x="10744200" y="10672572"/>
                </a:lnTo>
                <a:lnTo>
                  <a:pt x="0" y="106725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962038" y="371271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782162" y="17960976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8761918" y="2974282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607656" y="15352533"/>
            <a:ext cx="10744200" cy="3330702"/>
          </a:xfrm>
          <a:custGeom>
            <a:avLst/>
            <a:gdLst/>
            <a:ahLst/>
            <a:cxnLst/>
            <a:rect r="r" b="b" t="t" l="l"/>
            <a:pathLst>
              <a:path h="3330702" w="10744200">
                <a:moveTo>
                  <a:pt x="0" y="0"/>
                </a:moveTo>
                <a:lnTo>
                  <a:pt x="10744200" y="0"/>
                </a:lnTo>
                <a:lnTo>
                  <a:pt x="10744200" y="3330702"/>
                </a:lnTo>
                <a:lnTo>
                  <a:pt x="0" y="3330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0" y="6261848"/>
            <a:ext cx="13430250" cy="7809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19"/>
              </a:lnSpc>
            </a:pPr>
            <a:r>
              <a:rPr lang="en-US" sz="7800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Tamiz o Colador Fino</a:t>
            </a:r>
          </a:p>
          <a:p>
            <a:pPr algn="ctr">
              <a:lnSpc>
                <a:spcPts val="10919"/>
              </a:lnSpc>
            </a:pPr>
          </a:p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El matcha se tamiza para eliminar grumos y dejar el polvo liviano como aire.</a:t>
            </a:r>
          </a:p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Zen Kurenaido"/>
                <a:ea typeface="Zen Kurenaido"/>
                <a:cs typeface="Zen Kurenaido"/>
                <a:sym typeface="Zen Kurenaido"/>
              </a:rPr>
              <a:t> Tamizar simboliza preparar el espíritu para recibir la experiencia.</a:t>
            </a:r>
          </a:p>
          <a:p>
            <a:pPr algn="ctr">
              <a:lnSpc>
                <a:spcPts val="16519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DAG3WK1cL8c</dc:identifier>
  <dcterms:modified xsi:type="dcterms:W3CDTF">2011-08-01T06:04:30Z</dcterms:modified>
  <cp:revision>1</cp:revision>
  <dc:title>El arte del Matcha</dc:title>
</cp:coreProperties>
</file>