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73" r:id="rId3"/>
    <p:sldId id="257" r:id="rId4"/>
    <p:sldId id="274" r:id="rId5"/>
    <p:sldId id="258" r:id="rId6"/>
    <p:sldId id="284" r:id="rId7"/>
    <p:sldId id="283" r:id="rId8"/>
    <p:sldId id="285" r:id="rId9"/>
    <p:sldId id="286" r:id="rId10"/>
    <p:sldId id="292" r:id="rId11"/>
    <p:sldId id="293" r:id="rId12"/>
    <p:sldId id="276" r:id="rId13"/>
    <p:sldId id="260" r:id="rId14"/>
    <p:sldId id="277" r:id="rId15"/>
    <p:sldId id="289" r:id="rId16"/>
    <p:sldId id="261" r:id="rId17"/>
    <p:sldId id="282" r:id="rId18"/>
    <p:sldId id="278" r:id="rId19"/>
    <p:sldId id="291" r:id="rId20"/>
    <p:sldId id="294" r:id="rId21"/>
    <p:sldId id="295" r:id="rId22"/>
    <p:sldId id="275" r:id="rId23"/>
    <p:sldId id="271" r:id="rId24"/>
    <p:sldId id="272" r:id="rId2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73" autoAdjust="0"/>
    <p:restoredTop sz="94660"/>
  </p:normalViewPr>
  <p:slideViewPr>
    <p:cSldViewPr snapToGrid="0">
      <p:cViewPr varScale="1">
        <p:scale>
          <a:sx n="102" d="100"/>
          <a:sy n="102"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ilver" userId="5483e828a1166d9a" providerId="LiveId" clId="{69A8A481-8BCB-4764-B2E6-DF320C96E634}"/>
    <pc:docChg chg="modSld">
      <pc:chgData name="Marc Silver" userId="5483e828a1166d9a" providerId="LiveId" clId="{69A8A481-8BCB-4764-B2E6-DF320C96E634}" dt="2024-04-03T02:47:11.156" v="1" actId="20577"/>
      <pc:docMkLst>
        <pc:docMk/>
      </pc:docMkLst>
      <pc:sldChg chg="modSp mod">
        <pc:chgData name="Marc Silver" userId="5483e828a1166d9a" providerId="LiveId" clId="{69A8A481-8BCB-4764-B2E6-DF320C96E634}" dt="2024-04-02T17:13:52.175" v="0" actId="14100"/>
        <pc:sldMkLst>
          <pc:docMk/>
          <pc:sldMk cId="1348489498" sldId="273"/>
        </pc:sldMkLst>
        <pc:spChg chg="mod">
          <ac:chgData name="Marc Silver" userId="5483e828a1166d9a" providerId="LiveId" clId="{69A8A481-8BCB-4764-B2E6-DF320C96E634}" dt="2024-04-02T17:13:52.175" v="0" actId="14100"/>
          <ac:spMkLst>
            <pc:docMk/>
            <pc:sldMk cId="1348489498" sldId="273"/>
            <ac:spMk id="3" creationId="{C82352A6-5F9C-1E74-D088-F58DF372B7BB}"/>
          </ac:spMkLst>
        </pc:spChg>
      </pc:sldChg>
      <pc:sldChg chg="modSp mod">
        <pc:chgData name="Marc Silver" userId="5483e828a1166d9a" providerId="LiveId" clId="{69A8A481-8BCB-4764-B2E6-DF320C96E634}" dt="2024-04-03T02:47:11.156" v="1" actId="20577"/>
        <pc:sldMkLst>
          <pc:docMk/>
          <pc:sldMk cId="2126100992" sldId="276"/>
        </pc:sldMkLst>
        <pc:spChg chg="mod">
          <ac:chgData name="Marc Silver" userId="5483e828a1166d9a" providerId="LiveId" clId="{69A8A481-8BCB-4764-B2E6-DF320C96E634}" dt="2024-04-03T02:47:11.156" v="1" actId="20577"/>
          <ac:spMkLst>
            <pc:docMk/>
            <pc:sldMk cId="2126100992" sldId="276"/>
            <ac:spMk id="8" creationId="{312DFEA9-DB85-D664-2801-A1E32E0B0E4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14</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973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16</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4405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394672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08892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403372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342137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6466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5504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85289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1862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448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34389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5530360" cy="3606800"/>
          </a:xfrm>
          <a:prstGeom prst="rect">
            <a:avLst/>
          </a:prstGeom>
        </p:spPr>
        <p:txBody>
          <a:bodyPr vert="horz" lIns="91440" tIns="45720" rIns="91440" bIns="45720" rtlCol="0" anchor="ctr">
            <a:normAutofit/>
          </a:bodyPr>
          <a:lstStyle/>
          <a:p>
            <a:pPr lvl="0" algn="ctr" defTabSz="457200"/>
            <a:r>
              <a:rPr lang="en-US" sz="5400" b="1" dirty="0">
                <a:latin typeface="+mn-lt"/>
              </a:rPr>
              <a:t>Willemstad, Curaçao</a:t>
            </a:r>
            <a:br>
              <a:rPr lang="en-US" sz="5400" b="0" i="0" kern="1200" dirty="0">
                <a:latin typeface="+mn-lt"/>
                <a:ea typeface="+mj-ea"/>
                <a:cs typeface="+mj-cs"/>
              </a:rPr>
            </a:br>
            <a:r>
              <a:rPr lang="en-US" sz="2400" b="0" i="0" kern="1200" dirty="0">
                <a:latin typeface="+mn-lt"/>
                <a:ea typeface="+mj-ea"/>
                <a:cs typeface="+mj-cs"/>
              </a:rPr>
              <a:t>Presented by</a:t>
            </a:r>
            <a:br>
              <a:rPr lang="en-US" sz="2400" b="0" i="0" kern="1200" dirty="0">
                <a:latin typeface="+mn-lt"/>
                <a:ea typeface="+mj-ea"/>
                <a:cs typeface="+mj-cs"/>
              </a:rPr>
            </a:br>
            <a:r>
              <a:rPr lang="en-US" sz="2400" b="0" i="0" kern="1200" dirty="0">
                <a:latin typeface="+mn-lt"/>
                <a:ea typeface="+mj-ea"/>
                <a:cs typeface="+mj-cs"/>
              </a:rPr>
              <a:t>Fellow Cruiser</a:t>
            </a:r>
            <a:br>
              <a:rPr lang="en-US" sz="5400" b="0" i="0" kern="1200" dirty="0">
                <a:latin typeface="+mn-lt"/>
                <a:ea typeface="+mj-ea"/>
                <a:cs typeface="+mj-cs"/>
              </a:rPr>
            </a:br>
            <a:r>
              <a:rPr lang="en-US" sz="4800" b="0" i="0" kern="1200" dirty="0">
                <a:latin typeface="+mn-lt"/>
                <a:ea typeface="+mj-ea"/>
                <a:cs typeface="+mj-cs"/>
              </a:rPr>
              <a:t>Marc Silver</a:t>
            </a:r>
          </a:p>
        </p:txBody>
      </p:sp>
      <p:pic>
        <p:nvPicPr>
          <p:cNvPr id="1030" name="Picture 6" descr="Beaches in Oranjestad, Aruba">
            <a:extLst>
              <a:ext uri="{FF2B5EF4-FFF2-40B4-BE49-F238E27FC236}">
                <a16:creationId xmlns:a16="http://schemas.microsoft.com/office/drawing/2014/main" id="{67610DD5-BA45-EE6D-7998-09A7C352A1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9" b="14065"/>
          <a:stretch/>
        </p:blipFill>
        <p:spPr bwMode="auto">
          <a:xfrm>
            <a:off x="5530360" y="1"/>
            <a:ext cx="4550265" cy="56705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0638"/>
            <a:ext cx="10080625"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mj-lt"/>
                <a:ea typeface="+mj-ea"/>
                <a:cs typeface="+mj-cs"/>
              </a:rPr>
              <a:t>Curaçao History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10</a:t>
            </a:fld>
            <a:endParaRPr lang="en-US" sz="1200">
              <a:solidFill>
                <a:schemeClr val="tx1"/>
              </a:solidFill>
              <a:latin typeface="Calibri" panose="020F0502020204030204"/>
              <a:ea typeface="+mn-ea"/>
              <a:cs typeface="+mn-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214215" y="993423"/>
            <a:ext cx="9652196" cy="5060501"/>
          </a:xfrm>
          <a:prstGeom prst="rect">
            <a:avLst/>
          </a:prstGeom>
        </p:spPr>
        <p:txBody>
          <a:bodyPr vert="horz" lIns="91440" tIns="45720" rIns="91440" bIns="45720" rtlCol="0" anchor="t">
            <a:noAutofit/>
          </a:bodyPr>
          <a:lstStyle/>
          <a:p>
            <a:pPr marL="342900" indent="-342900" algn="l">
              <a:buFont typeface="Wingdings" panose="05000000000000000000" pitchFamily="2" charset="2"/>
              <a:buChar char="Ø"/>
            </a:pPr>
            <a:r>
              <a:rPr lang="en-US" sz="2000" b="1" i="0" dirty="0">
                <a:effectLst/>
                <a:latin typeface="Calibri (Body)"/>
              </a:rPr>
              <a:t>1651 THE FIRST JEWISH IMMIGRANTS</a:t>
            </a:r>
          </a:p>
          <a:p>
            <a:pPr marL="342900" indent="-342900" algn="l">
              <a:buFont typeface="Wingdings" panose="05000000000000000000" pitchFamily="2" charset="2"/>
              <a:buChar char="Ø"/>
            </a:pPr>
            <a:r>
              <a:rPr lang="en-US" sz="2000" b="0" i="0" dirty="0">
                <a:effectLst/>
                <a:latin typeface="Calibri (Body)"/>
              </a:rPr>
              <a:t> In 1651 the Dutch West India Company permitted </a:t>
            </a:r>
            <a:br>
              <a:rPr lang="en-US" sz="2000" b="0" i="0" dirty="0">
                <a:effectLst/>
                <a:latin typeface="Calibri (Body)"/>
              </a:rPr>
            </a:br>
            <a:r>
              <a:rPr lang="en-US" sz="2000" b="0" i="0" dirty="0">
                <a:effectLst/>
                <a:latin typeface="Calibri (Body)"/>
              </a:rPr>
              <a:t>João de Illan to bring fifty Jewish settlers to </a:t>
            </a:r>
            <a:br>
              <a:rPr lang="en-US" sz="2000" b="0" i="0" dirty="0">
                <a:effectLst/>
                <a:latin typeface="Calibri (Body)"/>
              </a:rPr>
            </a:br>
            <a:r>
              <a:rPr lang="en-US" sz="2000" b="0" i="0" dirty="0">
                <a:effectLst/>
                <a:latin typeface="Calibri (Body)"/>
              </a:rPr>
              <a:t>Curaçao. With these settlers, De Illan formed the </a:t>
            </a:r>
            <a:br>
              <a:rPr lang="en-US" sz="2000" b="0" i="0" dirty="0">
                <a:effectLst/>
                <a:latin typeface="Calibri (Body)"/>
              </a:rPr>
            </a:br>
            <a:r>
              <a:rPr lang="en-US" sz="2000" b="0" i="0" dirty="0">
                <a:effectLst/>
                <a:latin typeface="Calibri (Body)"/>
              </a:rPr>
              <a:t>Jewish community </a:t>
            </a:r>
            <a:r>
              <a:rPr lang="en-US" sz="2000" b="0" i="0" dirty="0" err="1">
                <a:effectLst/>
                <a:latin typeface="Calibri (Body)"/>
              </a:rPr>
              <a:t>Mikvé</a:t>
            </a:r>
            <a:r>
              <a:rPr lang="en-US" sz="2000" b="0" i="0" dirty="0">
                <a:effectLst/>
                <a:latin typeface="Calibri (Body)"/>
              </a:rPr>
              <a:t> </a:t>
            </a:r>
            <a:r>
              <a:rPr lang="en-US" sz="2000" b="0" i="0" dirty="0" err="1">
                <a:effectLst/>
                <a:latin typeface="Calibri (Body)"/>
              </a:rPr>
              <a:t>Israël</a:t>
            </a:r>
            <a:r>
              <a:rPr lang="en-US" sz="2000" b="0" i="0" dirty="0">
                <a:effectLst/>
                <a:latin typeface="Calibri (Body)"/>
              </a:rPr>
              <a:t> (Hope </a:t>
            </a:r>
            <a:r>
              <a:rPr lang="en-US" sz="2000" b="0" i="0" dirty="0" err="1">
                <a:effectLst/>
                <a:latin typeface="Calibri (Body)"/>
              </a:rPr>
              <a:t>Israëls</a:t>
            </a:r>
            <a:r>
              <a:rPr lang="en-US" sz="2000" b="0" i="0" dirty="0">
                <a:effectLst/>
                <a:latin typeface="Calibri (Body)"/>
              </a:rPr>
              <a:t>).</a:t>
            </a:r>
          </a:p>
          <a:p>
            <a:pPr marL="342900" indent="-342900" algn="l">
              <a:buFont typeface="Wingdings" panose="05000000000000000000" pitchFamily="2" charset="2"/>
              <a:buChar char="Ø"/>
            </a:pPr>
            <a:endParaRPr lang="en-US" sz="2000" b="1" i="0" dirty="0">
              <a:effectLst/>
              <a:latin typeface="Calibri (Body)"/>
            </a:endParaRPr>
          </a:p>
          <a:p>
            <a:pPr marL="342900" indent="-342900" algn="l">
              <a:buFont typeface="Wingdings" panose="05000000000000000000" pitchFamily="2" charset="2"/>
              <a:buChar char="Ø"/>
            </a:pPr>
            <a:r>
              <a:rPr lang="en-US" sz="2000" b="1" i="0" dirty="0">
                <a:effectLst/>
                <a:latin typeface="Calibri (Body)"/>
              </a:rPr>
              <a:t>1657 DUTCH THE SLAVE TRADE IN CURAÇAO</a:t>
            </a:r>
            <a:br>
              <a:rPr lang="en-US" sz="2000" b="1" i="0" dirty="0">
                <a:effectLst/>
                <a:latin typeface="Calibri (Body)"/>
              </a:rPr>
            </a:br>
            <a:r>
              <a:rPr lang="en-US" sz="2000" b="0" i="0" dirty="0">
                <a:effectLst/>
                <a:latin typeface="Calibri (Body)"/>
              </a:rPr>
              <a:t>The Transatlantic slave trade took place from the </a:t>
            </a:r>
            <a:br>
              <a:rPr lang="en-US" sz="2000" b="0" i="0" dirty="0">
                <a:effectLst/>
                <a:latin typeface="Calibri (Body)"/>
              </a:rPr>
            </a:br>
            <a:r>
              <a:rPr lang="en-US" sz="2000" b="0" i="0" dirty="0">
                <a:effectLst/>
                <a:latin typeface="Calibri (Body)"/>
              </a:rPr>
              <a:t>16th century through to the beginning of the 19th </a:t>
            </a:r>
            <a:br>
              <a:rPr lang="en-US" sz="2000" b="0" i="0" dirty="0">
                <a:effectLst/>
                <a:latin typeface="Calibri (Body)"/>
              </a:rPr>
            </a:br>
            <a:r>
              <a:rPr lang="en-US" sz="2000" b="0" i="0" dirty="0">
                <a:effectLst/>
                <a:latin typeface="Calibri (Body)"/>
              </a:rPr>
              <a:t>century. The vast majority of those enslaved were </a:t>
            </a:r>
            <a:br>
              <a:rPr lang="en-US" sz="2000" b="0" i="0" dirty="0">
                <a:effectLst/>
                <a:latin typeface="Calibri (Body)"/>
              </a:rPr>
            </a:br>
            <a:r>
              <a:rPr lang="en-US" sz="2000" b="0" i="0" dirty="0">
                <a:effectLst/>
                <a:latin typeface="Calibri (Body)"/>
              </a:rPr>
              <a:t>transported from the west coast of Africa to the </a:t>
            </a:r>
            <a:br>
              <a:rPr lang="en-US" sz="2000" b="0" i="0" dirty="0">
                <a:effectLst/>
                <a:latin typeface="Calibri (Body)"/>
              </a:rPr>
            </a:br>
            <a:r>
              <a:rPr lang="en-US" sz="2000" b="0" i="0" dirty="0">
                <a:effectLst/>
                <a:latin typeface="Calibri (Body)"/>
              </a:rPr>
              <a:t>New World. </a:t>
            </a:r>
          </a:p>
          <a:p>
            <a:pPr marL="342900" indent="-342900" algn="l">
              <a:buFont typeface="Wingdings" panose="05000000000000000000" pitchFamily="2" charset="2"/>
              <a:buChar char="Ø"/>
            </a:pPr>
            <a:r>
              <a:rPr lang="en-US" sz="2000" b="0" i="0" dirty="0">
                <a:effectLst/>
                <a:latin typeface="Calibri (Body)"/>
              </a:rPr>
              <a:t>Curaçao played an important role in the slave trade because of the Dutch West India Company. </a:t>
            </a:r>
            <a:r>
              <a:rPr lang="en-US" sz="2000" b="0" i="0" dirty="0">
                <a:solidFill>
                  <a:srgbClr val="222222"/>
                </a:solidFill>
                <a:effectLst/>
                <a:latin typeface="Calibri (Body)"/>
              </a:rPr>
              <a:t>The first slave ship, the "</a:t>
            </a:r>
            <a:r>
              <a:rPr lang="en-US" sz="2000" b="0" i="0" dirty="0" err="1">
                <a:solidFill>
                  <a:srgbClr val="222222"/>
                </a:solidFill>
                <a:effectLst/>
                <a:latin typeface="Calibri (Body)"/>
              </a:rPr>
              <a:t>Bontekoe</a:t>
            </a:r>
            <a:r>
              <a:rPr lang="en-US" sz="2000" b="0" i="0" dirty="0">
                <a:solidFill>
                  <a:srgbClr val="222222"/>
                </a:solidFill>
                <a:effectLst/>
                <a:latin typeface="Calibri (Body)"/>
              </a:rPr>
              <a:t>," entered the St. </a:t>
            </a:r>
            <a:r>
              <a:rPr lang="en-US" sz="2000" b="0" i="0" dirty="0" err="1">
                <a:solidFill>
                  <a:srgbClr val="222222"/>
                </a:solidFill>
                <a:effectLst/>
                <a:latin typeface="Calibri (Body)"/>
              </a:rPr>
              <a:t>Annabaai</a:t>
            </a:r>
            <a:r>
              <a:rPr lang="en-US" sz="2000" b="0" i="0" dirty="0">
                <a:solidFill>
                  <a:srgbClr val="222222"/>
                </a:solidFill>
                <a:effectLst/>
                <a:latin typeface="Calibri (Body)"/>
              </a:rPr>
              <a:t> with 191 Africans on board in 1657.</a:t>
            </a:r>
          </a:p>
          <a:p>
            <a:br>
              <a:rPr lang="en-US" sz="2000" b="0" i="0" dirty="0">
                <a:solidFill>
                  <a:srgbClr val="000000"/>
                </a:solidFill>
                <a:effectLst/>
                <a:latin typeface="cardo"/>
              </a:rPr>
            </a:br>
            <a:endParaRPr lang="en-US" sz="2000" b="0" i="0" dirty="0">
              <a:effectLst/>
              <a:latin typeface="cardo"/>
            </a:endParaRPr>
          </a:p>
          <a:p>
            <a:pPr algn="l"/>
            <a:endParaRPr lang="en-US" sz="2000" b="0" i="0" dirty="0">
              <a:effectLst/>
              <a:latin typeface="cardo"/>
            </a:endParaRPr>
          </a:p>
          <a:p>
            <a:pPr algn="l"/>
            <a:endParaRPr lang="en-US" sz="2000" b="0" i="0" dirty="0">
              <a:effectLst/>
              <a:latin typeface="cardo"/>
            </a:endParaRPr>
          </a:p>
        </p:txBody>
      </p:sp>
      <p:pic>
        <p:nvPicPr>
          <p:cNvPr id="1026" name="Picture 2">
            <a:extLst>
              <a:ext uri="{FF2B5EF4-FFF2-40B4-BE49-F238E27FC236}">
                <a16:creationId xmlns:a16="http://schemas.microsoft.com/office/drawing/2014/main" id="{FBA3F90D-4212-985C-4259-619A4986C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2" r="9759"/>
          <a:stretch/>
        </p:blipFill>
        <p:spPr bwMode="auto">
          <a:xfrm>
            <a:off x="5844293" y="1051904"/>
            <a:ext cx="4236311" cy="333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72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0638"/>
            <a:ext cx="10080625"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mn-lt"/>
              </a:rPr>
              <a:t>Curaçao</a:t>
            </a:r>
            <a:r>
              <a:rPr lang="en-US" sz="4000" b="1" dirty="0">
                <a:solidFill>
                  <a:schemeClr val="tx1"/>
                </a:solidFill>
                <a:latin typeface="+mn-lt"/>
                <a:ea typeface="+mj-ea"/>
                <a:cs typeface="+mj-cs"/>
              </a:rPr>
              <a:t> History </a:t>
            </a:r>
            <a:r>
              <a:rPr lang="en-US" sz="2400" b="1" dirty="0">
                <a:solidFill>
                  <a:schemeClr val="tx1"/>
                </a:solidFill>
                <a:latin typeface="+mn-lt"/>
                <a:ea typeface="+mj-ea"/>
                <a:cs typeface="+mj-cs"/>
              </a:rPr>
              <a:t>Cont.</a:t>
            </a:r>
            <a:endParaRPr lang="en-US" sz="4000" b="1" dirty="0">
              <a:solidFill>
                <a:schemeClr val="tx1"/>
              </a:solidFill>
              <a:latin typeface="+mn-lt"/>
              <a:ea typeface="+mj-ea"/>
              <a:cs typeface="+mj-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11</a:t>
            </a:fld>
            <a:endParaRPr lang="en-US" sz="1200">
              <a:solidFill>
                <a:schemeClr val="tx1"/>
              </a:solidFill>
              <a:latin typeface="Calibri" panose="020F0502020204030204"/>
              <a:ea typeface="+mn-ea"/>
              <a:cs typeface="+mn-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214215" y="877731"/>
            <a:ext cx="9652196" cy="5176194"/>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txBody>
          <a:bodyPr vert="horz" lIns="91440" tIns="45720" rIns="91440" bIns="45720" rtlCol="0" anchor="t">
            <a:noAutofit/>
          </a:bodyPr>
          <a:lstStyle/>
          <a:p>
            <a:pPr marL="342900" indent="-342900">
              <a:buFont typeface="Wingdings" panose="05000000000000000000" pitchFamily="2" charset="2"/>
              <a:buChar char="Ø"/>
            </a:pPr>
            <a:r>
              <a:rPr lang="en-US" sz="2000" b="0" i="0" dirty="0">
                <a:effectLst/>
                <a:latin typeface="Calibri (Body)"/>
                <a:ea typeface="Tahoma" panose="020B0604030504040204" pitchFamily="34" charset="0"/>
                <a:cs typeface="Tahoma" panose="020B0604030504040204" pitchFamily="34" charset="0"/>
              </a:rPr>
              <a:t>1795 TULA, CURAÇAO'S NATIONAL HERO - THE REVOLT</a:t>
            </a:r>
          </a:p>
          <a:p>
            <a:pPr marL="342900" indent="-342900">
              <a:buFont typeface="Wingdings" panose="05000000000000000000" pitchFamily="2" charset="2"/>
              <a:buChar char="Ø"/>
            </a:pPr>
            <a:r>
              <a:rPr lang="en-US" sz="2000" b="0" i="0" dirty="0">
                <a:effectLst/>
                <a:latin typeface="Calibri (Body)"/>
                <a:ea typeface="Tahoma" panose="020B0604030504040204" pitchFamily="34" charset="0"/>
                <a:cs typeface="Tahoma" panose="020B0604030504040204" pitchFamily="34" charset="0"/>
              </a:rPr>
              <a:t>Tula was a slave in Curaçao and leader of the revolt that </a:t>
            </a:r>
            <a:br>
              <a:rPr lang="en-US" sz="2000" b="0" i="0" dirty="0">
                <a:effectLst/>
                <a:latin typeface="Calibri (Body)"/>
                <a:ea typeface="Tahoma" panose="020B0604030504040204" pitchFamily="34" charset="0"/>
                <a:cs typeface="Tahoma" panose="020B0604030504040204" pitchFamily="34" charset="0"/>
              </a:rPr>
            </a:br>
            <a:r>
              <a:rPr lang="en-US" sz="2000" b="0" i="0" dirty="0">
                <a:effectLst/>
                <a:latin typeface="Calibri (Body)"/>
                <a:ea typeface="Tahoma" panose="020B0604030504040204" pitchFamily="34" charset="0"/>
                <a:cs typeface="Tahoma" panose="020B0604030504040204" pitchFamily="34" charset="0"/>
              </a:rPr>
              <a:t>lasted for over a month in 1795. He is revered in Curaçao </a:t>
            </a:r>
            <a:br>
              <a:rPr lang="en-US" sz="2000" b="0" i="0" dirty="0">
                <a:effectLst/>
                <a:latin typeface="Calibri (Body)"/>
                <a:ea typeface="Tahoma" panose="020B0604030504040204" pitchFamily="34" charset="0"/>
                <a:cs typeface="Tahoma" panose="020B0604030504040204" pitchFamily="34" charset="0"/>
              </a:rPr>
            </a:br>
            <a:r>
              <a:rPr lang="en-US" sz="2000" b="0" i="0" dirty="0">
                <a:effectLst/>
                <a:latin typeface="Calibri (Body)"/>
                <a:ea typeface="Tahoma" panose="020B0604030504040204" pitchFamily="34" charset="0"/>
                <a:cs typeface="Tahoma" panose="020B0604030504040204" pitchFamily="34" charset="0"/>
              </a:rPr>
              <a:t>today as a fighter for human rights and independence.</a:t>
            </a:r>
          </a:p>
          <a:p>
            <a:pPr marL="342900" indent="-342900">
              <a:buFont typeface="Wingdings" panose="05000000000000000000" pitchFamily="2" charset="2"/>
              <a:buChar char="Ø"/>
            </a:pPr>
            <a:r>
              <a:rPr lang="en-US" sz="2000" b="0" i="0" dirty="0">
                <a:effectLst/>
                <a:latin typeface="Calibri (Body)"/>
              </a:rPr>
              <a:t>The Netherlands was placed under French rule from 1795 to </a:t>
            </a:r>
            <a:br>
              <a:rPr lang="en-US" sz="2000" b="0" i="0" dirty="0">
                <a:effectLst/>
                <a:latin typeface="Calibri (Body)"/>
              </a:rPr>
            </a:br>
            <a:r>
              <a:rPr lang="en-US" sz="2000" b="0" i="0" dirty="0">
                <a:effectLst/>
                <a:latin typeface="Calibri (Body)"/>
              </a:rPr>
              <a:t>1801, it was Tula's conviction that slavery would soon be </a:t>
            </a:r>
            <a:br>
              <a:rPr lang="en-US" sz="2000" b="0" i="0" dirty="0">
                <a:effectLst/>
                <a:latin typeface="Calibri (Body)"/>
              </a:rPr>
            </a:br>
            <a:r>
              <a:rPr lang="en-US" sz="2000" b="0" i="0" dirty="0">
                <a:effectLst/>
                <a:latin typeface="Calibri (Body)"/>
              </a:rPr>
              <a:t>abolished here, in Curaçao, as well.</a:t>
            </a:r>
            <a:endParaRPr lang="en-US" sz="2000" b="0" i="0" dirty="0">
              <a:effectLst/>
              <a:latin typeface="Calibri (Body)"/>
              <a:ea typeface="Tahoma" panose="020B0604030504040204" pitchFamily="34" charset="0"/>
              <a:cs typeface="Tahoma" panose="020B0604030504040204" pitchFamily="34" charset="0"/>
            </a:endParaRPr>
          </a:p>
          <a:p>
            <a:pPr marL="342900" indent="-342900">
              <a:buFont typeface="Wingdings" panose="05000000000000000000" pitchFamily="2" charset="2"/>
              <a:buChar char="Ø"/>
            </a:pPr>
            <a:r>
              <a:rPr lang="en-US" sz="2000" b="0" i="0" dirty="0">
                <a:solidFill>
                  <a:srgbClr val="003A63"/>
                </a:solidFill>
                <a:effectLst/>
                <a:latin typeface="Calibri (Body)"/>
              </a:rPr>
              <a:t>"We have been abused too much, we do not seek to harm </a:t>
            </a:r>
            <a:br>
              <a:rPr lang="en-US" sz="2000" b="0" i="0" dirty="0">
                <a:solidFill>
                  <a:srgbClr val="003A63"/>
                </a:solidFill>
                <a:effectLst/>
                <a:latin typeface="Calibri (Body)"/>
              </a:rPr>
            </a:br>
            <a:r>
              <a:rPr lang="en-US" sz="2000" b="0" i="0" dirty="0">
                <a:solidFill>
                  <a:srgbClr val="003A63"/>
                </a:solidFill>
                <a:effectLst/>
                <a:latin typeface="Calibri (Body)"/>
              </a:rPr>
              <a:t>anyone, and we are just seeking our freedom. French Negroes </a:t>
            </a:r>
            <a:br>
              <a:rPr lang="en-US" sz="2000" b="0" i="0" dirty="0">
                <a:solidFill>
                  <a:srgbClr val="003A63"/>
                </a:solidFill>
                <a:effectLst/>
                <a:latin typeface="Calibri (Body)"/>
              </a:rPr>
            </a:br>
            <a:r>
              <a:rPr lang="en-US" sz="2000" b="0" i="0" dirty="0">
                <a:solidFill>
                  <a:srgbClr val="003A63"/>
                </a:solidFill>
                <a:effectLst/>
                <a:latin typeface="Calibri (Body)"/>
              </a:rPr>
              <a:t>gained their freedom, Holland was occupied by the French, </a:t>
            </a:r>
            <a:br>
              <a:rPr lang="en-US" sz="2000" b="0" i="0" dirty="0">
                <a:solidFill>
                  <a:srgbClr val="003A63"/>
                </a:solidFill>
                <a:effectLst/>
                <a:latin typeface="Calibri (Body)"/>
              </a:rPr>
            </a:br>
            <a:r>
              <a:rPr lang="en-US" sz="2000" b="0" i="0" dirty="0">
                <a:solidFill>
                  <a:srgbClr val="003A63"/>
                </a:solidFill>
                <a:effectLst/>
                <a:latin typeface="Calibri (Body)"/>
              </a:rPr>
              <a:t>then we must be free here“.</a:t>
            </a:r>
          </a:p>
          <a:p>
            <a:pPr marL="342900" indent="-342900">
              <a:buFont typeface="Wingdings" panose="05000000000000000000" pitchFamily="2" charset="2"/>
              <a:buChar char="Ø"/>
            </a:pPr>
            <a:r>
              <a:rPr lang="en-US" sz="2000" b="0" i="0" dirty="0">
                <a:effectLst/>
                <a:latin typeface="Calibri (Body)"/>
              </a:rPr>
              <a:t>After the revolt was quelled Tula was sentenced to death. The </a:t>
            </a:r>
            <a:br>
              <a:rPr lang="en-US" sz="2000" b="0" i="0" dirty="0">
                <a:effectLst/>
                <a:latin typeface="Calibri (Body)"/>
              </a:rPr>
            </a:br>
            <a:r>
              <a:rPr lang="en-US" sz="2000" b="0" i="0" dirty="0">
                <a:effectLst/>
                <a:latin typeface="Calibri (Body)"/>
              </a:rPr>
              <a:t>execution took place on 3 October 1795 at “Rif” (the Reef) on </a:t>
            </a:r>
            <a:br>
              <a:rPr lang="en-US" sz="2000" b="0" i="0" dirty="0">
                <a:effectLst/>
                <a:latin typeface="Calibri (Body)"/>
              </a:rPr>
            </a:br>
            <a:r>
              <a:rPr lang="en-US" sz="2000" b="0" i="0" dirty="0">
                <a:effectLst/>
                <a:latin typeface="Calibri (Body)"/>
              </a:rPr>
              <a:t>the south coast of the island in </a:t>
            </a:r>
            <a:r>
              <a:rPr lang="en-US" sz="2000" b="0" i="0" dirty="0" err="1">
                <a:effectLst/>
                <a:latin typeface="Calibri (Body)"/>
              </a:rPr>
              <a:t>Otrabanda</a:t>
            </a:r>
            <a:r>
              <a:rPr lang="en-US" sz="2000" b="0" i="0" dirty="0">
                <a:effectLst/>
                <a:latin typeface="Calibri (Body)"/>
              </a:rPr>
              <a:t>. The monument that </a:t>
            </a:r>
            <a:br>
              <a:rPr lang="en-US" sz="2000" b="0" i="0" dirty="0">
                <a:effectLst/>
                <a:latin typeface="Calibri (Body)"/>
              </a:rPr>
            </a:br>
            <a:r>
              <a:rPr lang="en-US" sz="2000" b="0" i="0" dirty="0">
                <a:effectLst/>
                <a:latin typeface="Calibri (Body)"/>
              </a:rPr>
              <a:t>honors him as a warrior for freedom can be found here.</a:t>
            </a:r>
          </a:p>
          <a:p>
            <a:pPr marL="342900" indent="-342900">
              <a:buFont typeface="Wingdings" panose="05000000000000000000" pitchFamily="2" charset="2"/>
              <a:buChar char="Ø"/>
            </a:pPr>
            <a:endParaRPr lang="en-US" sz="2000" b="0" i="0" dirty="0">
              <a:effectLst/>
              <a:latin typeface="Calibri (Body)"/>
              <a:ea typeface="Tahoma" panose="020B0604030504040204" pitchFamily="34" charset="0"/>
              <a:cs typeface="Tahoma" panose="020B0604030504040204" pitchFamily="34" charset="0"/>
            </a:endParaRPr>
          </a:p>
          <a:p>
            <a:br>
              <a:rPr lang="en-US" sz="2000" dirty="0">
                <a:latin typeface="Tahoma" panose="020B0604030504040204" pitchFamily="34" charset="0"/>
                <a:ea typeface="Tahoma" panose="020B0604030504040204" pitchFamily="34" charset="0"/>
                <a:cs typeface="Tahoma" panose="020B0604030504040204" pitchFamily="34" charset="0"/>
              </a:rPr>
            </a:br>
            <a:br>
              <a:rPr lang="en-US" sz="2000" b="0" i="0" dirty="0">
                <a:solidFill>
                  <a:srgbClr val="000000"/>
                </a:solidFill>
                <a:effectLst/>
                <a:latin typeface="cardo"/>
              </a:rPr>
            </a:br>
            <a:endParaRPr lang="en-US" sz="2000" b="0" i="0" dirty="0">
              <a:effectLst/>
              <a:latin typeface="cardo"/>
            </a:endParaRPr>
          </a:p>
          <a:p>
            <a:pPr algn="l"/>
            <a:endParaRPr lang="en-US" sz="2000" b="0" i="0" dirty="0">
              <a:effectLst/>
              <a:latin typeface="cardo"/>
            </a:endParaRPr>
          </a:p>
          <a:p>
            <a:pPr algn="l"/>
            <a:endParaRPr lang="en-US" sz="2000" b="0" i="0" dirty="0">
              <a:effectLst/>
              <a:latin typeface="cardo"/>
            </a:endParaRPr>
          </a:p>
        </p:txBody>
      </p:sp>
      <p:pic>
        <p:nvPicPr>
          <p:cNvPr id="2050" name="Picture 2">
            <a:extLst>
              <a:ext uri="{FF2B5EF4-FFF2-40B4-BE49-F238E27FC236}">
                <a16:creationId xmlns:a16="http://schemas.microsoft.com/office/drawing/2014/main" id="{85DB2A41-0F69-A958-902F-886387FF0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928574"/>
            <a:ext cx="2857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53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12</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dirty="0">
                <a:solidFill>
                  <a:srgbClr val="000000"/>
                </a:solidFill>
                <a:latin typeface="Calibri (Body)"/>
                <a:cs typeface="Times New Roman" panose="02020603050405020304" pitchFamily="18" charset="0"/>
              </a:rPr>
              <a:t>Curaçao Today</a:t>
            </a:r>
          </a:p>
        </p:txBody>
      </p:sp>
      <p:sp>
        <p:nvSpPr>
          <p:cNvPr id="8" name="TextBox 7">
            <a:extLst>
              <a:ext uri="{FF2B5EF4-FFF2-40B4-BE49-F238E27FC236}">
                <a16:creationId xmlns:a16="http://schemas.microsoft.com/office/drawing/2014/main" id="{312DFEA9-DB85-D664-2801-A1E32E0B0E49}"/>
              </a:ext>
            </a:extLst>
          </p:cNvPr>
          <p:cNvSpPr txBox="1"/>
          <p:nvPr/>
        </p:nvSpPr>
        <p:spPr>
          <a:xfrm>
            <a:off x="194628" y="827140"/>
            <a:ext cx="9691367" cy="5262979"/>
          </a:xfrm>
          <a:prstGeom prst="rect">
            <a:avLst/>
          </a:prstGeom>
          <a:noFill/>
        </p:spPr>
        <p:txBody>
          <a:bodyPr wrap="square">
            <a:spAutoFit/>
          </a:bodyPr>
          <a:lstStyle/>
          <a:p>
            <a:pPr algn="l"/>
            <a:r>
              <a:rPr lang="en-US" sz="2400" b="1" i="0" dirty="0">
                <a:effectLst/>
                <a:latin typeface="Calibri (Body)"/>
              </a:rPr>
              <a:t>1863 THE ABOLITION OF SLAVERY</a:t>
            </a:r>
          </a:p>
          <a:p>
            <a:pPr marL="342900" indent="-342900" algn="l">
              <a:buFont typeface="Wingdings" panose="05000000000000000000" pitchFamily="2" charset="2"/>
              <a:buChar char="Ø"/>
            </a:pPr>
            <a:r>
              <a:rPr lang="en-US" sz="2400" b="0" i="0" dirty="0">
                <a:effectLst/>
                <a:latin typeface="Calibri (Body)"/>
              </a:rPr>
              <a:t>By the proclamation of King Willem III, slavery </a:t>
            </a:r>
            <a:br>
              <a:rPr lang="en-US" sz="2400" b="0" i="0" dirty="0">
                <a:effectLst/>
                <a:latin typeface="Calibri (Body)"/>
              </a:rPr>
            </a:br>
            <a:r>
              <a:rPr lang="en-US" sz="2400" b="0" i="0" dirty="0">
                <a:effectLst/>
                <a:latin typeface="Calibri (Body)"/>
              </a:rPr>
              <a:t>was officially abolished in the Dutch colonies </a:t>
            </a:r>
            <a:br>
              <a:rPr lang="en-US" sz="2400" b="0" i="0" dirty="0">
                <a:effectLst/>
                <a:latin typeface="Calibri (Body)"/>
              </a:rPr>
            </a:br>
            <a:r>
              <a:rPr lang="en-US" sz="2400" b="0" i="0" dirty="0">
                <a:effectLst/>
                <a:latin typeface="Calibri (Body)"/>
              </a:rPr>
              <a:t>on 1 July 1863. In the Netherlands Antilles, </a:t>
            </a:r>
            <a:br>
              <a:rPr lang="en-US" sz="2400" b="0" i="0" dirty="0">
                <a:effectLst/>
                <a:latin typeface="Calibri (Body)"/>
              </a:rPr>
            </a:br>
            <a:r>
              <a:rPr lang="en-US" sz="2400" b="0" i="0" dirty="0">
                <a:effectLst/>
                <a:latin typeface="Calibri (Body)"/>
              </a:rPr>
              <a:t>11,634 slaves got their freedom on this date. </a:t>
            </a:r>
            <a:br>
              <a:rPr lang="en-US" sz="2400" b="0" i="0" dirty="0">
                <a:effectLst/>
                <a:latin typeface="Calibri (Body)"/>
              </a:rPr>
            </a:br>
            <a:r>
              <a:rPr lang="en-US" sz="2400" b="0" i="0" dirty="0">
                <a:effectLst/>
                <a:latin typeface="Calibri (Body)"/>
              </a:rPr>
              <a:t>Universal suffrage was achieved on March </a:t>
            </a:r>
            <a:br>
              <a:rPr lang="en-US" sz="2400" b="0" i="0" dirty="0">
                <a:effectLst/>
                <a:latin typeface="Calibri (Body)"/>
              </a:rPr>
            </a:br>
            <a:r>
              <a:rPr lang="en-US" sz="2400" b="0" i="0" dirty="0">
                <a:effectLst/>
                <a:latin typeface="Calibri (Body)"/>
              </a:rPr>
              <a:t>27th, 1949.</a:t>
            </a:r>
          </a:p>
          <a:p>
            <a:pPr algn="l"/>
            <a:r>
              <a:rPr lang="en-US" sz="2400" b="1" i="0" dirty="0">
                <a:effectLst/>
                <a:latin typeface="Calibri (Body)"/>
              </a:rPr>
              <a:t>1937 FIRST ELECTIONS</a:t>
            </a:r>
          </a:p>
          <a:p>
            <a:pPr marL="342900" indent="-342900" algn="l">
              <a:buFont typeface="Wingdings" panose="05000000000000000000" pitchFamily="2" charset="2"/>
              <a:buChar char="Ø"/>
            </a:pPr>
            <a:r>
              <a:rPr lang="en-US" sz="2400" b="0" i="0" dirty="0">
                <a:effectLst/>
                <a:latin typeface="Calibri (Body)"/>
              </a:rPr>
              <a:t>The introduction of partial suffrage in 1936 led to the first elections in Curaçao in 1937. During these elections, political parties made their debut and the political elite tried for the first time to win the support of the voting </a:t>
            </a:r>
            <a:r>
              <a:rPr lang="en-US" sz="2400" b="0" i="0">
                <a:effectLst/>
                <a:latin typeface="Calibri (Body)"/>
              </a:rPr>
              <a:t>population.</a:t>
            </a:r>
            <a:endParaRPr lang="en-US" sz="2400" b="0" i="0" dirty="0">
              <a:effectLst/>
              <a:latin typeface="Calibri (Body)"/>
            </a:endParaRPr>
          </a:p>
          <a:p>
            <a:br>
              <a:rPr lang="en-US" sz="2400" dirty="0"/>
            </a:br>
            <a:endParaRPr lang="en-US" sz="2400" dirty="0"/>
          </a:p>
        </p:txBody>
      </p:sp>
      <p:pic>
        <p:nvPicPr>
          <p:cNvPr id="3074" name="Picture 2">
            <a:extLst>
              <a:ext uri="{FF2B5EF4-FFF2-40B4-BE49-F238E27FC236}">
                <a16:creationId xmlns:a16="http://schemas.microsoft.com/office/drawing/2014/main" id="{F94E7F67-1188-86D7-2ACA-AEDDB0D81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13" y="1182255"/>
            <a:ext cx="3768611" cy="231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0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1512888"/>
            <a:ext cx="2298700" cy="3314700"/>
          </a:xfrm>
          <a:prstGeom prst="rect">
            <a:avLst/>
          </a:prstGeom>
        </p:spPr>
        <p:txBody>
          <a:bodyPr vert="horz" lIns="91440" tIns="45720" rIns="91440" bIns="45720" rtlCol="0" anchor="t">
            <a:normAutofit/>
          </a:bodyPr>
          <a:lstStyle/>
          <a:p>
            <a:pPr lvl="0" algn="ctr" rtl="0" hangingPunct="1">
              <a:lnSpc>
                <a:spcPct val="90000"/>
              </a:lnSpc>
              <a:spcBef>
                <a:spcPct val="0"/>
              </a:spcBef>
            </a:pPr>
            <a:r>
              <a:rPr lang="en-US" sz="4000" b="1" kern="1200" dirty="0">
                <a:latin typeface="+mn-lt"/>
                <a:ea typeface="+mj-ea"/>
                <a:cs typeface="+mj-cs"/>
              </a:rPr>
              <a:t>Area </a:t>
            </a:r>
            <a:br>
              <a:rPr lang="en-US" sz="4000" b="1" kern="1200" dirty="0">
                <a:latin typeface="+mn-lt"/>
                <a:ea typeface="+mj-ea"/>
                <a:cs typeface="+mj-cs"/>
              </a:rPr>
            </a:br>
            <a:r>
              <a:rPr lang="en-US" sz="4000" b="1" kern="1200" dirty="0">
                <a:latin typeface="+mn-lt"/>
                <a:ea typeface="+mj-ea"/>
                <a:cs typeface="+mj-cs"/>
              </a:rPr>
              <a:t>Map of Curaçao</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9710738" y="5337175"/>
            <a:ext cx="369887" cy="303213"/>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900">
                <a:solidFill>
                  <a:schemeClr val="tx1">
                    <a:lumMod val="50000"/>
                    <a:lumOff val="50000"/>
                  </a:schemeClr>
                </a:solidFill>
                <a:latin typeface="+mn-lt"/>
                <a:ea typeface="+mn-ea"/>
                <a:cs typeface="+mn-cs"/>
              </a:rPr>
              <a:pPr lvl="0" hangingPunct="1">
                <a:spcAft>
                  <a:spcPts val="600"/>
                </a:spcAft>
              </a:pPr>
              <a:t>13</a:t>
            </a:fld>
            <a:endParaRPr lang="en-US" sz="900">
              <a:solidFill>
                <a:schemeClr val="tx1">
                  <a:lumMod val="50000"/>
                  <a:lumOff val="50000"/>
                </a:schemeClr>
              </a:solidFill>
              <a:latin typeface="+mn-lt"/>
              <a:ea typeface="+mn-ea"/>
              <a:cs typeface="+mn-cs"/>
            </a:endParaRPr>
          </a:p>
        </p:txBody>
      </p:sp>
      <p:pic>
        <p:nvPicPr>
          <p:cNvPr id="5122" name="Picture 2" descr="Curacao Map , Caribbean - Detailed Map Of Curacao Island FC0">
            <a:extLst>
              <a:ext uri="{FF2B5EF4-FFF2-40B4-BE49-F238E27FC236}">
                <a16:creationId xmlns:a16="http://schemas.microsoft.com/office/drawing/2014/main" id="{0ECAFB71-79A0-5D80-1A5F-FE39198DD8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26"/>
          <a:stretch/>
        </p:blipFill>
        <p:spPr bwMode="auto">
          <a:xfrm>
            <a:off x="2728208" y="3522"/>
            <a:ext cx="7357273" cy="5681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14</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811213"/>
          </a:xfrm>
          <a:prstGeom prst="rect">
            <a:avLst/>
          </a:prstGeom>
        </p:spPr>
        <p:txBody>
          <a:bodyPr vert="horz"/>
          <a:lstStyle/>
          <a:p>
            <a:pPr lvl="0" rtl="0"/>
            <a:r>
              <a:rPr lang="en-US" sz="4800" b="1" dirty="0">
                <a:solidFill>
                  <a:schemeClr val="tx1"/>
                </a:solidFill>
                <a:latin typeface="Tahoma" panose="020B0604030504040204" pitchFamily="34" charset="0"/>
                <a:ea typeface="Tahoma" panose="020B0604030504040204" pitchFamily="34" charset="0"/>
                <a:cs typeface="Tahoma" panose="020B0604030504040204" pitchFamily="34" charset="0"/>
              </a:rPr>
              <a:t>Map of Willemstad</a:t>
            </a:r>
          </a:p>
        </p:txBody>
      </p:sp>
      <p:pic>
        <p:nvPicPr>
          <p:cNvPr id="4098" name="Picture 2" descr="Large Willemstad Maps for Free Download and Print | High-Resolution and Detailed Maps">
            <a:extLst>
              <a:ext uri="{FF2B5EF4-FFF2-40B4-BE49-F238E27FC236}">
                <a16:creationId xmlns:a16="http://schemas.microsoft.com/office/drawing/2014/main" id="{0519F3D2-F5A3-1D7E-4A14-3A286D6D8B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85" t="4578" r="4648" b="6436"/>
          <a:stretch/>
        </p:blipFill>
        <p:spPr bwMode="auto">
          <a:xfrm>
            <a:off x="1" y="-12443"/>
            <a:ext cx="10002982" cy="602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8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42863"/>
            <a:ext cx="9359900" cy="795338"/>
          </a:xfrm>
          <a:prstGeom prst="rect">
            <a:avLst/>
          </a:prstGeom>
        </p:spPr>
        <p:txBody>
          <a:bodyPr vert="horz"/>
          <a:lstStyle/>
          <a:p>
            <a:pPr algn="ctr"/>
            <a:r>
              <a:rPr lang="en-US" sz="4400" b="1" dirty="0">
                <a:solidFill>
                  <a:schemeClr val="tx1"/>
                </a:solidFill>
                <a:latin typeface="Calibri (Body)"/>
                <a:ea typeface="Tahoma" panose="020B0604030504040204" pitchFamily="34" charset="0"/>
                <a:cs typeface="Tahoma" panose="020B0604030504040204" pitchFamily="34" charset="0"/>
              </a:rPr>
              <a:t>Willemstad Buses</a:t>
            </a:r>
            <a:r>
              <a:rPr lang="en-US" sz="4800" b="1" dirty="0">
                <a:solidFill>
                  <a:schemeClr val="tx1"/>
                </a:solidFill>
                <a:latin typeface="Calibri (Body)"/>
                <a:cs typeface="Times New Roman" panose="02020603050405020304" pitchFamily="18" charset="0"/>
              </a:rPr>
              <a:t> </a:t>
            </a:r>
          </a:p>
        </p:txBody>
      </p:sp>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717937" cy="1938992"/>
          </a:xfrm>
          <a:prstGeom prst="rect">
            <a:avLst/>
          </a:prstGeom>
          <a:noFill/>
        </p:spPr>
        <p:txBody>
          <a:bodyPr wrap="square">
            <a:spAutoFit/>
          </a:bodyPr>
          <a:lstStyle/>
          <a:p>
            <a:pPr marL="285750" indent="-285750" algn="l">
              <a:buFont typeface="Arial" panose="020B0604020202020204" pitchFamily="34" charset="0"/>
              <a:buChar char="•"/>
            </a:pPr>
            <a:r>
              <a:rPr lang="en-US" sz="2000" b="0" i="0" dirty="0">
                <a:effectLst/>
                <a:latin typeface="Calibri (Body)"/>
                <a:ea typeface="Tahoma" panose="020B0604030504040204" pitchFamily="34" charset="0"/>
                <a:cs typeface="Tahoma" panose="020B0604030504040204" pitchFamily="34" charset="0"/>
              </a:rPr>
              <a:t>Public transportation is a convenient and inexpensive method to visit the beautiful island of Curaçao. The bus system, operated by the Curaçao Transit Company (CTC), is the island’s primary mode of public transit.</a:t>
            </a:r>
          </a:p>
          <a:p>
            <a:pPr marL="285750" indent="-285750" algn="l">
              <a:buFont typeface="Arial" panose="020B0604020202020204" pitchFamily="34" charset="0"/>
              <a:buChar char="•"/>
            </a:pPr>
            <a:r>
              <a:rPr lang="en-US" sz="2000" b="0" i="0" dirty="0">
                <a:effectLst/>
                <a:latin typeface="Calibri (Body)"/>
                <a:ea typeface="Tahoma" panose="020B0604030504040204" pitchFamily="34" charset="0"/>
                <a:cs typeface="Tahoma" panose="020B0604030504040204" pitchFamily="34" charset="0"/>
              </a:rPr>
              <a:t>The bus routes cover most major areas of the island, including popular tourist destinations. The buses are dependable, friendly, and air-conditioned, making them an excellent choice for travelers on a tight budget.</a:t>
            </a:r>
          </a:p>
        </p:txBody>
      </p:sp>
      <p:pic>
        <p:nvPicPr>
          <p:cNvPr id="7172" name="Picture 4" descr="Buses in Curaçao-ABC">
            <a:extLst>
              <a:ext uri="{FF2B5EF4-FFF2-40B4-BE49-F238E27FC236}">
                <a16:creationId xmlns:a16="http://schemas.microsoft.com/office/drawing/2014/main" id="{57B0ED96-8537-C252-E24E-D718D5B52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210"/>
          <a:stretch/>
        </p:blipFill>
        <p:spPr bwMode="auto">
          <a:xfrm>
            <a:off x="0" y="2747588"/>
            <a:ext cx="4707467" cy="2922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9CDA47-7A58-7837-E94E-B86FE4C3885D}"/>
              </a:ext>
            </a:extLst>
          </p:cNvPr>
          <p:cNvSpPr txBox="1"/>
          <p:nvPr/>
        </p:nvSpPr>
        <p:spPr>
          <a:xfrm>
            <a:off x="4681564" y="2520212"/>
            <a:ext cx="5038436" cy="2862322"/>
          </a:xfrm>
          <a:prstGeom prst="rect">
            <a:avLst/>
          </a:prstGeom>
          <a:noFill/>
        </p:spPr>
        <p:txBody>
          <a:bodyPr wrap="square">
            <a:spAutoFit/>
          </a:bodyPr>
          <a:lstStyle/>
          <a:p>
            <a:pPr marL="285750" indent="-285750" algn="l">
              <a:buFont typeface="Arial" panose="020B0604020202020204" pitchFamily="34" charset="0"/>
              <a:buChar char="•"/>
            </a:pPr>
            <a:endParaRPr lang="en-US" sz="2000" b="0" i="0" dirty="0">
              <a:effectLst/>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n-US" sz="2000" b="0" i="0" dirty="0">
                <a:effectLst/>
                <a:latin typeface="Calibri (Body)"/>
                <a:ea typeface="Tahoma" panose="020B0604030504040204" pitchFamily="34" charset="0"/>
                <a:cs typeface="Tahoma" panose="020B0604030504040204" pitchFamily="34" charset="0"/>
              </a:rPr>
              <a:t>A ride on the routes through the city and the eastern side of the island costs ANG 2.00</a:t>
            </a:r>
            <a:r>
              <a:rPr lang="en-US" sz="2000" dirty="0">
                <a:latin typeface="Calibri (Body)"/>
                <a:ea typeface="Tahoma" panose="020B0604030504040204" pitchFamily="34" charset="0"/>
                <a:cs typeface="Tahoma" panose="020B0604030504040204" pitchFamily="34" charset="0"/>
              </a:rPr>
              <a:t> or $ 1.11 </a:t>
            </a:r>
            <a:r>
              <a:rPr lang="en-US" sz="2000" b="0" i="0" dirty="0">
                <a:effectLst/>
                <a:latin typeface="Calibri (Body)"/>
                <a:ea typeface="Tahoma" panose="020B0604030504040204" pitchFamily="34" charset="0"/>
                <a:cs typeface="Tahoma" panose="020B0604030504040204" pitchFamily="34" charset="0"/>
              </a:rPr>
              <a:t> </a:t>
            </a:r>
          </a:p>
          <a:p>
            <a:pPr marL="285750" indent="-285750" algn="l">
              <a:buFont typeface="Arial" panose="020B0604020202020204" pitchFamily="34" charset="0"/>
              <a:buChar char="•"/>
            </a:pPr>
            <a:r>
              <a:rPr lang="en-US" sz="2000" b="0" i="0" dirty="0">
                <a:effectLst/>
                <a:latin typeface="Calibri (Body)"/>
                <a:ea typeface="Tahoma" panose="020B0604030504040204" pitchFamily="34" charset="0"/>
                <a:cs typeface="Tahoma" panose="020B0604030504040204" pitchFamily="34" charset="0"/>
              </a:rPr>
              <a:t>Seniors 65+ can use the routes covering the city and the eastern side for ANG 1.75 and ANG 2.25 for the routes covering the western side, Tera Kora, </a:t>
            </a:r>
            <a:r>
              <a:rPr lang="en-US" sz="2000" b="0" i="0" dirty="0" err="1">
                <a:effectLst/>
                <a:latin typeface="Calibri (Body)"/>
                <a:ea typeface="Tahoma" panose="020B0604030504040204" pitchFamily="34" charset="0"/>
                <a:cs typeface="Tahoma" panose="020B0604030504040204" pitchFamily="34" charset="0"/>
              </a:rPr>
              <a:t>Lagun</a:t>
            </a:r>
            <a:r>
              <a:rPr lang="en-US" sz="2000" b="0" i="0" dirty="0">
                <a:effectLst/>
                <a:latin typeface="Calibri (Body)"/>
                <a:ea typeface="Tahoma" panose="020B0604030504040204" pitchFamily="34" charset="0"/>
                <a:cs typeface="Tahoma" panose="020B0604030504040204" pitchFamily="34" charset="0"/>
              </a:rPr>
              <a:t> and </a:t>
            </a:r>
            <a:r>
              <a:rPr lang="en-US" sz="2000" b="0" i="0" dirty="0" err="1">
                <a:effectLst/>
                <a:latin typeface="Calibri (Body)"/>
                <a:ea typeface="Tahoma" panose="020B0604030504040204" pitchFamily="34" charset="0"/>
                <a:cs typeface="Tahoma" panose="020B0604030504040204" pitchFamily="34" charset="0"/>
              </a:rPr>
              <a:t>Westpunt</a:t>
            </a:r>
            <a:r>
              <a:rPr lang="en-US" sz="2000" b="0" i="0" dirty="0">
                <a:effectLst/>
                <a:latin typeface="Calibri (Body)"/>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038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140016"/>
            <a:ext cx="10080625" cy="1127951"/>
          </a:xfrm>
          <a:prstGeom prst="rect">
            <a:avLst/>
          </a:prstGeom>
        </p:spPr>
        <p:txBody>
          <a:bodyPr vert="horz"/>
          <a:lstStyle/>
          <a:p>
            <a:pPr algn="ctr"/>
            <a:r>
              <a:rPr lang="en-US" b="1" dirty="0">
                <a:solidFill>
                  <a:schemeClr val="tx1"/>
                </a:solidFill>
                <a:latin typeface="Calibri (Body)"/>
                <a:ea typeface="Tahoma" panose="020B0604030504040204" pitchFamily="34" charset="0"/>
                <a:cs typeface="Tahoma" panose="020B0604030504040204" pitchFamily="34" charset="0"/>
              </a:rPr>
              <a:t>Willemstad Transportation</a:t>
            </a:r>
            <a:r>
              <a:rPr lang="en-US" b="1" dirty="0">
                <a:solidFill>
                  <a:schemeClr val="tx1"/>
                </a:solidFill>
                <a:latin typeface="Calibri (Body)"/>
                <a:cs typeface="Times New Roman" panose="02020603050405020304" pitchFamily="18" charset="0"/>
              </a:rPr>
              <a:t> </a:t>
            </a:r>
          </a:p>
        </p:txBody>
      </p:sp>
      <p:sp>
        <p:nvSpPr>
          <p:cNvPr id="17" name="TextBox 16">
            <a:extLst>
              <a:ext uri="{FF2B5EF4-FFF2-40B4-BE49-F238E27FC236}">
                <a16:creationId xmlns:a16="http://schemas.microsoft.com/office/drawing/2014/main" id="{AD11BFEE-539C-EA02-3FDD-5F58277F8CCF}"/>
              </a:ext>
            </a:extLst>
          </p:cNvPr>
          <p:cNvSpPr txBox="1"/>
          <p:nvPr/>
        </p:nvSpPr>
        <p:spPr>
          <a:xfrm>
            <a:off x="155735" y="829841"/>
            <a:ext cx="9717937" cy="1831271"/>
          </a:xfrm>
          <a:prstGeom prst="rect">
            <a:avLst/>
          </a:prstGeom>
          <a:noFill/>
        </p:spPr>
        <p:txBody>
          <a:bodyPr wrap="square">
            <a:spAutoFit/>
          </a:bodyPr>
          <a:lstStyle/>
          <a:p>
            <a:pPr marL="114300" indent="-342900">
              <a:lnSpc>
                <a:spcPct val="90000"/>
              </a:lnSpc>
              <a:spcAft>
                <a:spcPts val="600"/>
              </a:spcAft>
              <a:buFont typeface="Wingdings" panose="05000000000000000000" pitchFamily="2" charset="2"/>
              <a:buChar char="Ø"/>
            </a:pPr>
            <a:r>
              <a:rPr lang="en-US" sz="2000" b="0" i="0" dirty="0">
                <a:effectLst/>
                <a:latin typeface="Calibri (Body)"/>
                <a:ea typeface="Tahoma" panose="020B0604030504040204" pitchFamily="34" charset="0"/>
                <a:cs typeface="Tahoma" panose="020B0604030504040204" pitchFamily="34" charset="0"/>
              </a:rPr>
              <a:t>Taxis in Curaçao are plentiful. Taxis can be very reasonable, as long as you ask the price BEFORE you get in. </a:t>
            </a:r>
          </a:p>
          <a:p>
            <a:pPr marL="114300" indent="-342900">
              <a:lnSpc>
                <a:spcPct val="90000"/>
              </a:lnSpc>
              <a:spcAft>
                <a:spcPts val="600"/>
              </a:spcAft>
              <a:buFont typeface="Wingdings" panose="05000000000000000000" pitchFamily="2" charset="2"/>
              <a:buChar char="Ø"/>
            </a:pPr>
            <a:r>
              <a:rPr lang="en-US" sz="2000" i="0" dirty="0">
                <a:effectLst/>
                <a:latin typeface="Calibri (Body)"/>
              </a:rPr>
              <a:t>Additionally, some taxi drivers offer island tours, providing you with a unique opportunity to explore Curaçao with a knowledgeable local guide. Taxis are a convenient option for short trips or when you prefer to sit back, relax, and enjoy the scenery while someone else handles the driving.</a:t>
            </a:r>
            <a:endParaRPr lang="en-US" sz="2000" i="0" dirty="0">
              <a:effectLst/>
              <a:latin typeface="Calibri (Body)"/>
              <a:ea typeface="Tahoma" panose="020B0604030504040204" pitchFamily="34" charset="0"/>
              <a:cs typeface="Tahoma" panose="020B0604030504040204" pitchFamily="34" charset="0"/>
            </a:endParaRPr>
          </a:p>
        </p:txBody>
      </p:sp>
      <p:pic>
        <p:nvPicPr>
          <p:cNvPr id="8194" name="Picture 2" descr="Tipos de transporte público en Curaçao">
            <a:extLst>
              <a:ext uri="{FF2B5EF4-FFF2-40B4-BE49-F238E27FC236}">
                <a16:creationId xmlns:a16="http://schemas.microsoft.com/office/drawing/2014/main" id="{DB8BB7A8-C9ED-5BDE-33EE-4303016D9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111" y="2661111"/>
            <a:ext cx="5794514" cy="2993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22DBCF-3ED2-BEF8-6908-3938A0C913C5}"/>
              </a:ext>
            </a:extLst>
          </p:cNvPr>
          <p:cNvSpPr txBox="1"/>
          <p:nvPr/>
        </p:nvSpPr>
        <p:spPr>
          <a:xfrm>
            <a:off x="155734" y="2692758"/>
            <a:ext cx="4259247" cy="3170099"/>
          </a:xfrm>
          <a:prstGeom prst="rect">
            <a:avLst/>
          </a:prstGeom>
          <a:noFill/>
        </p:spPr>
        <p:txBody>
          <a:bodyPr wrap="square">
            <a:spAutoFit/>
          </a:bodyPr>
          <a:lstStyle/>
          <a:p>
            <a:pPr marL="342900" indent="-342900">
              <a:buFont typeface="Wingdings" panose="05000000000000000000" pitchFamily="2" charset="2"/>
              <a:buChar char="Ø"/>
            </a:pPr>
            <a:r>
              <a:rPr lang="en-US" sz="2000" b="0" i="0" dirty="0">
                <a:effectLst/>
                <a:latin typeface="Calibri (Body)"/>
                <a:ea typeface="Tahoma" panose="020B0604030504040204" pitchFamily="34" charset="0"/>
                <a:cs typeface="Tahoma" panose="020B0604030504040204" pitchFamily="34" charset="0"/>
              </a:rPr>
              <a:t>Cruise passengers can find the taxi stand at the end of the pier. </a:t>
            </a:r>
          </a:p>
          <a:p>
            <a:pPr marL="342900" indent="-342900">
              <a:buFont typeface="Wingdings" panose="05000000000000000000" pitchFamily="2" charset="2"/>
              <a:buChar char="Ø"/>
            </a:pPr>
            <a:r>
              <a:rPr lang="en-US" sz="2000" b="0" i="0" dirty="0">
                <a:solidFill>
                  <a:srgbClr val="363940"/>
                </a:solidFill>
                <a:effectLst/>
                <a:latin typeface="Calibri (Body)"/>
                <a:ea typeface="Tahoma" panose="020B0604030504040204" pitchFamily="34" charset="0"/>
                <a:cs typeface="Tahoma" panose="020B0604030504040204" pitchFamily="34" charset="0"/>
              </a:rPr>
              <a:t>Blue Bay, </a:t>
            </a:r>
            <a:r>
              <a:rPr lang="en-US" sz="2000" b="0" i="0" dirty="0" err="1">
                <a:solidFill>
                  <a:srgbClr val="363940"/>
                </a:solidFill>
                <a:effectLst/>
                <a:latin typeface="Calibri (Body)"/>
                <a:ea typeface="Tahoma" panose="020B0604030504040204" pitchFamily="34" charset="0"/>
                <a:cs typeface="Tahoma" panose="020B0604030504040204" pitchFamily="34" charset="0"/>
              </a:rPr>
              <a:t>Piscadera</a:t>
            </a:r>
            <a:r>
              <a:rPr lang="en-US" sz="2000" b="0" i="0" dirty="0">
                <a:solidFill>
                  <a:srgbClr val="363940"/>
                </a:solidFill>
                <a:effectLst/>
                <a:latin typeface="Calibri (Body)"/>
                <a:ea typeface="Tahoma" panose="020B0604030504040204" pitchFamily="34" charset="0"/>
                <a:cs typeface="Tahoma" panose="020B0604030504040204" pitchFamily="34" charset="0"/>
              </a:rPr>
              <a:t>, </a:t>
            </a:r>
            <a:r>
              <a:rPr lang="en-US" sz="2000" b="0" i="0" dirty="0" err="1">
                <a:solidFill>
                  <a:srgbClr val="363940"/>
                </a:solidFill>
                <a:effectLst/>
                <a:latin typeface="Calibri (Body)"/>
                <a:ea typeface="Tahoma" panose="020B0604030504040204" pitchFamily="34" charset="0"/>
                <a:cs typeface="Tahoma" panose="020B0604030504040204" pitchFamily="34" charset="0"/>
              </a:rPr>
              <a:t>Mariott</a:t>
            </a:r>
            <a:r>
              <a:rPr lang="en-US" sz="2000" b="0" i="0" dirty="0">
                <a:solidFill>
                  <a:srgbClr val="363940"/>
                </a:solidFill>
                <a:effectLst/>
                <a:latin typeface="Calibri (Body)"/>
                <a:ea typeface="Tahoma" panose="020B0604030504040204" pitchFamily="34" charset="0"/>
                <a:cs typeface="Tahoma" panose="020B0604030504040204" pitchFamily="34" charset="0"/>
              </a:rPr>
              <a:t>, Dreams etc. is about $30 USD.  </a:t>
            </a:r>
          </a:p>
          <a:p>
            <a:pPr marL="342900" indent="-342900" algn="l">
              <a:buFont typeface="Wingdings" panose="05000000000000000000" pitchFamily="2" charset="2"/>
              <a:buChar char="Ø"/>
            </a:pPr>
            <a:r>
              <a:rPr lang="en-US" sz="2000" b="0" i="0" dirty="0">
                <a:solidFill>
                  <a:srgbClr val="363940"/>
                </a:solidFill>
                <a:effectLst/>
                <a:latin typeface="Calibri (Body)"/>
                <a:ea typeface="Tahoma" panose="020B0604030504040204" pitchFamily="34" charset="0"/>
                <a:cs typeface="Tahoma" panose="020B0604030504040204" pitchFamily="34" charset="0"/>
              </a:rPr>
              <a:t>Willemstad, Mambo Beach, Avila and Sunscape area is approximately $40 USD.   </a:t>
            </a:r>
          </a:p>
          <a:p>
            <a:pPr marL="342900" indent="-342900" algn="l">
              <a:buFont typeface="Wingdings" panose="05000000000000000000" pitchFamily="2" charset="2"/>
              <a:buChar char="Ø"/>
            </a:pPr>
            <a:r>
              <a:rPr lang="en-US" sz="2000" b="0" i="0" dirty="0">
                <a:solidFill>
                  <a:srgbClr val="363940"/>
                </a:solidFill>
                <a:effectLst/>
                <a:latin typeface="Calibri (Body)"/>
                <a:ea typeface="Tahoma" panose="020B0604030504040204" pitchFamily="34" charset="0"/>
                <a:cs typeface="Tahoma" panose="020B0604030504040204" pitchFamily="34" charset="0"/>
              </a:rPr>
              <a:t>Jan Thiel or Sandals cost around $50 USD.  </a:t>
            </a: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85194"/>
            <a:ext cx="10080623" cy="1048661"/>
          </a:xfrm>
          <a:prstGeom prst="rect">
            <a:avLst/>
          </a:prstGeom>
        </p:spPr>
        <p:txBody>
          <a:bodyPr vert="horz"/>
          <a:lstStyle/>
          <a:p>
            <a:pPr algn="ctr"/>
            <a:r>
              <a:rPr lang="en-US" b="1" dirty="0">
                <a:solidFill>
                  <a:schemeClr val="tx1"/>
                </a:solidFill>
                <a:latin typeface="Calibri (Body)"/>
                <a:ea typeface="Tahoma" panose="020B0604030504040204" pitchFamily="34" charset="0"/>
                <a:cs typeface="Tahoma" panose="020B0604030504040204" pitchFamily="34" charset="0"/>
              </a:rPr>
              <a:t>Willemstad Tour Companies</a:t>
            </a:r>
            <a:r>
              <a:rPr lang="en-US" b="1" dirty="0">
                <a:solidFill>
                  <a:schemeClr val="tx1"/>
                </a:solidFill>
                <a:latin typeface="Calibri (Body)"/>
                <a:cs typeface="Times New Roman" panose="02020603050405020304" pitchFamily="18" charset="0"/>
              </a:rPr>
              <a:t> </a:t>
            </a:r>
          </a:p>
        </p:txBody>
      </p:sp>
      <p:sp>
        <p:nvSpPr>
          <p:cNvPr id="5" name="TextBox 4">
            <a:extLst>
              <a:ext uri="{FF2B5EF4-FFF2-40B4-BE49-F238E27FC236}">
                <a16:creationId xmlns:a16="http://schemas.microsoft.com/office/drawing/2014/main" id="{F3AEBA3A-B3D9-CE83-C26E-329DCF6B5A7C}"/>
              </a:ext>
            </a:extLst>
          </p:cNvPr>
          <p:cNvSpPr txBox="1"/>
          <p:nvPr/>
        </p:nvSpPr>
        <p:spPr>
          <a:xfrm>
            <a:off x="360000" y="880533"/>
            <a:ext cx="9360000" cy="1323439"/>
          </a:xfrm>
          <a:prstGeom prst="rect">
            <a:avLst/>
          </a:prstGeom>
          <a:noFill/>
        </p:spPr>
        <p:txBody>
          <a:bodyPr wrap="square">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effectLst/>
                <a:latin typeface="Calibri (Body)"/>
                <a:ea typeface="Tahoma" panose="020B0604030504040204" pitchFamily="34" charset="0"/>
                <a:cs typeface="Tahoma" panose="020B0604030504040204" pitchFamily="34" charset="0"/>
              </a:rPr>
              <a:t>Several independent tour companies in Curaçao offer various tours of the island. They cover just about any activity and interest you may have. You can contact any of them online or just wait and see what is offered when you disembark in Willemstad.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Calibri (Body)"/>
                <a:ea typeface="Tahoma" panose="020B0604030504040204" pitchFamily="34" charset="0"/>
                <a:cs typeface="Tahoma" panose="020B0604030504040204" pitchFamily="34" charset="0"/>
              </a:rPr>
              <a:t>Or as I just said, take a Taxi.</a:t>
            </a:r>
            <a:endParaRPr kumimoji="0" lang="en-US" altLang="en-US" sz="2000" b="0" i="0" u="none" strike="noStrike" cap="none" normalizeH="0" baseline="0" dirty="0">
              <a:ln>
                <a:noFill/>
              </a:ln>
              <a:effectLst/>
              <a:latin typeface="Calibri (Body)"/>
              <a:ea typeface="Tahoma" panose="020B0604030504040204" pitchFamily="34" charset="0"/>
              <a:cs typeface="Tahoma" panose="020B0604030504040204" pitchFamily="34" charset="0"/>
            </a:endParaRPr>
          </a:p>
        </p:txBody>
      </p:sp>
      <p:pic>
        <p:nvPicPr>
          <p:cNvPr id="2050" name="Picture 2" descr="Oranjestad Excursions">
            <a:extLst>
              <a:ext uri="{FF2B5EF4-FFF2-40B4-BE49-F238E27FC236}">
                <a16:creationId xmlns:a16="http://schemas.microsoft.com/office/drawing/2014/main" id="{B594FC2D-F944-9663-14EB-63D1EC76FF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26"/>
          <a:stretch/>
        </p:blipFill>
        <p:spPr bwMode="auto">
          <a:xfrm>
            <a:off x="0" y="2329236"/>
            <a:ext cx="10080623" cy="334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769441"/>
          </a:xfrm>
          <a:prstGeom prst="rect">
            <a:avLst/>
          </a:prstGeom>
          <a:noFill/>
        </p:spPr>
        <p:txBody>
          <a:bodyPr wrap="square">
            <a:spAutoFit/>
          </a:bodyPr>
          <a:lstStyle/>
          <a:p>
            <a:pPr algn="ctr"/>
            <a:r>
              <a:rPr lang="en-US" sz="4400" b="1" i="0" dirty="0">
                <a:solidFill>
                  <a:srgbClr val="121416"/>
                </a:solidFill>
                <a:effectLst/>
                <a:latin typeface="Calibri (Body)"/>
              </a:rPr>
              <a:t>Self Guide Walking Tour</a:t>
            </a:r>
          </a:p>
        </p:txBody>
      </p:sp>
      <p:pic>
        <p:nvPicPr>
          <p:cNvPr id="6146" name="Picture 2">
            <a:extLst>
              <a:ext uri="{FF2B5EF4-FFF2-40B4-BE49-F238E27FC236}">
                <a16:creationId xmlns:a16="http://schemas.microsoft.com/office/drawing/2014/main" id="{16674A47-7EFD-4D82-513A-34A21FCB6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31" t="19236" r="14318" b="7899"/>
          <a:stretch/>
        </p:blipFill>
        <p:spPr bwMode="auto">
          <a:xfrm>
            <a:off x="5040312" y="766927"/>
            <a:ext cx="4941455" cy="3491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123F9F-C9AE-0EE5-80DD-BF634FAC82B8}"/>
              </a:ext>
            </a:extLst>
          </p:cNvPr>
          <p:cNvSpPr txBox="1"/>
          <p:nvPr/>
        </p:nvSpPr>
        <p:spPr>
          <a:xfrm>
            <a:off x="0" y="766927"/>
            <a:ext cx="5040312" cy="1754326"/>
          </a:xfrm>
          <a:prstGeom prst="rect">
            <a:avLst/>
          </a:prstGeom>
          <a:noFill/>
        </p:spPr>
        <p:txBody>
          <a:bodyPr wrap="square">
            <a:spAutoFit/>
          </a:bodyPr>
          <a:lstStyle/>
          <a:p>
            <a:pPr marL="285750" indent="-285750">
              <a:buFont typeface="Wingdings" panose="05000000000000000000" pitchFamily="2" charset="2"/>
              <a:buChar char="Ø"/>
            </a:pPr>
            <a:r>
              <a:rPr lang="en-US" b="0" i="0" dirty="0">
                <a:solidFill>
                  <a:srgbClr val="030303"/>
                </a:solidFill>
                <a:effectLst/>
                <a:latin typeface="Calibri (Body)"/>
              </a:rPr>
              <a:t>A self-guided walking tour of Willemstad promises a colorful mix of character and charm. You’ll start in western </a:t>
            </a:r>
            <a:r>
              <a:rPr lang="en-US" b="0" i="0" dirty="0" err="1">
                <a:solidFill>
                  <a:srgbClr val="030303"/>
                </a:solidFill>
                <a:effectLst/>
                <a:latin typeface="Calibri (Body)"/>
              </a:rPr>
              <a:t>Otrobanda</a:t>
            </a:r>
            <a:r>
              <a:rPr lang="en-US" b="0" i="0" dirty="0">
                <a:solidFill>
                  <a:srgbClr val="030303"/>
                </a:solidFill>
                <a:effectLst/>
                <a:latin typeface="Calibri (Body)"/>
              </a:rPr>
              <a:t>, then cross the bridge to pastel-colored </a:t>
            </a:r>
            <a:r>
              <a:rPr lang="en-US" b="0" i="0" dirty="0" err="1">
                <a:solidFill>
                  <a:srgbClr val="030303"/>
                </a:solidFill>
                <a:effectLst/>
                <a:latin typeface="Calibri (Body)"/>
              </a:rPr>
              <a:t>Punda</a:t>
            </a:r>
            <a:r>
              <a:rPr lang="en-US" b="0" i="0" dirty="0">
                <a:solidFill>
                  <a:srgbClr val="030303"/>
                </a:solidFill>
                <a:effectLst/>
                <a:latin typeface="Calibri (Body)"/>
              </a:rPr>
              <a:t>, and end the tour in vibrant </a:t>
            </a:r>
            <a:r>
              <a:rPr lang="en-US" b="0" i="0" dirty="0" err="1">
                <a:solidFill>
                  <a:srgbClr val="030303"/>
                </a:solidFill>
                <a:effectLst/>
                <a:latin typeface="Calibri (Body)"/>
              </a:rPr>
              <a:t>Pietermaai</a:t>
            </a:r>
            <a:r>
              <a:rPr lang="en-US" b="0" i="0" dirty="0">
                <a:solidFill>
                  <a:srgbClr val="030303"/>
                </a:solidFill>
                <a:effectLst/>
                <a:latin typeface="Calibri (Body)"/>
              </a:rPr>
              <a:t>. At a slow pace, this itinerary should take less than 8 hours.</a:t>
            </a:r>
          </a:p>
        </p:txBody>
      </p:sp>
      <p:sp>
        <p:nvSpPr>
          <p:cNvPr id="7" name="TextBox 6">
            <a:extLst>
              <a:ext uri="{FF2B5EF4-FFF2-40B4-BE49-F238E27FC236}">
                <a16:creationId xmlns:a16="http://schemas.microsoft.com/office/drawing/2014/main" id="{1E854751-1E9F-58B5-48B1-B8FAA83FDFCB}"/>
              </a:ext>
            </a:extLst>
          </p:cNvPr>
          <p:cNvSpPr txBox="1"/>
          <p:nvPr/>
        </p:nvSpPr>
        <p:spPr>
          <a:xfrm>
            <a:off x="98858" y="2521253"/>
            <a:ext cx="7451869" cy="3108543"/>
          </a:xfrm>
          <a:prstGeom prst="rect">
            <a:avLst/>
          </a:prstGeom>
          <a:noFill/>
        </p:spPr>
        <p:txBody>
          <a:bodyPr wrap="square">
            <a:spAutoFit/>
          </a:bodyPr>
          <a:lstStyle/>
          <a:p>
            <a:pPr algn="l">
              <a:buFont typeface="+mj-lt"/>
              <a:buAutoNum type="arabicPeriod"/>
            </a:pPr>
            <a:r>
              <a:rPr lang="en-US" sz="1400" b="0" i="0" dirty="0">
                <a:solidFill>
                  <a:srgbClr val="464646"/>
                </a:solidFill>
                <a:effectLst/>
                <a:latin typeface="Open Sans" panose="020B0606030504020204" pitchFamily="34" charset="0"/>
              </a:rPr>
              <a:t>Stroll through Rif Fort &amp; Renaissance Mall</a:t>
            </a:r>
          </a:p>
          <a:p>
            <a:pPr algn="l">
              <a:buFont typeface="+mj-lt"/>
              <a:buAutoNum type="arabicPeriod"/>
            </a:pPr>
            <a:r>
              <a:rPr lang="en-US" sz="1400" b="0" i="0" dirty="0">
                <a:solidFill>
                  <a:srgbClr val="464646"/>
                </a:solidFill>
                <a:effectLst/>
                <a:latin typeface="Open Sans" panose="020B0606030504020204" pitchFamily="34" charset="0"/>
              </a:rPr>
              <a:t>Sample the island’s famous “green rum” at </a:t>
            </a:r>
            <a:r>
              <a:rPr lang="en-US" sz="1400" b="0" i="0" dirty="0" err="1">
                <a:solidFill>
                  <a:srgbClr val="464646"/>
                </a:solidFill>
                <a:effectLst/>
                <a:latin typeface="Open Sans" panose="020B0606030504020204" pitchFamily="34" charset="0"/>
              </a:rPr>
              <a:t>Netto</a:t>
            </a:r>
            <a:r>
              <a:rPr lang="en-US" sz="1400" b="0" i="0" dirty="0">
                <a:solidFill>
                  <a:srgbClr val="464646"/>
                </a:solidFill>
                <a:effectLst/>
                <a:latin typeface="Open Sans" panose="020B0606030504020204" pitchFamily="34" charset="0"/>
              </a:rPr>
              <a:t> Bar</a:t>
            </a:r>
          </a:p>
          <a:p>
            <a:pPr algn="l">
              <a:buFont typeface="+mj-lt"/>
              <a:buAutoNum type="arabicPeriod"/>
            </a:pPr>
            <a:r>
              <a:rPr lang="en-US" sz="1400" b="0" i="0" dirty="0">
                <a:solidFill>
                  <a:srgbClr val="464646"/>
                </a:solidFill>
                <a:effectLst/>
                <a:latin typeface="Open Sans" panose="020B0606030504020204" pitchFamily="34" charset="0"/>
              </a:rPr>
              <a:t>People-watch at </a:t>
            </a:r>
            <a:r>
              <a:rPr lang="en-US" sz="1400" b="0" i="0" dirty="0" err="1">
                <a:solidFill>
                  <a:srgbClr val="464646"/>
                </a:solidFill>
                <a:effectLst/>
                <a:latin typeface="Open Sans" panose="020B0606030504020204" pitchFamily="34" charset="0"/>
              </a:rPr>
              <a:t>Brion</a:t>
            </a:r>
            <a:r>
              <a:rPr lang="en-US" sz="1400" b="0" i="0" dirty="0">
                <a:solidFill>
                  <a:srgbClr val="464646"/>
                </a:solidFill>
                <a:effectLst/>
                <a:latin typeface="Open Sans" panose="020B0606030504020204" pitchFamily="34" charset="0"/>
              </a:rPr>
              <a:t> Plaza</a:t>
            </a:r>
          </a:p>
          <a:p>
            <a:pPr algn="l">
              <a:buFont typeface="+mj-lt"/>
              <a:buAutoNum type="arabicPeriod"/>
            </a:pPr>
            <a:r>
              <a:rPr lang="en-US" sz="1400" b="0" i="0" dirty="0">
                <a:solidFill>
                  <a:srgbClr val="464646"/>
                </a:solidFill>
                <a:effectLst/>
                <a:latin typeface="Open Sans" panose="020B0606030504020204" pitchFamily="34" charset="0"/>
              </a:rPr>
              <a:t>Admire Queen Juliana Bridge from afar</a:t>
            </a:r>
          </a:p>
          <a:p>
            <a:pPr algn="l">
              <a:buFont typeface="+mj-lt"/>
              <a:buAutoNum type="arabicPeriod"/>
            </a:pPr>
            <a:r>
              <a:rPr lang="en-US" sz="1400" b="0" i="0" dirty="0">
                <a:solidFill>
                  <a:srgbClr val="464646"/>
                </a:solidFill>
                <a:effectLst/>
                <a:latin typeface="Open Sans" panose="020B0606030504020204" pitchFamily="34" charset="0"/>
              </a:rPr>
              <a:t>Cross the floating Queen Emma Bridge on foot</a:t>
            </a:r>
          </a:p>
          <a:p>
            <a:pPr algn="l">
              <a:buFont typeface="+mj-lt"/>
              <a:buAutoNum type="arabicPeriod"/>
            </a:pPr>
            <a:r>
              <a:rPr lang="en-US" sz="1400" b="0" i="0" dirty="0">
                <a:solidFill>
                  <a:srgbClr val="464646"/>
                </a:solidFill>
                <a:effectLst/>
                <a:latin typeface="Open Sans" panose="020B0606030504020204" pitchFamily="34" charset="0"/>
              </a:rPr>
              <a:t>Wander along the pastel </a:t>
            </a:r>
            <a:r>
              <a:rPr lang="en-US" sz="1400" b="0" i="0" dirty="0" err="1">
                <a:solidFill>
                  <a:srgbClr val="464646"/>
                </a:solidFill>
                <a:effectLst/>
                <a:latin typeface="Open Sans" panose="020B0606030504020204" pitchFamily="34" charset="0"/>
              </a:rPr>
              <a:t>Punda</a:t>
            </a:r>
            <a:r>
              <a:rPr lang="en-US" sz="1400" b="0" i="0" dirty="0">
                <a:solidFill>
                  <a:srgbClr val="464646"/>
                </a:solidFill>
                <a:effectLst/>
                <a:latin typeface="Open Sans" panose="020B0606030504020204" pitchFamily="34" charset="0"/>
              </a:rPr>
              <a:t> waterfront</a:t>
            </a:r>
          </a:p>
          <a:p>
            <a:pPr algn="l">
              <a:buFont typeface="+mj-lt"/>
              <a:buAutoNum type="arabicPeriod"/>
            </a:pPr>
            <a:r>
              <a:rPr lang="en-US" sz="1400" b="0" i="0" dirty="0">
                <a:solidFill>
                  <a:srgbClr val="464646"/>
                </a:solidFill>
                <a:effectLst/>
                <a:latin typeface="Open Sans" panose="020B0606030504020204" pitchFamily="34" charset="0"/>
              </a:rPr>
              <a:t>Visit </a:t>
            </a:r>
            <a:r>
              <a:rPr lang="en-US" sz="1400" b="0" i="0" dirty="0" err="1">
                <a:solidFill>
                  <a:srgbClr val="464646"/>
                </a:solidFill>
                <a:effectLst/>
                <a:latin typeface="Open Sans" panose="020B0606030504020204" pitchFamily="34" charset="0"/>
              </a:rPr>
              <a:t>Mikvé</a:t>
            </a:r>
            <a:r>
              <a:rPr lang="en-US" sz="1400" b="0" i="0" dirty="0">
                <a:solidFill>
                  <a:srgbClr val="464646"/>
                </a:solidFill>
                <a:effectLst/>
                <a:latin typeface="Open Sans" panose="020B0606030504020204" pitchFamily="34" charset="0"/>
              </a:rPr>
              <a:t> Israel-Emanuel Synagogue</a:t>
            </a:r>
          </a:p>
          <a:p>
            <a:pPr algn="l">
              <a:buFont typeface="+mj-lt"/>
              <a:buAutoNum type="arabicPeriod"/>
            </a:pPr>
            <a:r>
              <a:rPr lang="en-US" sz="1400" b="0" i="0" dirty="0">
                <a:solidFill>
                  <a:srgbClr val="464646"/>
                </a:solidFill>
                <a:effectLst/>
                <a:latin typeface="Open Sans" panose="020B0606030504020204" pitchFamily="34" charset="0"/>
              </a:rPr>
              <a:t>Explore the local art scene</a:t>
            </a:r>
          </a:p>
          <a:p>
            <a:pPr algn="l">
              <a:buFont typeface="+mj-lt"/>
              <a:buAutoNum type="arabicPeriod"/>
            </a:pPr>
            <a:r>
              <a:rPr lang="en-US" sz="1400" b="0" i="0" dirty="0">
                <a:solidFill>
                  <a:srgbClr val="464646"/>
                </a:solidFill>
                <a:effectLst/>
                <a:latin typeface="Open Sans" panose="020B0606030504020204" pitchFamily="34" charset="0"/>
              </a:rPr>
              <a:t>Pick a letter in Queen Wilhelmina Park</a:t>
            </a:r>
          </a:p>
          <a:p>
            <a:pPr algn="l">
              <a:buFont typeface="+mj-lt"/>
              <a:buAutoNum type="arabicPeriod"/>
            </a:pPr>
            <a:r>
              <a:rPr lang="en-US" sz="1400" b="0" i="0" dirty="0">
                <a:solidFill>
                  <a:srgbClr val="464646"/>
                </a:solidFill>
                <a:effectLst/>
                <a:latin typeface="Open Sans" panose="020B0606030504020204" pitchFamily="34" charset="0"/>
              </a:rPr>
              <a:t>Venture beyond the crowds into the vibrant </a:t>
            </a:r>
            <a:r>
              <a:rPr lang="en-US" sz="1400" b="0" i="0" dirty="0" err="1">
                <a:solidFill>
                  <a:srgbClr val="464646"/>
                </a:solidFill>
                <a:effectLst/>
                <a:latin typeface="Open Sans" panose="020B0606030504020204" pitchFamily="34" charset="0"/>
              </a:rPr>
              <a:t>Pietermaai</a:t>
            </a:r>
            <a:r>
              <a:rPr lang="en-US" sz="1400" b="0" i="0" dirty="0">
                <a:solidFill>
                  <a:srgbClr val="464646"/>
                </a:solidFill>
                <a:effectLst/>
                <a:latin typeface="Open Sans" panose="020B0606030504020204" pitchFamily="34" charset="0"/>
              </a:rPr>
              <a:t> District</a:t>
            </a:r>
          </a:p>
          <a:p>
            <a:pPr algn="l">
              <a:buFont typeface="+mj-lt"/>
              <a:buAutoNum type="arabicPeriod"/>
            </a:pPr>
            <a:r>
              <a:rPr lang="en-US" sz="1400" b="0" i="0" dirty="0">
                <a:solidFill>
                  <a:srgbClr val="464646"/>
                </a:solidFill>
                <a:effectLst/>
                <a:latin typeface="Open Sans" panose="020B0606030504020204" pitchFamily="34" charset="0"/>
              </a:rPr>
              <a:t>Enjoy the hippest walking street in town: </a:t>
            </a:r>
            <a:r>
              <a:rPr lang="en-US" sz="1400" b="0" i="0" dirty="0" err="1">
                <a:solidFill>
                  <a:srgbClr val="464646"/>
                </a:solidFill>
                <a:effectLst/>
                <a:latin typeface="Open Sans" panose="020B0606030504020204" pitchFamily="34" charset="0"/>
              </a:rPr>
              <a:t>Nieuwestraat</a:t>
            </a:r>
            <a:endParaRPr lang="en-US" sz="1400" b="0" i="0" dirty="0">
              <a:solidFill>
                <a:srgbClr val="464646"/>
              </a:solidFill>
              <a:effectLst/>
              <a:latin typeface="Open Sans" panose="020B0606030504020204" pitchFamily="34" charset="0"/>
            </a:endParaRPr>
          </a:p>
          <a:p>
            <a:pPr algn="l">
              <a:buFont typeface="+mj-lt"/>
              <a:buAutoNum type="arabicPeriod"/>
            </a:pPr>
            <a:r>
              <a:rPr lang="en-US" sz="1400" b="0" i="0" dirty="0">
                <a:solidFill>
                  <a:srgbClr val="464646"/>
                </a:solidFill>
                <a:effectLst/>
                <a:latin typeface="Open Sans" panose="020B0606030504020204" pitchFamily="34" charset="0"/>
              </a:rPr>
              <a:t>Grab a bite to eat</a:t>
            </a:r>
          </a:p>
          <a:p>
            <a:pPr algn="l">
              <a:buFont typeface="+mj-lt"/>
              <a:buAutoNum type="arabicPeriod"/>
            </a:pPr>
            <a:r>
              <a:rPr lang="en-US" sz="1400" b="0" i="0" dirty="0">
                <a:solidFill>
                  <a:srgbClr val="464646"/>
                </a:solidFill>
                <a:effectLst/>
                <a:latin typeface="Open Sans" panose="020B0606030504020204" pitchFamily="34" charset="0"/>
              </a:rPr>
              <a:t>Kick back with a jazzy nightcap (and maybe a cigar)</a:t>
            </a:r>
          </a:p>
          <a:p>
            <a:pPr algn="l">
              <a:buFont typeface="+mj-lt"/>
              <a:buAutoNum type="arabicPeriod"/>
            </a:pPr>
            <a:r>
              <a:rPr lang="en-US" sz="1400" b="0" i="0" dirty="0">
                <a:solidFill>
                  <a:srgbClr val="464646"/>
                </a:solidFill>
                <a:effectLst/>
                <a:latin typeface="Open Sans" panose="020B0606030504020204" pitchFamily="34" charset="0"/>
              </a:rPr>
              <a:t>Where to stay in Willemstad: review of </a:t>
            </a:r>
            <a:r>
              <a:rPr lang="en-US" sz="1400" b="0" i="0" dirty="0" err="1">
                <a:solidFill>
                  <a:srgbClr val="464646"/>
                </a:solidFill>
                <a:effectLst/>
                <a:latin typeface="Open Sans" panose="020B0606030504020204" pitchFamily="34" charset="0"/>
              </a:rPr>
              <a:t>Pietermaai</a:t>
            </a:r>
            <a:r>
              <a:rPr lang="en-US" sz="1400" b="0" i="0" dirty="0">
                <a:solidFill>
                  <a:srgbClr val="464646"/>
                </a:solidFill>
                <a:effectLst/>
                <a:latin typeface="Open Sans" panose="020B0606030504020204" pitchFamily="34" charset="0"/>
              </a:rPr>
              <a:t> Boutique Hotel</a:t>
            </a:r>
          </a:p>
        </p:txBody>
      </p:sp>
    </p:spTree>
    <p:extLst>
      <p:ext uri="{BB962C8B-B14F-4D97-AF65-F5344CB8AC3E}">
        <p14:creationId xmlns:p14="http://schemas.microsoft.com/office/powerpoint/2010/main" val="2196885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830997"/>
          </a:xfrm>
          <a:prstGeom prst="rect">
            <a:avLst/>
          </a:prstGeom>
          <a:noFill/>
        </p:spPr>
        <p:txBody>
          <a:bodyPr wrap="square">
            <a:spAutoFit/>
          </a:bodyPr>
          <a:lstStyle/>
          <a:p>
            <a:pPr algn="ctr" fontAlgn="base"/>
            <a:r>
              <a:rPr lang="en-US" sz="4800" b="1" i="0" dirty="0">
                <a:solidFill>
                  <a:srgbClr val="444444"/>
                </a:solidFill>
                <a:effectLst/>
                <a:latin typeface="Patua One"/>
              </a:rPr>
              <a:t> </a:t>
            </a:r>
            <a:r>
              <a:rPr lang="en-US" sz="4800" b="1" i="0" dirty="0">
                <a:solidFill>
                  <a:srgbClr val="444444"/>
                </a:solidFill>
                <a:effectLst/>
                <a:cs typeface="Calibri" panose="020F0502020204030204" pitchFamily="34" charset="0"/>
              </a:rPr>
              <a:t>Beaches</a:t>
            </a:r>
          </a:p>
        </p:txBody>
      </p:sp>
      <p:sp>
        <p:nvSpPr>
          <p:cNvPr id="17" name="TextBox 16">
            <a:extLst>
              <a:ext uri="{FF2B5EF4-FFF2-40B4-BE49-F238E27FC236}">
                <a16:creationId xmlns:a16="http://schemas.microsoft.com/office/drawing/2014/main" id="{A58C9659-FDBC-27DB-8D88-A321C4877220}"/>
              </a:ext>
            </a:extLst>
          </p:cNvPr>
          <p:cNvSpPr txBox="1"/>
          <p:nvPr/>
        </p:nvSpPr>
        <p:spPr>
          <a:xfrm>
            <a:off x="169682" y="845865"/>
            <a:ext cx="9747430" cy="923330"/>
          </a:xfrm>
          <a:prstGeom prst="rect">
            <a:avLst/>
          </a:prstGeom>
          <a:noFill/>
        </p:spPr>
        <p:txBody>
          <a:bodyPr wrap="square">
            <a:spAutoFit/>
          </a:bodyPr>
          <a:lstStyle/>
          <a:p>
            <a:r>
              <a:rPr lang="en-US" b="1" dirty="0"/>
              <a:t>The beaches of Curaçao are not located in the city</a:t>
            </a:r>
            <a:r>
              <a:rPr lang="en-US" dirty="0"/>
              <a:t> and that is why many cruise passengers book a tour or shore excursion to the beaches. You can also take a taxi to some nice beaches near the Cruise Port. The 3 beaches I am recommending are a maximum of 15 15-minute drive from the Cruise Port.</a:t>
            </a:r>
          </a:p>
        </p:txBody>
      </p:sp>
      <p:sp>
        <p:nvSpPr>
          <p:cNvPr id="19" name="TextBox 18">
            <a:extLst>
              <a:ext uri="{FF2B5EF4-FFF2-40B4-BE49-F238E27FC236}">
                <a16:creationId xmlns:a16="http://schemas.microsoft.com/office/drawing/2014/main" id="{7360F12C-82A4-D0FE-BF21-C53638E22F3D}"/>
              </a:ext>
            </a:extLst>
          </p:cNvPr>
          <p:cNvSpPr txBox="1"/>
          <p:nvPr/>
        </p:nvSpPr>
        <p:spPr>
          <a:xfrm>
            <a:off x="282805" y="4197149"/>
            <a:ext cx="9470795" cy="1477328"/>
          </a:xfrm>
          <a:prstGeom prst="rect">
            <a:avLst/>
          </a:prstGeom>
          <a:noFill/>
        </p:spPr>
        <p:txBody>
          <a:bodyPr wrap="square">
            <a:spAutoFit/>
          </a:bodyPr>
          <a:lstStyle/>
          <a:p>
            <a:r>
              <a:rPr lang="en-US" b="1" dirty="0"/>
              <a:t>Blue Bay Beach</a:t>
            </a:r>
            <a:endParaRPr lang="en-US" dirty="0"/>
          </a:p>
          <a:p>
            <a:pPr marL="285750" indent="-285750">
              <a:buFont typeface="Arial" panose="020B0604020202020204" pitchFamily="34" charset="0"/>
              <a:buChar char="•"/>
            </a:pPr>
            <a:r>
              <a:rPr lang="en-US" dirty="0"/>
              <a:t>Blue Bay Beach is a private resort just a 15-minute drive from the Curaçao Cruise Port.</a:t>
            </a:r>
          </a:p>
          <a:p>
            <a:pPr marL="285750" indent="-285750">
              <a:buFont typeface="Arial" panose="020B0604020202020204" pitchFamily="34" charset="0"/>
              <a:buChar char="•"/>
            </a:pPr>
            <a:r>
              <a:rPr lang="en-US" dirty="0"/>
              <a:t>The entrance fee is $12.00  for adults. Children $6.00. This fee includes the use of beach chairs, showers, and restrooms. </a:t>
            </a:r>
          </a:p>
          <a:p>
            <a:pPr marL="285750" indent="-285750">
              <a:buFont typeface="Arial" panose="020B0604020202020204" pitchFamily="34" charset="0"/>
              <a:buChar char="•"/>
            </a:pPr>
            <a:r>
              <a:rPr lang="en-US" dirty="0"/>
              <a:t>At Blue Bay beach you can find a bear bar, beach restaurant coast, and bistro Lemongrass.</a:t>
            </a:r>
          </a:p>
        </p:txBody>
      </p:sp>
      <p:pic>
        <p:nvPicPr>
          <p:cNvPr id="21" name="Picture 20" descr="A body of water with buildings and trees&#10;&#10;Description automatically generated">
            <a:extLst>
              <a:ext uri="{FF2B5EF4-FFF2-40B4-BE49-F238E27FC236}">
                <a16:creationId xmlns:a16="http://schemas.microsoft.com/office/drawing/2014/main" id="{08AD934C-B0F2-B245-0AEC-CDC8F266CB87}"/>
              </a:ext>
            </a:extLst>
          </p:cNvPr>
          <p:cNvPicPr>
            <a:picLocks noChangeAspect="1"/>
          </p:cNvPicPr>
          <p:nvPr/>
        </p:nvPicPr>
        <p:blipFill rotWithShape="1">
          <a:blip r:embed="rId3">
            <a:extLst>
              <a:ext uri="{28A0092B-C50C-407E-A947-70E740481C1C}">
                <a14:useLocalDpi xmlns:a14="http://schemas.microsoft.com/office/drawing/2010/main" val="0"/>
              </a:ext>
            </a:extLst>
          </a:blip>
          <a:srcRect t="30157" b="23142"/>
          <a:stretch/>
        </p:blipFill>
        <p:spPr>
          <a:xfrm>
            <a:off x="358218" y="1786576"/>
            <a:ext cx="9395381" cy="2468149"/>
          </a:xfrm>
          <a:prstGeom prst="rect">
            <a:avLst/>
          </a:prstGeom>
        </p:spPr>
      </p:pic>
    </p:spTree>
    <p:extLst>
      <p:ext uri="{BB962C8B-B14F-4D97-AF65-F5344CB8AC3E}">
        <p14:creationId xmlns:p14="http://schemas.microsoft.com/office/powerpoint/2010/main" val="240304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3250"/>
            <a:ext cx="10080624" cy="941707"/>
          </a:xfrm>
        </p:spPr>
        <p:txBody>
          <a:bodyPr>
            <a:normAutofit/>
          </a:bodyPr>
          <a:lstStyle/>
          <a:p>
            <a:pPr algn="ctr"/>
            <a:r>
              <a:rPr lang="en-US" sz="4800" b="1" dirty="0">
                <a:latin typeface="Calibri (Body)"/>
                <a:ea typeface="Tahoma" panose="020B0604030504040204" pitchFamily="34" charset="0"/>
                <a:cs typeface="Tahoma" panose="020B0604030504040204" pitchFamily="34"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56425" y="1045825"/>
            <a:ext cx="8099639" cy="4624726"/>
          </a:xfrm>
        </p:spPr>
        <p:txBody>
          <a:bodyPr/>
          <a:lstStyle/>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My Port Philosophy</a:t>
            </a:r>
            <a:endParaRPr lang="en-US" altLang="en-US" b="1" i="1" dirty="0">
              <a:latin typeface="Calibri (Body)"/>
              <a:ea typeface="Tahoma" panose="020B0604030504040204" pitchFamily="34" charset="0"/>
              <a:cs typeface="Tahoma" panose="020B0604030504040204" pitchFamily="34" charset="0"/>
            </a:endParaRPr>
          </a:p>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Don’t Miss the Ship</a:t>
            </a:r>
          </a:p>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Money</a:t>
            </a:r>
          </a:p>
          <a:p>
            <a:pPr marL="342900" indent="-342900" algn="l">
              <a:buSzPct val="60000"/>
              <a:buFont typeface="Wingdings" panose="05000000000000000000" pitchFamily="2" charset="2"/>
              <a:buChar char=""/>
            </a:pPr>
            <a:r>
              <a:rPr lang="en-US" b="1" dirty="0">
                <a:latin typeface="Calibri (Body)"/>
                <a:ea typeface="Tahoma" panose="020B0604030504040204" pitchFamily="34" charset="0"/>
                <a:cs typeface="Tahoma" panose="020B0604030504040204" pitchFamily="34" charset="0"/>
              </a:rPr>
              <a:t>Curaçao History</a:t>
            </a:r>
          </a:p>
          <a:p>
            <a:pPr marL="342900" indent="-342900" algn="l">
              <a:buSzPct val="60000"/>
              <a:buFont typeface="Wingdings" panose="05000000000000000000" pitchFamily="2" charset="2"/>
              <a:buChar char=""/>
            </a:pPr>
            <a:r>
              <a:rPr lang="en-US" b="1" dirty="0">
                <a:latin typeface="Calibri (Body)"/>
                <a:ea typeface="Tahoma" panose="020B0604030504040204" pitchFamily="34" charset="0"/>
                <a:cs typeface="Tahoma" panose="020B0604030504040204" pitchFamily="34" charset="0"/>
              </a:rPr>
              <a:t>Curaçao Today</a:t>
            </a:r>
            <a:endParaRPr lang="en-US" altLang="en-US" b="1" dirty="0">
              <a:latin typeface="Calibri (Body)"/>
              <a:ea typeface="Tahoma" panose="020B0604030504040204" pitchFamily="34" charset="0"/>
              <a:cs typeface="Tahoma" panose="020B0604030504040204" pitchFamily="34" charset="0"/>
            </a:endParaRPr>
          </a:p>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Map of </a:t>
            </a:r>
            <a:r>
              <a:rPr lang="en-US" b="1" dirty="0">
                <a:latin typeface="Calibri (Body)"/>
                <a:ea typeface="Tahoma" panose="020B0604030504040204" pitchFamily="34" charset="0"/>
                <a:cs typeface="Tahoma" panose="020B0604030504040204" pitchFamily="34" charset="0"/>
              </a:rPr>
              <a:t>Curaçao</a:t>
            </a:r>
            <a:endParaRPr lang="en-US" altLang="en-US" b="1" dirty="0">
              <a:latin typeface="Calibri (Body)"/>
              <a:ea typeface="Tahoma" panose="020B0604030504040204" pitchFamily="34" charset="0"/>
              <a:cs typeface="Tahoma" panose="020B0604030504040204" pitchFamily="34" charset="0"/>
            </a:endParaRPr>
          </a:p>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Map of </a:t>
            </a:r>
            <a:r>
              <a:rPr lang="en-US" b="1" dirty="0">
                <a:latin typeface="Calibri (Body)"/>
                <a:ea typeface="Tahoma" panose="020B0604030504040204" pitchFamily="34" charset="0"/>
                <a:cs typeface="Tahoma" panose="020B0604030504040204" pitchFamily="34" charset="0"/>
              </a:rPr>
              <a:t>Willemstad </a:t>
            </a:r>
          </a:p>
          <a:p>
            <a:pPr marL="342900" indent="-342900" algn="l">
              <a:buSzPct val="60000"/>
              <a:buFont typeface="Wingdings" panose="05000000000000000000" pitchFamily="2" charset="2"/>
              <a:buChar char=""/>
            </a:pPr>
            <a:r>
              <a:rPr lang="en-US" b="1" dirty="0">
                <a:latin typeface="Calibri (Body)"/>
                <a:ea typeface="Tahoma" panose="020B0604030504040204" pitchFamily="34" charset="0"/>
                <a:cs typeface="Tahoma" panose="020B0604030504040204" pitchFamily="34" charset="0"/>
              </a:rPr>
              <a:t>Willemstad Transportation </a:t>
            </a:r>
          </a:p>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Places to see or at least consider</a:t>
            </a:r>
          </a:p>
          <a:p>
            <a:pPr marL="342900" indent="-342900" algn="l">
              <a:buSzPct val="60000"/>
              <a:buFont typeface="Wingdings" panose="05000000000000000000" pitchFamily="2" charset="2"/>
              <a:buChar char=""/>
            </a:pPr>
            <a:r>
              <a:rPr lang="en-US" altLang="en-US" b="1" dirty="0">
                <a:latin typeface="Calibri (Body)"/>
                <a:ea typeface="Tahoma" panose="020B0604030504040204" pitchFamily="34" charset="0"/>
                <a:cs typeface="Tahoma" panose="020B0604030504040204" pitchFamily="34"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each with a group of people and trees&#10;&#10;Description automatically generated">
            <a:extLst>
              <a:ext uri="{FF2B5EF4-FFF2-40B4-BE49-F238E27FC236}">
                <a16:creationId xmlns:a16="http://schemas.microsoft.com/office/drawing/2014/main" id="{2B95D81D-875E-FE07-CA3D-F4939513A766}"/>
              </a:ext>
            </a:extLst>
          </p:cNvPr>
          <p:cNvPicPr>
            <a:picLocks noChangeAspect="1"/>
          </p:cNvPicPr>
          <p:nvPr/>
        </p:nvPicPr>
        <p:blipFill rotWithShape="1">
          <a:blip r:embed="rId3">
            <a:extLst>
              <a:ext uri="{28A0092B-C50C-407E-A947-70E740481C1C}">
                <a14:useLocalDpi xmlns:a14="http://schemas.microsoft.com/office/drawing/2010/main" val="0"/>
              </a:ext>
            </a:extLst>
          </a:blip>
          <a:srcRect r="-1" b="32147"/>
          <a:stretch/>
        </p:blipFill>
        <p:spPr>
          <a:xfrm>
            <a:off x="20" y="10"/>
            <a:ext cx="10110476" cy="3291830"/>
          </a:xfrm>
          <a:prstGeom prst="rect">
            <a:avLst/>
          </a:prstGeom>
        </p:spPr>
      </p:pic>
      <p:sp>
        <p:nvSpPr>
          <p:cNvPr id="3" name="TextBox 2">
            <a:extLst>
              <a:ext uri="{FF2B5EF4-FFF2-40B4-BE49-F238E27FC236}">
                <a16:creationId xmlns:a16="http://schemas.microsoft.com/office/drawing/2014/main" id="{BC37306B-320D-8EFA-FCD0-4DD3922C827C}"/>
              </a:ext>
            </a:extLst>
          </p:cNvPr>
          <p:cNvSpPr txBox="1"/>
          <p:nvPr/>
        </p:nvSpPr>
        <p:spPr>
          <a:xfrm>
            <a:off x="1" y="3425779"/>
            <a:ext cx="2833510" cy="1585743"/>
          </a:xfrm>
          <a:prstGeom prst="rect">
            <a:avLst/>
          </a:prstGeom>
        </p:spPr>
        <p:txBody>
          <a:bodyPr vert="horz" lIns="91440" tIns="45720" rIns="91440" bIns="45720" rtlCol="0" anchor="ctr">
            <a:normAutofit/>
          </a:bodyPr>
          <a:lstStyle/>
          <a:p>
            <a:pPr algn="ctr" fontAlgn="base">
              <a:lnSpc>
                <a:spcPct val="90000"/>
              </a:lnSpc>
              <a:spcBef>
                <a:spcPct val="0"/>
              </a:spcBef>
              <a:spcAft>
                <a:spcPts val="600"/>
              </a:spcAft>
            </a:pPr>
            <a:r>
              <a:rPr lang="en-US" sz="3000" b="1" i="0" dirty="0">
                <a:solidFill>
                  <a:schemeClr val="tx2"/>
                </a:solidFill>
                <a:effectLst/>
                <a:latin typeface="+mj-lt"/>
                <a:ea typeface="+mj-ea"/>
                <a:cs typeface="+mj-cs"/>
              </a:rPr>
              <a:t> </a:t>
            </a:r>
            <a:r>
              <a:rPr lang="en-US" sz="4000" b="1" i="0" dirty="0">
                <a:solidFill>
                  <a:schemeClr val="tx2"/>
                </a:solidFill>
                <a:effectLst/>
                <a:ea typeface="+mj-ea"/>
                <a:cs typeface="+mj-cs"/>
              </a:rPr>
              <a:t>Beaches</a:t>
            </a:r>
            <a:r>
              <a:rPr lang="en-US" sz="3000" b="1" i="0" dirty="0">
                <a:solidFill>
                  <a:schemeClr val="tx2"/>
                </a:solidFill>
                <a:effectLst/>
                <a:ea typeface="+mj-ea"/>
                <a:cs typeface="+mj-cs"/>
              </a:rPr>
              <a:t> Cont.</a:t>
            </a:r>
          </a:p>
        </p:txBody>
      </p:sp>
      <p:sp>
        <p:nvSpPr>
          <p:cNvPr id="17" name="TextBox 16">
            <a:extLst>
              <a:ext uri="{FF2B5EF4-FFF2-40B4-BE49-F238E27FC236}">
                <a16:creationId xmlns:a16="http://schemas.microsoft.com/office/drawing/2014/main" id="{A58C9659-FDBC-27DB-8D88-A321C4877220}"/>
              </a:ext>
            </a:extLst>
          </p:cNvPr>
          <p:cNvSpPr txBox="1"/>
          <p:nvPr/>
        </p:nvSpPr>
        <p:spPr>
          <a:xfrm>
            <a:off x="2724346" y="3391810"/>
            <a:ext cx="7176010" cy="2139745"/>
          </a:xfrm>
          <a:prstGeom prst="rect">
            <a:avLst/>
          </a:prstGeom>
        </p:spPr>
        <p:txBody>
          <a:bodyPr vert="horz" lIns="91440" tIns="45720" rIns="91440" bIns="45720" rtlCol="0" anchor="ctr">
            <a:normAutofit fontScale="92500" lnSpcReduction="20000"/>
          </a:bodyPr>
          <a:lstStyle/>
          <a:p>
            <a:pPr>
              <a:lnSpc>
                <a:spcPct val="90000"/>
              </a:lnSpc>
              <a:spcAft>
                <a:spcPts val="600"/>
              </a:spcAft>
            </a:pPr>
            <a:r>
              <a:rPr lang="en-US" sz="2000" b="1" dirty="0">
                <a:solidFill>
                  <a:schemeClr val="tx2"/>
                </a:solidFill>
              </a:rPr>
              <a:t>Kokomo Beach</a:t>
            </a:r>
          </a:p>
          <a:p>
            <a:pPr marL="285750" indent="-228600">
              <a:lnSpc>
                <a:spcPct val="90000"/>
              </a:lnSpc>
              <a:spcAft>
                <a:spcPts val="600"/>
              </a:spcAft>
              <a:buFont typeface="Arial" panose="020B0604020202020204" pitchFamily="34" charset="0"/>
              <a:buChar char="•"/>
            </a:pPr>
            <a:r>
              <a:rPr lang="en-US" sz="2000" dirty="0">
                <a:solidFill>
                  <a:schemeClr val="tx2"/>
                </a:solidFill>
              </a:rPr>
              <a:t>Kokomo Beach is only 15 minutes from the Cruise Terminal and is a popular beach among many passengers probably because it is close to the Port. This may not be your best option. The beach and facilities are fine, but there are much nicer beaches to choose from when visiting the island.</a:t>
            </a:r>
          </a:p>
          <a:p>
            <a:pPr marL="285750" indent="-228600">
              <a:lnSpc>
                <a:spcPct val="90000"/>
              </a:lnSpc>
              <a:spcAft>
                <a:spcPts val="600"/>
              </a:spcAft>
              <a:buFont typeface="Arial" panose="020B0604020202020204" pitchFamily="34" charset="0"/>
              <a:buChar char="•"/>
            </a:pPr>
            <a:r>
              <a:rPr lang="en-US" sz="2000" dirty="0">
                <a:solidFill>
                  <a:schemeClr val="tx2"/>
                </a:solidFill>
              </a:rPr>
              <a:t>A plus is that you don’t have to pay an entrance fee to access the beach. For lunch and drinks, you can go to the beach restaurant.</a:t>
            </a:r>
          </a:p>
          <a:p>
            <a:pPr indent="-228600">
              <a:lnSpc>
                <a:spcPct val="90000"/>
              </a:lnSpc>
              <a:spcAft>
                <a:spcPts val="600"/>
              </a:spcAft>
              <a:buFont typeface="Arial" panose="020B0604020202020204" pitchFamily="34" charset="0"/>
              <a:buChar char="•"/>
            </a:pPr>
            <a:endParaRPr lang="en-US" sz="900" dirty="0">
              <a:solidFill>
                <a:schemeClr val="tx2"/>
              </a:solidFill>
            </a:endParaRPr>
          </a:p>
        </p:txBody>
      </p:sp>
    </p:spTree>
    <p:extLst>
      <p:ext uri="{BB962C8B-B14F-4D97-AF65-F5344CB8AC3E}">
        <p14:creationId xmlns:p14="http://schemas.microsoft.com/office/powerpoint/2010/main" val="240871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 y="301905"/>
            <a:ext cx="5034952" cy="678484"/>
          </a:xfrm>
          <a:prstGeom prst="rect">
            <a:avLst/>
          </a:prstGeom>
        </p:spPr>
        <p:txBody>
          <a:bodyPr vert="horz" lIns="91440" tIns="45720" rIns="91440" bIns="45720" rtlCol="0" anchor="ctr">
            <a:normAutofit lnSpcReduction="10000"/>
          </a:bodyPr>
          <a:lstStyle/>
          <a:p>
            <a:pPr algn="ctr" fontAlgn="base">
              <a:lnSpc>
                <a:spcPct val="90000"/>
              </a:lnSpc>
              <a:spcBef>
                <a:spcPct val="0"/>
              </a:spcBef>
              <a:spcAft>
                <a:spcPts val="600"/>
              </a:spcAft>
            </a:pPr>
            <a:r>
              <a:rPr lang="en-US" sz="4400" b="1" i="0" dirty="0">
                <a:effectLst/>
                <a:latin typeface="+mj-lt"/>
                <a:ea typeface="+mj-ea"/>
                <a:cs typeface="+mj-cs"/>
              </a:rPr>
              <a:t> </a:t>
            </a:r>
            <a:r>
              <a:rPr lang="en-US" sz="4400" b="1" i="0" dirty="0">
                <a:solidFill>
                  <a:schemeClr val="tx2"/>
                </a:solidFill>
                <a:effectLst/>
                <a:ea typeface="+mj-ea"/>
                <a:cs typeface="+mj-cs"/>
              </a:rPr>
              <a:t>Beaches</a:t>
            </a:r>
            <a:r>
              <a:rPr lang="en-US" sz="3600" b="1" i="0" dirty="0">
                <a:solidFill>
                  <a:schemeClr val="tx2"/>
                </a:solidFill>
                <a:effectLst/>
                <a:ea typeface="+mj-ea"/>
                <a:cs typeface="+mj-cs"/>
              </a:rPr>
              <a:t> Cont.</a:t>
            </a:r>
            <a:endParaRPr lang="en-US" sz="4400" b="1" i="0" dirty="0">
              <a:effectLst/>
              <a:latin typeface="+mj-lt"/>
              <a:ea typeface="+mj-ea"/>
              <a:cs typeface="+mj-cs"/>
            </a:endParaRPr>
          </a:p>
        </p:txBody>
      </p:sp>
      <p:sp>
        <p:nvSpPr>
          <p:cNvPr id="17" name="TextBox 16">
            <a:extLst>
              <a:ext uri="{FF2B5EF4-FFF2-40B4-BE49-F238E27FC236}">
                <a16:creationId xmlns:a16="http://schemas.microsoft.com/office/drawing/2014/main" id="{A58C9659-FDBC-27DB-8D88-A321C4877220}"/>
              </a:ext>
            </a:extLst>
          </p:cNvPr>
          <p:cNvSpPr txBox="1"/>
          <p:nvPr/>
        </p:nvSpPr>
        <p:spPr>
          <a:xfrm>
            <a:off x="122548" y="980390"/>
            <a:ext cx="5118755" cy="4690160"/>
          </a:xfrm>
          <a:prstGeom prst="rect">
            <a:avLst/>
          </a:prstGeom>
        </p:spPr>
        <p:txBody>
          <a:bodyPr vert="horz" lIns="91440" tIns="45720" rIns="91440" bIns="45720" rtlCol="0">
            <a:normAutofit fontScale="32500" lnSpcReduction="20000"/>
          </a:bodyPr>
          <a:lstStyle/>
          <a:p>
            <a:pPr>
              <a:lnSpc>
                <a:spcPct val="120000"/>
              </a:lnSpc>
            </a:pPr>
            <a:r>
              <a:rPr lang="en-US" sz="6200" b="1" dirty="0"/>
              <a:t>Mambo Beach</a:t>
            </a:r>
          </a:p>
          <a:p>
            <a:pPr marL="628650" indent="-857250">
              <a:lnSpc>
                <a:spcPct val="120000"/>
              </a:lnSpc>
              <a:buSzPct val="60000"/>
              <a:buFont typeface="Wingdings" panose="05000000000000000000" pitchFamily="2" charset="2"/>
              <a:buChar char="Ø"/>
            </a:pPr>
            <a:r>
              <a:rPr lang="en-US" sz="6200" dirty="0"/>
              <a:t>Mambo Beach is a commercial beach with many facilities. </a:t>
            </a:r>
          </a:p>
          <a:p>
            <a:pPr marL="628650" indent="-857250">
              <a:lnSpc>
                <a:spcPct val="120000"/>
              </a:lnSpc>
              <a:buSzPct val="60000"/>
              <a:buFont typeface="Wingdings" panose="05000000000000000000" pitchFamily="2" charset="2"/>
              <a:buChar char="Ø"/>
            </a:pPr>
            <a:r>
              <a:rPr lang="en-US" sz="6200" dirty="0"/>
              <a:t>The fee to enter Mambo Beach is $3.50. Not including beach chair rental available at the beach clubs.</a:t>
            </a:r>
          </a:p>
          <a:p>
            <a:pPr marL="628650" indent="-857250">
              <a:lnSpc>
                <a:spcPct val="120000"/>
              </a:lnSpc>
              <a:buSzPct val="60000"/>
              <a:buFont typeface="Wingdings" panose="05000000000000000000" pitchFamily="2" charset="2"/>
              <a:buChar char="Ø"/>
            </a:pPr>
            <a:r>
              <a:rPr lang="en-US" sz="6200" dirty="0"/>
              <a:t>Madero Ocean Club offers a full day of relaxing at their pool or the beach. Bonita Beach Club is a cozy laidback beach where you can get a taste of the real Caribbean lifestyle.</a:t>
            </a:r>
          </a:p>
          <a:p>
            <a:pPr marL="628650" indent="-857250">
              <a:lnSpc>
                <a:spcPct val="120000"/>
              </a:lnSpc>
              <a:buSzPct val="60000"/>
              <a:buFont typeface="Wingdings" panose="05000000000000000000" pitchFamily="2" charset="2"/>
              <a:buChar char="Ø"/>
            </a:pPr>
            <a:r>
              <a:rPr lang="en-US" sz="6200" dirty="0"/>
              <a:t>Mambo Beach is about a 15-minute drive south of the Curaçao Cruise Port.</a:t>
            </a:r>
          </a:p>
          <a:p>
            <a:pPr indent="-228600">
              <a:lnSpc>
                <a:spcPct val="90000"/>
              </a:lnSpc>
              <a:spcAft>
                <a:spcPts val="600"/>
              </a:spcAft>
              <a:buFont typeface="Arial" panose="020B0604020202020204" pitchFamily="34" charset="0"/>
              <a:buChar char="•"/>
            </a:pPr>
            <a:endParaRPr lang="en-US" sz="1100" dirty="0"/>
          </a:p>
        </p:txBody>
      </p:sp>
      <p:pic>
        <p:nvPicPr>
          <p:cNvPr id="5" name="Picture 4" descr="A beach with people on it&#10;&#10;Description automatically generated">
            <a:extLst>
              <a:ext uri="{FF2B5EF4-FFF2-40B4-BE49-F238E27FC236}">
                <a16:creationId xmlns:a16="http://schemas.microsoft.com/office/drawing/2014/main" id="{F0A43134-5084-D492-A76A-D48A281D3F61}"/>
              </a:ext>
            </a:extLst>
          </p:cNvPr>
          <p:cNvPicPr>
            <a:picLocks noChangeAspect="1"/>
          </p:cNvPicPr>
          <p:nvPr/>
        </p:nvPicPr>
        <p:blipFill rotWithShape="1">
          <a:blip r:embed="rId3">
            <a:extLst>
              <a:ext uri="{28A0092B-C50C-407E-A947-70E740481C1C}">
                <a14:useLocalDpi xmlns:a14="http://schemas.microsoft.com/office/drawing/2010/main" val="0"/>
              </a:ext>
            </a:extLst>
          </a:blip>
          <a:srcRect l="10310" r="4078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938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5040312" y="1"/>
            <a:ext cx="5040292" cy="104335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i="0" dirty="0">
                <a:effectLst/>
                <a:ea typeface="+mj-ea"/>
                <a:cs typeface="+mj-cs"/>
              </a:rPr>
              <a:t>The Local Market Curaçao</a:t>
            </a:r>
          </a:p>
        </p:txBody>
      </p:sp>
      <p:pic>
        <p:nvPicPr>
          <p:cNvPr id="8194" name="Picture 2" descr="10 Best Markets in Vienna - Where to Go Shopping like a Local in Vienna? –  Go Guides">
            <a:extLst>
              <a:ext uri="{FF2B5EF4-FFF2-40B4-BE49-F238E27FC236}">
                <a16:creationId xmlns:a16="http://schemas.microsoft.com/office/drawing/2014/main" id="{40D006C1-5CFB-F3B6-9896-89C781EACC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88" r="23181"/>
          <a:stretch/>
        </p:blipFill>
        <p:spPr bwMode="auto">
          <a:xfrm>
            <a:off x="20" y="-1"/>
            <a:ext cx="5040292" cy="5670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623D5B-EABF-0232-D585-C0172154D290}"/>
              </a:ext>
            </a:extLst>
          </p:cNvPr>
          <p:cNvSpPr txBox="1"/>
          <p:nvPr/>
        </p:nvSpPr>
        <p:spPr>
          <a:xfrm>
            <a:off x="5040312" y="948267"/>
            <a:ext cx="5040292" cy="4831643"/>
          </a:xfrm>
          <a:prstGeom prst="rect">
            <a:avLst/>
          </a:prstGeom>
        </p:spPr>
        <p:txBody>
          <a:bodyPr vert="horz" lIns="91440" tIns="45720" rIns="91440" bIns="45720" rtlCol="0" anchor="t">
            <a:normAutofit fontScale="25000" lnSpcReduction="20000"/>
          </a:bodyPr>
          <a:lstStyle/>
          <a:p>
            <a:pPr marL="457200" indent="-342900">
              <a:lnSpc>
                <a:spcPct val="120000"/>
              </a:lnSpc>
              <a:spcAft>
                <a:spcPts val="600"/>
              </a:spcAft>
              <a:buClrTx/>
              <a:buFont typeface="Wingdings" panose="05000000000000000000" pitchFamily="2" charset="2"/>
              <a:buChar char="Ø"/>
            </a:pPr>
            <a:r>
              <a:rPr lang="en-US" sz="8000" b="0" i="0" dirty="0">
                <a:effectLst/>
              </a:rPr>
              <a:t>Want to get a feel of the </a:t>
            </a:r>
            <a:r>
              <a:rPr lang="en-US" sz="8000" b="0" i="0" dirty="0" err="1">
                <a:effectLst/>
              </a:rPr>
              <a:t>Curaçaon</a:t>
            </a:r>
            <a:r>
              <a:rPr lang="en-US" sz="8000" b="0" i="0" dirty="0">
                <a:effectLst/>
              </a:rPr>
              <a:t> culture; The Local Market is the place to be! </a:t>
            </a:r>
          </a:p>
          <a:p>
            <a:pPr marL="457200" indent="-342900">
              <a:lnSpc>
                <a:spcPct val="120000"/>
              </a:lnSpc>
              <a:spcAft>
                <a:spcPts val="600"/>
              </a:spcAft>
              <a:buClrTx/>
              <a:buFont typeface="Wingdings" panose="05000000000000000000" pitchFamily="2" charset="2"/>
              <a:buChar char="Ø"/>
            </a:pPr>
            <a:r>
              <a:rPr lang="en-US" sz="8000" b="0" i="0" dirty="0">
                <a:effectLst/>
              </a:rPr>
              <a:t>Traditional Dutch-style market stalls fill up the marketplace with vendors offering a huge selection of products at bargain prices.</a:t>
            </a:r>
          </a:p>
          <a:p>
            <a:pPr marL="457200" indent="-342900">
              <a:lnSpc>
                <a:spcPct val="120000"/>
              </a:lnSpc>
              <a:spcAft>
                <a:spcPts val="600"/>
              </a:spcAft>
              <a:buClrTx/>
              <a:buFont typeface="Wingdings" panose="05000000000000000000" pitchFamily="2" charset="2"/>
              <a:buChar char="Ø"/>
            </a:pPr>
            <a:r>
              <a:rPr lang="en-US" sz="8000" b="0" i="0" dirty="0">
                <a:effectLst/>
              </a:rPr>
              <a:t>With 40 buzzing stalls—all with permanent coverings to shield them from the elements—it’s an ideal spot to find locally made items and affordable </a:t>
            </a:r>
            <a:r>
              <a:rPr lang="en-US" sz="8000" b="0" i="0" dirty="0" err="1">
                <a:effectLst/>
              </a:rPr>
              <a:t>Curaçaon</a:t>
            </a:r>
            <a:r>
              <a:rPr lang="en-US" sz="8000" b="0" i="0" dirty="0">
                <a:effectLst/>
              </a:rPr>
              <a:t> souvenirs. </a:t>
            </a:r>
          </a:p>
          <a:p>
            <a:pPr marL="457200" indent="-342900">
              <a:lnSpc>
                <a:spcPct val="120000"/>
              </a:lnSpc>
              <a:spcAft>
                <a:spcPts val="600"/>
              </a:spcAft>
              <a:buClrTx/>
              <a:buFont typeface="Wingdings" panose="05000000000000000000" pitchFamily="2" charset="2"/>
              <a:buChar char="Ø"/>
            </a:pPr>
            <a:r>
              <a:rPr lang="en-US" sz="8000" b="0" i="0" dirty="0">
                <a:effectLst/>
              </a:rPr>
              <a:t>You’ll also find excellent local fare on-site, including BBQ and fresh fruit shakes, and there’s free parking as well.</a:t>
            </a:r>
            <a:endParaRPr lang="en-US" sz="8000" b="1"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ClrTx/>
              <a:buFont typeface="Arial" panose="020B0604020202020204" pitchFamily="34" charset="0"/>
              <a:buChar char="•"/>
            </a:pPr>
            <a:endParaRPr lang="en-US" altLang="en-US" sz="10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4/2/2024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768096" y="1079500"/>
            <a:ext cx="8591804" cy="2383028"/>
          </a:xfrm>
          <a:prstGeom prst="rect">
            <a:avLst/>
          </a:prstGeom>
        </p:spPr>
        <p:txBody>
          <a:bodyPr vert="horz"/>
          <a:lstStyle/>
          <a:p>
            <a:pPr lvl="0" rtl="0">
              <a:buFont typeface="Wingdings" panose="05000000000000000000" pitchFamily="2" charset="2"/>
              <a:buChar char="Ø"/>
            </a:pPr>
            <a:r>
              <a:rPr lang="en-US" sz="3200" dirty="0">
                <a:solidFill>
                  <a:schemeClr val="tx1"/>
                </a:solidFill>
                <a:ea typeface="Tahoma" panose="020B0604030504040204" pitchFamily="34" charset="0"/>
                <a:cs typeface="Tahoma" panose="020B0604030504040204" pitchFamily="34" charset="0"/>
              </a:rPr>
              <a:t>Willemstad</a:t>
            </a:r>
            <a:r>
              <a:rPr lang="en-US" sz="3200" dirty="0">
                <a:solidFill>
                  <a:srgbClr val="000000"/>
                </a:solidFill>
                <a:ea typeface="Tahoma" panose="020B0604030504040204" pitchFamily="34" charset="0"/>
                <a:cs typeface="Tahoma" panose="020B0604030504040204" pitchFamily="34" charset="0"/>
              </a:rPr>
              <a:t> is a beautiful City with a rich history and numerous attractions. Regardless of what you're looking for, </a:t>
            </a:r>
            <a:r>
              <a:rPr lang="en-US" sz="3200" dirty="0">
                <a:solidFill>
                  <a:schemeClr val="tx1"/>
                </a:solidFill>
                <a:ea typeface="Tahoma" panose="020B0604030504040204" pitchFamily="34" charset="0"/>
                <a:cs typeface="Tahoma" panose="020B0604030504040204" pitchFamily="34" charset="0"/>
              </a:rPr>
              <a:t>Willemstad</a:t>
            </a:r>
            <a:r>
              <a:rPr lang="en-US" sz="3200" dirty="0">
                <a:solidFill>
                  <a:srgbClr val="000000"/>
                </a:solidFill>
                <a:ea typeface="Tahoma" panose="020B0604030504040204" pitchFamily="34" charset="0"/>
                <a:cs typeface="Tahoma" panose="020B0604030504040204" pitchFamily="34" charset="0"/>
              </a:rPr>
              <a:t> has something for everyone.</a:t>
            </a:r>
          </a:p>
          <a:p>
            <a:pPr lvl="0" rtl="0">
              <a:lnSpc>
                <a:spcPct val="115000"/>
              </a:lnSpc>
              <a:spcBef>
                <a:spcPts val="0"/>
              </a:spcBef>
              <a:spcAft>
                <a:spcPts val="1236"/>
              </a:spcAft>
              <a:buFont typeface="Wingdings" panose="05000000000000000000" pitchFamily="2" charset="2"/>
              <a:buChar char="Ø"/>
            </a:pPr>
            <a:r>
              <a:rPr lang="en-US" sz="3200" dirty="0">
                <a:solidFill>
                  <a:srgbClr val="000000"/>
                </a:solidFill>
                <a:ea typeface="Tahoma" panose="020B0604030504040204" pitchFamily="34" charset="0"/>
                <a:cs typeface="Tahoma" panose="020B0604030504040204" pitchFamily="34" charset="0"/>
              </a:rPr>
              <a:t>I hope this presentation will help when we visit </a:t>
            </a:r>
            <a:r>
              <a:rPr lang="en-US" sz="3200" dirty="0">
                <a:solidFill>
                  <a:schemeClr val="tx1"/>
                </a:solidFill>
                <a:ea typeface="Tahoma" panose="020B0604030504040204" pitchFamily="34" charset="0"/>
                <a:cs typeface="Tahoma" panose="020B0604030504040204" pitchFamily="34" charset="0"/>
              </a:rPr>
              <a:t>Willemstad</a:t>
            </a:r>
            <a:r>
              <a:rPr lang="en-US" sz="3200" dirty="0">
                <a:solidFill>
                  <a:srgbClr val="000000"/>
                </a:solidFill>
                <a:ea typeface="Tahoma" panose="020B0604030504040204" pitchFamily="34" charset="0"/>
                <a:cs typeface="Tahoma" panose="020B0604030504040204"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mn-lt"/>
                <a:ea typeface="Tahoma" panose="020B0604030504040204" pitchFamily="34" charset="0"/>
                <a:cs typeface="Tahoma" panose="020B0604030504040204" pitchFamily="34"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ea typeface="Tahoma" panose="020B0604030504040204" pitchFamily="34" charset="0"/>
                <a:cs typeface="Tahoma" panose="020B060403050404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ea typeface="Tahoma" panose="020B0604030504040204" pitchFamily="34" charset="0"/>
                <a:cs typeface="Tahoma" panose="020B060403050404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b="1" dirty="0">
              <a:ea typeface="Tahoma" panose="020B0604030504040204" pitchFamily="34" charset="0"/>
              <a:cs typeface="Tahoma" panose="020B060403050404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ea typeface="Tahoma" panose="020B0604030504040204" pitchFamily="34" charset="0"/>
                <a:cs typeface="Tahoma" panose="020B0604030504040204" pitchFamily="34" charset="0"/>
              </a:rPr>
              <a:t>Have a great visit to </a:t>
            </a:r>
            <a:r>
              <a:rPr lang="en-US" b="1" dirty="0">
                <a:solidFill>
                  <a:schemeClr val="tx1"/>
                </a:solidFill>
                <a:ea typeface="Tahoma" panose="020B0604030504040204" pitchFamily="34" charset="0"/>
                <a:cs typeface="Tahoma" panose="020B0604030504040204" pitchFamily="34" charset="0"/>
              </a:rPr>
              <a:t>Willemstad</a:t>
            </a:r>
            <a:r>
              <a:rPr lang="en-US" b="1" dirty="0">
                <a:ea typeface="Tahoma" panose="020B0604030504040204" pitchFamily="34" charset="0"/>
                <a:cs typeface="Tahoma" panose="020B060403050404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130"/>
          </a:xfrm>
          <a:prstGeom prst="rect">
            <a:avLst/>
          </a:prstGeom>
        </p:spPr>
        <p:txBody>
          <a:bodyPr vert="horz" wrap="square">
            <a:spAutoFit/>
          </a:bodyPr>
          <a:lstStyle/>
          <a:p>
            <a:pPr lvl="0" algn="ctr" rtl="0"/>
            <a:r>
              <a:rPr lang="en-US" sz="4800" b="1" dirty="0">
                <a:latin typeface="Calibri (Body)"/>
                <a:ea typeface="Tahoma" panose="020B0604030504040204" pitchFamily="34" charset="0"/>
                <a:cs typeface="Tahoma" panose="020B0604030504040204" pitchFamily="34"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This presentation is for that type of port.</a:t>
            </a:r>
            <a:endParaRPr lang="en-US" sz="2400" b="0" i="0" u="none" strike="noStrike" kern="1200" dirty="0">
              <a:ln>
                <a:noFill/>
              </a:ln>
              <a:latin typeface="Calibri (Body)"/>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3413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Calibri (Body)"/>
                <a:ea typeface="Tahoma" panose="020B0604030504040204" pitchFamily="34" charset="0"/>
                <a:cs typeface="Tahoma" panose="020B0604030504040204" pitchFamily="34" charset="0"/>
              </a:rPr>
              <a:t>Pay attention to the time. - Ship time and local time are </a:t>
            </a:r>
            <a:br>
              <a:rPr lang="en-US" altLang="en-US" sz="1800" dirty="0">
                <a:latin typeface="Calibri (Body)"/>
                <a:ea typeface="Tahoma" panose="020B0604030504040204" pitchFamily="34" charset="0"/>
                <a:cs typeface="Tahoma" panose="020B0604030504040204" pitchFamily="34" charset="0"/>
              </a:rPr>
            </a:br>
            <a:r>
              <a:rPr lang="en-US" altLang="en-US" sz="1800" dirty="0">
                <a:latin typeface="Calibri (Body)"/>
                <a:ea typeface="Tahoma" panose="020B0604030504040204" pitchFamily="34" charset="0"/>
                <a:cs typeface="Tahoma" panose="020B0604030504040204" pitchFamily="34"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Calibri (Body)"/>
                <a:ea typeface="Tahoma" panose="020B0604030504040204" pitchFamily="34" charset="0"/>
                <a:cs typeface="Tahoma" panose="020B0604030504040204" pitchFamily="34"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	</a:t>
            </a:r>
            <a:r>
              <a:rPr lang="en-US" altLang="en-US" sz="1800" dirty="0">
                <a:latin typeface="Calibri (Body)"/>
                <a:ea typeface="Tahoma" panose="020B0604030504040204" pitchFamily="34" charset="0"/>
                <a:cs typeface="Tahoma" panose="020B0604030504040204" pitchFamily="34" charset="0"/>
              </a:rPr>
              <a:t>If a ship-sponsored excursion is late returning to port, the </a:t>
            </a:r>
            <a:br>
              <a:rPr lang="en-US" altLang="en-US" sz="1800" dirty="0">
                <a:latin typeface="Calibri (Body)"/>
                <a:ea typeface="Tahoma" panose="020B0604030504040204" pitchFamily="34" charset="0"/>
                <a:cs typeface="Tahoma" panose="020B0604030504040204" pitchFamily="34" charset="0"/>
              </a:rPr>
            </a:br>
            <a:r>
              <a:rPr lang="en-US" altLang="en-US" sz="1800" dirty="0">
                <a:latin typeface="Calibri (Body)"/>
                <a:ea typeface="Tahoma" panose="020B0604030504040204" pitchFamily="34" charset="0"/>
                <a:cs typeface="Tahoma" panose="020B0604030504040204" pitchFamily="34" charset="0"/>
              </a:rPr>
              <a:t>ship will wait for you. If you are on your own</a:t>
            </a:r>
            <a:r>
              <a:rPr lang="en-US" altLang="en-US" dirty="0">
                <a:latin typeface="Calibri (Body)"/>
                <a:ea typeface="Tahoma" panose="020B0604030504040204" pitchFamily="34" charset="0"/>
                <a:cs typeface="Tahoma" panose="020B0604030504040204" pitchFamily="34" charset="0"/>
              </a:rPr>
              <a:t>.</a:t>
            </a:r>
            <a:endParaRPr lang="en-US" altLang="en-US" sz="1800" dirty="0">
              <a:latin typeface="Calibri (Body)"/>
              <a:ea typeface="Tahoma" panose="020B0604030504040204" pitchFamily="34" charset="0"/>
              <a:cs typeface="Tahoma" panose="020B0604030504040204" pitchFamily="34"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	</a:t>
            </a:r>
            <a:r>
              <a:rPr lang="en-US" altLang="en-US" sz="1800" dirty="0">
                <a:latin typeface="Calibri (Body)"/>
                <a:ea typeface="Tahoma" panose="020B0604030504040204" pitchFamily="34" charset="0"/>
                <a:cs typeface="Tahoma" panose="020B0604030504040204" pitchFamily="34" charset="0"/>
              </a:rPr>
              <a:t>Have your Passport, Credit Card, and phone numbers for </a:t>
            </a:r>
            <a:br>
              <a:rPr lang="en-US" altLang="en-US" sz="1800" dirty="0">
                <a:latin typeface="Calibri (Body)"/>
                <a:ea typeface="Tahoma" panose="020B0604030504040204" pitchFamily="34" charset="0"/>
                <a:cs typeface="Tahoma" panose="020B0604030504040204" pitchFamily="34" charset="0"/>
              </a:rPr>
            </a:br>
            <a:r>
              <a:rPr lang="en-US" altLang="en-US" sz="1800" dirty="0">
                <a:latin typeface="Calibri (Body)"/>
                <a:ea typeface="Tahoma" panose="020B0604030504040204" pitchFamily="34" charset="0"/>
                <a:cs typeface="Tahoma" panose="020B0604030504040204" pitchFamily="34"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What to Do If You Miss the Ship</a:t>
            </a:r>
            <a:br>
              <a:rPr lang="en-US" altLang="en-US" sz="1800" b="1" dirty="0">
                <a:latin typeface="Calibri (Body)"/>
                <a:ea typeface="Tahoma" panose="020B0604030504040204" pitchFamily="34" charset="0"/>
                <a:cs typeface="Tahoma" panose="020B0604030504040204" pitchFamily="34" charset="0"/>
              </a:rPr>
            </a:br>
            <a:r>
              <a:rPr lang="en-US" altLang="en-US" sz="1800" dirty="0">
                <a:latin typeface="Calibri (Body)"/>
                <a:ea typeface="Tahoma" panose="020B0604030504040204" pitchFamily="34" charset="0"/>
                <a:cs typeface="Tahoma" panose="020B0604030504040204" pitchFamily="34"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Calibri (Body)"/>
                <a:ea typeface="Tahoma" panose="020B0604030504040204" pitchFamily="34" charset="0"/>
                <a:cs typeface="Tahoma" panose="020B0604030504040204" pitchFamily="34" charset="0"/>
              </a:rPr>
              <a:t>The Port Officials can help you with contacting your ship </a:t>
            </a:r>
            <a:br>
              <a:rPr lang="en-US" altLang="en-US" sz="1800" b="1" dirty="0">
                <a:latin typeface="Calibri (Body)"/>
                <a:ea typeface="Tahoma" panose="020B0604030504040204" pitchFamily="34" charset="0"/>
                <a:cs typeface="Tahoma" panose="020B0604030504040204" pitchFamily="34" charset="0"/>
              </a:rPr>
            </a:br>
            <a:r>
              <a:rPr lang="en-US" altLang="en-US" sz="1800" b="1" dirty="0">
                <a:latin typeface="Calibri (Body)"/>
                <a:ea typeface="Tahoma" panose="020B0604030504040204" pitchFamily="34" charset="0"/>
                <a:cs typeface="Tahoma" panose="020B0604030504040204" pitchFamily="34"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94839"/>
            <a:ext cx="10080624" cy="841290"/>
          </a:xfrm>
          <a:prstGeom prst="rect">
            <a:avLst/>
          </a:prstGeom>
          <a:noFill/>
        </p:spPr>
        <p:txBody>
          <a:bodyPr wrap="square">
            <a:spAutoFit/>
          </a:bodyPr>
          <a:lstStyle/>
          <a:p>
            <a:pPr algn="ctr"/>
            <a:r>
              <a:rPr lang="en-US" altLang="en-US" sz="4800" b="1" dirty="0">
                <a:latin typeface="Calibri (Body)"/>
                <a:ea typeface="Tahoma" panose="020B0604030504040204" pitchFamily="34" charset="0"/>
                <a:cs typeface="Tahoma" panose="020B0604030504040204" pitchFamily="34" charset="0"/>
              </a:rPr>
              <a:t>Don’t Miss the Ship</a:t>
            </a:r>
            <a:endParaRPr lang="en-US" sz="4800" b="1" dirty="0">
              <a:latin typeface="Calibri (Body)"/>
              <a:ea typeface="Tahoma" panose="020B0604030504040204" pitchFamily="34" charset="0"/>
              <a:cs typeface="Tahoma" panose="020B0604030504040204" pitchFamily="34"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539428"/>
            <a:ext cx="4768033" cy="115803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t" anchorCtr="0" compatLnSpc="0">
            <a:noAutofit/>
          </a:bodyPr>
          <a:lstStyle/>
          <a:p>
            <a:pPr marL="0" marR="0" lvl="0" indent="0" algn="ctr" defTabSz="45720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dirty="0">
                <a:ea typeface="+mj-ea"/>
                <a:cs typeface="+mj-cs"/>
              </a:rPr>
              <a:t>Curaçao </a:t>
            </a:r>
            <a:r>
              <a:rPr lang="en-US" sz="4400" b="1" u="none" strike="noStrike" baseline="0" dirty="0">
                <a:ln>
                  <a:noFill/>
                </a:ln>
                <a:ea typeface="+mj-ea"/>
                <a:cs typeface="+mj-cs"/>
              </a:rPr>
              <a:t>Money</a:t>
            </a:r>
          </a:p>
        </p:txBody>
      </p:sp>
      <p:pic>
        <p:nvPicPr>
          <p:cNvPr id="1027" name="Picture 3">
            <a:extLst>
              <a:ext uri="{FF2B5EF4-FFF2-40B4-BE49-F238E27FC236}">
                <a16:creationId xmlns:a16="http://schemas.microsoft.com/office/drawing/2014/main" id="{692E4091-0A92-AC24-9179-BCA2FC7D12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52"/>
          <a:stretch/>
        </p:blipFill>
        <p:spPr bwMode="auto">
          <a:xfrm>
            <a:off x="5152019" y="71957"/>
            <a:ext cx="4008742" cy="25273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9BB0423E-FB46-7E23-4BA8-6D74DFD8A5B5}"/>
              </a:ext>
            </a:extLst>
          </p:cNvPr>
          <p:cNvSpPr/>
          <p:nvPr/>
        </p:nvSpPr>
        <p:spPr>
          <a:xfrm>
            <a:off x="534221" y="1697459"/>
            <a:ext cx="3443838" cy="34690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0" compatLnSpc="0">
            <a:normAutofit/>
          </a:bodyPr>
          <a:lstStyle/>
          <a:p>
            <a:pPr marL="342900" indent="-342900" defTabSz="457200">
              <a:spcBef>
                <a:spcPts val="1000"/>
              </a:spcBef>
              <a:buSzPct val="80000"/>
              <a:buFont typeface="Wingdings" panose="05000000000000000000" pitchFamily="2" charset="2"/>
              <a:buChar char="Ø"/>
            </a:pPr>
            <a:r>
              <a:rPr lang="en-US" sz="2000" dirty="0">
                <a:effectLst/>
                <a:latin typeface="Calibri (Body)"/>
                <a:ea typeface="+mj-ea"/>
                <a:cs typeface="+mj-cs"/>
              </a:rPr>
              <a:t>The Netherlands Antillean guilder is the currency of Curaçao and Sint Maarten, which until 2010 formed the Netherlands Antilles along with Bonaire, Saba, and Sint Eustatius. It is subdivided into 100 cents. </a:t>
            </a:r>
          </a:p>
          <a:p>
            <a:pPr marL="342900" indent="-342900" defTabSz="457200">
              <a:spcBef>
                <a:spcPts val="1000"/>
              </a:spcBef>
              <a:buSzPct val="80000"/>
              <a:buFont typeface="Wingdings" panose="05000000000000000000" pitchFamily="2" charset="2"/>
              <a:buChar char="Ø"/>
            </a:pPr>
            <a:r>
              <a:rPr lang="en-US" sz="2000" dirty="0">
                <a:effectLst/>
                <a:latin typeface="Calibri (Body)"/>
                <a:ea typeface="+mj-ea"/>
                <a:cs typeface="+mj-cs"/>
              </a:rPr>
              <a:t>The currency exchange </a:t>
            </a:r>
            <a:br>
              <a:rPr lang="en-US" sz="2000" dirty="0">
                <a:effectLst/>
                <a:latin typeface="Calibri (Body)"/>
                <a:ea typeface="+mj-ea"/>
                <a:cs typeface="+mj-cs"/>
              </a:rPr>
            </a:br>
            <a:r>
              <a:rPr lang="en-US" sz="2000" dirty="0">
                <a:effectLst/>
                <a:latin typeface="Calibri (Body)"/>
                <a:ea typeface="+mj-ea"/>
                <a:cs typeface="+mj-cs"/>
              </a:rPr>
              <a:t>rate $1.00 USD = 1.79 ANG</a:t>
            </a:r>
          </a:p>
          <a:p>
            <a:pPr marL="285750" indent="-285750" defTabSz="457200">
              <a:spcBef>
                <a:spcPts val="1000"/>
              </a:spcBef>
              <a:buSzPct val="80000"/>
              <a:buFont typeface="Wingdings" panose="05000000000000000000" pitchFamily="2" charset="2"/>
              <a:buChar char="Ø"/>
            </a:pPr>
            <a:endParaRPr lang="en-US" dirty="0">
              <a:effectLst/>
              <a:latin typeface="+mj-lt"/>
              <a:ea typeface="+mj-ea"/>
              <a:cs typeface="+mj-cs"/>
            </a:endParaRPr>
          </a:p>
          <a:p>
            <a:pPr marL="0" marR="0" lvl="0" indent="0" defTabSz="457200">
              <a:spcBef>
                <a:spcPts val="1000"/>
              </a:spcBef>
              <a:buClr>
                <a:schemeClr val="bg2">
                  <a:lumMod val="40000"/>
                  <a:lumOff val="60000"/>
                </a:schemeClr>
              </a:buClr>
              <a:buSzPct val="80000"/>
              <a:buFont typeface="Wingdings 3" charset="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u="none" strike="noStrike" baseline="0" dirty="0">
              <a:ln>
                <a:noFill/>
              </a:ln>
              <a:latin typeface="+mj-lt"/>
              <a:ea typeface="+mj-ea"/>
              <a:cs typeface="+mj-cs"/>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graphicFrame>
        <p:nvGraphicFramePr>
          <p:cNvPr id="5" name="Table 4">
            <a:extLst>
              <a:ext uri="{FF2B5EF4-FFF2-40B4-BE49-F238E27FC236}">
                <a16:creationId xmlns:a16="http://schemas.microsoft.com/office/drawing/2014/main" id="{D0EEA71F-D469-7EA6-D3FE-7CD4029FD669}"/>
              </a:ext>
            </a:extLst>
          </p:cNvPr>
          <p:cNvGraphicFramePr>
            <a:graphicFrameLocks noGrp="1"/>
          </p:cNvGraphicFramePr>
          <p:nvPr>
            <p:extLst>
              <p:ext uri="{D42A27DB-BD31-4B8C-83A1-F6EECF244321}">
                <p14:modId xmlns:p14="http://schemas.microsoft.com/office/powerpoint/2010/main" val="4280177374"/>
              </p:ext>
            </p:extLst>
          </p:nvPr>
        </p:nvGraphicFramePr>
        <p:xfrm>
          <a:off x="4768033" y="2641444"/>
          <a:ext cx="4776714" cy="2369292"/>
        </p:xfrm>
        <a:graphic>
          <a:graphicData uri="http://schemas.openxmlformats.org/drawingml/2006/table">
            <a:tbl>
              <a:tblPr firstRow="1" bandRow="1"/>
              <a:tblGrid>
                <a:gridCol w="796119">
                  <a:extLst>
                    <a:ext uri="{9D8B030D-6E8A-4147-A177-3AD203B41FA5}">
                      <a16:colId xmlns:a16="http://schemas.microsoft.com/office/drawing/2014/main" val="49778571"/>
                    </a:ext>
                  </a:extLst>
                </a:gridCol>
                <a:gridCol w="796119">
                  <a:extLst>
                    <a:ext uri="{9D8B030D-6E8A-4147-A177-3AD203B41FA5}">
                      <a16:colId xmlns:a16="http://schemas.microsoft.com/office/drawing/2014/main" val="2151186256"/>
                    </a:ext>
                  </a:extLst>
                </a:gridCol>
                <a:gridCol w="796119">
                  <a:extLst>
                    <a:ext uri="{9D8B030D-6E8A-4147-A177-3AD203B41FA5}">
                      <a16:colId xmlns:a16="http://schemas.microsoft.com/office/drawing/2014/main" val="4098465838"/>
                    </a:ext>
                  </a:extLst>
                </a:gridCol>
                <a:gridCol w="796119">
                  <a:extLst>
                    <a:ext uri="{9D8B030D-6E8A-4147-A177-3AD203B41FA5}">
                      <a16:colId xmlns:a16="http://schemas.microsoft.com/office/drawing/2014/main" val="41916526"/>
                    </a:ext>
                  </a:extLst>
                </a:gridCol>
                <a:gridCol w="796119">
                  <a:extLst>
                    <a:ext uri="{9D8B030D-6E8A-4147-A177-3AD203B41FA5}">
                      <a16:colId xmlns:a16="http://schemas.microsoft.com/office/drawing/2014/main" val="3689466718"/>
                    </a:ext>
                  </a:extLst>
                </a:gridCol>
                <a:gridCol w="796119">
                  <a:extLst>
                    <a:ext uri="{9D8B030D-6E8A-4147-A177-3AD203B41FA5}">
                      <a16:colId xmlns:a16="http://schemas.microsoft.com/office/drawing/2014/main" val="1194396558"/>
                    </a:ext>
                  </a:extLst>
                </a:gridCol>
              </a:tblGrid>
              <a:tr h="394882">
                <a:tc>
                  <a:txBody>
                    <a:bodyPr/>
                    <a:lstStyle/>
                    <a:p>
                      <a:pPr algn="l" fontAlgn="b"/>
                      <a:r>
                        <a:rPr lang="en-US" sz="1300" b="0">
                          <a:solidFill>
                            <a:schemeClr val="bg1"/>
                          </a:solidFill>
                          <a:effectLst/>
                        </a:rPr>
                        <a:t> </a:t>
                      </a:r>
                    </a:p>
                  </a:txBody>
                  <a:tcPr marL="121777" marR="121777" marT="64948" marB="64948" anchor="b">
                    <a:lnL w="12700" cap="flat" cmpd="sng" algn="ctr">
                      <a:solidFill>
                        <a:srgbClr val="3697D9"/>
                      </a:solidFill>
                      <a:prstDash val="solid"/>
                      <a:round/>
                      <a:headEnd type="none" w="med" len="med"/>
                      <a:tailEnd type="none" w="med" len="med"/>
                    </a:lnL>
                    <a:lnR w="12700" cap="flat" cmpd="sng" algn="ctr">
                      <a:solidFill>
                        <a:srgbClr val="3697D9"/>
                      </a:solidFill>
                      <a:prstDash val="solid"/>
                      <a:round/>
                      <a:headEnd type="none" w="med" len="med"/>
                      <a:tailEnd type="none" w="med" len="med"/>
                    </a:lnR>
                    <a:lnT w="12700" cap="flat" cmpd="sng" algn="ctr">
                      <a:solidFill>
                        <a:srgbClr val="A06FAC"/>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3697D9"/>
                    </a:solidFill>
                  </a:tcPr>
                </a:tc>
                <a:tc>
                  <a:txBody>
                    <a:bodyPr/>
                    <a:lstStyle/>
                    <a:p>
                      <a:pPr algn="l" fontAlgn="b"/>
                      <a:r>
                        <a:rPr lang="en-US" sz="1300" b="0">
                          <a:solidFill>
                            <a:schemeClr val="bg1"/>
                          </a:solidFill>
                          <a:effectLst/>
                        </a:rPr>
                        <a:t>ANG</a:t>
                      </a:r>
                    </a:p>
                  </a:txBody>
                  <a:tcPr marL="121777" marR="121777" marT="64948" marB="64948" anchor="b">
                    <a:lnL w="12700" cap="flat" cmpd="sng" algn="ctr">
                      <a:solidFill>
                        <a:srgbClr val="3697D9"/>
                      </a:solidFill>
                      <a:prstDash val="solid"/>
                      <a:round/>
                      <a:headEnd type="none" w="med" len="med"/>
                      <a:tailEnd type="none" w="med" len="med"/>
                    </a:lnL>
                    <a:lnR w="12700" cap="flat" cmpd="sng" algn="ctr">
                      <a:solidFill>
                        <a:srgbClr val="3697D9"/>
                      </a:solidFill>
                      <a:prstDash val="solid"/>
                      <a:round/>
                      <a:headEnd type="none" w="med" len="med"/>
                      <a:tailEnd type="none" w="med" len="med"/>
                    </a:lnR>
                    <a:lnT w="12700" cap="flat" cmpd="sng" algn="ctr">
                      <a:solidFill>
                        <a:srgbClr val="A06FAC"/>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3697D9"/>
                    </a:solidFill>
                  </a:tcPr>
                </a:tc>
                <a:tc>
                  <a:txBody>
                    <a:bodyPr/>
                    <a:lstStyle/>
                    <a:p>
                      <a:pPr algn="l" fontAlgn="b"/>
                      <a:r>
                        <a:rPr lang="en-US" sz="1300" b="0">
                          <a:solidFill>
                            <a:schemeClr val="bg1"/>
                          </a:solidFill>
                          <a:effectLst/>
                        </a:rPr>
                        <a:t>EUR</a:t>
                      </a:r>
                    </a:p>
                  </a:txBody>
                  <a:tcPr marL="121777" marR="121777" marT="64948" marB="64948" anchor="b">
                    <a:lnL w="12700" cap="flat" cmpd="sng" algn="ctr">
                      <a:solidFill>
                        <a:srgbClr val="3697D9"/>
                      </a:solidFill>
                      <a:prstDash val="solid"/>
                      <a:round/>
                      <a:headEnd type="none" w="med" len="med"/>
                      <a:tailEnd type="none" w="med" len="med"/>
                    </a:lnL>
                    <a:lnR w="12700" cap="flat" cmpd="sng" algn="ctr">
                      <a:solidFill>
                        <a:srgbClr val="3697D9"/>
                      </a:solidFill>
                      <a:prstDash val="solid"/>
                      <a:round/>
                      <a:headEnd type="none" w="med" len="med"/>
                      <a:tailEnd type="none" w="med" len="med"/>
                    </a:lnR>
                    <a:lnT w="12700" cap="flat" cmpd="sng" algn="ctr">
                      <a:solidFill>
                        <a:srgbClr val="A06FAC"/>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3697D9"/>
                    </a:solidFill>
                  </a:tcPr>
                </a:tc>
                <a:tc>
                  <a:txBody>
                    <a:bodyPr/>
                    <a:lstStyle/>
                    <a:p>
                      <a:pPr algn="l" fontAlgn="b"/>
                      <a:r>
                        <a:rPr lang="en-US" sz="1300" b="0">
                          <a:solidFill>
                            <a:schemeClr val="bg1"/>
                          </a:solidFill>
                          <a:effectLst/>
                        </a:rPr>
                        <a:t>USD</a:t>
                      </a:r>
                    </a:p>
                  </a:txBody>
                  <a:tcPr marL="121777" marR="121777" marT="64948" marB="64948" anchor="b">
                    <a:lnL w="12700" cap="flat" cmpd="sng" algn="ctr">
                      <a:solidFill>
                        <a:srgbClr val="3697D9"/>
                      </a:solidFill>
                      <a:prstDash val="solid"/>
                      <a:round/>
                      <a:headEnd type="none" w="med" len="med"/>
                      <a:tailEnd type="none" w="med" len="med"/>
                    </a:lnL>
                    <a:lnR w="12700" cap="flat" cmpd="sng" algn="ctr">
                      <a:solidFill>
                        <a:srgbClr val="3697D9"/>
                      </a:solidFill>
                      <a:prstDash val="solid"/>
                      <a:round/>
                      <a:headEnd type="none" w="med" len="med"/>
                      <a:tailEnd type="none" w="med" len="med"/>
                    </a:lnR>
                    <a:lnT w="12700" cap="flat" cmpd="sng" algn="ctr">
                      <a:solidFill>
                        <a:srgbClr val="A06FAC"/>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3697D9"/>
                    </a:solidFill>
                  </a:tcPr>
                </a:tc>
                <a:tc>
                  <a:txBody>
                    <a:bodyPr/>
                    <a:lstStyle/>
                    <a:p>
                      <a:pPr algn="l" fontAlgn="b"/>
                      <a:r>
                        <a:rPr lang="en-US" sz="1300" b="0">
                          <a:solidFill>
                            <a:schemeClr val="bg1"/>
                          </a:solidFill>
                          <a:effectLst/>
                        </a:rPr>
                        <a:t>CAD</a:t>
                      </a:r>
                    </a:p>
                  </a:txBody>
                  <a:tcPr marL="121777" marR="121777" marT="64948" marB="64948" anchor="b">
                    <a:lnL w="12700" cap="flat" cmpd="sng" algn="ctr">
                      <a:solidFill>
                        <a:srgbClr val="3697D9"/>
                      </a:solidFill>
                      <a:prstDash val="solid"/>
                      <a:round/>
                      <a:headEnd type="none" w="med" len="med"/>
                      <a:tailEnd type="none" w="med" len="med"/>
                    </a:lnL>
                    <a:lnR w="12700" cap="flat" cmpd="sng" algn="ctr">
                      <a:solidFill>
                        <a:srgbClr val="3697D9"/>
                      </a:solidFill>
                      <a:prstDash val="solid"/>
                      <a:round/>
                      <a:headEnd type="none" w="med" len="med"/>
                      <a:tailEnd type="none" w="med" len="med"/>
                    </a:lnR>
                    <a:lnT w="12700" cap="flat" cmpd="sng" algn="ctr">
                      <a:solidFill>
                        <a:srgbClr val="A06FAC"/>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3697D9"/>
                    </a:solidFill>
                  </a:tcPr>
                </a:tc>
                <a:tc>
                  <a:txBody>
                    <a:bodyPr/>
                    <a:lstStyle/>
                    <a:p>
                      <a:pPr algn="l" fontAlgn="b"/>
                      <a:r>
                        <a:rPr lang="en-US" sz="1300" b="0">
                          <a:solidFill>
                            <a:schemeClr val="bg1"/>
                          </a:solidFill>
                          <a:effectLst/>
                        </a:rPr>
                        <a:t>GBP</a:t>
                      </a:r>
                    </a:p>
                  </a:txBody>
                  <a:tcPr marL="121777" marR="121777" marT="64948" marB="64948" anchor="b">
                    <a:lnL w="12700" cap="flat" cmpd="sng" algn="ctr">
                      <a:solidFill>
                        <a:srgbClr val="3697D9"/>
                      </a:solidFill>
                      <a:prstDash val="solid"/>
                      <a:round/>
                      <a:headEnd type="none" w="med" len="med"/>
                      <a:tailEnd type="none" w="med" len="med"/>
                    </a:lnL>
                    <a:lnR w="12700" cap="flat" cmpd="sng" algn="ctr">
                      <a:solidFill>
                        <a:srgbClr val="3697D9"/>
                      </a:solidFill>
                      <a:prstDash val="solid"/>
                      <a:round/>
                      <a:headEnd type="none" w="med" len="med"/>
                      <a:tailEnd type="none" w="med" len="med"/>
                    </a:lnR>
                    <a:lnT w="12700" cap="flat" cmpd="sng" algn="ctr">
                      <a:solidFill>
                        <a:srgbClr val="A06FAC"/>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3697D9"/>
                    </a:solidFill>
                  </a:tcPr>
                </a:tc>
                <a:extLst>
                  <a:ext uri="{0D108BD9-81ED-4DB2-BD59-A6C34878D82A}">
                    <a16:rowId xmlns:a16="http://schemas.microsoft.com/office/drawing/2014/main" val="2686372881"/>
                  </a:ext>
                </a:extLst>
              </a:tr>
              <a:tr h="394882">
                <a:tc>
                  <a:txBody>
                    <a:bodyPr/>
                    <a:lstStyle/>
                    <a:p>
                      <a:pPr fontAlgn="t"/>
                      <a:r>
                        <a:rPr lang="en-US" sz="1300" dirty="0">
                          <a:solidFill>
                            <a:schemeClr val="tx1"/>
                          </a:solidFill>
                          <a:effectLst/>
                        </a:rPr>
                        <a:t>ANG</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dirty="0">
                          <a:solidFill>
                            <a:schemeClr val="tx1"/>
                          </a:solidFill>
                          <a:effectLst/>
                        </a:rPr>
                        <a:t>-</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dirty="0">
                          <a:solidFill>
                            <a:schemeClr val="tx1"/>
                          </a:solidFill>
                          <a:effectLst/>
                        </a:rPr>
                        <a:t>0,513</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a:solidFill>
                            <a:schemeClr val="tx1"/>
                          </a:solidFill>
                          <a:effectLst/>
                        </a:rPr>
                        <a:t>0.562</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a:solidFill>
                            <a:schemeClr val="tx1"/>
                          </a:solidFill>
                          <a:effectLst/>
                        </a:rPr>
                        <a:t>0.754</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a:solidFill>
                            <a:schemeClr val="tx1"/>
                          </a:solidFill>
                          <a:effectLst/>
                        </a:rPr>
                        <a:t>0.442</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extLst>
                  <a:ext uri="{0D108BD9-81ED-4DB2-BD59-A6C34878D82A}">
                    <a16:rowId xmlns:a16="http://schemas.microsoft.com/office/drawing/2014/main" val="194476706"/>
                  </a:ext>
                </a:extLst>
              </a:tr>
              <a:tr h="394882">
                <a:tc>
                  <a:txBody>
                    <a:bodyPr/>
                    <a:lstStyle/>
                    <a:p>
                      <a:pPr fontAlgn="t"/>
                      <a:r>
                        <a:rPr lang="en-US" sz="1300">
                          <a:solidFill>
                            <a:schemeClr val="tx1"/>
                          </a:solidFill>
                          <a:effectLst/>
                        </a:rPr>
                        <a:t>EUR</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dirty="0">
                          <a:solidFill>
                            <a:schemeClr val="tx1"/>
                          </a:solidFill>
                          <a:effectLst/>
                        </a:rPr>
                        <a:t>1.948</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dirty="0">
                          <a:solidFill>
                            <a:schemeClr val="tx1"/>
                          </a:solidFill>
                          <a:effectLst/>
                        </a:rPr>
                        <a:t>-</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a:solidFill>
                            <a:schemeClr val="tx1"/>
                          </a:solidFill>
                          <a:effectLst/>
                        </a:rPr>
                        <a:t>1.095</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a:solidFill>
                            <a:schemeClr val="tx1"/>
                          </a:solidFill>
                          <a:effectLst/>
                        </a:rPr>
                        <a:t>1.470</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a:solidFill>
                            <a:schemeClr val="tx1"/>
                          </a:solidFill>
                          <a:effectLst/>
                        </a:rPr>
                        <a:t>0.861</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712075786"/>
                  </a:ext>
                </a:extLst>
              </a:tr>
              <a:tr h="394882">
                <a:tc>
                  <a:txBody>
                    <a:bodyPr/>
                    <a:lstStyle/>
                    <a:p>
                      <a:pPr fontAlgn="t"/>
                      <a:r>
                        <a:rPr lang="en-US" sz="1300">
                          <a:solidFill>
                            <a:schemeClr val="tx1"/>
                          </a:solidFill>
                          <a:effectLst/>
                        </a:rPr>
                        <a:t>USD</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a:solidFill>
                            <a:schemeClr val="tx1"/>
                          </a:solidFill>
                          <a:effectLst/>
                        </a:rPr>
                        <a:t>1.780</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a:solidFill>
                            <a:schemeClr val="tx1"/>
                          </a:solidFill>
                          <a:effectLst/>
                        </a:rPr>
                        <a:t>0,914</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dirty="0">
                          <a:solidFill>
                            <a:schemeClr val="tx1"/>
                          </a:solidFill>
                          <a:effectLst/>
                        </a:rPr>
                        <a:t>-</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dirty="0">
                          <a:solidFill>
                            <a:schemeClr val="tx1"/>
                          </a:solidFill>
                          <a:effectLst/>
                        </a:rPr>
                        <a:t>1.343</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tc>
                  <a:txBody>
                    <a:bodyPr/>
                    <a:lstStyle/>
                    <a:p>
                      <a:pPr fontAlgn="t"/>
                      <a:r>
                        <a:rPr lang="en-US" sz="1300">
                          <a:solidFill>
                            <a:schemeClr val="tx1"/>
                          </a:solidFill>
                          <a:effectLst/>
                        </a:rPr>
                        <a:t>0.786</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5F5F5"/>
                    </a:solidFill>
                  </a:tcPr>
                </a:tc>
                <a:extLst>
                  <a:ext uri="{0D108BD9-81ED-4DB2-BD59-A6C34878D82A}">
                    <a16:rowId xmlns:a16="http://schemas.microsoft.com/office/drawing/2014/main" val="1011406085"/>
                  </a:ext>
                </a:extLst>
              </a:tr>
              <a:tr h="394882">
                <a:tc>
                  <a:txBody>
                    <a:bodyPr/>
                    <a:lstStyle/>
                    <a:p>
                      <a:pPr fontAlgn="t"/>
                      <a:r>
                        <a:rPr lang="en-US" sz="1300">
                          <a:solidFill>
                            <a:schemeClr val="tx1"/>
                          </a:solidFill>
                          <a:effectLst/>
                        </a:rPr>
                        <a:t>CAD</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a:solidFill>
                            <a:schemeClr val="tx1"/>
                          </a:solidFill>
                          <a:effectLst/>
                        </a:rPr>
                        <a:t>1.326</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a:solidFill>
                            <a:schemeClr val="tx1"/>
                          </a:solidFill>
                          <a:effectLst/>
                        </a:rPr>
                        <a:t>0,681</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a:solidFill>
                            <a:schemeClr val="tx1"/>
                          </a:solidFill>
                          <a:effectLst/>
                        </a:rPr>
                        <a:t>0.745</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dirty="0">
                          <a:solidFill>
                            <a:schemeClr val="tx1"/>
                          </a:solidFill>
                          <a:effectLst/>
                        </a:rPr>
                        <a:t>-</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tc>
                  <a:txBody>
                    <a:bodyPr/>
                    <a:lstStyle/>
                    <a:p>
                      <a:pPr fontAlgn="t"/>
                      <a:r>
                        <a:rPr lang="en-US" sz="1300" dirty="0">
                          <a:solidFill>
                            <a:schemeClr val="tx1"/>
                          </a:solidFill>
                          <a:effectLst/>
                        </a:rPr>
                        <a:t>0.586</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w="9525" cap="flat" cmpd="sng" algn="ctr">
                      <a:solidFill>
                        <a:srgbClr val="E8E8E8"/>
                      </a:solidFill>
                      <a:prstDash val="solid"/>
                      <a:round/>
                      <a:headEnd type="none" w="med" len="med"/>
                      <a:tailEnd type="none" w="med" len="med"/>
                    </a:lnB>
                    <a:solidFill>
                      <a:srgbClr val="FFFFFF"/>
                    </a:solidFill>
                  </a:tcPr>
                </a:tc>
                <a:extLst>
                  <a:ext uri="{0D108BD9-81ED-4DB2-BD59-A6C34878D82A}">
                    <a16:rowId xmlns:a16="http://schemas.microsoft.com/office/drawing/2014/main" val="3150739455"/>
                  </a:ext>
                </a:extLst>
              </a:tr>
              <a:tr h="394882">
                <a:tc>
                  <a:txBody>
                    <a:bodyPr/>
                    <a:lstStyle/>
                    <a:p>
                      <a:pPr fontAlgn="t"/>
                      <a:r>
                        <a:rPr lang="en-US" sz="1300">
                          <a:solidFill>
                            <a:schemeClr val="tx1"/>
                          </a:solidFill>
                          <a:effectLst/>
                        </a:rPr>
                        <a:t>GBP</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a:noFill/>
                    </a:lnB>
                    <a:solidFill>
                      <a:srgbClr val="F5F5F5"/>
                    </a:solidFill>
                  </a:tcPr>
                </a:tc>
                <a:tc>
                  <a:txBody>
                    <a:bodyPr/>
                    <a:lstStyle/>
                    <a:p>
                      <a:pPr fontAlgn="t"/>
                      <a:r>
                        <a:rPr lang="en-US" sz="1300">
                          <a:solidFill>
                            <a:schemeClr val="tx1"/>
                          </a:solidFill>
                          <a:effectLst/>
                        </a:rPr>
                        <a:t>2.263</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a:noFill/>
                    </a:lnB>
                    <a:solidFill>
                      <a:srgbClr val="F5F5F5"/>
                    </a:solidFill>
                  </a:tcPr>
                </a:tc>
                <a:tc>
                  <a:txBody>
                    <a:bodyPr/>
                    <a:lstStyle/>
                    <a:p>
                      <a:pPr fontAlgn="t"/>
                      <a:r>
                        <a:rPr lang="en-US" sz="1300">
                          <a:solidFill>
                            <a:schemeClr val="tx1"/>
                          </a:solidFill>
                          <a:effectLst/>
                        </a:rPr>
                        <a:t>1,162</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a:noFill/>
                    </a:lnB>
                    <a:solidFill>
                      <a:srgbClr val="F5F5F5"/>
                    </a:solidFill>
                  </a:tcPr>
                </a:tc>
                <a:tc>
                  <a:txBody>
                    <a:bodyPr/>
                    <a:lstStyle/>
                    <a:p>
                      <a:pPr fontAlgn="t"/>
                      <a:r>
                        <a:rPr lang="en-US" sz="1300">
                          <a:solidFill>
                            <a:schemeClr val="tx1"/>
                          </a:solidFill>
                          <a:effectLst/>
                        </a:rPr>
                        <a:t>1.272</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a:noFill/>
                    </a:lnB>
                    <a:solidFill>
                      <a:srgbClr val="F5F5F5"/>
                    </a:solidFill>
                  </a:tcPr>
                </a:tc>
                <a:tc>
                  <a:txBody>
                    <a:bodyPr/>
                    <a:lstStyle/>
                    <a:p>
                      <a:pPr fontAlgn="t"/>
                      <a:r>
                        <a:rPr lang="en-US" sz="1300">
                          <a:solidFill>
                            <a:schemeClr val="tx1"/>
                          </a:solidFill>
                          <a:effectLst/>
                        </a:rPr>
                        <a:t>1.707</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a:noFill/>
                    </a:lnB>
                    <a:solidFill>
                      <a:srgbClr val="F5F5F5"/>
                    </a:solidFill>
                  </a:tcPr>
                </a:tc>
                <a:tc>
                  <a:txBody>
                    <a:bodyPr/>
                    <a:lstStyle/>
                    <a:p>
                      <a:pPr fontAlgn="t"/>
                      <a:r>
                        <a:rPr lang="en-US" sz="1300" dirty="0">
                          <a:solidFill>
                            <a:schemeClr val="tx1"/>
                          </a:solidFill>
                          <a:effectLst/>
                        </a:rPr>
                        <a:t>-</a:t>
                      </a:r>
                    </a:p>
                  </a:txBody>
                  <a:tcPr marL="121777" marR="121777" marT="64948" marB="64948">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9525" cap="flat" cmpd="sng" algn="ctr">
                      <a:solidFill>
                        <a:srgbClr val="E8E8E8"/>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val="36908413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A drawing of a village&#10;&#10;Description automatically generated">
            <a:extLst>
              <a:ext uri="{FF2B5EF4-FFF2-40B4-BE49-F238E27FC236}">
                <a16:creationId xmlns:a16="http://schemas.microsoft.com/office/drawing/2014/main" id="{4A74F255-0CED-75E3-CC4C-098FBDBC4D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86" r="16180" b="1"/>
          <a:stretch/>
        </p:blipFill>
        <p:spPr bwMode="auto">
          <a:xfrm>
            <a:off x="4543683" y="1743456"/>
            <a:ext cx="5536940" cy="39270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0"/>
            <a:ext cx="10077450" cy="979488"/>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mn-lt"/>
                <a:ea typeface="+mj-ea"/>
                <a:cs typeface="+mj-cs"/>
              </a:rPr>
              <a:t>Curaçao History</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6</a:t>
            </a:fld>
            <a:endParaRPr lang="en-US" sz="1200">
              <a:latin typeface="Calibri" panose="020F0502020204030204"/>
              <a:ea typeface="+mn-ea"/>
              <a:cs typeface="+mn-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92363" y="979054"/>
            <a:ext cx="4470401" cy="4578609"/>
          </a:xfrm>
          <a:prstGeom prst="rect">
            <a:avLst/>
          </a:prstGeom>
        </p:spPr>
        <p:txBody>
          <a:bodyPr vert="horz" lIns="91440" tIns="45720" rIns="91440" bIns="45720" rtlCol="0">
            <a:normAutofit fontScale="40000" lnSpcReduction="20000"/>
          </a:bodyPr>
          <a:lstStyle/>
          <a:p>
            <a:pPr>
              <a:lnSpc>
                <a:spcPct val="90000"/>
              </a:lnSpc>
            </a:pPr>
            <a:r>
              <a:rPr lang="en-US" sz="5000" b="1" i="0" dirty="0">
                <a:effectLst/>
                <a:latin typeface="Calibri (Body)"/>
                <a:ea typeface="Tahoma" panose="020B0604030504040204" pitchFamily="34" charset="0"/>
                <a:cs typeface="Tahoma" panose="020B0604030504040204" pitchFamily="34" charset="0"/>
              </a:rPr>
              <a:t>3400BC-2400BC</a:t>
            </a:r>
          </a:p>
          <a:p>
            <a:pPr>
              <a:lnSpc>
                <a:spcPct val="120000"/>
              </a:lnSpc>
            </a:pPr>
            <a:r>
              <a:rPr lang="en-US" sz="5000" b="1" i="0" dirty="0">
                <a:effectLst/>
                <a:latin typeface="Calibri (Body)"/>
                <a:ea typeface="Tahoma" panose="020B0604030504040204" pitchFamily="34" charset="0"/>
                <a:cs typeface="Tahoma" panose="020B0604030504040204" pitchFamily="34" charset="0"/>
              </a:rPr>
              <a:t>OLDEST ARCHEOLOGICAL SITES</a:t>
            </a:r>
          </a:p>
          <a:p>
            <a:pPr indent="-228600">
              <a:lnSpc>
                <a:spcPct val="120000"/>
              </a:lnSpc>
              <a:buFont typeface="Arial" panose="020B0604020202020204" pitchFamily="34" charset="0"/>
              <a:buChar char="•"/>
            </a:pPr>
            <a:r>
              <a:rPr lang="en-US" sz="5000" b="0" i="0" dirty="0">
                <a:effectLst/>
                <a:latin typeface="Calibri (Body)"/>
                <a:ea typeface="Tahoma" panose="020B0604030504040204" pitchFamily="34" charset="0"/>
                <a:cs typeface="Tahoma" panose="020B0604030504040204" pitchFamily="34" charset="0"/>
              </a:rPr>
              <a:t> The three oldest archeological sites are at "Seru Boca"," Sint Joris Baai" and Rooi Rincon". The site of Rooi Rincon was the first to be discovered in 1949 by A.D. Ringma. </a:t>
            </a:r>
          </a:p>
          <a:p>
            <a:pPr indent="-228600">
              <a:lnSpc>
                <a:spcPct val="120000"/>
              </a:lnSpc>
              <a:buFont typeface="Arial" panose="020B0604020202020204" pitchFamily="34" charset="0"/>
              <a:buChar char="•"/>
            </a:pPr>
            <a:r>
              <a:rPr lang="en-US" sz="5000" b="0" i="0" dirty="0">
                <a:effectLst/>
                <a:latin typeface="Calibri (Body)"/>
                <a:ea typeface="Tahoma" panose="020B0604030504040204" pitchFamily="34" charset="0"/>
                <a:cs typeface="Tahoma" panose="020B0604030504040204" pitchFamily="34" charset="0"/>
              </a:rPr>
              <a:t>Radiocarbon dating produced a date that ranges between 3400 BC and 2400 BC. The site of Rooi Rincon is a shell midden situated in an abri with two rock drawings on its walls. </a:t>
            </a:r>
          </a:p>
          <a:p>
            <a:pPr indent="-228600">
              <a:lnSpc>
                <a:spcPct val="120000"/>
              </a:lnSpc>
              <a:buFont typeface="Arial" panose="020B0604020202020204" pitchFamily="34" charset="0"/>
              <a:buChar char="•"/>
            </a:pPr>
            <a:r>
              <a:rPr lang="en-US" sz="5000" b="0" i="0" dirty="0">
                <a:effectLst/>
                <a:latin typeface="Calibri (Body)"/>
                <a:ea typeface="Tahoma" panose="020B0604030504040204" pitchFamily="34" charset="0"/>
                <a:cs typeface="Tahoma" panose="020B0604030504040204" pitchFamily="34" charset="0"/>
              </a:rPr>
              <a:t>The shell midden consists of shells and food remnants from the archaic pre-Columbian people who lived here.</a:t>
            </a:r>
          </a:p>
          <a:p>
            <a:pPr marL="342900" indent="-228600">
              <a:lnSpc>
                <a:spcPct val="90000"/>
              </a:lnSpc>
              <a:spcAft>
                <a:spcPts val="600"/>
              </a:spcAft>
              <a:buFont typeface="Arial" panose="020B0604020202020204" pitchFamily="34" charset="0"/>
              <a:buChar char="•"/>
            </a:pPr>
            <a:endParaRPr lang="en-US" sz="5000" b="0" i="0" dirty="0">
              <a:effectLst/>
              <a:latin typeface="Calibri (Body)"/>
              <a:ea typeface="Tahoma" panose="020B0604030504040204" pitchFamily="34" charset="0"/>
              <a:cs typeface="Tahoma" panose="020B0604030504040204" pitchFamily="34" charset="0"/>
            </a:endParaRPr>
          </a:p>
          <a:p>
            <a:pPr marL="342900"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60532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40313" y="112713"/>
            <a:ext cx="5040312"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mj-lt"/>
                <a:ea typeface="+mj-ea"/>
                <a:cs typeface="+mj-cs"/>
              </a:rPr>
              <a:t>Curaçao History </a:t>
            </a:r>
            <a:r>
              <a:rPr lang="en-US" sz="2400" b="1" dirty="0">
                <a:solidFill>
                  <a:schemeClr val="tx1"/>
                </a:solidFill>
                <a:latin typeface="+mj-lt"/>
                <a:ea typeface="+mj-ea"/>
                <a:cs typeface="+mj-cs"/>
              </a:rPr>
              <a:t>Cont.</a:t>
            </a: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7</a:t>
            </a:fld>
            <a:endParaRPr lang="en-US" sz="1200">
              <a:solidFill>
                <a:schemeClr val="tx1"/>
              </a:solidFill>
              <a:latin typeface="Calibri" panose="020F0502020204030204"/>
              <a:ea typeface="+mn-ea"/>
              <a:cs typeface="+mn-cs"/>
            </a:endParaRPr>
          </a:p>
        </p:txBody>
      </p:sp>
      <p:pic>
        <p:nvPicPr>
          <p:cNvPr id="5122" name="Picture 2">
            <a:extLst>
              <a:ext uri="{FF2B5EF4-FFF2-40B4-BE49-F238E27FC236}">
                <a16:creationId xmlns:a16="http://schemas.microsoft.com/office/drawing/2014/main" id="{3C216289-ABEE-80E1-D44D-67B1244949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96" r="15730" b="2"/>
          <a:stretch/>
        </p:blipFill>
        <p:spPr bwMode="auto">
          <a:xfrm>
            <a:off x="20" y="-1"/>
            <a:ext cx="5040292" cy="5670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DFEA9-DB85-D664-2801-A1E32E0B0E49}"/>
              </a:ext>
            </a:extLst>
          </p:cNvPr>
          <p:cNvSpPr txBox="1"/>
          <p:nvPr/>
        </p:nvSpPr>
        <p:spPr>
          <a:xfrm>
            <a:off x="5140542" y="1131909"/>
            <a:ext cx="4839853" cy="4356057"/>
          </a:xfrm>
          <a:prstGeom prst="rect">
            <a:avLst/>
          </a:prstGeom>
        </p:spPr>
        <p:txBody>
          <a:bodyPr vert="horz" lIns="91440" tIns="45720" rIns="91440" bIns="45720" rtlCol="0" anchor="t">
            <a:normAutofit fontScale="32500" lnSpcReduction="20000"/>
          </a:bodyPr>
          <a:lstStyle/>
          <a:p>
            <a:pPr algn="l"/>
            <a:r>
              <a:rPr lang="en-US" sz="7400" b="1" i="0" dirty="0">
                <a:solidFill>
                  <a:srgbClr val="222222"/>
                </a:solidFill>
                <a:effectLst/>
                <a:latin typeface="Calibri (Body)"/>
              </a:rPr>
              <a:t>600 A.D.</a:t>
            </a:r>
          </a:p>
          <a:p>
            <a:pPr algn="l"/>
            <a:r>
              <a:rPr lang="en-US" sz="7400" b="1" i="0" dirty="0">
                <a:solidFill>
                  <a:srgbClr val="222222"/>
                </a:solidFill>
                <a:effectLst/>
                <a:latin typeface="Calibri (Body)"/>
              </a:rPr>
              <a:t>THE EARLY HISTORY OF CURAÇAO</a:t>
            </a:r>
          </a:p>
          <a:p>
            <a:pPr algn="l"/>
            <a:r>
              <a:rPr lang="en-US" sz="7400" b="0" i="0" dirty="0">
                <a:solidFill>
                  <a:srgbClr val="222222"/>
                </a:solidFill>
                <a:effectLst/>
                <a:latin typeface="Calibri (Body)"/>
              </a:rPr>
              <a:t>The oldest human remains found in Curaçao are those of the first inhabitants who came from South America to our previously uninhabited island. These remains were found at the “St. Michielsberg” site. The dates range from about 1900 to 1730 B.C. and were derived from marine shells directly associated with ancient burials.</a:t>
            </a:r>
          </a:p>
          <a:p>
            <a:pPr indent="-228600">
              <a:lnSpc>
                <a:spcPct val="90000"/>
              </a:lnSpc>
              <a:spcAft>
                <a:spcPts val="600"/>
              </a:spcAft>
              <a:buFont typeface="Arial" panose="020B0604020202020204" pitchFamily="34" charset="0"/>
              <a:buChar char="•"/>
            </a:pPr>
            <a:r>
              <a:rPr lang="en-US" sz="1000" dirty="0"/>
              <a:t>To 1730</a:t>
            </a:r>
          </a:p>
        </p:txBody>
      </p:sp>
    </p:spTree>
    <p:extLst>
      <p:ext uri="{BB962C8B-B14F-4D97-AF65-F5344CB8AC3E}">
        <p14:creationId xmlns:p14="http://schemas.microsoft.com/office/powerpoint/2010/main" val="74553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0638"/>
            <a:ext cx="10080625"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0" i="0" dirty="0">
                <a:solidFill>
                  <a:srgbClr val="222222"/>
                </a:solidFill>
                <a:effectLst/>
                <a:latin typeface="Calibri (Body)"/>
              </a:rPr>
              <a:t>Curaçao</a:t>
            </a:r>
            <a:r>
              <a:rPr lang="en-US" sz="4000" b="1" dirty="0">
                <a:solidFill>
                  <a:schemeClr val="tx1"/>
                </a:solidFill>
                <a:latin typeface="Calibri (Body)"/>
              </a:rPr>
              <a:t> History </a:t>
            </a:r>
            <a:r>
              <a:rPr lang="en-US" sz="2400" b="1" dirty="0">
                <a:solidFill>
                  <a:schemeClr val="tx1"/>
                </a:solidFill>
                <a:latin typeface="Calibri (Body)"/>
              </a:rPr>
              <a:t>Cont</a:t>
            </a:r>
            <a:r>
              <a:rPr lang="en-US" sz="2400" b="1" dirty="0">
                <a:solidFill>
                  <a:schemeClr val="tx1"/>
                </a:solidFill>
                <a:latin typeface="+mj-lt"/>
                <a:ea typeface="+mj-ea"/>
                <a:cs typeface="+mj-cs"/>
              </a:rPr>
              <a:t>.</a:t>
            </a:r>
            <a:endParaRPr lang="en-US" sz="4000" b="1" dirty="0">
              <a:solidFill>
                <a:schemeClr val="tx1"/>
              </a:solidFill>
              <a:latin typeface="+mj-lt"/>
              <a:ea typeface="+mj-ea"/>
              <a:cs typeface="+mj-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8</a:t>
            </a:fld>
            <a:endParaRPr lang="en-US" sz="1200">
              <a:solidFill>
                <a:schemeClr val="tx1"/>
              </a:solidFill>
              <a:latin typeface="Calibri" panose="020F0502020204030204"/>
              <a:ea typeface="+mn-ea"/>
              <a:cs typeface="+mn-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89287" y="663247"/>
            <a:ext cx="9777124" cy="5164898"/>
          </a:xfrm>
          <a:prstGeom prst="rect">
            <a:avLst/>
          </a:prstGeom>
        </p:spPr>
        <p:txBody>
          <a:bodyPr vert="horz" lIns="91440" tIns="45720" rIns="91440" bIns="45720" rtlCol="0" anchor="t">
            <a:noAutofit/>
          </a:bodyPr>
          <a:lstStyle/>
          <a:p>
            <a:pPr algn="l"/>
            <a:r>
              <a:rPr lang="en-US" sz="2000" b="1" i="0" dirty="0">
                <a:solidFill>
                  <a:srgbClr val="222222"/>
                </a:solidFill>
                <a:effectLst/>
                <a:latin typeface="cardo"/>
              </a:rPr>
              <a:t>1499 THE DISCOVERY OF CURAÇAO</a:t>
            </a:r>
          </a:p>
          <a:p>
            <a:pPr marL="342900" indent="-342900" algn="l">
              <a:buFont typeface="Wingdings" panose="05000000000000000000" pitchFamily="2" charset="2"/>
              <a:buChar char="Ø"/>
            </a:pPr>
            <a:r>
              <a:rPr lang="en-US" sz="2000" b="0" i="0" dirty="0">
                <a:solidFill>
                  <a:srgbClr val="222222"/>
                </a:solidFill>
                <a:effectLst/>
                <a:latin typeface="cardo"/>
              </a:rPr>
              <a:t>In 1499 Curaçao was discovered by the Spanish Commander Alonso de Ojeda. He traveled with the Italian navigator </a:t>
            </a:r>
            <a:r>
              <a:rPr lang="en-US" sz="2000" b="0" i="0" u="none" strike="noStrike" dirty="0">
                <a:solidFill>
                  <a:srgbClr val="222222"/>
                </a:solidFill>
                <a:effectLst/>
                <a:latin typeface="cardo"/>
              </a:rPr>
              <a:t>Amerigo Vespucci. </a:t>
            </a:r>
          </a:p>
          <a:p>
            <a:pPr marL="342900" indent="-342900" algn="l">
              <a:buFont typeface="Wingdings" panose="05000000000000000000" pitchFamily="2" charset="2"/>
              <a:buChar char="Ø"/>
            </a:pPr>
            <a:r>
              <a:rPr lang="en-US" sz="2000" b="0" i="0" dirty="0">
                <a:effectLst/>
                <a:latin typeface="cardo"/>
              </a:rPr>
              <a:t>Ojeda had traveled to the Americas before. In 1493 he accompanied Christopher Columbus on his second voyage to the New World.</a:t>
            </a:r>
          </a:p>
          <a:p>
            <a:pPr marL="342900" indent="-342900" algn="l">
              <a:buFont typeface="Wingdings" panose="05000000000000000000" pitchFamily="2" charset="2"/>
              <a:buChar char="Ø"/>
            </a:pPr>
            <a:r>
              <a:rPr lang="en-US" sz="2000" b="0" i="0" dirty="0">
                <a:effectLst/>
                <a:latin typeface="cardo"/>
              </a:rPr>
              <a:t>The continent was named after Amerigo Vespucci because he proved it was indeed a new world and not Asia’s eastern outskirts like Christopher Columbus believed until his death in 1506.</a:t>
            </a:r>
          </a:p>
          <a:p>
            <a:pPr marL="342900" indent="-342900" algn="l">
              <a:buFont typeface="Wingdings" panose="05000000000000000000" pitchFamily="2" charset="2"/>
              <a:buChar char="Ø"/>
            </a:pPr>
            <a:r>
              <a:rPr lang="en-US" sz="2000" b="0" i="0" dirty="0">
                <a:effectLst/>
                <a:latin typeface="cardo"/>
              </a:rPr>
              <a:t>Vespucci took part in the Spanish expedition under </a:t>
            </a:r>
            <a:br>
              <a:rPr lang="en-US" sz="2000" b="0" i="0" dirty="0">
                <a:effectLst/>
                <a:latin typeface="cardo"/>
              </a:rPr>
            </a:br>
            <a:r>
              <a:rPr lang="en-US" sz="2000" b="0" i="0" dirty="0">
                <a:effectLst/>
                <a:latin typeface="cardo"/>
              </a:rPr>
              <a:t>the command of Alonso de Ojeda in 1499.</a:t>
            </a:r>
          </a:p>
          <a:p>
            <a:pPr marL="342900" indent="-342900" algn="l">
              <a:buFont typeface="Wingdings" panose="05000000000000000000" pitchFamily="2" charset="2"/>
              <a:buChar char="Ø"/>
            </a:pPr>
            <a:r>
              <a:rPr lang="en-US" sz="2000" b="0" i="0" dirty="0">
                <a:effectLst/>
                <a:latin typeface="cardo"/>
              </a:rPr>
              <a:t>It was during this voyage that the island of Curaçao was discovered by </a:t>
            </a:r>
            <a:br>
              <a:rPr lang="en-US" sz="2000" b="0" i="0" dirty="0">
                <a:effectLst/>
                <a:latin typeface="cardo"/>
              </a:rPr>
            </a:br>
            <a:r>
              <a:rPr lang="en-US" sz="2000" b="0" i="0" dirty="0">
                <a:effectLst/>
                <a:latin typeface="cardo"/>
              </a:rPr>
              <a:t>Europeans. </a:t>
            </a:r>
          </a:p>
          <a:p>
            <a:pPr marL="342900" indent="-342900">
              <a:buFont typeface="Wingdings" panose="05000000000000000000" pitchFamily="2" charset="2"/>
              <a:buChar char="Ø"/>
            </a:pPr>
            <a:r>
              <a:rPr lang="en-US" sz="2000" b="1" i="0" dirty="0">
                <a:effectLst/>
                <a:latin typeface="cardo"/>
              </a:rPr>
              <a:t>THE FIRST GOVERNOR</a:t>
            </a:r>
          </a:p>
          <a:p>
            <a:pPr marL="342900" indent="-342900" algn="l">
              <a:buFont typeface="Wingdings" panose="05000000000000000000" pitchFamily="2" charset="2"/>
              <a:buChar char="Ø"/>
            </a:pPr>
            <a:r>
              <a:rPr lang="en-US" sz="2000" b="0" i="0" dirty="0">
                <a:effectLst/>
                <a:latin typeface="cardo"/>
              </a:rPr>
              <a:t>On 6 June 1508 the king of Spain appointed </a:t>
            </a:r>
            <a:r>
              <a:rPr lang="en-US" sz="2000" dirty="0">
                <a:latin typeface="cardo"/>
              </a:rPr>
              <a:t>A</a:t>
            </a:r>
            <a:r>
              <a:rPr lang="en-US" sz="2000" b="0" i="0" dirty="0">
                <a:effectLst/>
                <a:latin typeface="cardo"/>
              </a:rPr>
              <a:t>lonso De Ojeda as governor </a:t>
            </a:r>
            <a:br>
              <a:rPr lang="en-US" sz="2000" b="0" i="0" dirty="0">
                <a:effectLst/>
                <a:latin typeface="cardo"/>
              </a:rPr>
            </a:br>
            <a:r>
              <a:rPr lang="en-US" sz="2000" b="0" i="0" dirty="0">
                <a:effectLst/>
                <a:latin typeface="cardo"/>
              </a:rPr>
              <a:t>of Nueva Andalucía, which included the three islands of Curaçao, Bonaire, </a:t>
            </a:r>
            <a:br>
              <a:rPr lang="en-US" sz="2000" b="0" i="0" dirty="0">
                <a:effectLst/>
                <a:latin typeface="cardo"/>
              </a:rPr>
            </a:br>
            <a:r>
              <a:rPr lang="en-US" sz="2000" b="0" i="0" dirty="0">
                <a:effectLst/>
                <a:latin typeface="cardo"/>
              </a:rPr>
              <a:t>and Curaçao.</a:t>
            </a:r>
          </a:p>
          <a:p>
            <a:pPr marL="342900" indent="-342900" algn="l">
              <a:buFont typeface="Arial" panose="020B0604020202020204" pitchFamily="34" charset="0"/>
              <a:buChar char="•"/>
            </a:pPr>
            <a:endParaRPr lang="en-US" sz="2000" b="0" i="0" dirty="0">
              <a:effectLst/>
              <a:latin typeface="cardo"/>
            </a:endParaRPr>
          </a:p>
          <a:p>
            <a:pPr algn="l"/>
            <a:br>
              <a:rPr lang="en-US" sz="2000" dirty="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a:extLst>
              <a:ext uri="{FF2B5EF4-FFF2-40B4-BE49-F238E27FC236}">
                <a16:creationId xmlns:a16="http://schemas.microsoft.com/office/drawing/2014/main" id="{CAC2A9E0-24AD-55C2-240A-BBE426F0B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818" y="2901781"/>
            <a:ext cx="1998786" cy="278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0638"/>
            <a:ext cx="10080625"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mj-lt"/>
                <a:ea typeface="+mj-ea"/>
                <a:cs typeface="+mj-cs"/>
              </a:rPr>
              <a:t>Curaçao History </a:t>
            </a:r>
            <a:r>
              <a:rPr lang="en-US" sz="2400" b="1" dirty="0">
                <a:solidFill>
                  <a:schemeClr val="tx1"/>
                </a:solidFill>
                <a:latin typeface="+mj-lt"/>
                <a:ea typeface="+mj-ea"/>
                <a:cs typeface="+mj-cs"/>
              </a:rPr>
              <a:t>Cont.</a:t>
            </a:r>
            <a:endParaRPr lang="en-US" sz="4000" b="1" dirty="0">
              <a:solidFill>
                <a:schemeClr val="tx1"/>
              </a:solidFill>
              <a:latin typeface="+mj-lt"/>
              <a:ea typeface="+mj-ea"/>
              <a:cs typeface="+mj-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9</a:t>
            </a:fld>
            <a:endParaRPr lang="en-US" sz="1200">
              <a:solidFill>
                <a:schemeClr val="tx1"/>
              </a:solidFill>
              <a:latin typeface="Calibri" panose="020F0502020204030204"/>
              <a:ea typeface="+mn-ea"/>
              <a:cs typeface="+mn-cs"/>
            </a:endParaRPr>
          </a:p>
        </p:txBody>
      </p:sp>
      <p:sp>
        <p:nvSpPr>
          <p:cNvPr id="8" name="TextBox 7">
            <a:extLst>
              <a:ext uri="{FF2B5EF4-FFF2-40B4-BE49-F238E27FC236}">
                <a16:creationId xmlns:a16="http://schemas.microsoft.com/office/drawing/2014/main" id="{312DFEA9-DB85-D664-2801-A1E32E0B0E49}"/>
              </a:ext>
            </a:extLst>
          </p:cNvPr>
          <p:cNvSpPr txBox="1"/>
          <p:nvPr/>
        </p:nvSpPr>
        <p:spPr>
          <a:xfrm>
            <a:off x="214215" y="767643"/>
            <a:ext cx="9652196" cy="5060501"/>
          </a:xfrm>
          <a:prstGeom prst="rect">
            <a:avLst/>
          </a:prstGeom>
        </p:spPr>
        <p:txBody>
          <a:bodyPr vert="horz" lIns="91440" tIns="45720" rIns="91440" bIns="45720" rtlCol="0" anchor="t">
            <a:noAutofit/>
          </a:bodyPr>
          <a:lstStyle/>
          <a:p>
            <a:pPr marL="342900" indent="-342900" algn="l">
              <a:buFont typeface="Wingdings" panose="05000000000000000000" pitchFamily="2" charset="2"/>
              <a:buChar char="Ø"/>
            </a:pPr>
            <a:r>
              <a:rPr lang="en-US" sz="2000" b="1" i="0" dirty="0">
                <a:effectLst/>
                <a:latin typeface="Calibri (Body)"/>
              </a:rPr>
              <a:t>1634 JOHAN VAN WALBEECK AND THE CONQUEST OF CURAÇAO</a:t>
            </a:r>
          </a:p>
          <a:p>
            <a:pPr marL="342900" indent="-342900" algn="l">
              <a:buFont typeface="Wingdings" panose="05000000000000000000" pitchFamily="2" charset="2"/>
              <a:buChar char="Ø"/>
            </a:pPr>
            <a:r>
              <a:rPr lang="en-US" sz="2000" b="0" i="0" dirty="0">
                <a:effectLst/>
                <a:latin typeface="Calibri (Body)"/>
              </a:rPr>
              <a:t> On 6 April 1634, the directors of the “West </a:t>
            </a:r>
            <a:r>
              <a:rPr lang="en-US" sz="2000" b="0" i="0" dirty="0" err="1">
                <a:effectLst/>
                <a:latin typeface="Calibri (Body)"/>
              </a:rPr>
              <a:t>Indische</a:t>
            </a:r>
            <a:r>
              <a:rPr lang="en-US" sz="2000" b="0" i="0" dirty="0">
                <a:effectLst/>
                <a:latin typeface="Calibri (Body)"/>
              </a:rPr>
              <a:t> Compagnie” (West India Company or WIC) approved the plan of conquest of the island of Curaçao. An expedition force was formed, led by Johan van Walbeeck and Pierre Le Grand. The expedition consisted of 180 sailors and 225 soldiers. On 29 July 1634, they conquered Curaçao. The Spaniards surrendered with the agreement that the majority of Indians, about 400 in numbers, and 32 Spaniards would be free to leave. They were sent to Coro, Venezuela. On 21 August the capitulation was a fact.</a:t>
            </a:r>
          </a:p>
          <a:p>
            <a:pPr marL="342900" indent="-342900" algn="l">
              <a:buFont typeface="Wingdings" panose="05000000000000000000" pitchFamily="2" charset="2"/>
              <a:buChar char="Ø"/>
            </a:pPr>
            <a:r>
              <a:rPr lang="en-US" sz="2000" b="1" i="0" dirty="0">
                <a:solidFill>
                  <a:srgbClr val="222222"/>
                </a:solidFill>
                <a:effectLst/>
                <a:latin typeface="Calibri (Body)"/>
              </a:rPr>
              <a:t>1634 WILLEMSTAD</a:t>
            </a:r>
            <a:r>
              <a:rPr lang="en-US" sz="2000" b="1" dirty="0">
                <a:solidFill>
                  <a:srgbClr val="222222"/>
                </a:solidFill>
                <a:latin typeface="Calibri (Body)"/>
              </a:rPr>
              <a:t> </a:t>
            </a:r>
            <a:r>
              <a:rPr lang="en-US" sz="2000" b="1" i="0" dirty="0">
                <a:solidFill>
                  <a:srgbClr val="222222"/>
                </a:solidFill>
                <a:effectLst/>
                <a:latin typeface="Calibri (Body)"/>
              </a:rPr>
              <a:t>"DE PUNT"</a:t>
            </a:r>
          </a:p>
          <a:p>
            <a:pPr marL="342900" indent="-342900" algn="l">
              <a:buFont typeface="Wingdings" panose="05000000000000000000" pitchFamily="2" charset="2"/>
              <a:buChar char="Ø"/>
            </a:pPr>
            <a:r>
              <a:rPr lang="en-US" sz="2000" b="0" i="0" dirty="0">
                <a:solidFill>
                  <a:srgbClr val="222222"/>
                </a:solidFill>
                <a:effectLst/>
                <a:latin typeface="Calibri (Body)"/>
              </a:rPr>
              <a:t> In 1634, at the time of the conquest of the island of Curaçao by the Dutch and the capitulation of the Spaniards, "Punda” (De Punt -The Point) was no more than a flat surface, a peninsula of 7 acres, covered with cacti and shrubs.</a:t>
            </a:r>
          </a:p>
          <a:p>
            <a:pPr algn="l"/>
            <a:endParaRPr lang="en-US" sz="2000" b="0" i="0" dirty="0">
              <a:effectLst/>
              <a:latin typeface="cardo"/>
            </a:endParaRPr>
          </a:p>
        </p:txBody>
      </p:sp>
    </p:spTree>
    <p:extLst>
      <p:ext uri="{BB962C8B-B14F-4D97-AF65-F5344CB8AC3E}">
        <p14:creationId xmlns:p14="http://schemas.microsoft.com/office/powerpoint/2010/main" val="2814375224"/>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TotalTime>
  <Words>2356</Words>
  <Application>Microsoft Office PowerPoint</Application>
  <PresentationFormat>Custom</PresentationFormat>
  <Paragraphs>216</Paragraphs>
  <Slides>24</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Calibri (Body)</vt:lpstr>
      <vt:lpstr>cardo</vt:lpstr>
      <vt:lpstr>Liberation Sans</vt:lpstr>
      <vt:lpstr>Open Sans</vt:lpstr>
      <vt:lpstr>Patua One</vt:lpstr>
      <vt:lpstr>Tahoma</vt:lpstr>
      <vt:lpstr>Times New Roman</vt:lpstr>
      <vt:lpstr>Wingdings</vt:lpstr>
      <vt:lpstr>Wingdings 3</vt:lpstr>
      <vt:lpstr>Default</vt:lpstr>
      <vt:lpstr>Willemstad, Curaçao Presented by Fellow Cruiser Marc Silver</vt:lpstr>
      <vt:lpstr>What I Will Cover</vt:lpstr>
      <vt:lpstr>My Port Philosophy</vt:lpstr>
      <vt:lpstr>PowerPoint Presentation</vt:lpstr>
      <vt:lpstr>PowerPoint Presentation</vt:lpstr>
      <vt:lpstr>Curaçao History</vt:lpstr>
      <vt:lpstr>Curaçao History Cont.</vt:lpstr>
      <vt:lpstr>Curaçao History Cont.</vt:lpstr>
      <vt:lpstr>Curaçao History Cont.</vt:lpstr>
      <vt:lpstr>Curaçao History Cont.</vt:lpstr>
      <vt:lpstr>Curaçao History Cont.</vt:lpstr>
      <vt:lpstr>Curaçao Today</vt:lpstr>
      <vt:lpstr>Area  Map of Curaçao</vt:lpstr>
      <vt:lpstr>Map of Willemstad</vt:lpstr>
      <vt:lpstr>Willemstad Buses </vt:lpstr>
      <vt:lpstr>Willemstad Transportation </vt:lpstr>
      <vt:lpstr>Willemstad Tour Companies </vt:lpstr>
      <vt:lpstr>PowerPoint Presentation</vt:lpstr>
      <vt:lpstr>PowerPoint Presentation</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167</cp:revision>
  <dcterms:created xsi:type="dcterms:W3CDTF">2023-03-25T21:24:27Z</dcterms:created>
  <dcterms:modified xsi:type="dcterms:W3CDTF">2024-04-03T02:47:13Z</dcterms:modified>
</cp:coreProperties>
</file>