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10C_0.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handoutMasterIdLst>
    <p:handoutMasterId r:id="rId44"/>
  </p:handoutMasterIdLst>
  <p:sldIdLst>
    <p:sldId id="256" r:id="rId2"/>
    <p:sldId id="273" r:id="rId3"/>
    <p:sldId id="257" r:id="rId4"/>
    <p:sldId id="274" r:id="rId5"/>
    <p:sldId id="258" r:id="rId6"/>
    <p:sldId id="276" r:id="rId7"/>
    <p:sldId id="293" r:id="rId8"/>
    <p:sldId id="294" r:id="rId9"/>
    <p:sldId id="295" r:id="rId10"/>
    <p:sldId id="296" r:id="rId11"/>
    <p:sldId id="297" r:id="rId12"/>
    <p:sldId id="298" r:id="rId13"/>
    <p:sldId id="299" r:id="rId14"/>
    <p:sldId id="292" r:id="rId15"/>
    <p:sldId id="300" r:id="rId16"/>
    <p:sldId id="280" r:id="rId17"/>
    <p:sldId id="279" r:id="rId18"/>
    <p:sldId id="260" r:id="rId19"/>
    <p:sldId id="277" r:id="rId20"/>
    <p:sldId id="261" r:id="rId21"/>
    <p:sldId id="264" r:id="rId22"/>
    <p:sldId id="265" r:id="rId23"/>
    <p:sldId id="278" r:id="rId24"/>
    <p:sldId id="268" r:id="rId25"/>
    <p:sldId id="282" r:id="rId26"/>
    <p:sldId id="283" r:id="rId27"/>
    <p:sldId id="284" r:id="rId28"/>
    <p:sldId id="286" r:id="rId29"/>
    <p:sldId id="288" r:id="rId30"/>
    <p:sldId id="290" r:id="rId31"/>
    <p:sldId id="301" r:id="rId32"/>
    <p:sldId id="302" r:id="rId33"/>
    <p:sldId id="303" r:id="rId34"/>
    <p:sldId id="304" r:id="rId35"/>
    <p:sldId id="306" r:id="rId36"/>
    <p:sldId id="307" r:id="rId37"/>
    <p:sldId id="308" r:id="rId38"/>
    <p:sldId id="275" r:id="rId39"/>
    <p:sldId id="271" r:id="rId40"/>
    <p:sldId id="272" r:id="rId41"/>
    <p:sldId id="291" r:id="rId42"/>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660"/>
  </p:normalViewPr>
  <p:slideViewPr>
    <p:cSldViewPr snapToGrid="0">
      <p:cViewPr varScale="1">
        <p:scale>
          <a:sx n="100" d="100"/>
          <a:sy n="100" d="100"/>
        </p:scale>
        <p:origin x="2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comments/modernComment_10C_0.xml><?xml version="1.0" encoding="utf-8"?>
<p188:cmLst xmlns:a="http://schemas.openxmlformats.org/drawingml/2006/main" xmlns:r="http://schemas.openxmlformats.org/officeDocument/2006/relationships" xmlns:p188="http://schemas.microsoft.com/office/powerpoint/2018/8/main">
  <p188:cm id="{57977F25-4624-48DB-B16E-93C0C62B354F}" authorId="{5A6809BF-033D-8017-B196-2FD9BEB1A563}" created="2024-07-19T20:48:52.116">
    <pc:sldMkLst xmlns:pc="http://schemas.microsoft.com/office/powerpoint/2013/main/command">
      <pc:docMk/>
      <pc:sldMk cId="0" sldId="268"/>
    </pc:sldMkLst>
    <p188:txBody>
      <a:bodyPr/>
      <a:lstStyle/>
      <a:p>
        <a:r>
          <a:rPr lang="en-US"/>
          <a:t>CBD means Central Business District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12</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695429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13</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887272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14</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863101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15</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2394124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579149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611551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18</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20</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21</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22</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24</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25</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994254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26</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82683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27</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41915243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28</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862127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29</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945433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30</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94165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31</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4639936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32</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828319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33</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0867040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34</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478180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35</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483101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36</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2469584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37</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6970145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38</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39</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40</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11463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2257608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9</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385691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10</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219456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11</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940605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10C_0.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441450"/>
            <a:ext cx="6011863" cy="2474524"/>
          </a:xfrm>
          <a:prstGeom prst="rect">
            <a:avLst/>
          </a:prstGeom>
        </p:spPr>
        <p:txBody>
          <a:bodyPr vert="horz" wrap="square">
            <a:spAutoFit/>
          </a:bodyPr>
          <a:lstStyle/>
          <a:p>
            <a:pPr algn="ctr"/>
            <a:br>
              <a:rPr kumimoji="0" lang="en-US" altLang="en-US" sz="4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altLang="en-US" sz="4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New Zealand</a:t>
            </a:r>
            <a:br>
              <a:rPr lang="en-US" sz="4800" b="1" dirty="0">
                <a:solidFill>
                  <a:srgbClr val="000000"/>
                </a:solidFill>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Presented by</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Marc Silver</a:t>
            </a:r>
          </a:p>
        </p:txBody>
      </p:sp>
      <p:pic>
        <p:nvPicPr>
          <p:cNvPr id="7" name="Picture 6" descr="A blue flag with red and white stars&#10;&#10;Description automatically generated">
            <a:extLst>
              <a:ext uri="{FF2B5EF4-FFF2-40B4-BE49-F238E27FC236}">
                <a16:creationId xmlns:a16="http://schemas.microsoft.com/office/drawing/2014/main" id="{3AB8FA6F-8E07-57F8-65DB-C6B682EA9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312" y="1104984"/>
            <a:ext cx="4666396" cy="2916498"/>
          </a:xfrm>
          <a:prstGeom prst="rect">
            <a:avLst/>
          </a:prstGeom>
        </p:spPr>
      </p:pic>
      <p:sp>
        <p:nvSpPr>
          <p:cNvPr id="4" name="TextBox 3">
            <a:extLst>
              <a:ext uri="{FF2B5EF4-FFF2-40B4-BE49-F238E27FC236}">
                <a16:creationId xmlns:a16="http://schemas.microsoft.com/office/drawing/2014/main" id="{CFC8283C-4AB9-405C-A2E6-88176A5A468B}"/>
              </a:ext>
            </a:extLst>
          </p:cNvPr>
          <p:cNvSpPr txBox="1"/>
          <p:nvPr/>
        </p:nvSpPr>
        <p:spPr>
          <a:xfrm>
            <a:off x="0" y="4252440"/>
            <a:ext cx="10080625" cy="1015663"/>
          </a:xfrm>
          <a:prstGeom prst="rect">
            <a:avLst/>
          </a:prstGeom>
          <a:noFill/>
        </p:spPr>
        <p:txBody>
          <a:bodyPr wrap="square">
            <a:spAutoFit/>
          </a:bodyPr>
          <a:lstStyle/>
          <a:p>
            <a:pPr algn="ctr"/>
            <a:r>
              <a:rPr lang="en-US" sz="3000" dirty="0">
                <a:latin typeface="Times New Roman" panose="02020603050405020304" pitchFamily="18" charset="0"/>
                <a:cs typeface="Times New Roman" panose="02020603050405020304" pitchFamily="18" charset="0"/>
              </a:rPr>
              <a:t>As they say in New Zealand, “Kia </a:t>
            </a:r>
            <a:r>
              <a:rPr lang="en-US" sz="3000" dirty="0" err="1">
                <a:latin typeface="Times New Roman" panose="02020603050405020304" pitchFamily="18" charset="0"/>
                <a:cs typeface="Times New Roman" panose="02020603050405020304" pitchFamily="18" charset="0"/>
              </a:rPr>
              <a:t>ora</a:t>
            </a:r>
            <a:r>
              <a:rPr lang="en-US" sz="3000" dirty="0">
                <a:latin typeface="Times New Roman" panose="02020603050405020304" pitchFamily="18" charset="0"/>
                <a:cs typeface="Times New Roman" panose="02020603050405020304" pitchFamily="18" charset="0"/>
              </a:rPr>
              <a:t>” </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which is a Māori greeting for </a:t>
            </a:r>
            <a:r>
              <a:rPr lang="en-US" sz="3000" b="1" dirty="0">
                <a:latin typeface="Times New Roman" panose="02020603050405020304" pitchFamily="18" charset="0"/>
                <a:cs typeface="Times New Roman" panose="02020603050405020304" pitchFamily="18" charset="0"/>
              </a:rPr>
              <a:t>Welcome</a:t>
            </a:r>
            <a:r>
              <a:rPr lang="en-US" sz="18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9359900"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Brief History </a:t>
            </a:r>
            <a:r>
              <a:rPr lang="en-US" sz="2800" b="1" dirty="0">
                <a:solidFill>
                  <a:srgbClr val="000000"/>
                </a:solidFill>
                <a:latin typeface="Times New Roman" panose="02020603050405020304" pitchFamily="18" charset="0"/>
                <a:cs typeface="Times New Roman" panose="02020603050405020304" pitchFamily="18" charset="0"/>
              </a:rPr>
              <a:t>Cont.</a:t>
            </a:r>
            <a:endParaRPr lang="en-US" sz="48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836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9359900"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Brief History </a:t>
            </a:r>
            <a:r>
              <a:rPr lang="en-US" sz="2800" b="1" dirty="0">
                <a:solidFill>
                  <a:srgbClr val="000000"/>
                </a:solidFill>
                <a:latin typeface="Times New Roman" panose="02020603050405020304" pitchFamily="18" charset="0"/>
                <a:cs typeface="Times New Roman" panose="02020603050405020304" pitchFamily="18" charset="0"/>
              </a:rPr>
              <a:t>Cont.</a:t>
            </a:r>
            <a:endParaRPr lang="en-US" sz="48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8831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9359900"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Brief History </a:t>
            </a:r>
            <a:r>
              <a:rPr lang="en-US" sz="2800" b="1" dirty="0">
                <a:solidFill>
                  <a:srgbClr val="000000"/>
                </a:solidFill>
                <a:latin typeface="Times New Roman" panose="02020603050405020304" pitchFamily="18" charset="0"/>
                <a:cs typeface="Times New Roman" panose="02020603050405020304" pitchFamily="18" charset="0"/>
              </a:rPr>
              <a:t>Cont.</a:t>
            </a:r>
            <a:endParaRPr lang="en-US" sz="48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1409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9359900"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Brief History </a:t>
            </a:r>
            <a:r>
              <a:rPr lang="en-US" sz="2800" b="1" dirty="0">
                <a:solidFill>
                  <a:srgbClr val="000000"/>
                </a:solidFill>
                <a:latin typeface="Times New Roman" panose="02020603050405020304" pitchFamily="18" charset="0"/>
                <a:cs typeface="Times New Roman" panose="02020603050405020304" pitchFamily="18" charset="0"/>
              </a:rPr>
              <a:t>Cont.</a:t>
            </a:r>
            <a:endParaRPr lang="en-US" sz="48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6326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9359900"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Brief History </a:t>
            </a:r>
            <a:r>
              <a:rPr lang="en-US" sz="2800" b="1" dirty="0">
                <a:solidFill>
                  <a:srgbClr val="000000"/>
                </a:solidFill>
                <a:latin typeface="Times New Roman" panose="02020603050405020304" pitchFamily="18" charset="0"/>
                <a:cs typeface="Times New Roman" panose="02020603050405020304" pitchFamily="18" charset="0"/>
              </a:rPr>
              <a:t>Cont.</a:t>
            </a:r>
          </a:p>
        </p:txBody>
      </p:sp>
    </p:spTree>
    <p:extLst>
      <p:ext uri="{BB962C8B-B14F-4D97-AF65-F5344CB8AC3E}">
        <p14:creationId xmlns:p14="http://schemas.microsoft.com/office/powerpoint/2010/main" val="3457305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9359900"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Brief History </a:t>
            </a:r>
            <a:r>
              <a:rPr lang="en-US" sz="2800" b="1" dirty="0">
                <a:solidFill>
                  <a:srgbClr val="000000"/>
                </a:solidFill>
                <a:latin typeface="Times New Roman" panose="02020603050405020304" pitchFamily="18" charset="0"/>
                <a:cs typeface="Times New Roman" panose="02020603050405020304" pitchFamily="18" charset="0"/>
              </a:rPr>
              <a:t>Cont.</a:t>
            </a:r>
          </a:p>
        </p:txBody>
      </p:sp>
    </p:spTree>
    <p:extLst>
      <p:ext uri="{BB962C8B-B14F-4D97-AF65-F5344CB8AC3E}">
        <p14:creationId xmlns:p14="http://schemas.microsoft.com/office/powerpoint/2010/main" val="1198211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4294967295"/>
          </p:nvPr>
        </p:nvSpPr>
        <p:spPr>
          <a:xfrm>
            <a:off x="7740650" y="5219700"/>
            <a:ext cx="2339975" cy="360363"/>
          </a:xfrm>
          <a:prstGeom prst="rect">
            <a:avLst/>
          </a:prstGeom>
        </p:spPr>
        <p:txBody>
          <a:bodyPr/>
          <a:lstStyle/>
          <a:p>
            <a:pPr lvl="0"/>
            <a:fld id="{76B031AB-4808-4E5A-B41A-FC677859455F}" type="slidenum">
              <a:rPr/>
              <a:t>16</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9359900"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About Whangarei</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194628" y="1647937"/>
            <a:ext cx="969136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The main feature of human settlement in the Whangarei region has been the development</a:t>
            </a:r>
          </a:p>
          <a:p>
            <a:r>
              <a:rPr lang="en-US" sz="1800" dirty="0">
                <a:latin typeface="Times New Roman" panose="02020603050405020304" pitchFamily="18" charset="0"/>
                <a:cs typeface="Times New Roman" panose="02020603050405020304" pitchFamily="18" charset="0"/>
              </a:rPr>
              <a:t>of a substantial urban area.</a:t>
            </a:r>
          </a:p>
        </p:txBody>
      </p:sp>
    </p:spTree>
    <p:extLst>
      <p:ext uri="{BB962C8B-B14F-4D97-AF65-F5344CB8AC3E}">
        <p14:creationId xmlns:p14="http://schemas.microsoft.com/office/powerpoint/2010/main" val="506285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4294967295"/>
          </p:nvPr>
        </p:nvSpPr>
        <p:spPr>
          <a:xfrm>
            <a:off x="7740650" y="5219700"/>
            <a:ext cx="2339975" cy="360363"/>
          </a:xfrm>
          <a:prstGeom prst="rect">
            <a:avLst/>
          </a:prstGeom>
        </p:spPr>
        <p:txBody>
          <a:bodyPr/>
          <a:lstStyle/>
          <a:p>
            <a:pPr lvl="0"/>
            <a:fld id="{76B031AB-4808-4E5A-B41A-FC677859455F}" type="slidenum">
              <a:rPr/>
              <a:t>17</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88900"/>
            <a:ext cx="10080625"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About Whangarei</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194629" y="2449091"/>
            <a:ext cx="44977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400" dirty="0">
                <a:latin typeface="Times New Roman" panose="02020603050405020304" pitchFamily="18" charset="0"/>
                <a:cs typeface="Times New Roman" panose="02020603050405020304" pitchFamily="18" charset="0"/>
              </a:rPr>
              <a:t>On</a:t>
            </a:r>
          </a:p>
        </p:txBody>
      </p:sp>
      <p:sp>
        <p:nvSpPr>
          <p:cNvPr id="7" name="TextBox 6">
            <a:extLst>
              <a:ext uri="{FF2B5EF4-FFF2-40B4-BE49-F238E27FC236}">
                <a16:creationId xmlns:a16="http://schemas.microsoft.com/office/drawing/2014/main" id="{8C8964EC-9097-1810-47B9-8A3B1E9A6836}"/>
              </a:ext>
            </a:extLst>
          </p:cNvPr>
          <p:cNvSpPr txBox="1"/>
          <p:nvPr/>
        </p:nvSpPr>
        <p:spPr>
          <a:xfrm>
            <a:off x="245921" y="4433336"/>
            <a:ext cx="9536377" cy="461665"/>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island, Whangarei destinations.</a:t>
            </a:r>
            <a:endParaRPr lang="en-US" sz="2400" dirty="0"/>
          </a:p>
        </p:txBody>
      </p:sp>
    </p:spTree>
    <p:extLst>
      <p:ext uri="{BB962C8B-B14F-4D97-AF65-F5344CB8AC3E}">
        <p14:creationId xmlns:p14="http://schemas.microsoft.com/office/powerpoint/2010/main" val="2375040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5">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 name="Picture 3" descr="A map of the ocean&#10;&#10;Description automatically generated">
            <a:extLst>
              <a:ext uri="{FF2B5EF4-FFF2-40B4-BE49-F238E27FC236}">
                <a16:creationId xmlns:a16="http://schemas.microsoft.com/office/drawing/2014/main" id="{4C987CDC-CE33-A4BF-E59D-A9E501191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6" y="-24581"/>
            <a:ext cx="10170949" cy="5695131"/>
          </a:xfrm>
          <a:prstGeom prst="rect">
            <a:avLst/>
          </a:prstGeom>
        </p:spPr>
      </p:pic>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482599"/>
            <a:ext cx="10080625" cy="898525"/>
          </a:xfrm>
          <a:prstGeom prst="rect">
            <a:avLst/>
          </a:prstGeom>
        </p:spPr>
        <p:txBody>
          <a:bodyPr vert="horz"/>
          <a:lstStyle/>
          <a:p>
            <a:pPr lvl="0" algn="ctr" rtl="0"/>
            <a:r>
              <a:rPr lang="en-US" sz="4800" b="1" dirty="0">
                <a:solidFill>
                  <a:schemeClr val="bg1"/>
                </a:solidFill>
                <a:latin typeface="Times New Roman" panose="02020603050405020304" pitchFamily="18" charset="0"/>
                <a:cs typeface="Times New Roman" panose="02020603050405020304" pitchFamily="18" charset="0"/>
              </a:rPr>
              <a:t>New Zealand Area Map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66676"/>
            <a:ext cx="10080625" cy="1050925"/>
          </a:xfrm>
          <a:prstGeom prst="rect">
            <a:avLst/>
          </a:prstGeom>
        </p:spPr>
        <p:txBody>
          <a:bodyPr vert="horz" lIns="91440" tIns="45720" rIns="91440" bIns="45720" rtlCol="0" anchor="ctr">
            <a:normAutofit/>
          </a:bodyPr>
          <a:lstStyle/>
          <a:p>
            <a:pPr lvl="0" algn="ctr" rtl="0" hangingPunct="1">
              <a:lnSpc>
                <a:spcPct val="90000"/>
              </a:lnSpc>
              <a:spcBef>
                <a:spcPct val="0"/>
              </a:spcBef>
            </a:pPr>
            <a:r>
              <a:rPr lang="en-US" sz="4400" b="1" kern="1200" dirty="0">
                <a:latin typeface="Times New Roman" panose="02020603050405020304" pitchFamily="18" charset="0"/>
                <a:ea typeface="+mj-ea"/>
                <a:cs typeface="Times New Roman" panose="02020603050405020304" pitchFamily="18" charset="0"/>
              </a:rPr>
              <a:t>Map of Whangarei</a:t>
            </a:r>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lvl="0" hangingPunct="1">
              <a:spcAft>
                <a:spcPts val="600"/>
              </a:spcAft>
            </a:pPr>
            <a:fld id="{2A6BFD85-4870-4D28-95E8-EB6D313F6BEA}" type="slidenum">
              <a:rPr lang="en-US" sz="800">
                <a:solidFill>
                  <a:schemeClr val="tx1">
                    <a:tint val="75000"/>
                  </a:schemeClr>
                </a:solidFill>
                <a:latin typeface="+mn-lt"/>
                <a:ea typeface="+mn-ea"/>
                <a:cs typeface="+mn-cs"/>
              </a:rPr>
              <a:pPr lvl="0" hangingPunct="1">
                <a:spcAft>
                  <a:spcPts val="600"/>
                </a:spcAft>
              </a:pPr>
              <a:t>19</a:t>
            </a:fld>
            <a:endParaRPr lang="en-US" sz="8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3746580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4991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86327" y="991618"/>
            <a:ext cx="9589192" cy="4540392"/>
          </a:xfrm>
        </p:spPr>
        <p:txBody>
          <a:bodyPr/>
          <a:lstStyle/>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My Port Philosophy</a:t>
            </a:r>
            <a:endParaRPr lang="en-US" altLang="en-US"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About Whangarei</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Maps</a:t>
            </a:r>
          </a:p>
          <a:p>
            <a:pPr algn="l">
              <a:buFont typeface="Wingdings" panose="05000000000000000000" pitchFamily="2" charset="2"/>
              <a:buChar char=""/>
            </a:pPr>
            <a:r>
              <a:rPr lang="en-US" b="1" dirty="0">
                <a:solidFill>
                  <a:schemeClr val="tx1"/>
                </a:solidFill>
                <a:latin typeface="Times New Roman" panose="02020603050405020304" pitchFamily="18" charset="0"/>
                <a:cs typeface="Times New Roman" panose="02020603050405020304" pitchFamily="18" charset="0"/>
              </a:rPr>
              <a:t>Whangarei Transportation </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 few restaurant recommendations</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Conclusion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0"/>
            <a:ext cx="10064045" cy="1355018"/>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b="1" dirty="0">
                <a:solidFill>
                  <a:schemeClr val="tx1"/>
                </a:solidFill>
                <a:latin typeface="Times New Roman" panose="02020603050405020304" pitchFamily="18" charset="0"/>
                <a:cs typeface="Times New Roman" panose="02020603050405020304" pitchFamily="18" charset="0"/>
              </a:rPr>
              <a:t>Whangarei Transit System</a:t>
            </a:r>
          </a:p>
        </p:txBody>
      </p:sp>
      <p:sp>
        <p:nvSpPr>
          <p:cNvPr id="5" name="TextBox 4">
            <a:extLst>
              <a:ext uri="{FF2B5EF4-FFF2-40B4-BE49-F238E27FC236}">
                <a16:creationId xmlns:a16="http://schemas.microsoft.com/office/drawing/2014/main" id="{BCAB9381-DB64-8C62-6EF9-F597D778464B}"/>
              </a:ext>
            </a:extLst>
          </p:cNvPr>
          <p:cNvSpPr txBox="1"/>
          <p:nvPr/>
        </p:nvSpPr>
        <p:spPr>
          <a:xfrm>
            <a:off x="168222" y="1233529"/>
            <a:ext cx="5566533" cy="4324309"/>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Whangarei has one of the most comprehensive and user-friendly public transport.</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You can buy HOP cards from vending machines at the Downtown ferry terminal for $25 ($5 for the card plus $20 credit). Eligible seniors with a SuperGold card need to buy a gold AT HOP card to travel on public transport at discounted rates. Senior citizens can travel for free on AT trains and selected bus and ferry services. Offer applies after 9am on weekdays and all day on weekends and public holidays. You must have an AT HOP card loaded with a SuperGold concession.</a:t>
            </a:r>
          </a:p>
          <a:p>
            <a:pPr indent="-228600">
              <a:lnSpc>
                <a:spcPct val="90000"/>
              </a:lnSpc>
              <a:spcAft>
                <a:spcPts val="600"/>
              </a:spcAf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The $5 card charge is not refundable.</a:t>
            </a:r>
          </a:p>
          <a:p>
            <a:pPr indent="-228600">
              <a:lnSpc>
                <a:spcPct val="90000"/>
              </a:lnSpc>
              <a:spcAft>
                <a:spcPts val="600"/>
              </a:spcAft>
              <a:buFont typeface="Arial" panose="020B0604020202020204" pitchFamily="34" charset="0"/>
              <a:buChar char="•"/>
            </a:pPr>
            <a:endParaRPr lang="en-US" sz="2200" dirty="0"/>
          </a:p>
        </p:txBody>
      </p:sp>
      <p:pic>
        <p:nvPicPr>
          <p:cNvPr id="4" name="Picture 3" descr="A hand holding a card&#10;&#10;Description automatically generated">
            <a:extLst>
              <a:ext uri="{FF2B5EF4-FFF2-40B4-BE49-F238E27FC236}">
                <a16:creationId xmlns:a16="http://schemas.microsoft.com/office/drawing/2014/main" id="{BF4A4D35-3936-7E6A-E373-927FF4BD890D}"/>
              </a:ext>
            </a:extLst>
          </p:cNvPr>
          <p:cNvPicPr>
            <a:picLocks noChangeAspect="1"/>
          </p:cNvPicPr>
          <p:nvPr/>
        </p:nvPicPr>
        <p:blipFill rotWithShape="1">
          <a:blip r:embed="rId3">
            <a:extLst>
              <a:ext uri="{28A0092B-C50C-407E-A947-70E740481C1C}">
                <a14:useLocalDpi xmlns:a14="http://schemas.microsoft.com/office/drawing/2010/main" val="0"/>
              </a:ext>
            </a:extLst>
          </a:blip>
          <a:srcRect l="41384" t="45986" r="13361" b="1988"/>
          <a:stretch/>
        </p:blipFill>
        <p:spPr>
          <a:xfrm>
            <a:off x="5943600" y="2720444"/>
            <a:ext cx="4120445" cy="2950106"/>
          </a:xfrm>
          <a:prstGeom prst="rect">
            <a:avLst/>
          </a:prstGeom>
        </p:spPr>
      </p:pic>
      <p:sp>
        <p:nvSpPr>
          <p:cNvPr id="9" name="TextBox 8">
            <a:extLst>
              <a:ext uri="{FF2B5EF4-FFF2-40B4-BE49-F238E27FC236}">
                <a16:creationId xmlns:a16="http://schemas.microsoft.com/office/drawing/2014/main" id="{3BEB0E22-3BA0-3276-4B17-85F36301F3B8}"/>
              </a:ext>
            </a:extLst>
          </p:cNvPr>
          <p:cNvSpPr txBox="1"/>
          <p:nvPr/>
        </p:nvSpPr>
        <p:spPr>
          <a:xfrm>
            <a:off x="5902979" y="1355017"/>
            <a:ext cx="4161066" cy="1323439"/>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Cash fares for public bus services start at NZ$2.50 to travel a short distance if paying in cash or are a little cheaper with HOP cards.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9">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4294967295"/>
          </p:nvPr>
        </p:nvSpPr>
        <p:spPr>
          <a:xfrm>
            <a:off x="7740650" y="5219700"/>
            <a:ext cx="2339975" cy="360363"/>
          </a:xfrm>
          <a:prstGeom prst="rect">
            <a:avLst/>
          </a:prstGeom>
        </p:spPr>
        <p:txBody>
          <a:bodyPr/>
          <a:lstStyle/>
          <a:p>
            <a:pPr lvl="0"/>
            <a:fld id="{E4969A48-D42D-46A9-B6C4-1B83C0ED4970}" type="slidenum">
              <a:rPr/>
              <a:t>21</a:t>
            </a:fld>
            <a:endParaRPr lang="en-US"/>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1" y="174625"/>
            <a:ext cx="10080625" cy="569913"/>
          </a:xfrm>
          <a:prstGeom prst="rect">
            <a:avLst/>
          </a:prstGeom>
        </p:spPr>
        <p:txBody>
          <a:bodyPr vert="horz"/>
          <a:lstStyle/>
          <a:p>
            <a:pPr algn="ctr" rtl="0"/>
            <a:r>
              <a:rPr lang="en-US" sz="4000" b="1" dirty="0">
                <a:solidFill>
                  <a:schemeClr val="tx1"/>
                </a:solidFill>
                <a:latin typeface="+mj-lt"/>
                <a:ea typeface="+mj-ea"/>
                <a:cs typeface="+mj-cs"/>
              </a:rPr>
              <a:t>Whangarei Taxis</a:t>
            </a:r>
            <a:endParaRPr lang="en-US" sz="4000" b="1" i="0" u="none" strike="noStrike" kern="1200" dirty="0">
              <a:ln>
                <a:noFill/>
              </a:ln>
              <a:solidFill>
                <a:schemeClr val="tx1"/>
              </a:solidFill>
              <a:latin typeface="Times New Roman" panose="02020603050405020304" pitchFamily="18" charset="0"/>
              <a:ea typeface="Lucida Sans Unicode" pitchFamily="2"/>
              <a:cs typeface="Times New Roman" panose="02020603050405020304" pitchFamily="18" charset="0"/>
            </a:endParaRPr>
          </a:p>
        </p:txBody>
      </p:sp>
      <p:sp>
        <p:nvSpPr>
          <p:cNvPr id="8" name="Rectangle 2">
            <a:extLst>
              <a:ext uri="{FF2B5EF4-FFF2-40B4-BE49-F238E27FC236}">
                <a16:creationId xmlns:a16="http://schemas.microsoft.com/office/drawing/2014/main" id="{C1D08D37-5197-C72C-70C8-936D36C4D65C}"/>
              </a:ext>
            </a:extLst>
          </p:cNvPr>
          <p:cNvSpPr>
            <a:spLocks noChangeArrowheads="1"/>
          </p:cNvSpPr>
          <p:nvPr/>
        </p:nvSpPr>
        <p:spPr bwMode="auto">
          <a:xfrm>
            <a:off x="5157483" y="1369483"/>
            <a:ext cx="4753459"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342900" indent="-342900">
              <a:buFont typeface="Arial" panose="020B0604020202020204" pitchFamily="34" charset="0"/>
              <a:buChar char="•"/>
            </a:pPr>
            <a:r>
              <a:rPr lang="en-US" sz="2200" dirty="0"/>
              <a:t>Standard taxis provide a safe and reliable way to explore the city or for transport between the cruise port and various attractions.</a:t>
            </a:r>
          </a:p>
          <a:p>
            <a:pPr marL="342900" indent="-342900">
              <a:buFont typeface="Arial" panose="020B0604020202020204" pitchFamily="34" charset="0"/>
              <a:buChar char="•"/>
            </a:pPr>
            <a:r>
              <a:rPr lang="en-US" sz="2200" dirty="0"/>
              <a:t>Like taxis in most locations the cost is significantly more expensive than other modes of transport.</a:t>
            </a:r>
          </a:p>
        </p:txBody>
      </p:sp>
      <p:pic>
        <p:nvPicPr>
          <p:cNvPr id="4" name="Picture 3" descr="A silver car with a light on top&#10;&#10;Description automatically generated">
            <a:extLst>
              <a:ext uri="{FF2B5EF4-FFF2-40B4-BE49-F238E27FC236}">
                <a16:creationId xmlns:a16="http://schemas.microsoft.com/office/drawing/2014/main" id="{D5ADA4C9-BE2B-0F11-8382-6B2F3F94C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883" y="1266739"/>
            <a:ext cx="4987803" cy="332520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10">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0" y="266142"/>
            <a:ext cx="10080625" cy="1013130"/>
          </a:xfrm>
          <a:prstGeom prst="rect">
            <a:avLst/>
          </a:prstGeom>
        </p:spPr>
        <p:txBody>
          <a:bodyPr vert="horz"/>
          <a:lstStyle/>
          <a:p>
            <a:pPr algn="ctr"/>
            <a:r>
              <a:rPr lang="en-US" sz="4400" b="1" dirty="0">
                <a:solidFill>
                  <a:schemeClr val="tx1"/>
                </a:solidFill>
                <a:latin typeface="Times New Roman" panose="02020603050405020304" pitchFamily="18" charset="0"/>
                <a:cs typeface="Times New Roman" panose="02020603050405020304" pitchFamily="18" charset="0"/>
              </a:rPr>
              <a:t>Whangarei Walking Tour</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7" name="TextBox 6">
            <a:extLst>
              <a:ext uri="{FF2B5EF4-FFF2-40B4-BE49-F238E27FC236}">
                <a16:creationId xmlns:a16="http://schemas.microsoft.com/office/drawing/2014/main" id="{A99F0288-1B4D-A51A-35D6-AA90A5FC1ECE}"/>
              </a:ext>
            </a:extLst>
          </p:cNvPr>
          <p:cNvSpPr txBox="1"/>
          <p:nvPr/>
        </p:nvSpPr>
        <p:spPr>
          <a:xfrm>
            <a:off x="0" y="1143377"/>
            <a:ext cx="3860799" cy="1938992"/>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Take a Whangarei walking tour of the interesting points and historic buildings in the capital city of Whangarei. </a:t>
            </a: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Places You Will See in Whangarei:</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0" y="0"/>
            <a:ext cx="10080625" cy="869245"/>
          </a:xfrm>
          <a:prstGeom prst="rect">
            <a:avLst/>
          </a:prstGeom>
        </p:spPr>
        <p:txBody>
          <a:bodyPr vert="horz" lIns="91440" tIns="45720" rIns="91440" bIns="45720" rtlCol="0" anchor="ctr">
            <a:normAutofit/>
          </a:bodyPr>
          <a:lstStyle/>
          <a:p>
            <a:pPr algn="ctr"/>
            <a:r>
              <a:rPr lang="en-US" sz="4400" b="1" dirty="0">
                <a:latin typeface="Times New Roman" panose="02020603050405020304" pitchFamily="18" charset="0"/>
                <a:cs typeface="Times New Roman" panose="02020603050405020304" pitchFamily="18" charset="0"/>
              </a:rPr>
              <a:t>Hop-on Hop-off Tour</a:t>
            </a:r>
          </a:p>
        </p:txBody>
      </p:sp>
      <p:sp>
        <p:nvSpPr>
          <p:cNvPr id="5" name="TextBox 4">
            <a:extLst>
              <a:ext uri="{FF2B5EF4-FFF2-40B4-BE49-F238E27FC236}">
                <a16:creationId xmlns:a16="http://schemas.microsoft.com/office/drawing/2014/main" id="{1AF5FB54-0725-AC46-7FCB-E9CDB56C3059}"/>
              </a:ext>
            </a:extLst>
          </p:cNvPr>
          <p:cNvSpPr txBox="1"/>
          <p:nvPr/>
        </p:nvSpPr>
        <p:spPr>
          <a:xfrm>
            <a:off x="0" y="959557"/>
            <a:ext cx="9990667" cy="869246"/>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 Whangarei hop-on hop-off bus tour provides all the benefits of a guided tour—including hassle-free transport and on-board audio commentary—with the flexibility of independent travel. </a:t>
            </a:r>
          </a:p>
        </p:txBody>
      </p:sp>
      <p:pic>
        <p:nvPicPr>
          <p:cNvPr id="4" name="Picture 3" descr="A yellow double decker bus&#10;&#10;Description automatically generated">
            <a:extLst>
              <a:ext uri="{FF2B5EF4-FFF2-40B4-BE49-F238E27FC236}">
                <a16:creationId xmlns:a16="http://schemas.microsoft.com/office/drawing/2014/main" id="{6F7A6108-9888-B827-AF01-A5D5C35814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3824" y="2598209"/>
            <a:ext cx="4616802" cy="3077869"/>
          </a:xfrm>
          <a:prstGeom prst="rect">
            <a:avLst/>
          </a:prstGeom>
        </p:spPr>
      </p:pic>
      <p:sp>
        <p:nvSpPr>
          <p:cNvPr id="9" name="TextBox 8">
            <a:extLst>
              <a:ext uri="{FF2B5EF4-FFF2-40B4-BE49-F238E27FC236}">
                <a16:creationId xmlns:a16="http://schemas.microsoft.com/office/drawing/2014/main" id="{77A88DD5-CB04-5921-C95D-17277D8D9814}"/>
              </a:ext>
            </a:extLst>
          </p:cNvPr>
          <p:cNvSpPr txBox="1"/>
          <p:nvPr/>
        </p:nvSpPr>
        <p:spPr>
          <a:xfrm>
            <a:off x="5463823" y="1723180"/>
            <a:ext cx="4616802" cy="830997"/>
          </a:xfrm>
          <a:prstGeom prst="rect">
            <a:avLst/>
          </a:prstGeom>
          <a:noFill/>
        </p:spPr>
        <p:txBody>
          <a:bodyPr wrap="square">
            <a:spAutoFit/>
          </a:bodyPr>
          <a:lstStyle/>
          <a:p>
            <a:pPr algn="ctr"/>
            <a:r>
              <a:rPr lang="en-US" sz="2400" b="1" dirty="0">
                <a:effectLst/>
                <a:latin typeface="Times New Roman" panose="02020603050405020304" pitchFamily="18" charset="0"/>
                <a:cs typeface="Times New Roman" panose="02020603050405020304" pitchFamily="18" charset="0"/>
              </a:rPr>
              <a:t>Adult $55, Child $27</a:t>
            </a:r>
            <a:br>
              <a:rPr lang="en-US" sz="2400" b="1" dirty="0">
                <a:effectLst/>
                <a:latin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cs typeface="Times New Roman" panose="02020603050405020304" pitchFamily="18" charset="0"/>
              </a:rPr>
              <a:t>Family $150*</a:t>
            </a:r>
          </a:p>
        </p:txBody>
      </p:sp>
    </p:spTree>
    <p:extLst>
      <p:ext uri="{BB962C8B-B14F-4D97-AF65-F5344CB8AC3E}">
        <p14:creationId xmlns:p14="http://schemas.microsoft.com/office/powerpoint/2010/main" val="2196885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309512"/>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Street</a:t>
            </a:r>
            <a:endParaRPr lang="en-US" sz="4400" b="1" dirty="0">
              <a:solidFill>
                <a:schemeClr val="tx1"/>
              </a:solidFill>
              <a:latin typeface="+mj-lt"/>
              <a:ea typeface="+mj-ea"/>
              <a:cs typeface="+mj-cs"/>
            </a:endParaRPr>
          </a:p>
        </p:txBody>
      </p:sp>
      <p:sp>
        <p:nvSpPr>
          <p:cNvPr id="4" name="TextBox 3">
            <a:extLst>
              <a:ext uri="{FF2B5EF4-FFF2-40B4-BE49-F238E27FC236}">
                <a16:creationId xmlns:a16="http://schemas.microsoft.com/office/drawing/2014/main" id="{8FFDB5B2-111A-07DF-81E6-5575667F2D53}"/>
              </a:ext>
            </a:extLst>
          </p:cNvPr>
          <p:cNvSpPr txBox="1"/>
          <p:nvPr/>
        </p:nvSpPr>
        <p:spPr>
          <a:xfrm>
            <a:off x="79022" y="1174044"/>
            <a:ext cx="10001602" cy="4278489"/>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Quay Street</a:t>
            </a:r>
            <a:r>
              <a:rPr lang="en-US" sz="2400" dirty="0">
                <a:latin typeface="Times New Roman" panose="02020603050405020304" pitchFamily="18" charset="0"/>
                <a:cs typeface="Times New Roman" panose="02020603050405020304" pitchFamily="18" charset="0"/>
              </a:rPr>
              <a:t> is the northernmost street in the Whangarei CBD, New Zealand. </a:t>
            </a:r>
          </a:p>
          <a:p>
            <a:pPr>
              <a:lnSpc>
                <a:spcPct val="110000"/>
              </a:lnSpc>
              <a:spcAft>
                <a:spcPts val="600"/>
              </a:spcAft>
            </a:pPr>
            <a:r>
              <a:rPr lang="en-US" sz="2400" dirty="0">
                <a:latin typeface="Times New Roman" panose="02020603050405020304" pitchFamily="18" charset="0"/>
                <a:cs typeface="Times New Roman" panose="02020603050405020304" pitchFamily="18" charset="0"/>
              </a:rPr>
              <a:t>The Whangarei Ferry Terminal,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which has ferries running to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Devonport, The Britomart Transport Centre,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Queen Elizabeth Square and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Grand Mercure Whangarei hotel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are on the south side. </a:t>
            </a:r>
            <a:endParaRPr lang="en-US" sz="1500" dirty="0">
              <a:latin typeface="Times New Roman" panose="02020603050405020304" pitchFamily="18" charset="0"/>
              <a:cs typeface="Times New Roman" panose="02020603050405020304" pitchFamily="18" charset="0"/>
            </a:endParaRPr>
          </a:p>
        </p:txBody>
      </p:sp>
    </p:spTree>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12712"/>
            <a:ext cx="10080605" cy="1142118"/>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Britomart</a:t>
            </a:r>
            <a:endParaRPr lang="en-US" b="1" dirty="0">
              <a:solidFill>
                <a:schemeClr val="tx1"/>
              </a:solidFill>
              <a:latin typeface="+mj-lt"/>
              <a:ea typeface="+mj-ea"/>
              <a:cs typeface="+mj-cs"/>
            </a:endParaRPr>
          </a:p>
        </p:txBody>
      </p:sp>
      <p:sp>
        <p:nvSpPr>
          <p:cNvPr id="6" name="TextBox 5">
            <a:extLst>
              <a:ext uri="{FF2B5EF4-FFF2-40B4-BE49-F238E27FC236}">
                <a16:creationId xmlns:a16="http://schemas.microsoft.com/office/drawing/2014/main" id="{48767DE4-A04E-315D-87FC-D30A1881346D}"/>
              </a:ext>
            </a:extLst>
          </p:cNvPr>
          <p:cNvSpPr txBox="1"/>
          <p:nvPr/>
        </p:nvSpPr>
        <p:spPr>
          <a:xfrm>
            <a:off x="4514850" y="1133475"/>
            <a:ext cx="5475817" cy="4026146"/>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Britomart transport and entertainment precinct, is named for the HMS Britomart, a British brig that raised the Union Jack over Whangarei for the first time in 1840.</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Britomart is the central train station and bus transport hub, but the area is also full of renovated historic buildings housing everything from clothing boutiques, bars and nightclubs, yoga studios, and fantastic international cuisine.</a:t>
            </a:r>
          </a:p>
          <a:p>
            <a:pPr indent="-228600">
              <a:lnSpc>
                <a:spcPct val="90000"/>
              </a:lnSpc>
              <a:spcAft>
                <a:spcPts val="600"/>
              </a:spcAft>
              <a:buFont typeface="Arial" panose="020B0604020202020204" pitchFamily="34" charset="0"/>
              <a:buChar char="•"/>
            </a:pPr>
            <a:endParaRPr lang="en-US" sz="2200" dirty="0"/>
          </a:p>
        </p:txBody>
      </p:sp>
      <p:pic>
        <p:nvPicPr>
          <p:cNvPr id="7" name="Picture 6" descr="A courtyard with a glass dome and trees&#10;&#10;Description automatically generated with medium confidence">
            <a:extLst>
              <a:ext uri="{FF2B5EF4-FFF2-40B4-BE49-F238E27FC236}">
                <a16:creationId xmlns:a16="http://schemas.microsoft.com/office/drawing/2014/main" id="{203FC311-D546-128E-59CB-6B10ACEED867}"/>
              </a:ext>
            </a:extLst>
          </p:cNvPr>
          <p:cNvPicPr>
            <a:picLocks noChangeAspect="1"/>
          </p:cNvPicPr>
          <p:nvPr/>
        </p:nvPicPr>
        <p:blipFill rotWithShape="1">
          <a:blip r:embed="rId3">
            <a:extLst>
              <a:ext uri="{28A0092B-C50C-407E-A947-70E740481C1C}">
                <a14:useLocalDpi xmlns:a14="http://schemas.microsoft.com/office/drawing/2010/main" val="0"/>
              </a:ext>
            </a:extLst>
          </a:blip>
          <a:srcRect b="9409"/>
          <a:stretch/>
        </p:blipFill>
        <p:spPr>
          <a:xfrm>
            <a:off x="0" y="1133475"/>
            <a:ext cx="4514850" cy="2994202"/>
          </a:xfrm>
          <a:prstGeom prst="rect">
            <a:avLst/>
          </a:prstGeom>
        </p:spPr>
      </p:pic>
    </p:spTree>
    <p:extLst>
      <p:ext uri="{BB962C8B-B14F-4D97-AF65-F5344CB8AC3E}">
        <p14:creationId xmlns:p14="http://schemas.microsoft.com/office/powerpoint/2010/main" val="923250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207912"/>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 Ferry Building</a:t>
            </a:r>
            <a:endParaRPr lang="en-US" sz="4400" b="1" dirty="0">
              <a:solidFill>
                <a:schemeClr val="tx1"/>
              </a:solidFill>
              <a:latin typeface="+mj-lt"/>
              <a:ea typeface="+mj-ea"/>
              <a:cs typeface="+mj-cs"/>
            </a:endParaRPr>
          </a:p>
        </p:txBody>
      </p:sp>
      <p:sp>
        <p:nvSpPr>
          <p:cNvPr id="4" name="TextBox 3">
            <a:extLst>
              <a:ext uri="{FF2B5EF4-FFF2-40B4-BE49-F238E27FC236}">
                <a16:creationId xmlns:a16="http://schemas.microsoft.com/office/drawing/2014/main" id="{9FECAC60-4F09-72CB-C543-038866BAADFF}"/>
              </a:ext>
            </a:extLst>
          </p:cNvPr>
          <p:cNvSpPr txBox="1"/>
          <p:nvPr/>
        </p:nvSpPr>
        <p:spPr>
          <a:xfrm>
            <a:off x="146756" y="1207913"/>
            <a:ext cx="5419019" cy="2990850"/>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Explore the crown jewel of the harbor front, the Whangarei Ferry Terminal. The site of this</a:t>
            </a:r>
          </a:p>
        </p:txBody>
      </p:sp>
      <p:sp>
        <p:nvSpPr>
          <p:cNvPr id="8" name="TextBox 7">
            <a:extLst>
              <a:ext uri="{FF2B5EF4-FFF2-40B4-BE49-F238E27FC236}">
                <a16:creationId xmlns:a16="http://schemas.microsoft.com/office/drawing/2014/main" id="{E3D0B2CC-C1BA-33A9-00F4-69B7833E26CA}"/>
              </a:ext>
            </a:extLst>
          </p:cNvPr>
          <p:cNvSpPr txBox="1"/>
          <p:nvPr/>
        </p:nvSpPr>
        <p:spPr>
          <a:xfrm>
            <a:off x="189617" y="3756180"/>
            <a:ext cx="9891007" cy="1637371"/>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Ferry Terminal building is composed of two main structures, a yellow Edwardian Baroque building facing Queen Street and the CBD, and a newer waiting area building (which became the actual ferry terminal of today) facing the Waitematā Harbor.</a:t>
            </a:r>
          </a:p>
        </p:txBody>
      </p:sp>
    </p:spTree>
    <p:extLst>
      <p:ext uri="{BB962C8B-B14F-4D97-AF65-F5344CB8AC3E}">
        <p14:creationId xmlns:p14="http://schemas.microsoft.com/office/powerpoint/2010/main" val="3527894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5057319" y="0"/>
            <a:ext cx="5020785" cy="1816404"/>
          </a:xfrm>
          <a:prstGeom prst="rect">
            <a:avLst/>
          </a:prstGeom>
        </p:spPr>
        <p:txBody>
          <a:bodyPr vert="horz" lIns="91440" tIns="45720" rIns="91440" bIns="45720" rtlCol="0" anchor="ctr">
            <a:normAutofit/>
          </a:bodyPr>
          <a:lstStyle/>
          <a:p>
            <a:r>
              <a:rPr lang="en-US" dirty="0">
                <a:latin typeface="Times New Roman" panose="02020603050405020304" pitchFamily="18" charset="0"/>
                <a:cs typeface="Times New Roman" panose="02020603050405020304" pitchFamily="18" charset="0"/>
              </a:rPr>
              <a:t>Viaduct Harbor</a:t>
            </a:r>
            <a:endParaRPr lang="en-US"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FBAD773-77E8-D955-9211-F538C7F67BBE}"/>
              </a:ext>
            </a:extLst>
          </p:cNvPr>
          <p:cNvSpPr txBox="1"/>
          <p:nvPr/>
        </p:nvSpPr>
        <p:spPr>
          <a:xfrm>
            <a:off x="5057319" y="1476376"/>
            <a:ext cx="5020785" cy="3631058"/>
          </a:xfrm>
          <a:prstGeom prst="rect">
            <a:avLst/>
          </a:prstGeom>
        </p:spPr>
        <p:txBody>
          <a:bodyPr vert="horz" lIns="91440" tIns="45720" rIns="91440" bIns="45720" rtlCol="0">
            <a:normAutofit fontScale="92500"/>
          </a:bodyPr>
          <a:lstStyle/>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Viaduct Harbor is home to some of Whangarei’s best restaurants and bars. From cocktails to cafes, there is something to inspire everyone’s palette.</a:t>
            </a:r>
          </a:p>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is also a world-class marina, luxury hotels, apartment living and business quarters, </a:t>
            </a:r>
          </a:p>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Viaduct </a:t>
            </a:r>
            <a:r>
              <a:rPr lang="en-US" sz="2400" dirty="0" err="1">
                <a:latin typeface="Times New Roman" panose="02020603050405020304" pitchFamily="18" charset="0"/>
                <a:cs typeface="Times New Roman" panose="02020603050405020304" pitchFamily="18" charset="0"/>
              </a:rPr>
              <a:t>Harbour</a:t>
            </a:r>
            <a:r>
              <a:rPr lang="en-US" sz="2400" dirty="0">
                <a:latin typeface="Times New Roman" panose="02020603050405020304" pitchFamily="18" charset="0"/>
                <a:cs typeface="Times New Roman" panose="02020603050405020304" pitchFamily="18" charset="0"/>
              </a:rPr>
              <a:t> is a vibrant waterfront community welcoming residents, workers and visitors to the heart of Whangarei.</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119441" y="5255759"/>
            <a:ext cx="2268141" cy="301905"/>
          </a:xfrm>
          <a:prstGeom prst="rect">
            <a:avLst/>
          </a:prstGeom>
        </p:spPr>
        <p:txBody>
          <a:bodyPr vert="horz" lIns="91440" tIns="45720" rIns="91440" bIns="45720" rtlCol="0" anchor="ctr">
            <a:normAutofit/>
          </a:bodyPr>
          <a:lstStyle/>
          <a:p>
            <a:pPr algn="r">
              <a:spcAft>
                <a:spcPts val="600"/>
              </a:spcAft>
              <a:defRPr/>
            </a:pPr>
            <a:fld id="{208CE974-47AF-47AF-99E9-12A62538A846}" type="slidenum">
              <a:rPr lang="en-US" sz="1200">
                <a:solidFill>
                  <a:prstClr val="black">
                    <a:tint val="75000"/>
                  </a:prstClr>
                </a:solidFill>
                <a:latin typeface="Calibri" panose="020F0502020204030204"/>
              </a:rPr>
              <a:pPr algn="r">
                <a:spcAft>
                  <a:spcPts val="600"/>
                </a:spcAft>
                <a:defRPr/>
              </a:pPr>
              <a:t>27</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1397595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1" y="0"/>
            <a:ext cx="10080625" cy="1073150"/>
          </a:xfrm>
          <a:prstGeom prst="rect">
            <a:avLst/>
          </a:prstGeom>
        </p:spPr>
        <p:txBody>
          <a:bodyPr vert="horz" lIns="91440" tIns="45720" rIns="91440" bIns="45720" rtlCol="0" anchor="ctr">
            <a:noAutofit/>
          </a:bodyPr>
          <a:lstStyle/>
          <a:p>
            <a:pPr algn="ctr" rtl="0" hangingPunct="1">
              <a:lnSpc>
                <a:spcPct val="90000"/>
              </a:lnSpc>
              <a:spcBef>
                <a:spcPct val="0"/>
              </a:spcBef>
            </a:pPr>
            <a:r>
              <a:rPr lang="en-US" sz="3600" dirty="0">
                <a:latin typeface="Times New Roman" panose="02020603050405020304" pitchFamily="18" charset="0"/>
                <a:cs typeface="Times New Roman" panose="02020603050405020304" pitchFamily="18" charset="0"/>
              </a:rPr>
              <a:t>Whangarei Fish Market</a:t>
            </a:r>
            <a:endParaRPr lang="en-US" sz="3600" b="1" dirty="0">
              <a:solidFill>
                <a:schemeClr val="tx1"/>
              </a:solidFill>
              <a:latin typeface="+mj-lt"/>
              <a:ea typeface="+mj-ea"/>
              <a:cs typeface="+mj-cs"/>
            </a:endParaRPr>
          </a:p>
        </p:txBody>
      </p:sp>
      <p:sp>
        <p:nvSpPr>
          <p:cNvPr id="6" name="TextBox 5">
            <a:extLst>
              <a:ext uri="{FF2B5EF4-FFF2-40B4-BE49-F238E27FC236}">
                <a16:creationId xmlns:a16="http://schemas.microsoft.com/office/drawing/2014/main" id="{0F539378-BC21-9694-A290-E3F3D0B496C6}"/>
              </a:ext>
            </a:extLst>
          </p:cNvPr>
          <p:cNvSpPr txBox="1"/>
          <p:nvPr/>
        </p:nvSpPr>
        <p:spPr>
          <a:xfrm>
            <a:off x="133350" y="1073150"/>
            <a:ext cx="9877425" cy="1073150"/>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Whangarei Fish Market is not just a place to be fresh fish, it also has dozens of places to eat fish as well.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 is widely considered one of the best Fish Markets in New Zealand and well worth the visit.</a:t>
            </a:r>
            <a:endParaRPr lang="en-US" sz="2000" dirty="0"/>
          </a:p>
        </p:txBody>
      </p:sp>
    </p:spTree>
    <p:extLst>
      <p:ext uri="{BB962C8B-B14F-4D97-AF65-F5344CB8AC3E}">
        <p14:creationId xmlns:p14="http://schemas.microsoft.com/office/powerpoint/2010/main" val="393187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1" y="0"/>
            <a:ext cx="10080625" cy="1241425"/>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dirty="0">
                <a:latin typeface="Times New Roman" panose="02020603050405020304" pitchFamily="18" charset="0"/>
                <a:cs typeface="Times New Roman" panose="02020603050405020304" pitchFamily="18" charset="0"/>
              </a:rPr>
              <a:t>Victoria Park</a:t>
            </a:r>
            <a:endParaRPr lang="en-US" b="1" dirty="0">
              <a:solidFill>
                <a:schemeClr val="tx1"/>
              </a:solidFill>
              <a:latin typeface="+mj-lt"/>
              <a:ea typeface="+mj-ea"/>
              <a:cs typeface="+mj-cs"/>
            </a:endParaRPr>
          </a:p>
        </p:txBody>
      </p:sp>
      <p:sp>
        <p:nvSpPr>
          <p:cNvPr id="4" name="TextBox 3">
            <a:extLst>
              <a:ext uri="{FF2B5EF4-FFF2-40B4-BE49-F238E27FC236}">
                <a16:creationId xmlns:a16="http://schemas.microsoft.com/office/drawing/2014/main" id="{DBFE43F3-A620-1C8B-9DA8-A836C3CD8EBE}"/>
              </a:ext>
            </a:extLst>
          </p:cNvPr>
          <p:cNvSpPr txBox="1"/>
          <p:nvPr/>
        </p:nvSpPr>
        <p:spPr>
          <a:xfrm>
            <a:off x="214490" y="1095023"/>
            <a:ext cx="5824360" cy="2734028"/>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b="1" dirty="0"/>
              <a:t>Victoria Park</a:t>
            </a:r>
            <a:r>
              <a:rPr lang="en-US" sz="2000" dirty="0"/>
              <a:t> after 1901. The Park was 'finished' around 1912, the area to the north (called the Western Reclamation) dates from after that. </a:t>
            </a:r>
          </a:p>
        </p:txBody>
      </p:sp>
    </p:spTree>
    <p:extLst>
      <p:ext uri="{BB962C8B-B14F-4D97-AF65-F5344CB8AC3E}">
        <p14:creationId xmlns:p14="http://schemas.microsoft.com/office/powerpoint/2010/main" val="303803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6759" y="332140"/>
            <a:ext cx="10080625" cy="757237"/>
          </a:xfrm>
          <a:prstGeom prst="rect">
            <a:avLst/>
          </a:prstGeo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My Port Philosophy</a:t>
            </a:r>
          </a:p>
        </p:txBody>
      </p:sp>
      <p:sp>
        <p:nvSpPr>
          <p:cNvPr id="5" name="TextBox 4">
            <a:extLst>
              <a:ext uri="{FF2B5EF4-FFF2-40B4-BE49-F238E27FC236}">
                <a16:creationId xmlns:a16="http://schemas.microsoft.com/office/drawing/2014/main" id="{F5E54D92-8C3C-3B79-29B6-308DFBDB5850}"/>
              </a:ext>
            </a:extLst>
          </p:cNvPr>
          <p:cNvSpPr txBox="1"/>
          <p:nvPr/>
        </p:nvSpPr>
        <p:spPr>
          <a:xfrm>
            <a:off x="440264" y="1089377"/>
            <a:ext cx="9166577" cy="3816366"/>
          </a:xfrm>
          <a:prstGeom prst="rect">
            <a:avLst/>
          </a:prstGeom>
          <a:noFill/>
        </p:spPr>
        <p:txBody>
          <a:bodyPr wrap="square">
            <a:sp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200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96850"/>
            <a:ext cx="10080625" cy="922338"/>
          </a:xfrm>
          <a:prstGeom prst="rect">
            <a:avLst/>
          </a:prstGeom>
        </p:spPr>
        <p:txBody>
          <a:bodyPr vert="horz" lIns="91440" tIns="45720" rIns="91440" bIns="45720" rtlCol="0" anchor="b">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Cathedral</a:t>
            </a:r>
            <a:endParaRPr lang="en-US" sz="4400" b="1" dirty="0">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30</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293077" y="1580522"/>
            <a:ext cx="7726973" cy="2867654"/>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Cathedral of Saint Patrick and Saint Joseph (usually known as St Patrick's Pompallier, the first Catholic bishop in New Zealand. A wooden chapel was constructed in 1843, replaced by a stone church in 1848, which was expanded in 1884, and finally replaced with the current cathedral in 1907. The church was designated as a cathedral in 1848, and consecrated in 1963. </a:t>
            </a:r>
          </a:p>
        </p:txBody>
      </p:sp>
    </p:spTree>
    <p:extLst>
      <p:ext uri="{BB962C8B-B14F-4D97-AF65-F5344CB8AC3E}">
        <p14:creationId xmlns:p14="http://schemas.microsoft.com/office/powerpoint/2010/main" val="2198237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96850"/>
            <a:ext cx="10080625" cy="922338"/>
          </a:xfrm>
          <a:prstGeom prst="rect">
            <a:avLst/>
          </a:prstGeom>
        </p:spPr>
        <p:txBody>
          <a:bodyPr vert="horz" lIns="91440" tIns="45720" rIns="91440" bIns="45720" rtlCol="0" anchor="b">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Sky Tower</a:t>
            </a:r>
            <a:endParaRPr lang="en-US" sz="4400" b="1" dirty="0">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31</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261590" y="1119188"/>
            <a:ext cx="6701185" cy="1355301"/>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iconic 328-meter Sky Tower has stood </a:t>
            </a:r>
            <a:r>
              <a:rPr lang="en-US" sz="2000" dirty="0" err="1">
                <a:latin typeface="Times New Roman" panose="02020603050405020304" pitchFamily="18" charset="0"/>
                <a:cs typeface="Times New Roman" panose="02020603050405020304" pitchFamily="18" charset="0"/>
              </a:rPr>
              <a:t>talin</a:t>
            </a:r>
            <a:r>
              <a:rPr lang="en-US" sz="2000" dirty="0">
                <a:latin typeface="Times New Roman" panose="02020603050405020304" pitchFamily="18" charset="0"/>
                <a:cs typeface="Times New Roman" panose="02020603050405020304" pitchFamily="18" charset="0"/>
              </a:rPr>
              <a:t> ancient volcanoes, sparkling sunlit harbors and beyond.</a:t>
            </a:r>
          </a:p>
        </p:txBody>
      </p:sp>
      <p:graphicFrame>
        <p:nvGraphicFramePr>
          <p:cNvPr id="6" name="Table 5">
            <a:extLst>
              <a:ext uri="{FF2B5EF4-FFF2-40B4-BE49-F238E27FC236}">
                <a16:creationId xmlns:a16="http://schemas.microsoft.com/office/drawing/2014/main" id="{D81E001E-C746-F29C-6CC0-0A909F5AD223}"/>
              </a:ext>
            </a:extLst>
          </p:cNvPr>
          <p:cNvGraphicFramePr>
            <a:graphicFrameLocks noGrp="1"/>
          </p:cNvGraphicFramePr>
          <p:nvPr>
            <p:extLst>
              <p:ext uri="{D42A27DB-BD31-4B8C-83A1-F6EECF244321}">
                <p14:modId xmlns:p14="http://schemas.microsoft.com/office/powerpoint/2010/main" val="3131027527"/>
              </p:ext>
            </p:extLst>
          </p:nvPr>
        </p:nvGraphicFramePr>
        <p:xfrm>
          <a:off x="752475" y="2639060"/>
          <a:ext cx="3622351" cy="2834640"/>
        </p:xfrm>
        <a:graphic>
          <a:graphicData uri="http://schemas.openxmlformats.org/drawingml/2006/table">
            <a:tbl>
              <a:tblPr/>
              <a:tblGrid>
                <a:gridCol w="2742232">
                  <a:extLst>
                    <a:ext uri="{9D8B030D-6E8A-4147-A177-3AD203B41FA5}">
                      <a16:colId xmlns:a16="http://schemas.microsoft.com/office/drawing/2014/main" val="1725291128"/>
                    </a:ext>
                  </a:extLst>
                </a:gridCol>
                <a:gridCol w="213241">
                  <a:extLst>
                    <a:ext uri="{9D8B030D-6E8A-4147-A177-3AD203B41FA5}">
                      <a16:colId xmlns:a16="http://schemas.microsoft.com/office/drawing/2014/main" val="3905638964"/>
                    </a:ext>
                  </a:extLst>
                </a:gridCol>
                <a:gridCol w="666878">
                  <a:extLst>
                    <a:ext uri="{9D8B030D-6E8A-4147-A177-3AD203B41FA5}">
                      <a16:colId xmlns:a16="http://schemas.microsoft.com/office/drawing/2014/main" val="936523436"/>
                    </a:ext>
                  </a:extLst>
                </a:gridCol>
              </a:tblGrid>
              <a:tr h="633771">
                <a:tc>
                  <a:txBody>
                    <a:bodyPr/>
                    <a:lstStyle/>
                    <a:p>
                      <a:r>
                        <a:rPr lang="en-US" sz="1800"/>
                        <a:t>ADULT</a:t>
                      </a:r>
                      <a:br>
                        <a:rPr lang="en-US" sz="1800"/>
                      </a:br>
                      <a:r>
                        <a:rPr lang="en-US" sz="1800"/>
                        <a:t>15 years and above</a:t>
                      </a:r>
                    </a:p>
                  </a:txBody>
                  <a:tcPr anchor="ctr">
                    <a:lnL>
                      <a:noFill/>
                    </a:lnL>
                    <a:lnR>
                      <a:noFill/>
                    </a:lnR>
                    <a:lnT>
                      <a:noFill/>
                    </a:lnT>
                    <a:lnB>
                      <a:noFill/>
                    </a:lnB>
                    <a:noFill/>
                  </a:tcPr>
                </a:tc>
                <a:tc>
                  <a:txBody>
                    <a:bodyPr/>
                    <a:lstStyle/>
                    <a:p>
                      <a:endParaRPr lang="en-US" sz="1800" dirty="0"/>
                    </a:p>
                  </a:txBody>
                  <a:tcPr anchor="ctr">
                    <a:lnL>
                      <a:noFill/>
                    </a:lnL>
                    <a:lnR>
                      <a:noFill/>
                    </a:lnR>
                    <a:lnT>
                      <a:noFill/>
                    </a:lnT>
                    <a:lnB>
                      <a:noFill/>
                    </a:lnB>
                    <a:noFill/>
                  </a:tcPr>
                </a:tc>
                <a:tc>
                  <a:txBody>
                    <a:bodyPr/>
                    <a:lstStyle/>
                    <a:p>
                      <a:r>
                        <a:rPr lang="en-US" sz="1800"/>
                        <a:t>$42</a:t>
                      </a:r>
                    </a:p>
                  </a:txBody>
                  <a:tcPr anchor="ctr">
                    <a:lnL>
                      <a:noFill/>
                    </a:lnL>
                    <a:lnR>
                      <a:noFill/>
                    </a:lnR>
                    <a:lnT>
                      <a:noFill/>
                    </a:lnT>
                    <a:lnB>
                      <a:noFill/>
                    </a:lnB>
                    <a:noFill/>
                  </a:tcPr>
                </a:tc>
                <a:extLst>
                  <a:ext uri="{0D108BD9-81ED-4DB2-BD59-A6C34878D82A}">
                    <a16:rowId xmlns:a16="http://schemas.microsoft.com/office/drawing/2014/main" val="787471045"/>
                  </a:ext>
                </a:extLst>
              </a:tr>
              <a:tr h="633771">
                <a:tc>
                  <a:txBody>
                    <a:bodyPr/>
                    <a:lstStyle/>
                    <a:p>
                      <a:r>
                        <a:rPr lang="en-US" sz="1800"/>
                        <a:t>CHILD</a:t>
                      </a:r>
                      <a:br>
                        <a:rPr lang="en-US" sz="1800"/>
                      </a:br>
                      <a:r>
                        <a:rPr lang="en-US" sz="1800"/>
                        <a:t>3-14 years</a:t>
                      </a:r>
                    </a:p>
                  </a:txBody>
                  <a:tcPr anchor="ctr">
                    <a:lnL>
                      <a:noFill/>
                    </a:lnL>
                    <a:lnR>
                      <a:noFill/>
                    </a:lnR>
                    <a:lnT>
                      <a:noFill/>
                    </a:lnT>
                    <a:lnB>
                      <a:noFill/>
                    </a:lnB>
                    <a:noFill/>
                  </a:tcPr>
                </a:tc>
                <a:tc>
                  <a:txBody>
                    <a:bodyPr/>
                    <a:lstStyle/>
                    <a:p>
                      <a:endParaRPr lang="en-US" sz="1800" dirty="0"/>
                    </a:p>
                  </a:txBody>
                  <a:tcPr anchor="ctr">
                    <a:lnL>
                      <a:noFill/>
                    </a:lnL>
                    <a:lnR>
                      <a:noFill/>
                    </a:lnR>
                    <a:lnT>
                      <a:noFill/>
                    </a:lnT>
                    <a:lnB>
                      <a:noFill/>
                    </a:lnB>
                    <a:noFill/>
                  </a:tcPr>
                </a:tc>
                <a:tc>
                  <a:txBody>
                    <a:bodyPr/>
                    <a:lstStyle/>
                    <a:p>
                      <a:r>
                        <a:rPr lang="en-US" sz="1800" dirty="0"/>
                        <a:t>$20</a:t>
                      </a:r>
                    </a:p>
                  </a:txBody>
                  <a:tcPr anchor="ctr">
                    <a:lnL>
                      <a:noFill/>
                    </a:lnL>
                    <a:lnR>
                      <a:noFill/>
                    </a:lnR>
                    <a:lnT>
                      <a:noFill/>
                    </a:lnT>
                    <a:lnB>
                      <a:noFill/>
                    </a:lnB>
                    <a:noFill/>
                  </a:tcPr>
                </a:tc>
                <a:extLst>
                  <a:ext uri="{0D108BD9-81ED-4DB2-BD59-A6C34878D82A}">
                    <a16:rowId xmlns:a16="http://schemas.microsoft.com/office/drawing/2014/main" val="4180734554"/>
                  </a:ext>
                </a:extLst>
              </a:tr>
              <a:tr h="633771">
                <a:tc>
                  <a:txBody>
                    <a:bodyPr/>
                    <a:lstStyle/>
                    <a:p>
                      <a:r>
                        <a:rPr lang="en-US" sz="1800"/>
                        <a:t>CHILD</a:t>
                      </a:r>
                      <a:br>
                        <a:rPr lang="en-US" sz="1800"/>
                      </a:br>
                      <a:r>
                        <a:rPr lang="en-US" sz="1800"/>
                        <a:t>2 years and under</a:t>
                      </a:r>
                    </a:p>
                  </a:txBody>
                  <a:tcPr anchor="ctr">
                    <a:lnL>
                      <a:noFill/>
                    </a:lnL>
                    <a:lnR>
                      <a:noFill/>
                    </a:lnR>
                    <a:lnT>
                      <a:noFill/>
                    </a:lnT>
                    <a:lnB>
                      <a:noFill/>
                    </a:lnB>
                    <a:noFill/>
                  </a:tcPr>
                </a:tc>
                <a:tc>
                  <a:txBody>
                    <a:bodyPr/>
                    <a:lstStyle/>
                    <a:p>
                      <a:endParaRPr lang="en-US" sz="1800" dirty="0"/>
                    </a:p>
                  </a:txBody>
                  <a:tcPr anchor="ctr">
                    <a:lnL>
                      <a:noFill/>
                    </a:lnL>
                    <a:lnR>
                      <a:noFill/>
                    </a:lnR>
                    <a:lnT>
                      <a:noFill/>
                    </a:lnT>
                    <a:lnB>
                      <a:noFill/>
                    </a:lnB>
                    <a:noFill/>
                  </a:tcPr>
                </a:tc>
                <a:tc>
                  <a:txBody>
                    <a:bodyPr/>
                    <a:lstStyle/>
                    <a:p>
                      <a:r>
                        <a:rPr lang="en-US" sz="1800"/>
                        <a:t>FREE</a:t>
                      </a:r>
                    </a:p>
                  </a:txBody>
                  <a:tcPr anchor="ctr">
                    <a:lnL>
                      <a:noFill/>
                    </a:lnL>
                    <a:lnR>
                      <a:noFill/>
                    </a:lnR>
                    <a:lnT>
                      <a:noFill/>
                    </a:lnT>
                    <a:lnB>
                      <a:noFill/>
                    </a:lnB>
                    <a:noFill/>
                  </a:tcPr>
                </a:tc>
                <a:extLst>
                  <a:ext uri="{0D108BD9-81ED-4DB2-BD59-A6C34878D82A}">
                    <a16:rowId xmlns:a16="http://schemas.microsoft.com/office/drawing/2014/main" val="1322239263"/>
                  </a:ext>
                </a:extLst>
              </a:tr>
              <a:tr h="905387">
                <a:tc>
                  <a:txBody>
                    <a:bodyPr/>
                    <a:lstStyle/>
                    <a:p>
                      <a:r>
                        <a:rPr lang="en-US" sz="1800"/>
                        <a:t>FAMILY PACK</a:t>
                      </a:r>
                      <a:br>
                        <a:rPr lang="en-US" sz="1800"/>
                      </a:br>
                      <a:r>
                        <a:rPr lang="en-US" sz="1800"/>
                        <a:t>(2 Adults and up to 2 Children)</a:t>
                      </a:r>
                    </a:p>
                  </a:txBody>
                  <a:tcPr anchor="ctr">
                    <a:lnL>
                      <a:noFill/>
                    </a:lnL>
                    <a:lnR>
                      <a:noFill/>
                    </a:lnR>
                    <a:lnT>
                      <a:noFill/>
                    </a:lnT>
                    <a:lnB>
                      <a:noFill/>
                    </a:lnB>
                    <a:noFill/>
                  </a:tcPr>
                </a:tc>
                <a:tc>
                  <a:txBody>
                    <a:bodyPr/>
                    <a:lstStyle/>
                    <a:p>
                      <a:endParaRPr lang="en-US" sz="1800" dirty="0"/>
                    </a:p>
                  </a:txBody>
                  <a:tcPr anchor="ctr">
                    <a:lnL>
                      <a:noFill/>
                    </a:lnL>
                    <a:lnR>
                      <a:noFill/>
                    </a:lnR>
                    <a:lnT>
                      <a:noFill/>
                    </a:lnT>
                    <a:lnB>
                      <a:noFill/>
                    </a:lnB>
                    <a:noFill/>
                  </a:tcPr>
                </a:tc>
                <a:tc>
                  <a:txBody>
                    <a:bodyPr/>
                    <a:lstStyle/>
                    <a:p>
                      <a:r>
                        <a:rPr lang="en-US" sz="1800" dirty="0"/>
                        <a:t>$109</a:t>
                      </a:r>
                    </a:p>
                  </a:txBody>
                  <a:tcPr anchor="ctr">
                    <a:lnL>
                      <a:noFill/>
                    </a:lnL>
                    <a:lnR>
                      <a:noFill/>
                    </a:lnR>
                    <a:lnT>
                      <a:noFill/>
                    </a:lnT>
                    <a:lnB>
                      <a:noFill/>
                    </a:lnB>
                    <a:noFill/>
                  </a:tcPr>
                </a:tc>
                <a:extLst>
                  <a:ext uri="{0D108BD9-81ED-4DB2-BD59-A6C34878D82A}">
                    <a16:rowId xmlns:a16="http://schemas.microsoft.com/office/drawing/2014/main" val="2137482142"/>
                  </a:ext>
                </a:extLst>
              </a:tr>
            </a:tbl>
          </a:graphicData>
        </a:graphic>
      </p:graphicFrame>
    </p:spTree>
    <p:extLst>
      <p:ext uri="{BB962C8B-B14F-4D97-AF65-F5344CB8AC3E}">
        <p14:creationId xmlns:p14="http://schemas.microsoft.com/office/powerpoint/2010/main" val="87046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96850"/>
            <a:ext cx="10080625" cy="922338"/>
          </a:xfrm>
          <a:prstGeom prst="rect">
            <a:avLst/>
          </a:prstGeom>
        </p:spPr>
        <p:txBody>
          <a:bodyPr vert="horz" lIns="91440" tIns="45720" rIns="91440" bIns="45720" rtlCol="0" anchor="b">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Aotea Square</a:t>
            </a:r>
            <a:endParaRPr lang="en-US" sz="4400" b="1" dirty="0">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32</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293077" y="1580521"/>
            <a:ext cx="5931877" cy="4097131"/>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sz="2400" dirty="0"/>
              <a:t>Aotea Square is a large paved public area in the CBD of 2010, a major redevelopment of Aotea Square was completed.</a:t>
            </a:r>
            <a:endParaRPr lang="en-US" sz="2200" dirty="0"/>
          </a:p>
        </p:txBody>
      </p:sp>
    </p:spTree>
    <p:extLst>
      <p:ext uri="{BB962C8B-B14F-4D97-AF65-F5344CB8AC3E}">
        <p14:creationId xmlns:p14="http://schemas.microsoft.com/office/powerpoint/2010/main" val="3900948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119188"/>
          </a:xfrm>
          <a:prstGeom prst="rect">
            <a:avLst/>
          </a:prstGeom>
        </p:spPr>
        <p:txBody>
          <a:bodyPr vert="horz" lIns="91440" tIns="45720" rIns="91440" bIns="45720" rtlCol="0" anchor="b">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Albert Park</a:t>
            </a:r>
            <a:endParaRPr lang="en-US" sz="4400" b="1" dirty="0">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33</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254977" y="1159082"/>
            <a:ext cx="5931877" cy="4097131"/>
          </a:xfrm>
          <a:prstGeom prst="rect">
            <a:avLst/>
          </a:prstGeom>
        </p:spPr>
        <p:txBody>
          <a:bodyPr vert="horz" lIns="91440" tIns="45720" rIns="91440" bIns="45720" rtlCol="0" anchor="t">
            <a:noAutofit/>
          </a:bodyPr>
          <a:lstStyle/>
          <a:p>
            <a:r>
              <a:rPr lang="en-US" sz="2200" dirty="0">
                <a:latin typeface="Times New Roman" panose="02020603050405020304" pitchFamily="18" charset="0"/>
                <a:cs typeface="Times New Roman" panose="02020603050405020304" pitchFamily="18" charset="0"/>
              </a:rPr>
              <a:t>Albert Park is one of Whangarei’s best parks. Its central location in the heart of the city, together with its long It's the perfect place for a lunchtime stroll and somewhere to eat your lunch on a lovely sunny day.</a:t>
            </a:r>
          </a:p>
        </p:txBody>
      </p:sp>
    </p:spTree>
    <p:extLst>
      <p:ext uri="{BB962C8B-B14F-4D97-AF65-F5344CB8AC3E}">
        <p14:creationId xmlns:p14="http://schemas.microsoft.com/office/powerpoint/2010/main" val="2709514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96850"/>
            <a:ext cx="10080625" cy="922338"/>
          </a:xfrm>
          <a:prstGeom prst="rect">
            <a:avLst/>
          </a:prstGeom>
        </p:spPr>
        <p:txBody>
          <a:bodyPr vert="horz" lIns="91440" tIns="45720" rIns="91440" bIns="45720" rtlCol="0" anchor="b">
            <a:normAutofit/>
          </a:bodyPr>
          <a:lstStyle/>
          <a:p>
            <a:pPr algn="ctr" rtl="0" hangingPunct="1">
              <a:lnSpc>
                <a:spcPct val="90000"/>
              </a:lnSpc>
              <a:spcBef>
                <a:spcPct val="0"/>
              </a:spcBef>
            </a:pPr>
            <a:r>
              <a:rPr lang="en-US" sz="4400" dirty="0" err="1">
                <a:latin typeface="Times New Roman" panose="02020603050405020304" pitchFamily="18" charset="0"/>
                <a:cs typeface="Times New Roman" panose="02020603050405020304" pitchFamily="18" charset="0"/>
              </a:rPr>
              <a:t>omain</a:t>
            </a:r>
            <a:endParaRPr lang="en-US" sz="4400" b="1" dirty="0">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34</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114301" y="1119189"/>
            <a:ext cx="6110654" cy="4558464"/>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Domain was set aside in 1880 as a 200-acre public reserve. In the 1880s, a pond and the area immediately surrounding it were used by the</a:t>
            </a:r>
          </a:p>
        </p:txBody>
      </p:sp>
    </p:spTree>
    <p:extLst>
      <p:ext uri="{BB962C8B-B14F-4D97-AF65-F5344CB8AC3E}">
        <p14:creationId xmlns:p14="http://schemas.microsoft.com/office/powerpoint/2010/main" val="24896261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119188"/>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Museum</a:t>
            </a:r>
            <a:endParaRPr lang="en-US" sz="4400" b="1" dirty="0">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35</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154597" y="1007237"/>
            <a:ext cx="5931877" cy="4097131"/>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Whangarei Museum's collections and exhibits began in 1852. In to 2003 the Museum's Māori name was </a:t>
            </a:r>
            <a:r>
              <a:rPr lang="en-US" sz="2200" i="1" dirty="0" err="1">
                <a:latin typeface="Times New Roman" panose="02020603050405020304" pitchFamily="18" charset="0"/>
                <a:cs typeface="Times New Roman" panose="02020603050405020304" pitchFamily="18" charset="0"/>
              </a:rPr>
              <a:t>Te</a:t>
            </a:r>
            <a:r>
              <a:rPr lang="en-US" sz="2200" i="1" dirty="0">
                <a:latin typeface="Times New Roman" panose="02020603050405020304" pitchFamily="18" charset="0"/>
                <a:cs typeface="Times New Roman" panose="02020603050405020304" pitchFamily="18" charset="0"/>
              </a:rPr>
              <a:t> Papa </a:t>
            </a:r>
            <a:r>
              <a:rPr lang="en-US" sz="2200" i="1" dirty="0" err="1">
                <a:latin typeface="Times New Roman" panose="02020603050405020304" pitchFamily="18" charset="0"/>
                <a:cs typeface="Times New Roman" panose="02020603050405020304" pitchFamily="18" charset="0"/>
              </a:rPr>
              <a:t>Whakahiku</a:t>
            </a:r>
            <a:endParaRPr lang="en-US" sz="2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F037B2C-866C-AD71-F8DF-403B7A1ACB2B}"/>
              </a:ext>
            </a:extLst>
          </p:cNvPr>
          <p:cNvSpPr txBox="1"/>
          <p:nvPr/>
        </p:nvSpPr>
        <p:spPr>
          <a:xfrm>
            <a:off x="6086474" y="5104368"/>
            <a:ext cx="4086753" cy="369332"/>
          </a:xfrm>
          <a:prstGeom prst="rect">
            <a:avLst/>
          </a:prstGeom>
          <a:noFill/>
        </p:spPr>
        <p:txBody>
          <a:bodyPr wrap="square">
            <a:spAutoFit/>
          </a:bodyPr>
          <a:lstStyle/>
          <a:p>
            <a:r>
              <a:rPr lang="en-US" b="1" dirty="0"/>
              <a:t>Admission Fee:</a:t>
            </a:r>
            <a:r>
              <a:rPr lang="en-US" dirty="0"/>
              <a:t> Adults $ , Children $</a:t>
            </a:r>
          </a:p>
        </p:txBody>
      </p:sp>
    </p:spTree>
    <p:extLst>
      <p:ext uri="{BB962C8B-B14F-4D97-AF65-F5344CB8AC3E}">
        <p14:creationId xmlns:p14="http://schemas.microsoft.com/office/powerpoint/2010/main" val="2916915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96850"/>
            <a:ext cx="10080625" cy="922338"/>
          </a:xfrm>
          <a:prstGeom prst="rect">
            <a:avLst/>
          </a:prstGeom>
        </p:spPr>
        <p:txBody>
          <a:bodyPr vert="horz" lIns="91440" tIns="45720" rIns="91440" bIns="45720" rtlCol="0" anchor="b">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Cathedral</a:t>
            </a:r>
            <a:endParaRPr lang="en-US" sz="4400" b="1" dirty="0">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36</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293077" y="1580521"/>
            <a:ext cx="5931877" cy="4097131"/>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Holy Trinity </a:t>
            </a:r>
            <a:r>
              <a:rPr lang="en-US" sz="2400" dirty="0">
                <a:latin typeface="Times New Roman" panose="02020603050405020304" pitchFamily="18" charset="0"/>
                <a:cs typeface="Times New Roman" panose="02020603050405020304" pitchFamily="18" charset="0"/>
              </a:rPr>
              <a:t>of the Bishop of Whangarei. The current main church building was consecrated in 1973. </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2643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96850"/>
            <a:ext cx="10080625" cy="922338"/>
          </a:xfrm>
          <a:prstGeom prst="rect">
            <a:avLst/>
          </a:prstGeom>
        </p:spPr>
        <p:txBody>
          <a:bodyPr vert="horz" lIns="91440" tIns="45720" rIns="91440" bIns="45720" rtlCol="0" anchor="b">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Garden</a:t>
            </a:r>
            <a:endParaRPr lang="en-US" sz="4400" b="1" dirty="0">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37</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161925" y="1119188"/>
            <a:ext cx="7848600" cy="3348038"/>
          </a:xfrm>
          <a:prstGeom prst="rect">
            <a:avLst/>
          </a:prstGeom>
        </p:spPr>
        <p:txBody>
          <a:bodyPr vert="horz" lIns="91440" tIns="45720" rIns="91440" bIns="45720" rtlCol="0" anchor="t">
            <a:noAutofit/>
          </a:bodyPr>
          <a:lstStyle/>
          <a:p>
            <a:r>
              <a:rPr lang="en-US" sz="2400" dirty="0"/>
              <a:t>Visit the Rose Gardens at Whangarei Botanic Gardens and admire these years of trials. Only those that thrive, without chemical applications, succeed. You too can grow beautiful roses in Whangarei - without as much energy or money spent as you may have thought.</a:t>
            </a:r>
          </a:p>
        </p:txBody>
      </p:sp>
    </p:spTree>
    <p:extLst>
      <p:ext uri="{BB962C8B-B14F-4D97-AF65-F5344CB8AC3E}">
        <p14:creationId xmlns:p14="http://schemas.microsoft.com/office/powerpoint/2010/main" val="874638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1" y="1"/>
            <a:ext cx="10080626" cy="830997"/>
          </a:xfrm>
          <a:prstGeom prst="rect">
            <a:avLst/>
          </a:prstGeom>
          <a:noFill/>
        </p:spPr>
        <p:txBody>
          <a:bodyPr wrap="square">
            <a:spAutoFit/>
          </a:bodyPr>
          <a:lstStyle/>
          <a:p>
            <a:pPr algn="ctr">
              <a:buClrTx/>
              <a:buFontTx/>
              <a:buNone/>
            </a:pPr>
            <a:r>
              <a:rPr lang="en-US" altLang="en-US" sz="4800" b="1" dirty="0">
                <a:latin typeface="Times New Roman" panose="02020603050405020304" pitchFamily="18" charset="0"/>
                <a:cs typeface="Times New Roman" panose="02020603050405020304" pitchFamily="18" charset="0"/>
              </a:rPr>
              <a:t>Restaurants in Whangarei</a:t>
            </a:r>
          </a:p>
        </p:txBody>
      </p:sp>
      <p:sp>
        <p:nvSpPr>
          <p:cNvPr id="5" name="TextBox 4">
            <a:extLst>
              <a:ext uri="{FF2B5EF4-FFF2-40B4-BE49-F238E27FC236}">
                <a16:creationId xmlns:a16="http://schemas.microsoft.com/office/drawing/2014/main" id="{A1623D5B-EABF-0232-D585-C0172154D290}"/>
              </a:ext>
            </a:extLst>
          </p:cNvPr>
          <p:cNvSpPr txBox="1"/>
          <p:nvPr/>
        </p:nvSpPr>
        <p:spPr>
          <a:xfrm>
            <a:off x="171450" y="830998"/>
            <a:ext cx="9919659" cy="1015663"/>
          </a:xfrm>
          <a:prstGeom prst="rect">
            <a:avLst/>
          </a:prstGeom>
          <a:noFill/>
        </p:spPr>
        <p:txBody>
          <a:bodyPr wrap="square">
            <a:spAutoFit/>
          </a:bodyPr>
          <a:lstStyle/>
          <a:p>
            <a:pPr>
              <a:buClrTx/>
              <a:buFontTx/>
              <a:buNone/>
            </a:pPr>
            <a:r>
              <a:rPr lang="en-US" altLang="en-US" sz="2000" dirty="0">
                <a:latin typeface="Times New Roman" panose="02020603050405020304" pitchFamily="18" charset="0"/>
                <a:cs typeface="Times New Roman" panose="02020603050405020304" pitchFamily="18" charset="0"/>
              </a:rPr>
              <a:t>There are a lot of excellent restaurants in Aukland. But there are many choices close to the ship at </a:t>
            </a:r>
            <a:r>
              <a:rPr lang="en-US" sz="2000" dirty="0">
                <a:latin typeface="Times New Roman" panose="02020603050405020304" pitchFamily="18" charset="0"/>
                <a:cs typeface="Times New Roman" panose="02020603050405020304" pitchFamily="18" charset="0"/>
              </a:rPr>
              <a:t>VIADUCT HARBOUR.</a:t>
            </a:r>
          </a:p>
          <a:p>
            <a:pPr>
              <a:buClrTx/>
              <a:buFontTx/>
              <a:buNone/>
            </a:pPr>
            <a:r>
              <a:rPr lang="en-US" altLang="en-US" sz="2000" dirty="0">
                <a:latin typeface="Times New Roman" panose="02020603050405020304" pitchFamily="18" charset="0"/>
                <a:cs typeface="Times New Roman" panose="02020603050405020304" pitchFamily="18" charset="0"/>
              </a:rPr>
              <a:t>This list may be of </a:t>
            </a:r>
            <a:r>
              <a:rPr lang="en-US" altLang="en-US" sz="2000">
                <a:latin typeface="Times New Roman" panose="02020603050405020304" pitchFamily="18" charset="0"/>
                <a:cs typeface="Times New Roman" panose="02020603050405020304" pitchFamily="18" charset="0"/>
              </a:rPr>
              <a:t>help:</a:t>
            </a:r>
            <a:endParaRPr lang="en-US" altLang="en-US" sz="2000" dirty="0">
              <a:latin typeface="Times New Roman" panose="02020603050405020304" pitchFamily="18" charset="0"/>
              <a:cs typeface="Times New Roman" panose="02020603050405020304" pitchFamily="18" charset="0"/>
            </a:endParaRP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834418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4294967295"/>
          </p:nvPr>
        </p:nvSpPr>
        <p:spPr>
          <a:xfrm>
            <a:off x="0" y="5219700"/>
            <a:ext cx="2339975" cy="360363"/>
          </a:xfrm>
          <a:prstGeom prst="rect">
            <a:avLst/>
          </a:prstGeom>
        </p:spPr>
        <p:txBody>
          <a:bodyPr/>
          <a:lstStyle/>
          <a:p>
            <a:pPr lvl="0"/>
            <a:fld id="{641B0343-2E76-4D1F-9B73-45E83B39D474}" type="datetimeFigureOut">
              <a:rPr lang="en-US"/>
              <a:t>7/26/2024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4294967295"/>
          </p:nvPr>
        </p:nvSpPr>
        <p:spPr>
          <a:xfrm>
            <a:off x="7740650" y="5219700"/>
            <a:ext cx="2339975" cy="360363"/>
          </a:xfrm>
          <a:prstGeom prst="rect">
            <a:avLst/>
          </a:prstGeom>
        </p:spPr>
        <p:txBody>
          <a:bodyPr/>
          <a:lstStyle/>
          <a:p>
            <a:pPr lvl="0"/>
            <a:fld id="{6B71CB05-FB6A-43F8-9B74-2C507858005B}" type="slidenum">
              <a:rPr/>
              <a:t>39</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179388"/>
            <a:ext cx="10080625" cy="746301"/>
          </a:xfrm>
          <a:prstGeom prst="rect">
            <a:avLst/>
          </a:prstGeom>
        </p:spPr>
        <p:txBody>
          <a:bodyPr vert="horz"/>
          <a:lstStyle/>
          <a:p>
            <a:pPr lvl="0" algn="ctr" rtl="0"/>
            <a:r>
              <a:rPr lang="en-US" b="1" dirty="0">
                <a:solidFill>
                  <a:srgbClr val="000000"/>
                </a:solidFill>
                <a:cs typeface="Tahoma" pitchFamily="2"/>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846489" y="1271411"/>
            <a:ext cx="8387644" cy="2105025"/>
          </a:xfrm>
          <a:prstGeom prst="rect">
            <a:avLst/>
          </a:prstGeom>
        </p:spPr>
        <p:txBody>
          <a:bodyPr vert="horz"/>
          <a:lstStyle/>
          <a:p>
            <a:pPr lvl="0" rtl="0"/>
            <a:r>
              <a:rPr lang="en-US" sz="2800" dirty="0">
                <a:solidFill>
                  <a:srgbClr val="000000"/>
                </a:solidFill>
                <a:latin typeface="Times New Roman" panose="02020603050405020304" pitchFamily="18" charset="0"/>
                <a:cs typeface="Times New Roman" panose="02020603050405020304" pitchFamily="18" charset="0"/>
              </a:rPr>
              <a:t>Whangarei is a beautiful City with a rich history and numerous attractions. Regardless of what you're looking for, Whangarei has something for everyone.</a:t>
            </a:r>
          </a:p>
          <a:p>
            <a:pPr lvl="0" rtl="0">
              <a:lnSpc>
                <a:spcPct val="115000"/>
              </a:lnSpc>
              <a:spcBef>
                <a:spcPts val="0"/>
              </a:spcBef>
              <a:spcAft>
                <a:spcPts val="1236"/>
              </a:spcAft>
            </a:pP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Whangarei!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503237"/>
            <a:ext cx="10080625" cy="1241425"/>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0" y="1744663"/>
            <a:ext cx="10080624"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to </a:t>
            </a:r>
            <a:r>
              <a:rPr lang="en-US" sz="2400" b="1" dirty="0">
                <a:solidFill>
                  <a:srgbClr val="000000"/>
                </a:solidFill>
                <a:latin typeface="Times New Roman" panose="02020603050405020304" pitchFamily="18" charset="0"/>
                <a:cs typeface="Times New Roman" panose="02020603050405020304" pitchFamily="18" charset="0"/>
              </a:rPr>
              <a:t>Whangarei</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p:txBody>
          <a:bodyPr anchor="ctr"/>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40663" y="2391318"/>
            <a:ext cx="8430802" cy="3279133"/>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travel experience combined with many hours of research over the internet.</a:t>
            </a: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sz="1984" dirty="0">
                <a:solidFill>
                  <a:srgbClr val="202124"/>
                </a:solidFill>
                <a:latin typeface="Times New Roman" panose="02020603050405020304" pitchFamily="18" charset="0"/>
                <a:cs typeface="Times New Roman" panose="02020603050405020304" pitchFamily="18" charset="0"/>
              </a:rPr>
              <a:t>ritannica.com, and the </a:t>
            </a:r>
            <a:br>
              <a:rPr lang="en-US" altLang="en-US" sz="1984" dirty="0">
                <a:solidFill>
                  <a:srgbClr val="202124"/>
                </a:solidFill>
                <a:latin typeface="Times New Roman" panose="02020603050405020304" pitchFamily="18" charset="0"/>
                <a:cs typeface="Times New Roman" panose="02020603050405020304" pitchFamily="18" charset="0"/>
              </a:rPr>
            </a:br>
            <a:r>
              <a:rPr lang="en-US" altLang="en-US" sz="1984" dirty="0">
                <a:solidFill>
                  <a:srgbClr val="202124"/>
                </a:solidFill>
                <a:latin typeface="Times New Roman" panose="02020603050405020304" pitchFamily="18" charset="0"/>
                <a:cs typeface="Times New Roman" panose="02020603050405020304" pitchFamily="18" charset="0"/>
              </a:rPr>
              <a:t>various Museum, Park and Government websites.</a:t>
            </a:r>
            <a:br>
              <a:rPr lang="en-US" altLang="en-US" sz="1984" dirty="0">
                <a:solidFill>
                  <a:srgbClr val="202124"/>
                </a:solidFill>
                <a:latin typeface="Roboto" panose="02000000000000000000" pitchFamily="2" charset="0"/>
              </a:rPr>
            </a:br>
            <a:endParaRPr lang="en-US" altLang="en-US" sz="3638" dirty="0">
              <a:solidFill>
                <a:srgbClr val="101518"/>
              </a:solidFill>
              <a:latin typeface="Roboto" panose="02000000000000000000" pitchFamily="2"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4914304" y="2709267"/>
            <a:ext cx="252016"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84030" y="-226977"/>
            <a:ext cx="246740"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Tree>
    <p:extLst>
      <p:ext uri="{BB962C8B-B14F-4D97-AF65-F5344CB8AC3E}">
        <p14:creationId xmlns:p14="http://schemas.microsoft.com/office/powerpoint/2010/main" val="2201646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10080624"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 y="909318"/>
            <a:ext cx="10080625"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dirty="0">
                <a:latin typeface="Times New Roman" panose="02020603050405020304" pitchFamily="18" charset="0"/>
                <a:cs typeface="Times New Roman" panose="02020603050405020304" pitchFamily="18" charset="0"/>
              </a:rPr>
              <a:t>The currency for Whangarei is the New Zealand Dollar (NZD). </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dirty="0">
                <a:latin typeface="Times New Roman" panose="02020603050405020304" pitchFamily="18" charset="0"/>
                <a:cs typeface="Times New Roman" panose="02020603050405020304" pitchFamily="18" charset="0"/>
              </a:rPr>
              <a:t>The conversion at the rate is $ 1.63 (NZD) to $1.00 U.S.</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rPr>
              <a:t>Or $1 </a:t>
            </a:r>
            <a:r>
              <a:rPr lang="en-US" sz="2400" b="1" dirty="0">
                <a:latin typeface="Times New Roman" panose="02020603050405020304" pitchFamily="18" charset="0"/>
                <a:cs typeface="Times New Roman" panose="02020603050405020304" pitchFamily="18" charset="0"/>
              </a:rPr>
              <a:t>(NZD) </a:t>
            </a:r>
            <a:r>
              <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rPr>
              <a:t>to $. 61 </a:t>
            </a:r>
            <a:r>
              <a:rPr lang="en-US" sz="2400" b="1" dirty="0">
                <a:latin typeface="Times New Roman" panose="02020603050405020304" pitchFamily="18" charset="0"/>
                <a:cs typeface="Times New Roman" panose="02020603050405020304" pitchFamily="18" charset="0"/>
              </a:rPr>
              <a:t>U.S.</a:t>
            </a:r>
            <a:endPar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endParaRP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pic>
        <p:nvPicPr>
          <p:cNvPr id="5" name="Picture 4" descr="A row of different colored paper money&#10;&#10;Description automatically generated">
            <a:extLst>
              <a:ext uri="{FF2B5EF4-FFF2-40B4-BE49-F238E27FC236}">
                <a16:creationId xmlns:a16="http://schemas.microsoft.com/office/drawing/2014/main" id="{2CBD227C-6D37-13BE-B5BA-D912B3367D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4809" y="2356731"/>
            <a:ext cx="7305815" cy="3313819"/>
          </a:xfrm>
          <a:prstGeom prst="rect">
            <a:avLst/>
          </a:prstGeom>
        </p:spPr>
      </p:pic>
      <p:pic>
        <p:nvPicPr>
          <p:cNvPr id="7" name="Picture 6" descr="A group of coins on a table&#10;&#10;Description automatically generated">
            <a:extLst>
              <a:ext uri="{FF2B5EF4-FFF2-40B4-BE49-F238E27FC236}">
                <a16:creationId xmlns:a16="http://schemas.microsoft.com/office/drawing/2014/main" id="{280EBF20-343B-C1E0-2BB6-5D5011B04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72846"/>
            <a:ext cx="2800249" cy="16605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88900"/>
            <a:ext cx="10080625"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Brief History of Whangarei</a:t>
            </a:r>
          </a:p>
        </p:txBody>
      </p:sp>
    </p:spTree>
    <p:extLst>
      <p:ext uri="{BB962C8B-B14F-4D97-AF65-F5344CB8AC3E}">
        <p14:creationId xmlns:p14="http://schemas.microsoft.com/office/powerpoint/2010/main" val="212610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9359900"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Brief History </a:t>
            </a:r>
            <a:r>
              <a:rPr lang="en-US" sz="2800" b="1" dirty="0">
                <a:solidFill>
                  <a:srgbClr val="000000"/>
                </a:solidFill>
                <a:latin typeface="Times New Roman" panose="02020603050405020304" pitchFamily="18" charset="0"/>
                <a:cs typeface="Times New Roman" panose="02020603050405020304" pitchFamily="18" charset="0"/>
              </a:rPr>
              <a:t>Cont.</a:t>
            </a:r>
            <a:endParaRPr lang="en-US" sz="48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918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9359900"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Brief History </a:t>
            </a:r>
            <a:r>
              <a:rPr lang="en-US" sz="2800" b="1" dirty="0">
                <a:solidFill>
                  <a:srgbClr val="000000"/>
                </a:solidFill>
                <a:latin typeface="Times New Roman" panose="02020603050405020304" pitchFamily="18" charset="0"/>
                <a:cs typeface="Times New Roman" panose="02020603050405020304" pitchFamily="18" charset="0"/>
              </a:rPr>
              <a:t>Cont.</a:t>
            </a:r>
            <a:endParaRPr lang="en-US" sz="48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327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9359900"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Brief History </a:t>
            </a:r>
            <a:r>
              <a:rPr lang="en-US" sz="2800" b="1" dirty="0">
                <a:solidFill>
                  <a:srgbClr val="000000"/>
                </a:solidFill>
                <a:latin typeface="Times New Roman" panose="02020603050405020304" pitchFamily="18" charset="0"/>
                <a:cs typeface="Times New Roman" panose="02020603050405020304" pitchFamily="18" charset="0"/>
              </a:rPr>
              <a:t>Cont.</a:t>
            </a:r>
            <a:endParaRPr lang="en-US" sz="48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7386474"/>
      </p:ext>
    </p:extLst>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1248</TotalTime>
  <Words>1586</Words>
  <Application>Microsoft Office PowerPoint</Application>
  <PresentationFormat>Custom</PresentationFormat>
  <Paragraphs>179</Paragraphs>
  <Slides>41</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Alef</vt:lpstr>
      <vt:lpstr>Arial</vt:lpstr>
      <vt:lpstr>Calibri</vt:lpstr>
      <vt:lpstr>Liberation Sans</vt:lpstr>
      <vt:lpstr>Roboto</vt:lpstr>
      <vt:lpstr>Tahoma</vt:lpstr>
      <vt:lpstr>Times New Roman</vt:lpstr>
      <vt:lpstr>Wingdings</vt:lpstr>
      <vt:lpstr>Default</vt:lpstr>
      <vt:lpstr> New Zealand Presented by Marc Silver</vt:lpstr>
      <vt:lpstr>What I Will Cover</vt:lpstr>
      <vt:lpstr>My Port Philosophy</vt:lpstr>
      <vt:lpstr>PowerPoint Presentation</vt:lpstr>
      <vt:lpstr>PowerPoint Presentation</vt:lpstr>
      <vt:lpstr>Brief History of Whangarei</vt:lpstr>
      <vt:lpstr>Brief History Cont.</vt:lpstr>
      <vt:lpstr>Brief History Cont.</vt:lpstr>
      <vt:lpstr>Brief History Cont.</vt:lpstr>
      <vt:lpstr>Brief History Cont.</vt:lpstr>
      <vt:lpstr>Brief History Cont.</vt:lpstr>
      <vt:lpstr>Brief History Cont.</vt:lpstr>
      <vt:lpstr>Brief History Cont.</vt:lpstr>
      <vt:lpstr>Brief History Cont.</vt:lpstr>
      <vt:lpstr>Brief History Cont.</vt:lpstr>
      <vt:lpstr>About Whangarei</vt:lpstr>
      <vt:lpstr>About Whangarei</vt:lpstr>
      <vt:lpstr>New Zealand Area Map </vt:lpstr>
      <vt:lpstr>Map of Whangarei</vt:lpstr>
      <vt:lpstr>Whangarei Transit System</vt:lpstr>
      <vt:lpstr>Whangarei Taxis</vt:lpstr>
      <vt:lpstr>Whangarei Walking Tour </vt:lpstr>
      <vt:lpstr>PowerPoint Presentation</vt:lpstr>
      <vt:lpstr>Street</vt:lpstr>
      <vt:lpstr>Britomart</vt:lpstr>
      <vt:lpstr> Ferry Building</vt:lpstr>
      <vt:lpstr>Viaduct Harbor</vt:lpstr>
      <vt:lpstr>Whangarei Fish Market</vt:lpstr>
      <vt:lpstr>Victoria Park</vt:lpstr>
      <vt:lpstr>Cathedral</vt:lpstr>
      <vt:lpstr>Sky Tower</vt:lpstr>
      <vt:lpstr>Aotea Square</vt:lpstr>
      <vt:lpstr>Albert Park</vt:lpstr>
      <vt:lpstr>omain</vt:lpstr>
      <vt:lpstr>Museum</vt:lpstr>
      <vt:lpstr>Cathedral</vt:lpstr>
      <vt:lpstr>Garden</vt:lpstr>
      <vt:lpstr>PowerPoint Presentation</vt:lpstr>
      <vt:lpstr>Conclusion</vt:lpstr>
      <vt:lpstr>Thanks For Coming</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152</cp:revision>
  <dcterms:created xsi:type="dcterms:W3CDTF">2023-03-25T21:24:27Z</dcterms:created>
  <dcterms:modified xsi:type="dcterms:W3CDTF">2024-07-26T17:03:17Z</dcterms:modified>
</cp:coreProperties>
</file>