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62" r:id="rId3"/>
    <p:sldId id="397" r:id="rId4"/>
    <p:sldId id="414" r:id="rId5"/>
    <p:sldId id="428" r:id="rId6"/>
    <p:sldId id="429" r:id="rId7"/>
    <p:sldId id="377" r:id="rId8"/>
    <p:sldId id="379" r:id="rId9"/>
    <p:sldId id="432" r:id="rId10"/>
    <p:sldId id="412" r:id="rId11"/>
    <p:sldId id="413" r:id="rId12"/>
    <p:sldId id="425" r:id="rId13"/>
    <p:sldId id="426" r:id="rId14"/>
    <p:sldId id="431" r:id="rId15"/>
    <p:sldId id="405" r:id="rId16"/>
    <p:sldId id="415" r:id="rId17"/>
    <p:sldId id="423" r:id="rId18"/>
    <p:sldId id="304" r:id="rId19"/>
    <p:sldId id="29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2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A6809BF-033D-8017-B196-2FD9BEB1A563}" name="Marc Silver" initials="MS" userId="5483e828a1166d9a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062" autoAdjust="0"/>
    <p:restoredTop sz="95407" autoAdjust="0"/>
  </p:normalViewPr>
  <p:slideViewPr>
    <p:cSldViewPr snapToGrid="0" showGuides="1">
      <p:cViewPr varScale="1">
        <p:scale>
          <a:sx n="87" d="100"/>
          <a:sy n="87" d="100"/>
        </p:scale>
        <p:origin x="942" y="84"/>
      </p:cViewPr>
      <p:guideLst>
        <p:guide orient="horz" pos="132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8/10/relationships/authors" Target="author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98A784-F01B-4042-BFDA-50419095861B}" type="datetimeFigureOut">
              <a:rPr lang="en-US" smtClean="0"/>
              <a:t>1/16/2025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D87E49-3BF5-468C-94CD-AD0776A813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573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D87E49-3BF5-468C-94CD-AD0776A8135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397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D87E49-3BF5-468C-94CD-AD0776A8135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569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6F6EBD-61CB-D857-245F-AEA7BA78BF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747F35C-8BCF-3761-5511-54C2C3D045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5617AE4-A644-0934-56C5-4D1DD76309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8ED4F9-9828-F2FE-7D62-204D946ADC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D87E49-3BF5-468C-94CD-AD0776A81355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4050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22C31D-27DB-8F78-9364-41B16F6815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76D8A6C-9A36-7039-D591-314152724BA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F7667FB-8A6E-4BE8-290E-BDB32FA73D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CCC5C0-1923-A0D8-5067-1D7AC234F5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D87E49-3BF5-468C-94CD-AD0776A81355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206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D87E49-3BF5-468C-94CD-AD0776A81355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845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34DAF-D626-C0F6-8F39-FA52A1117F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4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</a:t>
            </a:r>
            <a:r>
              <a:rPr lang="en-US"/>
              <a:t>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06DC92-9132-EB33-2BF7-A06445D1D27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Presented by</a:t>
            </a:r>
            <a:br>
              <a:rPr lang="en-US" dirty="0"/>
            </a:br>
            <a:r>
              <a:rPr lang="en-US" dirty="0"/>
              <a:t>Marc Silver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847313-977B-02B5-5CB3-713B54D2D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98FCF-7BF3-46A9-9AC8-80C36578A121}" type="datetimeFigureOut">
              <a:rPr lang="en-US" smtClean="0"/>
              <a:t>1/16/2025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C8E1CB-449B-CC37-0DB9-28D2C4D30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BC59EA-1DBA-71E3-BA2F-36D8E5EE9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B3E97-1D21-48A6-A757-C45A40CBBC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3537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152F10-1A5D-9FAD-AE55-4443FD5C6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C520F1-4465-05A4-AF5A-FB8C5C5280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07158B-444B-FEC1-4FE7-09147F7E0C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F398FCF-7BF3-46A9-9AC8-80C36578A121}" type="datetimeFigureOut">
              <a:rPr lang="en-US" smtClean="0"/>
              <a:t>1/16/2025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5C9F95-09DD-6831-4481-2BFCC60E29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48027A-3FA7-6185-BE84-AB20F959FD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30B3E97-1D21-48A6-A757-C45A40CBBC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506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eb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itannica.com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Ancre_Hill_Estates" TargetMode="External"/><Relationship Id="rId2" Type="http://schemas.openxmlformats.org/officeDocument/2006/relationships/hyperlink" Target="https://en.wikipedia.org/wiki/Wine_from_the_United_Kingdom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britannica.com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D54D021-336E-04BB-7294-660C2ECED2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89"/>
          <a:stretch/>
        </p:blipFill>
        <p:spPr>
          <a:xfrm>
            <a:off x="-1" y="-1653"/>
            <a:ext cx="12192001" cy="685965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5F63AB-7200-CA97-49F5-38ABA50FC7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57096"/>
            <a:ext cx="12192000" cy="2497968"/>
          </a:xfrm>
        </p:spPr>
        <p:txBody>
          <a:bodyPr anchor="ctr">
            <a:noAutofit/>
          </a:bodyPr>
          <a:lstStyle/>
          <a:p>
            <a:pPr algn="ctr" rtl="0">
              <a:spcAft>
                <a:spcPts val="576"/>
              </a:spcAft>
            </a:pPr>
            <a:r>
              <a:rPr lang="en-US" sz="3600" b="1" dirty="0">
                <a:effectLst/>
                <a:latin typeface="Times New Roman, serif"/>
              </a:rPr>
              <a:t>Wine Regions of the World</a:t>
            </a:r>
            <a:br>
              <a:rPr lang="en-US" sz="3600" dirty="0">
                <a:effectLst/>
              </a:rPr>
            </a:br>
            <a:r>
              <a:rPr lang="en-US" sz="4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 Wines of Wales</a:t>
            </a:r>
            <a:br>
              <a:rPr lang="en-US" sz="1400" dirty="0">
                <a:effectLst/>
                <a:latin typeface="Times New Roman, serif"/>
              </a:rPr>
            </a:br>
            <a:r>
              <a:rPr lang="en-US" sz="2000" b="1" dirty="0">
                <a:effectLst/>
                <a:latin typeface="Times New Roman, serif"/>
              </a:rPr>
              <a:t>Presented by </a:t>
            </a:r>
            <a:br>
              <a:rPr lang="en-US" sz="3600" dirty="0">
                <a:effectLst/>
              </a:rPr>
            </a:br>
            <a:r>
              <a:rPr lang="en-US" sz="3600" b="1" dirty="0">
                <a:effectLst/>
                <a:latin typeface="Times New Roman, serif"/>
              </a:rPr>
              <a:t>Marc Silver</a:t>
            </a:r>
            <a:endParaRPr lang="en-US" sz="36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408897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743DB97-2415-A2E0-89BA-DC0FD57AF8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B92A3-EE38-F6B3-CE78-28AD180282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1170431"/>
          </a:xfrm>
        </p:spPr>
        <p:txBody>
          <a:bodyPr anchor="ctr">
            <a:normAutofit/>
          </a:bodyPr>
          <a:lstStyle/>
          <a:p>
            <a:pPr rtl="0">
              <a:spcAft>
                <a:spcPts val="576"/>
              </a:spcAft>
            </a:pPr>
            <a:r>
              <a:rPr lang="en-US" sz="4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Wales’s Unique Terroir</a:t>
            </a:r>
            <a:endParaRPr lang="en-US" dirty="0">
              <a:effectLst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CEC18C-685E-F0E2-E474-F1CD55AB45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8368" y="1302784"/>
            <a:ext cx="11195782" cy="1881091"/>
          </a:xfrm>
        </p:spPr>
        <p:txBody>
          <a:bodyPr>
            <a:noAutofit/>
          </a:bodyPr>
          <a:lstStyle/>
          <a:p>
            <a:pPr marL="285750" marR="0" indent="-28575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 sets Welsh wine apart is its unique terroir. The country’s cool climate, combined with a patchwork of soil types—from limestone to clay—creates wines of striking acidity and vibrant minerality. 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5F3838-BFA5-B671-A223-C8C4D355A3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02080"/>
            <a:ext cx="6096000" cy="41656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2B3B1AE-E726-2EF3-40E2-7D341B5FABCD}"/>
              </a:ext>
            </a:extLst>
          </p:cNvPr>
          <p:cNvSpPr txBox="1"/>
          <p:nvPr/>
        </p:nvSpPr>
        <p:spPr>
          <a:xfrm>
            <a:off x="6202496" y="2597939"/>
            <a:ext cx="5651654" cy="29417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indent="-28575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long, cool growing season allows grapes to develop complex flavors while retaining freshness. </a:t>
            </a:r>
          </a:p>
          <a:p>
            <a:pPr marL="285750" marR="0" indent="-28575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Welsh vineyards, often small and family-run, take great care in cultivating their vines, ensuring each bottle reflects the character of its environment.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137E86-A3A7-250C-CB45-5CB83AC0C0E0}"/>
              </a:ext>
            </a:extLst>
          </p:cNvPr>
          <p:cNvSpPr txBox="1"/>
          <p:nvPr/>
        </p:nvSpPr>
        <p:spPr>
          <a:xfrm>
            <a:off x="3092526" y="5714865"/>
            <a:ext cx="30034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Limestone Soil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88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5163398-7CB1-AC61-EB88-1D91A6A2D2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43806-4E85-4AB3-8771-631846C4C9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1170431"/>
          </a:xfrm>
        </p:spPr>
        <p:txBody>
          <a:bodyPr anchor="ctr">
            <a:normAutofit/>
          </a:bodyPr>
          <a:lstStyle/>
          <a:p>
            <a:pPr marL="0" marR="0">
              <a:lnSpc>
                <a:spcPct val="107000"/>
              </a:lnSpc>
              <a:spcAft>
                <a:spcPts val="800"/>
              </a:spcAft>
            </a:pPr>
            <a:r>
              <a:rPr lang="en-US" sz="4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Grape Varietals of Wales</a:t>
            </a:r>
            <a:endParaRPr lang="en-US" sz="4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8A75BB-A054-F179-6B49-7A6D01E0B8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8368" y="1302784"/>
            <a:ext cx="9543252" cy="4923203"/>
          </a:xfrm>
        </p:spPr>
        <p:txBody>
          <a:bodyPr>
            <a:noAutofit/>
          </a:bodyPr>
          <a:lstStyle/>
          <a:p>
            <a:pPr marR="0" algn="l">
              <a:lnSpc>
                <a:spcPct val="107000"/>
              </a:lnSpc>
              <a:spcAft>
                <a:spcPts val="800"/>
              </a:spcAft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grape varieties grown in Wales reflect both its climate and the adventurous spirit of its winemakers. Among the most notable are:</a:t>
            </a:r>
            <a:endParaRPr lang="en-US" sz="2400" kern="1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indent="-34290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Bacchus: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Often dubbed the “Sauvignon Blanc of England and Wales,” Bacchus thrives in cooler climates and produces aromatic white wines with notes of elderflower, citrus, and grass.</a:t>
            </a:r>
          </a:p>
          <a:p>
            <a:pPr marL="342900" marR="0" indent="-34290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kern="100" dirty="0">
                <a:ea typeface="Calibri" panose="020F0502020204030204" pitchFamily="34" charset="0"/>
              </a:rPr>
              <a:t>Bacchus is also often used for Rose wines.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C7CB86-56D6-DB40-32ED-41064BAC99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7740" y="77118"/>
            <a:ext cx="26581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655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DD3EC69-DDCE-0987-3017-1749EFB756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62B63-2124-3329-5524-BB8F150192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1170431"/>
          </a:xfrm>
        </p:spPr>
        <p:txBody>
          <a:bodyPr anchor="ctr">
            <a:normAutofit/>
          </a:bodyPr>
          <a:lstStyle/>
          <a:p>
            <a:pPr marL="0" marR="0"/>
            <a:r>
              <a:rPr lang="en-US" sz="4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Grape Varietals of Wales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3A40EE-9DEC-779D-D909-4F56C85260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59263" y="1302784"/>
            <a:ext cx="8957325" cy="4923203"/>
          </a:xfrm>
        </p:spPr>
        <p:txBody>
          <a:bodyPr>
            <a:noAutofit/>
          </a:bodyPr>
          <a:lstStyle/>
          <a:p>
            <a:pPr marL="457200" marR="0" lvl="0" indent="-457200" algn="l">
              <a:lnSpc>
                <a:spcPct val="107000"/>
              </a:lnSpc>
              <a:spcAft>
                <a:spcPts val="800"/>
              </a:spcAft>
              <a:buSzPct val="100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Rondo:</a:t>
            </a:r>
            <a:r>
              <a:rPr lang="en-US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This robust red grape is well-suited to the Welsh climate, yielding deeply colored wines with flavors of dark fruit and spice.</a:t>
            </a:r>
            <a:endParaRPr lang="en-US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 algn="l">
              <a:lnSpc>
                <a:spcPct val="107000"/>
              </a:lnSpc>
              <a:spcAft>
                <a:spcPts val="800"/>
              </a:spcAft>
              <a:buSzPct val="100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Ortega:</a:t>
            </a:r>
            <a:r>
              <a:rPr lang="en-US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reliable performer in cool climates, Ortega is known for its floral and tropical fruit notes, often crafted into refreshing white wines.</a:t>
            </a:r>
            <a:endParaRPr lang="en-US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 algn="l">
              <a:lnSpc>
                <a:spcPct val="107000"/>
              </a:lnSpc>
              <a:spcAft>
                <a:spcPts val="800"/>
              </a:spcAft>
              <a:buSzPct val="100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Pinot Noir:</a:t>
            </a:r>
            <a:r>
              <a:rPr lang="en-US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While challenging to grow, Pinot Noir has gained traction in Wales, producing elegant red and sparkling wines.</a:t>
            </a:r>
            <a:endParaRPr lang="en-US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 algn="l">
              <a:buFont typeface="Arial" panose="020B0604020202020204" pitchFamily="34" charset="0"/>
              <a:buChar char="•"/>
            </a:pPr>
            <a:endParaRPr lang="en-US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600B62-616C-79EA-770A-0FF6EDD624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63" r="18710"/>
          <a:stretch/>
        </p:blipFill>
        <p:spPr>
          <a:xfrm>
            <a:off x="10673290" y="1302784"/>
            <a:ext cx="1518709" cy="55552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C78D386-6154-A6EF-3779-F01E820D7F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30" r="30331"/>
          <a:stretch/>
        </p:blipFill>
        <p:spPr>
          <a:xfrm>
            <a:off x="99152" y="1170432"/>
            <a:ext cx="1560111" cy="5885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924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BBBB0B4-7325-B56F-F27B-5C964BB608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62045-BA2A-09BE-CBCF-FDA2953E2C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1170431"/>
          </a:xfrm>
        </p:spPr>
        <p:txBody>
          <a:bodyPr anchor="ctr">
            <a:normAutofit/>
          </a:bodyPr>
          <a:lstStyle/>
          <a:p>
            <a:pPr marL="0" marR="0">
              <a:lnSpc>
                <a:spcPct val="107000"/>
              </a:lnSpc>
              <a:spcAft>
                <a:spcPts val="800"/>
              </a:spcAft>
            </a:pPr>
            <a:r>
              <a:rPr lang="en-US" sz="4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Notable Welsh Wineries</a:t>
            </a:r>
            <a:endParaRPr lang="en-US" sz="4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4F173F-D603-EDB2-C940-E4DAC5E1B1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8367" y="1302784"/>
            <a:ext cx="11533633" cy="4923203"/>
          </a:xfrm>
        </p:spPr>
        <p:txBody>
          <a:bodyPr>
            <a:noAutofit/>
          </a:bodyPr>
          <a:lstStyle/>
          <a:p>
            <a:pPr marR="0" algn="l">
              <a:lnSpc>
                <a:spcPct val="107000"/>
              </a:lnSpc>
              <a:spcAft>
                <a:spcPts val="800"/>
              </a:spcAft>
            </a:pPr>
            <a:r>
              <a:rPr lang="en-US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Ancre Hill Estates</a:t>
            </a:r>
            <a:endParaRPr lang="en-US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Located near Monmouth, Ancre Hill Estates </a:t>
            </a:r>
            <a:br>
              <a:rPr lang="en-US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 one of Wales’s most celebrated wineries. </a:t>
            </a:r>
          </a:p>
          <a:p>
            <a:pPr marL="285750" marR="0" indent="-28575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Their commitment to biodynamic practices </a:t>
            </a:r>
            <a:br>
              <a:rPr lang="en-US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 minimal intervention winemaking has garnered international acclaim. Ancre Hill’s sparkling wines, in particular, have received numerous accolades, showcasing the potential of Welsh terroir.</a:t>
            </a:r>
            <a:endParaRPr lang="en-US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 algn="l">
              <a:buFont typeface="Arial" panose="020B0604020202020204" pitchFamily="34" charset="0"/>
              <a:buChar char="•"/>
            </a:pP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AB20F5C-B2CC-B38E-E33E-CCAE929AAF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48" b="8466"/>
          <a:stretch/>
        </p:blipFill>
        <p:spPr>
          <a:xfrm>
            <a:off x="7447405" y="1302784"/>
            <a:ext cx="4726235" cy="2310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683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0F3098C-5584-414C-87C3-C7DF924F36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E67D5-42F8-942E-E685-A92257E092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1170431"/>
          </a:xfrm>
        </p:spPr>
        <p:txBody>
          <a:bodyPr anchor="ctr">
            <a:normAutofit/>
          </a:bodyPr>
          <a:lstStyle/>
          <a:p>
            <a:pPr marL="0" marR="0">
              <a:lnSpc>
                <a:spcPct val="107000"/>
              </a:lnSpc>
              <a:spcAft>
                <a:spcPts val="800"/>
              </a:spcAft>
            </a:pPr>
            <a:r>
              <a:rPr lang="en-US" sz="4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Notable Welsh Wineries</a:t>
            </a:r>
            <a:endParaRPr lang="en-US" sz="4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602411-F4E7-ABEE-74F4-94CACDC15A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8367" y="1302785"/>
            <a:ext cx="11533633" cy="2126216"/>
          </a:xfrm>
        </p:spPr>
        <p:txBody>
          <a:bodyPr>
            <a:noAutofit/>
          </a:bodyPr>
          <a:lstStyle/>
          <a:p>
            <a:pPr marR="0" algn="l">
              <a:lnSpc>
                <a:spcPct val="107000"/>
              </a:lnSpc>
              <a:spcAft>
                <a:spcPts val="800"/>
              </a:spcAft>
            </a:pPr>
            <a:r>
              <a:rPr lang="en-US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Llanerch</a:t>
            </a:r>
            <a:r>
              <a:rPr lang="en-US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Vineyard</a:t>
            </a:r>
            <a:endParaRPr lang="en-US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 one of the oldest commercial vineyards in Wales,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Llanerch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Vineyard offers a charming blend of tradition and innovation.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1A581D-02BE-BC1F-E2CF-EA58703C9C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1336"/>
            <a:ext cx="8053328" cy="402666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9DE1ABD-ABB7-5F08-9B93-F10053A02A69}"/>
              </a:ext>
            </a:extLst>
          </p:cNvPr>
          <p:cNvSpPr txBox="1"/>
          <p:nvPr/>
        </p:nvSpPr>
        <p:spPr>
          <a:xfrm>
            <a:off x="8053328" y="2831337"/>
            <a:ext cx="3944041" cy="33368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indent="-28575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Their range of wines, including still and sparkling options, highlights the versatility of Welsh grapes. </a:t>
            </a:r>
          </a:p>
          <a:p>
            <a:pPr marL="285750" marR="0" indent="-28575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vineyard also houses a luxury hotel and restaurant, making it a must-visit destination.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024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CE26E23-D787-AAD5-733E-377AF19AD4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5A928-D63B-CC1C-B3A3-E884EA1ECE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1170431"/>
          </a:xfrm>
        </p:spPr>
        <p:txBody>
          <a:bodyPr anchor="ctr">
            <a:normAutofit/>
          </a:bodyPr>
          <a:lstStyle/>
          <a:p>
            <a:pPr marL="0" marR="0"/>
            <a:r>
              <a:rPr lang="en-US" sz="4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Notable Welsh Wineries</a:t>
            </a:r>
            <a:endParaRPr lang="en-US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75D19E-9CB9-CE8E-B1CD-EA48F1537E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8368" y="1302784"/>
            <a:ext cx="11533632" cy="6227569"/>
          </a:xfrm>
        </p:spPr>
        <p:txBody>
          <a:bodyPr>
            <a:noAutofit/>
          </a:bodyPr>
          <a:lstStyle/>
          <a:p>
            <a:pPr marR="0" algn="l">
              <a:lnSpc>
                <a:spcPct val="107000"/>
              </a:lnSpc>
              <a:spcAft>
                <a:spcPts val="800"/>
              </a:spcAft>
            </a:pPr>
            <a:r>
              <a:rPr lang="en-US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White Castle Vineyard</a:t>
            </a:r>
            <a:endParaRPr lang="en-US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Situated in the heart of Monmouthshire, White Castle Vineyard produces award-winning wines from a variety of grapes, including Regent and Pinot Noir. </a:t>
            </a:r>
          </a:p>
          <a:p>
            <a:pPr marL="285750" marR="0" indent="-28575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Their dedication to quality and </a:t>
            </a:r>
            <a:br>
              <a:rPr lang="en-US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attention to detail is evident in every </a:t>
            </a:r>
            <a:br>
              <a:rPr lang="en-US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bottle, with a focus on showcasing </a:t>
            </a:r>
            <a:br>
              <a:rPr lang="en-US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character of Welsh-grown fruit.</a:t>
            </a:r>
            <a:endParaRPr lang="en-US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45ABF1-F7B9-68A9-4A8A-026CFDC93F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982" y="3029638"/>
            <a:ext cx="5745018" cy="3828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249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D03022B-430D-1C26-3785-A00502C06A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9B73A-955E-474E-8C61-9F304AFBB8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1170431"/>
          </a:xfrm>
        </p:spPr>
        <p:txBody>
          <a:bodyPr anchor="ctr">
            <a:normAutofit/>
          </a:bodyPr>
          <a:lstStyle/>
          <a:p>
            <a:pPr marR="0">
              <a:lnSpc>
                <a:spcPct val="107000"/>
              </a:lnSpc>
              <a:spcAft>
                <a:spcPts val="800"/>
              </a:spcAft>
            </a:pPr>
            <a:r>
              <a:rPr lang="en-US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Cultural Connection</a:t>
            </a:r>
            <a:endParaRPr lang="en-US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9008AD-B08D-6277-98A0-4DD92D0EAF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32172" y="1302784"/>
            <a:ext cx="8159827" cy="5555215"/>
          </a:xfrm>
        </p:spPr>
        <p:txBody>
          <a:bodyPr>
            <a:noAutofit/>
          </a:bodyPr>
          <a:lstStyle/>
          <a:p>
            <a:pPr marL="457200" marR="0" indent="-45720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Welsh wine is more than just a beverage; it’s a reflection of the nation’s rich heritage and vibrant culture. </a:t>
            </a:r>
          </a:p>
          <a:p>
            <a:pPr marL="457200" marR="0" indent="-45720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Many vineyards embrace sustainable practices, emphasizing a deep connection to the land. </a:t>
            </a:r>
          </a:p>
          <a:p>
            <a:pPr marL="457200" marR="0" indent="-45720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Pairing Welsh wines with local specialties, such as Caerphilly cheese or laverbread, creates an unforgettable culinary experience that speaks to the heart of Wales.</a:t>
            </a:r>
            <a:endParaRPr lang="en-US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B135E4-4696-AB08-AAE1-0B1596FFFC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2784"/>
            <a:ext cx="3996363" cy="5530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354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1FD4080-FAC3-0992-D24A-B97AC2A29F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4A4C2-0C50-A1AB-3698-A732DDEE61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1274711"/>
          </a:xfrm>
        </p:spPr>
        <p:txBody>
          <a:bodyPr anchor="ctr">
            <a:noAutofit/>
          </a:bodyPr>
          <a:lstStyle/>
          <a:p>
            <a:pPr marL="0" marR="0"/>
            <a:r>
              <a:rPr lang="en-US" sz="4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Final Thoughts</a:t>
            </a:r>
            <a:endParaRPr lang="en-US" sz="4400" kern="100" dirty="0">
              <a:effectLst/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1A1889-5CD2-6D89-8F66-610B269E68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5572" y="1252974"/>
            <a:ext cx="11625075" cy="3416293"/>
          </a:xfrm>
        </p:spPr>
        <p:txBody>
          <a:bodyPr>
            <a:noAutofit/>
          </a:bodyPr>
          <a:lstStyle/>
          <a:p>
            <a:pPr marL="285750" marR="0" indent="-285750" algn="l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Wales may be a small player in the global wine scene, but its dedication to quality and authenticity sets it apart. </a:t>
            </a:r>
          </a:p>
          <a:p>
            <a:pPr marL="285750" marR="0" indent="-285750" algn="l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From the rolling hills of Monmouthshire to the rugged coastlines </a:t>
            </a:r>
            <a:b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 Pembrokeshire, Wales offers an inspiring journey for wine </a:t>
            </a:r>
            <a:b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enthusiasts eager to explore beyond traditional regions.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 algn="l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Welsh wines are more than just beverages; they are a celebration </a:t>
            </a:r>
            <a:b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 local culture and heritage.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08040F-EDDA-6E8E-C5A0-2C6A53545A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06"/>
          <a:stretch/>
        </p:blipFill>
        <p:spPr>
          <a:xfrm>
            <a:off x="8670274" y="2095500"/>
            <a:ext cx="3521726" cy="20398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2835F7C-85C0-1DDE-A512-8485077A81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47083"/>
            <a:ext cx="2412694" cy="241091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A97AB52-3466-465D-4399-21B32AE2DA87}"/>
              </a:ext>
            </a:extLst>
          </p:cNvPr>
          <p:cNvSpPr txBox="1"/>
          <p:nvPr/>
        </p:nvSpPr>
        <p:spPr>
          <a:xfrm>
            <a:off x="2412693" y="4363350"/>
            <a:ext cx="9763525" cy="2410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indent="-285750" algn="l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Pairing these wines with the nation’s culinary delights, such as hearty lamb dishes or artisanal cheeses, enhances the experience, creating a connection to the heart of Wales. </a:t>
            </a:r>
          </a:p>
          <a:p>
            <a:pPr marL="285750" marR="0" indent="-285750" algn="l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 the industry continues to grow, Welsh winemakers are not only producing exceptional wines but also carving out a distinct identity on the world stage.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141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8AFD3-DED2-253A-2B41-2FA10F393C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04673"/>
            <a:ext cx="9144000" cy="1719072"/>
          </a:xfrm>
        </p:spPr>
        <p:txBody>
          <a:bodyPr anchor="t"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Acknowledgement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0139B4-3E62-3A5B-3618-B30935CD25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7688" y="2036064"/>
            <a:ext cx="10196623" cy="4281165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 seminars are the result of many years of experience combined with many hours of research over the internet.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would like to acknowledge the many source I have accessed.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These include Wine Spectator, </a:t>
            </a:r>
            <a:r>
              <a:rPr lang="en-US" dirty="0"/>
              <a:t>Wine Enthusiast</a:t>
            </a:r>
            <a:r>
              <a:rPr lang="en-US" b="1" dirty="0"/>
              <a:t>, </a:t>
            </a:r>
            <a:r>
              <a:rPr lang="en-US" dirty="0"/>
              <a:t>BKWine Magazine, Wine &amp; Spirits Magazine, American Vineyard Magazine, The Grapevine Magazine, </a:t>
            </a:r>
            <a:r>
              <a:rPr lang="en-US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Wikipedia.com, B</a:t>
            </a:r>
            <a:r>
              <a:rPr lang="en-US" altLang="en-US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ritannica.com, and the </a:t>
            </a:r>
            <a:br>
              <a:rPr lang="en-US" altLang="en-US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various Government websites.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101518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AutoShape 2" descr="Wikipedia">
            <a:extLst>
              <a:ext uri="{FF2B5EF4-FFF2-40B4-BE49-F238E27FC236}">
                <a16:creationId xmlns:a16="http://schemas.microsoft.com/office/drawing/2014/main" id="{0A2D767F-FA10-6464-F9BE-D8BCB560A2F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AutoShape 4">
            <a:hlinkClick r:id="rId3"/>
            <a:extLst>
              <a:ext uri="{FF2B5EF4-FFF2-40B4-BE49-F238E27FC236}">
                <a16:creationId xmlns:a16="http://schemas.microsoft.com/office/drawing/2014/main" id="{E8986A64-7A03-3ADB-D139-8074AC683DE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1630" y="-274638"/>
            <a:ext cx="29842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584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8AFD3-DED2-253A-2B41-2FA10F393C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1"/>
            <a:ext cx="12192000" cy="1222873"/>
          </a:xfrm>
        </p:spPr>
        <p:txBody>
          <a:bodyPr anchor="ctr"/>
          <a:lstStyle/>
          <a:p>
            <a:pPr rtl="0">
              <a:spcAft>
                <a:spcPts val="0"/>
              </a:spcAft>
            </a:pPr>
            <a:r>
              <a:rPr lang="en-US" sz="44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References</a:t>
            </a:r>
            <a:endParaRPr lang="en-US" sz="4000" dirty="0">
              <a:effectLst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0139B4-3E62-3A5B-3618-B30935CD25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43" y="1134738"/>
            <a:ext cx="11457381" cy="5723264"/>
          </a:xfrm>
        </p:spPr>
        <p:txBody>
          <a:bodyPr>
            <a:normAutofit fontScale="92500" lnSpcReduction="10000"/>
          </a:bodyPr>
          <a:lstStyle/>
          <a:p>
            <a:pPr marL="342900" marR="0" lvl="0" indent="-34290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Wikipedia contributors. "Wine from the United Kingdom." Wikipedia, The Free Encyclopedia. (</a:t>
            </a:r>
            <a:r>
              <a:rPr lang="en-US" sz="2400" u="sng" kern="10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https://en.wikipedia.org/wiki/Wine_from_the_United_Kingdom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Welsh Holiday Cottages. "Welsh Wines and Vineyards." (https://www.welshholidaycottages.com/food/welsh-wines/)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Welsh Holiday Cottages. "Welsh Grape Varieties." (https://www.welshholidaycottages.com/welsh-grape-varieties/)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Wikipedia contributors. "Ancre Hill Estates." Wikipedia, The Free Encyclopedia. (</a:t>
            </a:r>
            <a:r>
              <a:rPr lang="en-US" sz="2400" u="sng" kern="10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https://en.wikipedia.org/wiki/Ancre_Hill_Estates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Drinks Business. "13 Welsh Vineyards You Can Visit After Lockdown." (https://www.thedrinksbusiness.com/2020/04/13-welsh-vineyards-you-can-visit-after-lockdown/)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Wine Trail Wales. "Welsh Vineyards Association." (https://www.winetrailwales.co.uk/homecopy)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342900" marR="0" indent="-342900" algn="l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AutoShape 2" descr="Wikipedia">
            <a:extLst>
              <a:ext uri="{FF2B5EF4-FFF2-40B4-BE49-F238E27FC236}">
                <a16:creationId xmlns:a16="http://schemas.microsoft.com/office/drawing/2014/main" id="{0A2D767F-FA10-6464-F9BE-D8BCB560A2F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AutoShape 4">
            <a:hlinkClick r:id="rId4"/>
            <a:extLst>
              <a:ext uri="{FF2B5EF4-FFF2-40B4-BE49-F238E27FC236}">
                <a16:creationId xmlns:a16="http://schemas.microsoft.com/office/drawing/2014/main" id="{E8986A64-7A03-3ADB-D139-8074AC683DE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1630" y="-274638"/>
            <a:ext cx="29842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279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BE327-D312-250D-20EF-D39208A6AA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1170431"/>
          </a:xfrm>
        </p:spPr>
        <p:txBody>
          <a:bodyPr anchor="ctr">
            <a:normAutofit/>
          </a:bodyPr>
          <a:lstStyle/>
          <a:p>
            <a:pPr marL="0" marR="0" algn="ctr">
              <a:lnSpc>
                <a:spcPct val="107000"/>
              </a:lnSpc>
              <a:spcAft>
                <a:spcPts val="800"/>
              </a:spcAft>
            </a:pPr>
            <a:r>
              <a:rPr lang="en-US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Wines of Wales</a:t>
            </a:r>
            <a:endParaRPr lang="en-US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81C9BB-E8E3-DB4D-53E4-013781664C27}"/>
              </a:ext>
            </a:extLst>
          </p:cNvPr>
          <p:cNvSpPr txBox="1"/>
          <p:nvPr/>
        </p:nvSpPr>
        <p:spPr>
          <a:xfrm>
            <a:off x="1520042" y="1170431"/>
            <a:ext cx="10049658" cy="44501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SzPct val="100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Introduction</a:t>
            </a:r>
            <a:endParaRPr lang="en-US" sz="24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Storied Beginning</a:t>
            </a:r>
            <a:endParaRPr lang="en-US" sz="24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Regions of Welsh Wine</a:t>
            </a:r>
            <a:endParaRPr lang="en-US" sz="24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Wales’s Unique Terroir</a:t>
            </a:r>
            <a:endParaRPr lang="en-US" sz="24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Grape Varietals of Wales</a:t>
            </a:r>
            <a:endParaRPr lang="en-US" sz="24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Notable Welsh Wineries</a:t>
            </a:r>
            <a:endParaRPr lang="en-US" sz="24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Cultural Connection</a:t>
            </a:r>
            <a:endParaRPr lang="en-US" sz="24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Final Thoughts</a:t>
            </a:r>
            <a:endParaRPr lang="en-US" sz="24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References</a:t>
            </a:r>
            <a:endParaRPr lang="en-US" sz="24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2D95FA-C481-FAE1-67E8-1AD9601369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5542" y="1498073"/>
            <a:ext cx="4137067" cy="4122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935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FB9DDC-875C-6504-5646-D052C1481D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99738-6C0E-FCC4-502A-F970196DFC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1170431"/>
          </a:xfrm>
        </p:spPr>
        <p:txBody>
          <a:bodyPr anchor="ctr">
            <a:normAutofit/>
          </a:bodyPr>
          <a:lstStyle/>
          <a:p>
            <a:pPr marL="0" marR="0">
              <a:lnSpc>
                <a:spcPct val="107000"/>
              </a:lnSpc>
              <a:spcAft>
                <a:spcPts val="800"/>
              </a:spcAft>
            </a:pPr>
            <a:r>
              <a:rPr lang="en-US" sz="4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Wales an unusual wine region and a Hidden Gem</a:t>
            </a:r>
            <a:endParaRPr lang="en-US" sz="4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72C8AB-877F-8379-2477-6EF475E428C6}"/>
              </a:ext>
            </a:extLst>
          </p:cNvPr>
          <p:cNvSpPr txBox="1"/>
          <p:nvPr/>
        </p:nvSpPr>
        <p:spPr>
          <a:xfrm>
            <a:off x="211015" y="1170431"/>
            <a:ext cx="7493321" cy="5468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Wales might not boast the centuries-old reputation of France’s famed vineyards or the vast production of California’s valleys, but it’s precisely this difference that sets its wine story apart. </a:t>
            </a:r>
          </a:p>
          <a:p>
            <a:pPr marL="285750" marR="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Nestled within the stunning landscapes of the United Kingdom, this small but mighty nation has quietly been making waves in the world of viticulture. </a:t>
            </a:r>
          </a:p>
          <a:p>
            <a:pPr marL="285750" marR="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Wales’s unique terroir, passionate producers, and growing recognition make it a fascinating destination for wine enthusiasts.</a:t>
            </a:r>
            <a:endParaRPr lang="en-US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9C9F15-3136-B37B-A55E-1B019451C5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336" y="1170430"/>
            <a:ext cx="4565128" cy="568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147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82456A6-A04A-4D4F-D8A8-E6C9CD660B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74FDB-615B-C302-0C33-CAFD9AFB51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1170431"/>
          </a:xfrm>
        </p:spPr>
        <p:txBody>
          <a:bodyPr anchor="ctr">
            <a:normAutofit/>
          </a:bodyPr>
          <a:lstStyle/>
          <a:p>
            <a:pPr marL="0" marR="0">
              <a:lnSpc>
                <a:spcPct val="107000"/>
              </a:lnSpc>
              <a:spcAft>
                <a:spcPts val="800"/>
              </a:spcAft>
            </a:pPr>
            <a:r>
              <a:rPr lang="en-US" sz="4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Storied Beginning</a:t>
            </a:r>
            <a:endParaRPr lang="en-US" sz="4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666F9F-7CA1-E0A4-3711-B6E6427B4144}"/>
              </a:ext>
            </a:extLst>
          </p:cNvPr>
          <p:cNvSpPr txBox="1"/>
          <p:nvPr/>
        </p:nvSpPr>
        <p:spPr>
          <a:xfrm>
            <a:off x="5687569" y="1170431"/>
            <a:ext cx="5882131" cy="56733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Aft>
                <a:spcPts val="800"/>
              </a:spcAft>
            </a:pP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Ancient Roots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marR="0" indent="-4572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history of Welsh wine dates back to Roman times, when the conquering legions brought vines to the British Isles. </a:t>
            </a:r>
          </a:p>
          <a:p>
            <a:pPr marL="685800" marR="0" indent="-4572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These early vineyards were planted to support the Romans’ dietary and cultural habits, and evidence of their influence can still be found in archaeological sites across Wales. </a:t>
            </a:r>
          </a:p>
          <a:p>
            <a:pPr marL="685800" marR="0" indent="-4572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While their wine production was modest, it laid the groundwork for a tradition that would re-emerge centuries later.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rtl="0">
              <a:spcAft>
                <a:spcPts val="576"/>
              </a:spcAft>
            </a:pPr>
            <a:endParaRPr lang="en-US" sz="2400" dirty="0">
              <a:effectLst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7DE654-286A-930E-BFF1-8CB987557A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0429"/>
            <a:ext cx="5687569" cy="5687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757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C1B8B79-AFBD-9558-E761-4524915AF7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0A99E-9847-6C63-AEB3-6E32EE25EF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1170431"/>
          </a:xfrm>
        </p:spPr>
        <p:txBody>
          <a:bodyPr anchor="ctr">
            <a:normAutofit/>
          </a:bodyPr>
          <a:lstStyle/>
          <a:p>
            <a:pPr marL="0" marR="0">
              <a:lnSpc>
                <a:spcPct val="107000"/>
              </a:lnSpc>
              <a:spcAft>
                <a:spcPts val="800"/>
              </a:spcAft>
            </a:pPr>
            <a:r>
              <a:rPr lang="en-US" sz="4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Storied Beginning</a:t>
            </a:r>
            <a:endParaRPr lang="en-US" sz="4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3228D7-74A9-7183-9280-800EFA7A116F}"/>
              </a:ext>
            </a:extLst>
          </p:cNvPr>
          <p:cNvSpPr txBox="1"/>
          <p:nvPr/>
        </p:nvSpPr>
        <p:spPr>
          <a:xfrm>
            <a:off x="211016" y="1170431"/>
            <a:ext cx="5727076" cy="6111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Aft>
                <a:spcPts val="800"/>
              </a:spcAft>
            </a:pP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Medieval Shift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marR="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 the Roman Empire waned, so did viticulture in Wales. </a:t>
            </a:r>
          </a:p>
          <a:p>
            <a:pPr marL="685800" marR="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During the medieval period, monastic communities took up winemaking, using it primarily for religious purposes. </a:t>
            </a:r>
          </a:p>
          <a:p>
            <a:pPr marL="685800" marR="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Monasteries in Wales, like those throughout Europe, cultivated vines as part of their agricultural practices. </a:t>
            </a:r>
          </a:p>
          <a:p>
            <a:pPr marL="685800" marR="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However, the cooler climate and the rise of ale as a preferred drink led to a decline in wine production.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rtl="0">
              <a:spcAft>
                <a:spcPts val="576"/>
              </a:spcAft>
            </a:pPr>
            <a:endParaRPr lang="en-US" sz="2400" dirty="0">
              <a:effectLst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75E34A-1AA0-8C08-94B9-EE0448BD19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03" t="3632" r="3139" b="1127"/>
          <a:stretch/>
        </p:blipFill>
        <p:spPr>
          <a:xfrm>
            <a:off x="5821356" y="1729648"/>
            <a:ext cx="6370644" cy="5128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584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17DC091-45B9-00DE-F231-FAA28907D6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E87E3-C333-4C1B-E791-1122A658FD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1170431"/>
          </a:xfrm>
        </p:spPr>
        <p:txBody>
          <a:bodyPr anchor="ctr">
            <a:normAutofit/>
          </a:bodyPr>
          <a:lstStyle/>
          <a:p>
            <a:pPr marL="0" marR="0">
              <a:lnSpc>
                <a:spcPct val="107000"/>
              </a:lnSpc>
              <a:spcAft>
                <a:spcPts val="800"/>
              </a:spcAft>
            </a:pPr>
            <a:r>
              <a:rPr lang="en-US" sz="4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Storied Beginning</a:t>
            </a:r>
            <a:endParaRPr lang="en-US" sz="4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F0FF6B-5F2B-DEA8-B52D-ECE3E9B07998}"/>
              </a:ext>
            </a:extLst>
          </p:cNvPr>
          <p:cNvSpPr txBox="1"/>
          <p:nvPr/>
        </p:nvSpPr>
        <p:spPr>
          <a:xfrm>
            <a:off x="211015" y="1170431"/>
            <a:ext cx="11980985" cy="31397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Aft>
                <a:spcPts val="800"/>
              </a:spcAft>
            </a:pP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Modern Revival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marR="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It wasn’t until the mid-20th century that Welsh winemaking began to re-establish itself. </a:t>
            </a:r>
          </a:p>
          <a:p>
            <a:pPr marL="685800" marR="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modern revival can be traced to the 1970s, when enthusiasts started experimenting with grape varieties suited to Wales’s cool climate. </a:t>
            </a:r>
          </a:p>
          <a:p>
            <a:pPr marL="685800" marR="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By the 21st century, a new generation of winemakers embraced both innovation and tradition, crafting wines that earned recognition beyond the borders of the United Kingdom.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82E197-4A2B-8167-924E-36BA524297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24"/>
          <a:stretch/>
        </p:blipFill>
        <p:spPr>
          <a:xfrm>
            <a:off x="0" y="4225104"/>
            <a:ext cx="4990641" cy="263289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93D0F6D-1BC9-E86B-627D-FB164501C00A}"/>
              </a:ext>
            </a:extLst>
          </p:cNvPr>
          <p:cNvSpPr txBox="1"/>
          <p:nvPr/>
        </p:nvSpPr>
        <p:spPr>
          <a:xfrm>
            <a:off x="4990641" y="4180537"/>
            <a:ext cx="6654188" cy="1657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marR="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Today, Wales is home to over 30 vineyards, each contributing to a growing reputation for quality and uniqueness.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rtl="0">
              <a:spcAft>
                <a:spcPts val="576"/>
              </a:spcAft>
            </a:pPr>
            <a:endParaRPr lang="en-US" sz="1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72337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75EA271-F6AA-D107-0C25-90413D6ACB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7582A82-9EDF-F950-F93D-16ED497BBE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603" b="25667"/>
          <a:stretch/>
        </p:blipFill>
        <p:spPr>
          <a:xfrm>
            <a:off x="0" y="2868833"/>
            <a:ext cx="12192000" cy="398916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20A94C-2D0B-513A-0FCA-B8D85828C1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1170431"/>
          </a:xfrm>
        </p:spPr>
        <p:txBody>
          <a:bodyPr anchor="ctr">
            <a:normAutofit/>
          </a:bodyPr>
          <a:lstStyle/>
          <a:p>
            <a:pPr marL="0" marR="0">
              <a:lnSpc>
                <a:spcPct val="107000"/>
              </a:lnSpc>
              <a:spcAft>
                <a:spcPts val="800"/>
              </a:spcAft>
            </a:pPr>
            <a:r>
              <a:rPr lang="en-US" sz="4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Regions of Welsh Wine</a:t>
            </a:r>
            <a:endParaRPr lang="en-US" sz="4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09F1E2-9628-E69D-9CAE-4F723C7279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8368" y="1170432"/>
            <a:ext cx="11080914" cy="5122791"/>
          </a:xfrm>
        </p:spPr>
        <p:txBody>
          <a:bodyPr>
            <a:noAutofit/>
          </a:bodyPr>
          <a:lstStyle/>
          <a:p>
            <a:pPr marL="457200" marR="0" indent="-45720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Wales’s wine production is scattered across picturesque landscapes, with vineyards thriving in the southern and western parts of the country. </a:t>
            </a:r>
          </a:p>
          <a:p>
            <a:pPr marL="457200" marR="0" indent="-45720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These regions not only offer ideal conditions for viticulture but also provide a glimpse into the natural beauty and cultural heritage of Wales.</a:t>
            </a:r>
            <a:endParaRPr lang="en-US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algn="l">
              <a:lnSpc>
                <a:spcPct val="115000"/>
              </a:lnSpc>
              <a:spcAft>
                <a:spcPts val="800"/>
              </a:spcAft>
            </a:pPr>
            <a:endParaRPr lang="en-US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629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A52E58E-D002-03A4-CF8D-6B2A7E5D8A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7DB42-6A87-91E6-AE29-B58923853E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1170431"/>
          </a:xfrm>
        </p:spPr>
        <p:txBody>
          <a:bodyPr anchor="ctr">
            <a:normAutofit/>
          </a:bodyPr>
          <a:lstStyle/>
          <a:p>
            <a:pPr rtl="0">
              <a:spcAft>
                <a:spcPts val="576"/>
              </a:spcAft>
            </a:pPr>
            <a:r>
              <a:rPr lang="en-US" sz="4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Regions of Welsh Wine</a:t>
            </a:r>
            <a:endParaRPr lang="en-US" sz="4400" dirty="0">
              <a:effectLst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3A0075-BA62-DC19-AE7C-43C91CC342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8367" y="1302784"/>
            <a:ext cx="11533633" cy="5555216"/>
          </a:xfrm>
        </p:spPr>
        <p:txBody>
          <a:bodyPr>
            <a:noAutofit/>
          </a:bodyPr>
          <a:lstStyle/>
          <a:p>
            <a:pPr marL="0" marR="0" algn="l">
              <a:lnSpc>
                <a:spcPct val="100000"/>
              </a:lnSpc>
              <a:spcAft>
                <a:spcPts val="800"/>
              </a:spcAft>
            </a:pPr>
            <a:r>
              <a:rPr lang="en-US" sz="2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South Wales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indent="-342900" algn="l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vineyards of South Wales are set against a </a:t>
            </a:r>
            <a:br>
              <a:rPr lang="en-US" sz="2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backdrop of rolling hills and charming villages. </a:t>
            </a:r>
          </a:p>
          <a:p>
            <a:pPr marL="342900" marR="0" indent="-342900" algn="l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region’s proximity to the Bristol Channel ensures </a:t>
            </a:r>
            <a:br>
              <a:rPr lang="en-US" sz="2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relatively mild climate, which, combined with well</a:t>
            </a:r>
            <a:br>
              <a:rPr lang="en-US" sz="2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-draining soils, creates an excellent environment for growing high-quality grapes. </a:t>
            </a:r>
          </a:p>
          <a:p>
            <a:pPr marL="342900" marR="0" indent="-342900" algn="l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Notable areas like Monmouthshire, particularly the Wye Valley, are celebrated for their picturesque landscapes and productive vineyards. </a:t>
            </a:r>
          </a:p>
          <a:p>
            <a:pPr marL="342900" marR="0" indent="-342900" algn="l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This area is home to renowned wineries such as Ancre Hill Estates, which focuses on biodynamic methods and sparkling wines. </a:t>
            </a:r>
          </a:p>
          <a:p>
            <a:pPr marL="342900" marR="0" indent="-342900" algn="l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gentle slopes and temperate conditions also make South Wales a hub for still wines, with refreshing whites and complex reds crafted from grape varieties like Pinot Noir and Bacchus.</a:t>
            </a:r>
            <a:endParaRPr lang="en-US" sz="2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9306CB-771C-19AD-02A7-4D0CA0EB30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908" y="1302784"/>
            <a:ext cx="4414092" cy="2287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821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EA898EF-774F-7A59-D695-F0E2C9EB43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5FD4F-28F6-2A55-A1CE-A1657D5C4D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1170431"/>
          </a:xfrm>
        </p:spPr>
        <p:txBody>
          <a:bodyPr anchor="ctr">
            <a:normAutofit/>
          </a:bodyPr>
          <a:lstStyle/>
          <a:p>
            <a:pPr rtl="0">
              <a:spcAft>
                <a:spcPts val="576"/>
              </a:spcAft>
            </a:pPr>
            <a:r>
              <a:rPr lang="en-US" sz="4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Regions of Welsh Wine</a:t>
            </a:r>
            <a:endParaRPr lang="en-US" sz="4400" dirty="0">
              <a:effectLst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D6BE27-3A93-2478-C0E3-4BDF764AB1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3895" y="1302784"/>
            <a:ext cx="11608106" cy="4923203"/>
          </a:xfrm>
        </p:spPr>
        <p:txBody>
          <a:bodyPr>
            <a:noAutofit/>
          </a:bodyPr>
          <a:lstStyle/>
          <a:p>
            <a:pPr marR="0" algn="l">
              <a:lnSpc>
                <a:spcPct val="107000"/>
              </a:lnSpc>
              <a:spcAft>
                <a:spcPts val="800"/>
              </a:spcAft>
            </a:pPr>
            <a:r>
              <a:rPr lang="en-US" sz="2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West Wales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West Wales showcases a different side of Welsh viticulture, with smaller, family-run vineyards nestled amid lush fields and rugged coastlines. </a:t>
            </a:r>
          </a:p>
          <a:p>
            <a:pPr marL="285750" marR="0" indent="-28575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This region’s vineyards benefit from cool sea breezes, which contribute to the distinctive freshness found in their wines. </a:t>
            </a:r>
          </a:p>
          <a:p>
            <a:pPr marL="285750" marR="0" indent="-28575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Sparkling varieties dominate here, their crispness mirroring the brisk coastal air. Vineyards such as those near Pembrokeshire often experiment with </a:t>
            </a:r>
            <a:b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innovative techniques to adapt to the cooler climate. </a:t>
            </a:r>
          </a:p>
          <a:p>
            <a:pPr marL="285750" marR="0" indent="-28575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Ortega and Rondo are popular grape choices, yielding wines </a:t>
            </a:r>
            <a:b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with bright acidity and unique flavor profiles that capture the </a:t>
            </a:r>
            <a:b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essence of this wild and unspoiled region.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E7B0DB-C38C-4B45-DA2C-3EFB0EC292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656" r="33358" b="9215"/>
          <a:stretch/>
        </p:blipFill>
        <p:spPr>
          <a:xfrm>
            <a:off x="8593157" y="4404990"/>
            <a:ext cx="3598843" cy="2396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252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2872</TotalTime>
  <Words>1515</Words>
  <Application>Microsoft Office PowerPoint</Application>
  <PresentationFormat>Widescreen</PresentationFormat>
  <Paragraphs>102</Paragraphs>
  <Slides>19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Aptos</vt:lpstr>
      <vt:lpstr>Aptos Display</vt:lpstr>
      <vt:lpstr>Arial</vt:lpstr>
      <vt:lpstr>Calibri</vt:lpstr>
      <vt:lpstr>Consolas</vt:lpstr>
      <vt:lpstr>Times New Roman</vt:lpstr>
      <vt:lpstr>Times New Roman, serif</vt:lpstr>
      <vt:lpstr>Office Theme</vt:lpstr>
      <vt:lpstr>Wine Regions of the World The Wines of Wales Presented by  Marc Silver</vt:lpstr>
      <vt:lpstr>The Wines of Wales</vt:lpstr>
      <vt:lpstr>Wales an unusual wine region and a Hidden Gem</vt:lpstr>
      <vt:lpstr>A Storied Beginning</vt:lpstr>
      <vt:lpstr>A Storied Beginning</vt:lpstr>
      <vt:lpstr>A Storied Beginning</vt:lpstr>
      <vt:lpstr>The Regions of Welsh Wine</vt:lpstr>
      <vt:lpstr>The Regions of Welsh Wine</vt:lpstr>
      <vt:lpstr>The Regions of Welsh Wine</vt:lpstr>
      <vt:lpstr>Wales’s Unique Terroir</vt:lpstr>
      <vt:lpstr>Grape Varietals of Wales</vt:lpstr>
      <vt:lpstr>Grape Varietals of Wales</vt:lpstr>
      <vt:lpstr>Notable Welsh Wineries</vt:lpstr>
      <vt:lpstr>Notable Welsh Wineries</vt:lpstr>
      <vt:lpstr>Notable Welsh Wineries</vt:lpstr>
      <vt:lpstr>The Cultural Connection</vt:lpstr>
      <vt:lpstr>Final Thoughts</vt:lpstr>
      <vt:lpstr>Acknowledgement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Marc Silver</dc:creator>
  <cp:lastModifiedBy>Marc Silver</cp:lastModifiedBy>
  <cp:revision>170</cp:revision>
  <dcterms:created xsi:type="dcterms:W3CDTF">2024-07-15T00:09:41Z</dcterms:created>
  <dcterms:modified xsi:type="dcterms:W3CDTF">2025-01-16T15:57:14Z</dcterms:modified>
</cp:coreProperties>
</file>