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397" r:id="rId4"/>
    <p:sldId id="414" r:id="rId5"/>
    <p:sldId id="377" r:id="rId6"/>
    <p:sldId id="379" r:id="rId7"/>
    <p:sldId id="412" r:id="rId8"/>
    <p:sldId id="411" r:id="rId9"/>
    <p:sldId id="413" r:id="rId10"/>
    <p:sldId id="425" r:id="rId11"/>
    <p:sldId id="426" r:id="rId12"/>
    <p:sldId id="405" r:id="rId13"/>
    <p:sldId id="415" r:id="rId14"/>
    <p:sldId id="407" r:id="rId15"/>
    <p:sldId id="416" r:id="rId16"/>
    <p:sldId id="427" r:id="rId17"/>
    <p:sldId id="410" r:id="rId18"/>
    <p:sldId id="352" r:id="rId19"/>
    <p:sldId id="423" r:id="rId20"/>
    <p:sldId id="428" r:id="rId21"/>
    <p:sldId id="304"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62" autoAdjust="0"/>
    <p:restoredTop sz="95407" autoAdjust="0"/>
  </p:normalViewPr>
  <p:slideViewPr>
    <p:cSldViewPr snapToGrid="0" showGuides="1">
      <p:cViewPr varScale="1">
        <p:scale>
          <a:sx n="87" d="100"/>
          <a:sy n="87" d="100"/>
        </p:scale>
        <p:origin x="942" y="84"/>
      </p:cViewPr>
      <p:guideLst>
        <p:guide orient="horz" pos="129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dirty="0"/>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dirty="0"/>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12</a:t>
            </a:fld>
            <a:endParaRPr lang="en-US" dirty="0"/>
          </a:p>
        </p:txBody>
      </p:sp>
    </p:spTree>
    <p:extLst>
      <p:ext uri="{BB962C8B-B14F-4D97-AF65-F5344CB8AC3E}">
        <p14:creationId xmlns:p14="http://schemas.microsoft.com/office/powerpoint/2010/main" val="28045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6EBD-61CB-D857-245F-AEA7BA78B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7F35C-8BCF-3761-5511-54C2C3D04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617AE4-A644-0934-56C5-4D1DD7630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ED4F9-9828-F2FE-7D62-204D946ADCC2}"/>
              </a:ext>
            </a:extLst>
          </p:cNvPr>
          <p:cNvSpPr>
            <a:spLocks noGrp="1"/>
          </p:cNvSpPr>
          <p:nvPr>
            <p:ph type="sldNum" sz="quarter" idx="5"/>
          </p:nvPr>
        </p:nvSpPr>
        <p:spPr/>
        <p:txBody>
          <a:bodyPr/>
          <a:lstStyle/>
          <a:p>
            <a:fld id="{D8D87E49-3BF5-468C-94CD-AD0776A81355}" type="slidenum">
              <a:rPr lang="en-US" smtClean="0"/>
              <a:t>13</a:t>
            </a:fld>
            <a:endParaRPr lang="en-US" dirty="0"/>
          </a:p>
        </p:txBody>
      </p:sp>
    </p:spTree>
    <p:extLst>
      <p:ext uri="{BB962C8B-B14F-4D97-AF65-F5344CB8AC3E}">
        <p14:creationId xmlns:p14="http://schemas.microsoft.com/office/powerpoint/2010/main" val="277640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dirty="0"/>
          </a:p>
        </p:txBody>
      </p:sp>
    </p:spTree>
    <p:extLst>
      <p:ext uri="{BB962C8B-B14F-4D97-AF65-F5344CB8AC3E}">
        <p14:creationId xmlns:p14="http://schemas.microsoft.com/office/powerpoint/2010/main" val="403671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dirty="0"/>
          </a:p>
        </p:txBody>
      </p:sp>
    </p:spTree>
    <p:extLst>
      <p:ext uri="{BB962C8B-B14F-4D97-AF65-F5344CB8AC3E}">
        <p14:creationId xmlns:p14="http://schemas.microsoft.com/office/powerpoint/2010/main" val="329684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2C31D-27DB-8F78-9364-41B16F681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D8A6C-9A36-7039-D591-314152724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667FB-8A6E-4BE8-290E-BDB32FA73D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CCC5C0-1923-A0D8-5067-1D7AC234F542}"/>
              </a:ext>
            </a:extLst>
          </p:cNvPr>
          <p:cNvSpPr>
            <a:spLocks noGrp="1"/>
          </p:cNvSpPr>
          <p:nvPr>
            <p:ph type="sldNum" sz="quarter" idx="5"/>
          </p:nvPr>
        </p:nvSpPr>
        <p:spPr/>
        <p:txBody>
          <a:bodyPr/>
          <a:lstStyle/>
          <a:p>
            <a:fld id="{D8D87E49-3BF5-468C-94CD-AD0776A81355}" type="slidenum">
              <a:rPr lang="en-US" smtClean="0"/>
              <a:t>19</a:t>
            </a:fld>
            <a:endParaRPr lang="en-US" dirty="0"/>
          </a:p>
        </p:txBody>
      </p:sp>
    </p:spTree>
    <p:extLst>
      <p:ext uri="{BB962C8B-B14F-4D97-AF65-F5344CB8AC3E}">
        <p14:creationId xmlns:p14="http://schemas.microsoft.com/office/powerpoint/2010/main" val="13192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F7116-D6BE-D611-B12D-00F0EB4D6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7C950-600A-19CA-910A-6A254F1A0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E997A-37DC-5857-7BEB-C20E750F99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A49BA9-EF18-BA34-19EB-29AB694D6F56}"/>
              </a:ext>
            </a:extLst>
          </p:cNvPr>
          <p:cNvSpPr>
            <a:spLocks noGrp="1"/>
          </p:cNvSpPr>
          <p:nvPr>
            <p:ph type="sldNum" sz="quarter" idx="5"/>
          </p:nvPr>
        </p:nvSpPr>
        <p:spPr/>
        <p:txBody>
          <a:bodyPr/>
          <a:lstStyle/>
          <a:p>
            <a:fld id="{D8D87E49-3BF5-468C-94CD-AD0776A81355}" type="slidenum">
              <a:rPr lang="en-US" smtClean="0"/>
              <a:t>20</a:t>
            </a:fld>
            <a:endParaRPr lang="en-US" dirty="0"/>
          </a:p>
        </p:txBody>
      </p:sp>
    </p:spTree>
    <p:extLst>
      <p:ext uri="{BB962C8B-B14F-4D97-AF65-F5344CB8AC3E}">
        <p14:creationId xmlns:p14="http://schemas.microsoft.com/office/powerpoint/2010/main" val="6895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dirty="0"/>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1/21/2025</a:t>
            </a:fld>
            <a:endParaRPr lang="en-US" dirty="0"/>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dirty="0"/>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1/21/2025</a:t>
            </a:fld>
            <a:endParaRPr lang="en-US" dirty="0"/>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dirty="0"/>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ruouranvietnam.com/2015/11/snake-wine-vietnamese.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2B2C8D-72C4-D3A3-F0EE-54CB8105D65B}"/>
              </a:ext>
            </a:extLst>
          </p:cNvPr>
          <p:cNvPicPr>
            <a:picLocks noChangeAspect="1"/>
          </p:cNvPicPr>
          <p:nvPr/>
        </p:nvPicPr>
        <p:blipFill>
          <a:blip r:embed="rId3">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344384"/>
            <a:ext cx="12192000" cy="3930733"/>
          </a:xfrm>
        </p:spPr>
        <p:txBody>
          <a:bodyPr anchor="ctr">
            <a:noAutofit/>
          </a:bodyPr>
          <a:lstStyle/>
          <a:p>
            <a:pPr algn="ctr" rtl="0">
              <a:spcAft>
                <a:spcPts val="576"/>
              </a:spcAft>
            </a:pPr>
            <a:r>
              <a:rPr lang="en-US" b="1" dirty="0">
                <a:solidFill>
                  <a:schemeClr val="bg1"/>
                </a:solidFill>
                <a:effectLst>
                  <a:outerShdw blurRad="38100" dist="38100" dir="2700000" algn="tl">
                    <a:srgbClr val="000000">
                      <a:alpha val="43137"/>
                    </a:srgbClr>
                  </a:outerShdw>
                </a:effectLst>
                <a:latin typeface="Times New Roman, serif"/>
              </a:rPr>
              <a:t>Wine Regions of the World</a:t>
            </a:r>
            <a:br>
              <a:rPr lang="en-US" dirty="0">
                <a:solidFill>
                  <a:schemeClr val="bg1"/>
                </a:solidFill>
                <a:effectLst>
                  <a:outerShdw blurRad="38100" dist="38100" dir="2700000" algn="tl">
                    <a:srgbClr val="000000">
                      <a:alpha val="43137"/>
                    </a:srgbClr>
                  </a:outerShdw>
                </a:effectLst>
              </a:rPr>
            </a:br>
            <a:r>
              <a:rPr lang="en-US" sz="6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The Wines of Vietnam</a:t>
            </a:r>
            <a:br>
              <a:rPr lang="en-US" sz="1800" dirty="0">
                <a:solidFill>
                  <a:schemeClr val="bg1"/>
                </a:solidFill>
                <a:effectLst>
                  <a:outerShdw blurRad="38100" dist="38100" dir="2700000" algn="tl">
                    <a:srgbClr val="000000">
                      <a:alpha val="43137"/>
                    </a:srgbClr>
                  </a:outerShdw>
                </a:effectLst>
                <a:latin typeface="Times New Roman, serif"/>
              </a:rPr>
            </a:br>
            <a:r>
              <a:rPr lang="en-US" sz="2800" b="1" dirty="0">
                <a:solidFill>
                  <a:schemeClr val="bg1"/>
                </a:solidFill>
                <a:effectLst>
                  <a:outerShdw blurRad="38100" dist="38100" dir="2700000" algn="tl">
                    <a:srgbClr val="000000">
                      <a:alpha val="43137"/>
                    </a:srgbClr>
                  </a:outerShdw>
                </a:effectLst>
                <a:latin typeface="Times New Roman, serif"/>
              </a:rPr>
              <a:t>Presented by </a:t>
            </a:r>
            <a:br>
              <a:rPr lang="en-US"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latin typeface="Times New Roman, serif"/>
              </a:rPr>
              <a:t>Marc Silver</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DD3EC69-DDCE-0987-3017-1749EFB756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62B63-2124-3329-5524-BB8F1501928E}"/>
              </a:ext>
            </a:extLst>
          </p:cNvPr>
          <p:cNvSpPr>
            <a:spLocks noGrp="1"/>
          </p:cNvSpPr>
          <p:nvPr>
            <p:ph type="ctrTitle"/>
          </p:nvPr>
        </p:nvSpPr>
        <p:spPr>
          <a:xfrm>
            <a:off x="0" y="1"/>
            <a:ext cx="12192000" cy="1170431"/>
          </a:xfrm>
        </p:spPr>
        <p:txBody>
          <a:bodyPr anchor="ctr">
            <a:normAutofit/>
          </a:bodyPr>
          <a:lstStyle/>
          <a:p>
            <a:pPr marL="0" marR="0"/>
            <a:r>
              <a:rPr lang="en-US" b="1" dirty="0">
                <a:effectLst/>
                <a:latin typeface="Times New Roman" panose="02020603050405020304" pitchFamily="18" charset="0"/>
                <a:ea typeface="Times New Roman" panose="02020603050405020304" pitchFamily="18" charset="0"/>
              </a:rPr>
              <a:t>Vietnam’s Wine Regions</a:t>
            </a:r>
            <a:endParaRPr lang="en-US"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A13A40EE-9DEC-779D-D909-4F56C852602D}"/>
              </a:ext>
            </a:extLst>
          </p:cNvPr>
          <p:cNvSpPr>
            <a:spLocks noGrp="1"/>
          </p:cNvSpPr>
          <p:nvPr>
            <p:ph type="subTitle" idx="1"/>
          </p:nvPr>
        </p:nvSpPr>
        <p:spPr>
          <a:xfrm>
            <a:off x="658368" y="1302784"/>
            <a:ext cx="6006684" cy="4923203"/>
          </a:xfrm>
        </p:spPr>
        <p:txBody>
          <a:bodyPr>
            <a:noAutofit/>
          </a:bodyPr>
          <a:lstStyle/>
          <a:p>
            <a:pPr marR="0" algn="l"/>
            <a:r>
              <a:rPr lang="en-US" b="1" dirty="0">
                <a:effectLst/>
                <a:latin typeface="Times New Roman" panose="02020603050405020304" pitchFamily="18" charset="0"/>
                <a:ea typeface="Times New Roman" panose="02020603050405020304" pitchFamily="18" charset="0"/>
              </a:rPr>
              <a:t>Ninh Thuan</a:t>
            </a:r>
          </a:p>
          <a:p>
            <a:pPr marL="457200" marR="0" indent="-457200" algn="l">
              <a:buFont typeface="Arial" panose="020B0604020202020204" pitchFamily="34" charset="0"/>
              <a:buChar char="•"/>
            </a:pPr>
            <a:r>
              <a:rPr lang="en-US" b="1" dirty="0">
                <a:effectLst/>
                <a:latin typeface="Times New Roman" panose="02020603050405020304" pitchFamily="18" charset="0"/>
                <a:ea typeface="Times New Roman" panose="02020603050405020304" pitchFamily="18" charset="0"/>
              </a:rPr>
              <a:t>Coastal Character</a:t>
            </a:r>
            <a:r>
              <a:rPr lang="en-US" dirty="0">
                <a:effectLst/>
                <a:latin typeface="Times New Roman" panose="02020603050405020304" pitchFamily="18" charset="0"/>
                <a:ea typeface="Times New Roman" panose="02020603050405020304" pitchFamily="18" charset="0"/>
              </a:rPr>
              <a:t> Along the south-central coast, Ninh Thuan benefits from maritime influences and abundant sunshine.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The region specializes in full-bodied reds and mineral-driven whites.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Sea breezes and sandy soils shape the character of these coastal wines, offering robust flavors and a refreshing finish.</a:t>
            </a:r>
          </a:p>
          <a:p>
            <a:pPr marL="457200" marR="0" indent="-457200" algn="l">
              <a:buFont typeface="Arial" panose="020B0604020202020204" pitchFamily="34" charset="0"/>
              <a:buChar char="•"/>
            </a:pPr>
            <a:endParaRPr lang="en-US" b="1"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5DCF243-DFF3-2153-8C19-98E0A4611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051" y="1170432"/>
            <a:ext cx="5634247" cy="5687568"/>
          </a:xfrm>
          <a:prstGeom prst="rect">
            <a:avLst/>
          </a:prstGeom>
        </p:spPr>
      </p:pic>
    </p:spTree>
    <p:extLst>
      <p:ext uri="{BB962C8B-B14F-4D97-AF65-F5344CB8AC3E}">
        <p14:creationId xmlns:p14="http://schemas.microsoft.com/office/powerpoint/2010/main" val="389892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BBBB0B4-7325-B56F-F27B-5C964BB60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762045-BA2A-09BE-CBCF-FDA2953E2C3A}"/>
              </a:ext>
            </a:extLst>
          </p:cNvPr>
          <p:cNvSpPr>
            <a:spLocks noGrp="1"/>
          </p:cNvSpPr>
          <p:nvPr>
            <p:ph type="ctrTitle"/>
          </p:nvPr>
        </p:nvSpPr>
        <p:spPr>
          <a:xfrm>
            <a:off x="0" y="1"/>
            <a:ext cx="12192000" cy="1170431"/>
          </a:xfrm>
        </p:spPr>
        <p:txBody>
          <a:bodyPr anchor="ctr">
            <a:normAutofit/>
          </a:bodyPr>
          <a:lstStyle/>
          <a:p>
            <a:pPr marL="0" marR="0"/>
            <a:r>
              <a:rPr lang="en-US" b="1" dirty="0">
                <a:effectLst/>
                <a:latin typeface="Times New Roman" panose="02020603050405020304" pitchFamily="18" charset="0"/>
                <a:ea typeface="Times New Roman" panose="02020603050405020304" pitchFamily="18" charset="0"/>
              </a:rPr>
              <a:t>Vietnam’s Wine Regions</a:t>
            </a:r>
            <a:endParaRPr lang="en-US"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8C4F173F-D603-EDB2-C940-E4DAC5E1B12C}"/>
              </a:ext>
            </a:extLst>
          </p:cNvPr>
          <p:cNvSpPr>
            <a:spLocks noGrp="1"/>
          </p:cNvSpPr>
          <p:nvPr>
            <p:ph type="subTitle" idx="1"/>
          </p:nvPr>
        </p:nvSpPr>
        <p:spPr>
          <a:xfrm>
            <a:off x="658368" y="1302784"/>
            <a:ext cx="7583424" cy="5555215"/>
          </a:xfrm>
        </p:spPr>
        <p:txBody>
          <a:bodyPr>
            <a:noAutofit/>
          </a:bodyPr>
          <a:lstStyle/>
          <a:p>
            <a:pPr marR="0" algn="l"/>
            <a:r>
              <a:rPr lang="en-US" b="1" dirty="0">
                <a:effectLst/>
                <a:ea typeface="Times New Roman" panose="02020603050405020304" pitchFamily="18" charset="0"/>
              </a:rPr>
              <a:t>Binh Thuan </a:t>
            </a:r>
          </a:p>
          <a:p>
            <a:pPr marL="457200" marR="0" indent="-457200" algn="l">
              <a:buFont typeface="Arial" panose="020B0604020202020204" pitchFamily="34" charset="0"/>
              <a:buChar char="•"/>
            </a:pPr>
            <a:r>
              <a:rPr lang="en-US" b="1" dirty="0">
                <a:effectLst/>
                <a:ea typeface="Times New Roman" panose="02020603050405020304" pitchFamily="18" charset="0"/>
              </a:rPr>
              <a:t>Volume and Value</a:t>
            </a:r>
            <a:r>
              <a:rPr lang="en-US" dirty="0">
                <a:effectLst/>
                <a:ea typeface="Times New Roman" panose="02020603050405020304" pitchFamily="18" charset="0"/>
              </a:rPr>
              <a:t> Neighboring Ninh Thuan, Binh Thuan focuses on larger-scale production. </a:t>
            </a:r>
          </a:p>
          <a:p>
            <a:pPr marL="457200" marR="0" indent="-457200" algn="l">
              <a:buFont typeface="Arial" panose="020B0604020202020204" pitchFamily="34" charset="0"/>
              <a:buChar char="•"/>
            </a:pPr>
            <a:r>
              <a:rPr lang="en-US" dirty="0">
                <a:effectLst/>
                <a:ea typeface="Times New Roman" panose="02020603050405020304" pitchFamily="18" charset="0"/>
              </a:rPr>
              <a:t>While perhaps less prestigious than its neighbors, the region plays a vital role in meeting domestic demand and introducing new consumers to Vietnamese wine.</a:t>
            </a:r>
          </a:p>
          <a:p>
            <a:pPr marR="0" algn="l"/>
            <a:r>
              <a:rPr lang="en-US" sz="2800" b="1" dirty="0">
                <a:effectLst/>
                <a:ea typeface="Calibri" panose="020F0502020204030204" pitchFamily="34" charset="0"/>
              </a:rPr>
              <a:t>Lesser-Known Regions</a:t>
            </a:r>
            <a:r>
              <a:rPr lang="en-US" sz="2800" dirty="0">
                <a:effectLst/>
                <a:ea typeface="Calibri" panose="020F0502020204030204" pitchFamily="34" charset="0"/>
              </a:rPr>
              <a:t> </a:t>
            </a:r>
          </a:p>
          <a:p>
            <a:pPr marL="457200" marR="0" indent="-457200" algn="l">
              <a:buFont typeface="Arial" panose="020B0604020202020204" pitchFamily="34" charset="0"/>
              <a:buChar char="•"/>
            </a:pPr>
            <a:r>
              <a:rPr lang="en-US" sz="2800" dirty="0">
                <a:effectLst/>
                <a:ea typeface="Calibri" panose="020F0502020204030204" pitchFamily="34" charset="0"/>
              </a:rPr>
              <a:t>Smaller vineyards are emerging in areas like Hanoi’s outskirts and the Mekong Delta, contributing experimental wines that add depth to Vietnam’s offerings</a:t>
            </a:r>
            <a:endParaRPr lang="en-US" dirty="0">
              <a:effectLst/>
              <a:ea typeface="Times New Roman" panose="02020603050405020304" pitchFamily="18" charset="0"/>
            </a:endParaRPr>
          </a:p>
          <a:p>
            <a:pPr marL="457200" marR="0" indent="-457200" algn="l">
              <a:buFont typeface="Arial" panose="020B0604020202020204" pitchFamily="34" charset="0"/>
              <a:buChar char="•"/>
            </a:pPr>
            <a:endParaRPr lang="en-US"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79C30E2-2BB5-2C82-73CB-1E75928D1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792" y="1302784"/>
            <a:ext cx="3950208" cy="2651760"/>
          </a:xfrm>
          <a:prstGeom prst="rect">
            <a:avLst/>
          </a:prstGeom>
        </p:spPr>
      </p:pic>
      <p:pic>
        <p:nvPicPr>
          <p:cNvPr id="7" name="Picture 6">
            <a:extLst>
              <a:ext uri="{FF2B5EF4-FFF2-40B4-BE49-F238E27FC236}">
                <a16:creationId xmlns:a16="http://schemas.microsoft.com/office/drawing/2014/main" id="{9BDB67AE-DD8E-FAE1-2211-AFED81838D87}"/>
              </a:ext>
            </a:extLst>
          </p:cNvPr>
          <p:cNvPicPr>
            <a:picLocks noChangeAspect="1"/>
          </p:cNvPicPr>
          <p:nvPr/>
        </p:nvPicPr>
        <p:blipFill>
          <a:blip r:embed="rId3">
            <a:extLst>
              <a:ext uri="{28A0092B-C50C-407E-A947-70E740481C1C}">
                <a14:useLocalDpi xmlns:a14="http://schemas.microsoft.com/office/drawing/2010/main" val="0"/>
              </a:ext>
            </a:extLst>
          </a:blip>
          <a:srcRect l="23924" b="6010"/>
          <a:stretch/>
        </p:blipFill>
        <p:spPr>
          <a:xfrm>
            <a:off x="8241792" y="3954544"/>
            <a:ext cx="2882747" cy="2925594"/>
          </a:xfrm>
          <a:prstGeom prst="rect">
            <a:avLst/>
          </a:prstGeom>
        </p:spPr>
      </p:pic>
    </p:spTree>
    <p:extLst>
      <p:ext uri="{BB962C8B-B14F-4D97-AF65-F5344CB8AC3E}">
        <p14:creationId xmlns:p14="http://schemas.microsoft.com/office/powerpoint/2010/main" val="422368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CE26E23-D787-AAD5-733E-377AF19AD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5A928-D63B-CC1C-B3A3-E884EA1ECECC}"/>
              </a:ext>
            </a:extLst>
          </p:cNvPr>
          <p:cNvSpPr>
            <a:spLocks noGrp="1"/>
          </p:cNvSpPr>
          <p:nvPr>
            <p:ph type="ctrTitle"/>
          </p:nvPr>
        </p:nvSpPr>
        <p:spPr>
          <a:xfrm>
            <a:off x="0" y="1"/>
            <a:ext cx="12192000" cy="1170431"/>
          </a:xfrm>
        </p:spPr>
        <p:txBody>
          <a:bodyPr anchor="ctr">
            <a:normAutofit/>
          </a:bodyPr>
          <a:lstStyle/>
          <a:p>
            <a:pPr marL="0" marR="0"/>
            <a:r>
              <a:rPr lang="en-US" sz="4400" b="1" dirty="0">
                <a:effectLst/>
                <a:latin typeface="Times New Roman" panose="02020603050405020304" pitchFamily="18" charset="0"/>
                <a:ea typeface="Times New Roman" panose="02020603050405020304" pitchFamily="18" charset="0"/>
              </a:rPr>
              <a:t>Major Varietals of Vietnam</a:t>
            </a:r>
            <a:endParaRPr lang="en-US" sz="4400"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2C75D19E-9CB9-CE8E-B1CD-EA48F1537E62}"/>
              </a:ext>
            </a:extLst>
          </p:cNvPr>
          <p:cNvSpPr>
            <a:spLocks noGrp="1"/>
          </p:cNvSpPr>
          <p:nvPr>
            <p:ph type="subTitle" idx="1"/>
          </p:nvPr>
        </p:nvSpPr>
        <p:spPr>
          <a:xfrm>
            <a:off x="6096000" y="1302784"/>
            <a:ext cx="6096000" cy="6227569"/>
          </a:xfrm>
        </p:spPr>
        <p:txBody>
          <a:bodyPr>
            <a:noAutofit/>
          </a:bodyPr>
          <a:lstStyle/>
          <a:p>
            <a:pPr marR="0" algn="l"/>
            <a:r>
              <a:rPr lang="en-US" b="1" dirty="0">
                <a:effectLst/>
                <a:latin typeface="Times New Roman" panose="02020603050405020304" pitchFamily="18" charset="0"/>
                <a:ea typeface="Times New Roman" panose="02020603050405020304" pitchFamily="18" charset="0"/>
              </a:rPr>
              <a:t>Indigenous Grapes</a:t>
            </a:r>
            <a:r>
              <a:rPr lang="en-US" dirty="0">
                <a:effectLst/>
                <a:latin typeface="Times New Roman" panose="02020603050405020304" pitchFamily="18" charset="0"/>
                <a:ea typeface="Times New Roman" panose="02020603050405020304" pitchFamily="18" charset="0"/>
              </a:rPr>
              <a:t>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Vietnam has no indigenous grapes but their hybrid grapes showcase local ingenuity in tropical viticulture.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These varieties combine disease resistance with unique flavor profiles suited to the climate.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You’ll taste tropical fruit notes and distinctive spice characteristics unique to Vietnamese terroir.</a:t>
            </a:r>
          </a:p>
        </p:txBody>
      </p:sp>
      <p:pic>
        <p:nvPicPr>
          <p:cNvPr id="5" name="Picture 4">
            <a:extLst>
              <a:ext uri="{FF2B5EF4-FFF2-40B4-BE49-F238E27FC236}">
                <a16:creationId xmlns:a16="http://schemas.microsoft.com/office/drawing/2014/main" id="{1C091F15-9F62-984F-956C-747DD6C09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2784"/>
            <a:ext cx="6096000" cy="4495800"/>
          </a:xfrm>
          <a:prstGeom prst="rect">
            <a:avLst/>
          </a:prstGeom>
        </p:spPr>
      </p:pic>
    </p:spTree>
    <p:extLst>
      <p:ext uri="{BB962C8B-B14F-4D97-AF65-F5344CB8AC3E}">
        <p14:creationId xmlns:p14="http://schemas.microsoft.com/office/powerpoint/2010/main" val="32002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D03022B-430D-1C26-3785-A00502C06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9B73A-955E-474E-8C61-9F304AFBB8D0}"/>
              </a:ext>
            </a:extLst>
          </p:cNvPr>
          <p:cNvSpPr>
            <a:spLocks noGrp="1"/>
          </p:cNvSpPr>
          <p:nvPr>
            <p:ph type="ctrTitle"/>
          </p:nvPr>
        </p:nvSpPr>
        <p:spPr>
          <a:xfrm>
            <a:off x="0" y="1"/>
            <a:ext cx="7048500" cy="1170431"/>
          </a:xfrm>
        </p:spPr>
        <p:txBody>
          <a:bodyPr anchor="ctr">
            <a:normAutofit/>
          </a:bodyPr>
          <a:lstStyle/>
          <a:p>
            <a:pPr marL="0" marR="0">
              <a:lnSpc>
                <a:spcPct val="107000"/>
              </a:lnSpc>
              <a:spcAft>
                <a:spcPts val="800"/>
              </a:spcAft>
            </a:pPr>
            <a:r>
              <a:rPr lang="en-US" sz="4400" b="1" dirty="0">
                <a:effectLst/>
                <a:latin typeface="Times New Roman" panose="02020603050405020304" pitchFamily="18" charset="0"/>
                <a:ea typeface="Times New Roman" panose="02020603050405020304" pitchFamily="18" charset="0"/>
              </a:rPr>
              <a:t>Major Varietals of Vietnam</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19008AD-B08D-6277-98A0-4DD92D0EAFDF}"/>
              </a:ext>
            </a:extLst>
          </p:cNvPr>
          <p:cNvSpPr>
            <a:spLocks noGrp="1"/>
          </p:cNvSpPr>
          <p:nvPr>
            <p:ph type="subTitle" idx="1"/>
          </p:nvPr>
        </p:nvSpPr>
        <p:spPr>
          <a:xfrm>
            <a:off x="658368" y="1302784"/>
            <a:ext cx="6390132" cy="5555215"/>
          </a:xfrm>
        </p:spPr>
        <p:txBody>
          <a:bodyPr>
            <a:noAutofit/>
          </a:bodyPr>
          <a:lstStyle/>
          <a:p>
            <a:pPr marR="0" algn="l"/>
            <a:r>
              <a:rPr lang="en-US" b="1" dirty="0">
                <a:effectLst/>
                <a:latin typeface="Times New Roman" panose="02020603050405020304" pitchFamily="18" charset="0"/>
                <a:ea typeface="Times New Roman" panose="02020603050405020304" pitchFamily="18" charset="0"/>
              </a:rPr>
              <a:t>International Varieties with a Twist</a:t>
            </a:r>
            <a:r>
              <a:rPr lang="en-US" dirty="0">
                <a:effectLst/>
                <a:latin typeface="Times New Roman" panose="02020603050405020304" pitchFamily="18" charset="0"/>
                <a:ea typeface="Times New Roman" panose="02020603050405020304" pitchFamily="18" charset="0"/>
              </a:rPr>
              <a:t>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Classic varieties like Cabernet Sauvignon, Syrah, and Chardonnay thrive in Vietnam’s cooler regions.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These wines express familiar characteristics while incorporating subtle local influences, creating distinctive interpretations of international styles.</a:t>
            </a:r>
          </a:p>
        </p:txBody>
      </p:sp>
      <p:pic>
        <p:nvPicPr>
          <p:cNvPr id="5" name="Picture 4">
            <a:extLst>
              <a:ext uri="{FF2B5EF4-FFF2-40B4-BE49-F238E27FC236}">
                <a16:creationId xmlns:a16="http://schemas.microsoft.com/office/drawing/2014/main" id="{D7C8B79A-0DA7-3C9E-5019-A010900F1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1"/>
            <a:ext cx="5143500" cy="6858000"/>
          </a:xfrm>
          <a:prstGeom prst="rect">
            <a:avLst/>
          </a:prstGeom>
        </p:spPr>
      </p:pic>
    </p:spTree>
    <p:extLst>
      <p:ext uri="{BB962C8B-B14F-4D97-AF65-F5344CB8AC3E}">
        <p14:creationId xmlns:p14="http://schemas.microsoft.com/office/powerpoint/2010/main" val="122235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FC9E92A-8A17-02E8-95C6-C4A12C065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03CCF-E443-D8DF-40B4-93A16357CB79}"/>
              </a:ext>
            </a:extLst>
          </p:cNvPr>
          <p:cNvSpPr>
            <a:spLocks noGrp="1"/>
          </p:cNvSpPr>
          <p:nvPr>
            <p:ph type="ctrTitle"/>
          </p:nvPr>
        </p:nvSpPr>
        <p:spPr>
          <a:xfrm>
            <a:off x="0" y="1"/>
            <a:ext cx="12191999" cy="1170431"/>
          </a:xfrm>
        </p:spPr>
        <p:txBody>
          <a:bodyPr anchor="ctr">
            <a:normAutofit/>
          </a:bodyPr>
          <a:lstStyle/>
          <a:p>
            <a:pPr marL="0" marR="0"/>
            <a:r>
              <a:rPr lang="en-US" b="1" dirty="0">
                <a:effectLst/>
                <a:latin typeface="Times New Roman" panose="02020603050405020304" pitchFamily="18" charset="0"/>
                <a:ea typeface="Times New Roman" panose="02020603050405020304" pitchFamily="18" charset="0"/>
              </a:rPr>
              <a:t>Tasting Notes and Food Pairings</a:t>
            </a:r>
            <a:r>
              <a:rPr lang="en-US" dirty="0">
                <a:effectLst/>
                <a:latin typeface="Times New Roman" panose="02020603050405020304" pitchFamily="18" charset="0"/>
                <a:ea typeface="Times New Roman" panose="02020603050405020304" pitchFamily="18" charset="0"/>
              </a:rPr>
              <a:t> </a:t>
            </a:r>
          </a:p>
        </p:txBody>
      </p:sp>
      <p:sp>
        <p:nvSpPr>
          <p:cNvPr id="3" name="Subtitle 2">
            <a:extLst>
              <a:ext uri="{FF2B5EF4-FFF2-40B4-BE49-F238E27FC236}">
                <a16:creationId xmlns:a16="http://schemas.microsoft.com/office/drawing/2014/main" id="{9BAA53FD-F445-BA51-D8CF-CCC93C9BE3FA}"/>
              </a:ext>
            </a:extLst>
          </p:cNvPr>
          <p:cNvSpPr>
            <a:spLocks noGrp="1"/>
          </p:cNvSpPr>
          <p:nvPr>
            <p:ph type="subTitle" idx="1"/>
          </p:nvPr>
        </p:nvSpPr>
        <p:spPr>
          <a:xfrm>
            <a:off x="633045" y="1170433"/>
            <a:ext cx="11558953" cy="3153917"/>
          </a:xfrm>
        </p:spPr>
        <p:txBody>
          <a:bodyPr>
            <a:noAutofit/>
          </a:bodyPr>
          <a:lstStyle/>
          <a:p>
            <a:pPr marL="285750" marR="0" indent="-28575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Vietnamese wines pair exceptionally well with local dishes, offering a sensory journey that enhances both the wine and the cuisine. </a:t>
            </a:r>
          </a:p>
          <a:p>
            <a:pPr marL="285750" marR="0" indent="-28575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For instance, a crisp </a:t>
            </a:r>
            <a:r>
              <a:rPr lang="en-US" dirty="0" err="1">
                <a:effectLst/>
                <a:latin typeface="Times New Roman" panose="02020603050405020304" pitchFamily="18" charset="0"/>
                <a:ea typeface="Times New Roman" panose="02020603050405020304" pitchFamily="18" charset="0"/>
              </a:rPr>
              <a:t>Dalat</a:t>
            </a:r>
            <a:r>
              <a:rPr lang="en-US" dirty="0">
                <a:effectLst/>
                <a:latin typeface="Times New Roman" panose="02020603050405020304" pitchFamily="18" charset="0"/>
                <a:ea typeface="Times New Roman" panose="02020603050405020304" pitchFamily="18" charset="0"/>
              </a:rPr>
              <a:t> white, with its bright acidity and hints of tropical fruit, perfectly complements the fresh herbs and delicate flavors of spring rolls. </a:t>
            </a:r>
          </a:p>
          <a:p>
            <a:pPr marL="285750" marR="0" indent="-28575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Meanwhile, a bold Ninh Thuan red, rich with smoky undertones and robust tannins, elevates the hearty, savory depth of beef pho. </a:t>
            </a:r>
          </a:p>
        </p:txBody>
      </p:sp>
      <p:pic>
        <p:nvPicPr>
          <p:cNvPr id="5" name="Picture 4">
            <a:extLst>
              <a:ext uri="{FF2B5EF4-FFF2-40B4-BE49-F238E27FC236}">
                <a16:creationId xmlns:a16="http://schemas.microsoft.com/office/drawing/2014/main" id="{B89D75C6-96BA-9873-7642-220D2488E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4350"/>
            <a:ext cx="4514850" cy="2533650"/>
          </a:xfrm>
          <a:prstGeom prst="rect">
            <a:avLst/>
          </a:prstGeom>
        </p:spPr>
      </p:pic>
      <p:sp>
        <p:nvSpPr>
          <p:cNvPr id="7" name="TextBox 6">
            <a:extLst>
              <a:ext uri="{FF2B5EF4-FFF2-40B4-BE49-F238E27FC236}">
                <a16:creationId xmlns:a16="http://schemas.microsoft.com/office/drawing/2014/main" id="{45963E83-1834-1ABD-278F-766F738EBEF3}"/>
              </a:ext>
            </a:extLst>
          </p:cNvPr>
          <p:cNvSpPr txBox="1"/>
          <p:nvPr/>
        </p:nvSpPr>
        <p:spPr>
          <a:xfrm>
            <a:off x="4734497" y="4324350"/>
            <a:ext cx="7163719" cy="2246769"/>
          </a:xfrm>
          <a:prstGeom prst="rect">
            <a:avLst/>
          </a:prstGeom>
          <a:noFill/>
        </p:spPr>
        <p:txBody>
          <a:bodyPr wrap="square">
            <a:spAutoFit/>
          </a:bodyPr>
          <a:lstStyle/>
          <a:p>
            <a:pPr marL="285750" marR="0" indent="-285750" algn="l">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These pairings highlight the harmonious interplay between Vietnam’s culinary traditions and its emerging wine culture, showcasing how each sip and bite brings out the best in the other.</a:t>
            </a:r>
          </a:p>
        </p:txBody>
      </p:sp>
    </p:spTree>
    <p:extLst>
      <p:ext uri="{BB962C8B-B14F-4D97-AF65-F5344CB8AC3E}">
        <p14:creationId xmlns:p14="http://schemas.microsoft.com/office/powerpoint/2010/main" val="40286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82F49D4-9D29-9D2D-6558-95C5C3476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50D11-EC85-0814-4F57-7E0257FB014F}"/>
              </a:ext>
            </a:extLst>
          </p:cNvPr>
          <p:cNvSpPr>
            <a:spLocks noGrp="1"/>
          </p:cNvSpPr>
          <p:nvPr>
            <p:ph type="ctrTitle"/>
          </p:nvPr>
        </p:nvSpPr>
        <p:spPr>
          <a:xfrm>
            <a:off x="0" y="1"/>
            <a:ext cx="12191999" cy="1170431"/>
          </a:xfrm>
        </p:spPr>
        <p:txBody>
          <a:bodyPr anchor="ctr">
            <a:normAutofit/>
          </a:bodyPr>
          <a:lstStyle/>
          <a:p>
            <a:pPr marL="0" marR="0">
              <a:lnSpc>
                <a:spcPct val="115000"/>
              </a:lnSpc>
              <a:spcAft>
                <a:spcPts val="800"/>
              </a:spcAft>
            </a:pPr>
            <a:r>
              <a:rPr lang="en-US" sz="4400" b="1" dirty="0">
                <a:effectLst/>
                <a:latin typeface="Times New Roman" panose="02020603050405020304" pitchFamily="18" charset="0"/>
                <a:ea typeface="Times New Roman" panose="02020603050405020304" pitchFamily="18" charset="0"/>
              </a:rPr>
              <a:t>Sustainable Winemaking Practices in Vietnam</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AAE21366-3D38-0E4A-0A38-EDB54DD34A0D}"/>
              </a:ext>
            </a:extLst>
          </p:cNvPr>
          <p:cNvSpPr>
            <a:spLocks noGrp="1"/>
          </p:cNvSpPr>
          <p:nvPr>
            <p:ph type="subTitle" idx="1"/>
          </p:nvPr>
        </p:nvSpPr>
        <p:spPr>
          <a:xfrm>
            <a:off x="633046" y="1170432"/>
            <a:ext cx="11375340" cy="5687568"/>
          </a:xfrm>
        </p:spPr>
        <p:txBody>
          <a:bodyPr>
            <a:noAutofit/>
          </a:bodyPr>
          <a:lstStyle/>
          <a:p>
            <a:pPr marL="285750" marR="0" indent="-28575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Vietnamese wineries are increasingly turning to sustainable methods to ensure the longevity and health of their vineyards. </a:t>
            </a:r>
          </a:p>
          <a:p>
            <a:pPr marL="285750" marR="0" indent="-28575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Among these, </a:t>
            </a:r>
            <a:r>
              <a:rPr lang="en-US" dirty="0" err="1">
                <a:effectLst/>
                <a:latin typeface="Times New Roman" panose="02020603050405020304" pitchFamily="18" charset="0"/>
                <a:ea typeface="Times New Roman" panose="02020603050405020304" pitchFamily="18" charset="0"/>
              </a:rPr>
              <a:t>Dalat</a:t>
            </a:r>
            <a:r>
              <a:rPr lang="en-US" dirty="0">
                <a:effectLst/>
                <a:latin typeface="Times New Roman" panose="02020603050405020304" pitchFamily="18" charset="0"/>
                <a:ea typeface="Times New Roman" panose="02020603050405020304" pitchFamily="18" charset="0"/>
              </a:rPr>
              <a:t> stands out as a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leader in eco-conscious initiatives. </a:t>
            </a:r>
          </a:p>
          <a:p>
            <a:pPr marL="285750" marR="0" indent="-28575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Known for its picturesque highland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vineyards, </a:t>
            </a:r>
            <a:r>
              <a:rPr lang="en-US" dirty="0" err="1">
                <a:effectLst/>
                <a:latin typeface="Times New Roman" panose="02020603050405020304" pitchFamily="18" charset="0"/>
                <a:ea typeface="Times New Roman" panose="02020603050405020304" pitchFamily="18" charset="0"/>
              </a:rPr>
              <a:t>Dalat</a:t>
            </a:r>
            <a:r>
              <a:rPr lang="en-US" dirty="0">
                <a:effectLst/>
                <a:latin typeface="Times New Roman" panose="02020603050405020304" pitchFamily="18" charset="0"/>
                <a:ea typeface="Times New Roman" panose="02020603050405020304" pitchFamily="18" charset="0"/>
              </a:rPr>
              <a:t> has adopted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solar-powered facilities to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minimize its carbon footprint. </a:t>
            </a:r>
          </a:p>
          <a:p>
            <a:pPr marL="285750" marR="0" indent="-28575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Many wineries in this region also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prioritize water conservation,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utilizing innovative irrigation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systems that reduce waste while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maintaining optimal soil health.</a:t>
            </a:r>
          </a:p>
          <a:p>
            <a:pPr marL="0" marR="0"/>
            <a:endParaRPr lang="en-US" sz="18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F0DB6D82-86F8-F5E8-EBE4-A9CECA4C2D07}"/>
              </a:ext>
            </a:extLst>
          </p:cNvPr>
          <p:cNvPicPr>
            <a:picLocks noChangeAspect="1"/>
          </p:cNvPicPr>
          <p:nvPr/>
        </p:nvPicPr>
        <p:blipFill>
          <a:blip r:embed="rId2">
            <a:extLst>
              <a:ext uri="{28A0092B-C50C-407E-A947-70E740481C1C}">
                <a14:useLocalDpi xmlns:a14="http://schemas.microsoft.com/office/drawing/2010/main" val="0"/>
              </a:ext>
            </a:extLst>
          </a:blip>
          <a:srcRect l="15090"/>
          <a:stretch/>
        </p:blipFill>
        <p:spPr>
          <a:xfrm>
            <a:off x="6096000" y="2072104"/>
            <a:ext cx="6096000" cy="4777514"/>
          </a:xfrm>
          <a:prstGeom prst="rect">
            <a:avLst/>
          </a:prstGeom>
        </p:spPr>
      </p:pic>
    </p:spTree>
    <p:extLst>
      <p:ext uri="{BB962C8B-B14F-4D97-AF65-F5344CB8AC3E}">
        <p14:creationId xmlns:p14="http://schemas.microsoft.com/office/powerpoint/2010/main" val="123555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0151ACB-DA46-4485-9D67-DAE8E90D1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19F48-22CA-8570-8414-9E6C133367E4}"/>
              </a:ext>
            </a:extLst>
          </p:cNvPr>
          <p:cNvSpPr>
            <a:spLocks noGrp="1"/>
          </p:cNvSpPr>
          <p:nvPr>
            <p:ph type="ctrTitle"/>
          </p:nvPr>
        </p:nvSpPr>
        <p:spPr>
          <a:xfrm>
            <a:off x="0" y="1"/>
            <a:ext cx="12191999" cy="1170431"/>
          </a:xfrm>
        </p:spPr>
        <p:txBody>
          <a:bodyPr anchor="ctr">
            <a:normAutofit/>
          </a:bodyPr>
          <a:lstStyle/>
          <a:p>
            <a:pPr marL="0" marR="0">
              <a:lnSpc>
                <a:spcPct val="115000"/>
              </a:lnSpc>
              <a:spcAft>
                <a:spcPts val="800"/>
              </a:spcAft>
            </a:pPr>
            <a:r>
              <a:rPr lang="en-US" sz="4400" b="1" dirty="0">
                <a:effectLst/>
                <a:latin typeface="Times New Roman" panose="02020603050405020304" pitchFamily="18" charset="0"/>
                <a:ea typeface="Times New Roman" panose="02020603050405020304" pitchFamily="18" charset="0"/>
              </a:rPr>
              <a:t>Sustainable Winemaking Practices in Vietnam</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0F6C445-B277-4CA3-4AB8-4CA1EB3117B9}"/>
              </a:ext>
            </a:extLst>
          </p:cNvPr>
          <p:cNvSpPr>
            <a:spLocks noGrp="1"/>
          </p:cNvSpPr>
          <p:nvPr>
            <p:ph type="subTitle" idx="1"/>
          </p:nvPr>
        </p:nvSpPr>
        <p:spPr>
          <a:xfrm>
            <a:off x="2401676" y="1170433"/>
            <a:ext cx="9790321" cy="3269366"/>
          </a:xfrm>
        </p:spPr>
        <p:txBody>
          <a:bodyPr>
            <a:noAutofit/>
          </a:bodyPr>
          <a:lstStyle/>
          <a:p>
            <a:pPr marL="285750" indent="-285750" algn="l">
              <a:buFont typeface="Arial" panose="020B0604020202020204" pitchFamily="34" charset="0"/>
              <a:buChar char="•"/>
            </a:pPr>
            <a:r>
              <a:rPr lang="en-US" sz="2600" dirty="0">
                <a:effectLst/>
                <a:latin typeface="Times New Roman" panose="02020603050405020304" pitchFamily="18" charset="0"/>
                <a:ea typeface="Times New Roman" panose="02020603050405020304" pitchFamily="18" charset="0"/>
              </a:rPr>
              <a:t>Additionally, </a:t>
            </a:r>
            <a:r>
              <a:rPr lang="en-US" sz="2600" dirty="0" err="1">
                <a:effectLst/>
                <a:latin typeface="Times New Roman" panose="02020603050405020304" pitchFamily="18" charset="0"/>
                <a:ea typeface="Times New Roman" panose="02020603050405020304" pitchFamily="18" charset="0"/>
              </a:rPr>
              <a:t>Dalat’s</a:t>
            </a:r>
            <a:r>
              <a:rPr lang="en-US" sz="2600" dirty="0">
                <a:effectLst/>
                <a:latin typeface="Times New Roman" panose="02020603050405020304" pitchFamily="18" charset="0"/>
                <a:ea typeface="Times New Roman" panose="02020603050405020304" pitchFamily="18" charset="0"/>
              </a:rPr>
              <a:t> winemakers are experimenting with organic and biodynamic viticulture, avoiding synthetic chemicals to create wines that reflect the true character of the region. </a:t>
            </a:r>
          </a:p>
          <a:p>
            <a:pPr marL="285750" indent="-285750" algn="l">
              <a:buFont typeface="Arial" panose="020B0604020202020204" pitchFamily="34" charset="0"/>
              <a:buChar char="•"/>
            </a:pPr>
            <a:r>
              <a:rPr lang="en-US" sz="2600" b="0" dirty="0">
                <a:effectLst/>
                <a:latin typeface="Times New Roman" panose="02020603050405020304" pitchFamily="18" charset="0"/>
                <a:ea typeface="Times New Roman" panose="02020603050405020304" pitchFamily="18" charset="0"/>
              </a:rPr>
              <a:t>One notable example is the use of natural pest control methods, such as introducing beneficial insects to maintain ecological balance.</a:t>
            </a:r>
            <a:r>
              <a:rPr lang="en-US" sz="2600" dirty="0">
                <a:effectLst/>
                <a:latin typeface="Times New Roman" panose="02020603050405020304" pitchFamily="18" charset="0"/>
                <a:ea typeface="Times New Roman" panose="02020603050405020304" pitchFamily="18" charset="0"/>
              </a:rPr>
              <a:t> </a:t>
            </a:r>
          </a:p>
          <a:p>
            <a:pPr marL="285750" indent="-285750" algn="l">
              <a:buFont typeface="Arial" panose="020B0604020202020204" pitchFamily="34" charset="0"/>
              <a:buChar char="•"/>
            </a:pPr>
            <a:r>
              <a:rPr lang="en-US" sz="2600" dirty="0">
                <a:effectLst/>
                <a:latin typeface="Times New Roman" panose="02020603050405020304" pitchFamily="18" charset="0"/>
                <a:ea typeface="Times New Roman" panose="02020603050405020304" pitchFamily="18" charset="0"/>
              </a:rPr>
              <a:t>For example, some vineyards employ natural composting methods and plant cover crops like clover to enrich the soil and support biodiversity. </a:t>
            </a:r>
          </a:p>
          <a:p>
            <a:pPr marL="0" marR="0"/>
            <a:endParaRPr lang="en-US" sz="18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660B3BE7-DECA-48AC-0102-2E47329B4315}"/>
              </a:ext>
            </a:extLst>
          </p:cNvPr>
          <p:cNvPicPr>
            <a:picLocks noChangeAspect="1"/>
          </p:cNvPicPr>
          <p:nvPr/>
        </p:nvPicPr>
        <p:blipFill>
          <a:blip r:embed="rId2">
            <a:extLst>
              <a:ext uri="{28A0092B-C50C-407E-A947-70E740481C1C}">
                <a14:useLocalDpi xmlns:a14="http://schemas.microsoft.com/office/drawing/2010/main" val="0"/>
              </a:ext>
            </a:extLst>
          </a:blip>
          <a:srcRect t="8517" r="53741"/>
          <a:stretch/>
        </p:blipFill>
        <p:spPr>
          <a:xfrm>
            <a:off x="1" y="1170432"/>
            <a:ext cx="2401675" cy="3166430"/>
          </a:xfrm>
          <a:prstGeom prst="rect">
            <a:avLst/>
          </a:prstGeom>
        </p:spPr>
      </p:pic>
      <p:sp>
        <p:nvSpPr>
          <p:cNvPr id="8" name="TextBox 7">
            <a:extLst>
              <a:ext uri="{FF2B5EF4-FFF2-40B4-BE49-F238E27FC236}">
                <a16:creationId xmlns:a16="http://schemas.microsoft.com/office/drawing/2014/main" id="{C5950ABB-BF80-835D-FF67-2FAA848259E9}"/>
              </a:ext>
            </a:extLst>
          </p:cNvPr>
          <p:cNvSpPr txBox="1"/>
          <p:nvPr/>
        </p:nvSpPr>
        <p:spPr>
          <a:xfrm>
            <a:off x="297456" y="4439799"/>
            <a:ext cx="11710930" cy="2092881"/>
          </a:xfrm>
          <a:prstGeom prst="rect">
            <a:avLst/>
          </a:prstGeom>
          <a:noFill/>
        </p:spPr>
        <p:txBody>
          <a:bodyPr wrap="square">
            <a:spAutoFit/>
          </a:bodyPr>
          <a:lstStyle/>
          <a:p>
            <a:pPr marL="285750" indent="-285750" algn="l">
              <a:buFont typeface="Arial" panose="020B0604020202020204" pitchFamily="34" charset="0"/>
              <a:buChar char="•"/>
            </a:pPr>
            <a:r>
              <a:rPr lang="en-US" sz="2600" dirty="0">
                <a:effectLst/>
                <a:latin typeface="Times New Roman" panose="02020603050405020304" pitchFamily="18" charset="0"/>
                <a:ea typeface="Times New Roman" panose="02020603050405020304" pitchFamily="18" charset="0"/>
              </a:rPr>
              <a:t>This approach not only fosters healthier vines but also enhances the unique terroir expression in their wines. </a:t>
            </a:r>
          </a:p>
          <a:p>
            <a:pPr marL="285750" indent="-285750" algn="l">
              <a:buFont typeface="Arial" panose="020B0604020202020204" pitchFamily="34" charset="0"/>
              <a:buChar char="•"/>
            </a:pPr>
            <a:r>
              <a:rPr lang="en-US" sz="2600" dirty="0">
                <a:effectLst/>
                <a:latin typeface="Times New Roman" panose="02020603050405020304" pitchFamily="18" charset="0"/>
                <a:ea typeface="Times New Roman" panose="02020603050405020304" pitchFamily="18" charset="0"/>
              </a:rPr>
              <a:t>This commitment not only enhances the quality of the wine but also preserves the delicate ecosystem of the highlands, ensuring future generations can continue to enjoy the fruits of Vietnam’s winemaking evolution. </a:t>
            </a:r>
          </a:p>
        </p:txBody>
      </p:sp>
    </p:spTree>
    <p:extLst>
      <p:ext uri="{BB962C8B-B14F-4D97-AF65-F5344CB8AC3E}">
        <p14:creationId xmlns:p14="http://schemas.microsoft.com/office/powerpoint/2010/main" val="78960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92BB52E-0ABE-6680-F535-A6072BF22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0AC9E-E287-AFDD-5F96-98E8C586E9DB}"/>
              </a:ext>
            </a:extLst>
          </p:cNvPr>
          <p:cNvSpPr>
            <a:spLocks noGrp="1"/>
          </p:cNvSpPr>
          <p:nvPr>
            <p:ph type="ctrTitle"/>
          </p:nvPr>
        </p:nvSpPr>
        <p:spPr>
          <a:xfrm>
            <a:off x="0" y="1"/>
            <a:ext cx="9019138" cy="1170431"/>
          </a:xfrm>
        </p:spPr>
        <p:txBody>
          <a:bodyPr anchor="ctr">
            <a:normAutofit/>
          </a:bodyPr>
          <a:lstStyle/>
          <a:p>
            <a:pPr marL="0" marR="0"/>
            <a:r>
              <a:rPr lang="en-US" sz="4400" b="1" dirty="0">
                <a:effectLst/>
                <a:latin typeface="Times New Roman" panose="02020603050405020304" pitchFamily="18" charset="0"/>
                <a:ea typeface="Times New Roman" panose="02020603050405020304" pitchFamily="18" charset="0"/>
              </a:rPr>
              <a:t>Notable Wineries in Vietnam</a:t>
            </a:r>
            <a:endParaRPr lang="en-US" sz="4400"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546A5EEF-E316-384D-BEE8-7050CEB511D1}"/>
              </a:ext>
            </a:extLst>
          </p:cNvPr>
          <p:cNvSpPr>
            <a:spLocks noGrp="1"/>
          </p:cNvSpPr>
          <p:nvPr>
            <p:ph type="subTitle" idx="1"/>
          </p:nvPr>
        </p:nvSpPr>
        <p:spPr>
          <a:xfrm>
            <a:off x="633045" y="1224221"/>
            <a:ext cx="8386093" cy="4921610"/>
          </a:xfrm>
        </p:spPr>
        <p:txBody>
          <a:bodyPr>
            <a:noAutofit/>
          </a:bodyPr>
          <a:lstStyle/>
          <a:p>
            <a:pPr marL="457200" marR="0" indent="-457200" algn="l">
              <a:buFont typeface="Arial" panose="020B0604020202020204" pitchFamily="34" charset="0"/>
              <a:buChar char="•"/>
            </a:pPr>
            <a:r>
              <a:rPr lang="en-US" b="1" dirty="0" err="1">
                <a:effectLst/>
                <a:latin typeface="Times New Roman" panose="02020603050405020304" pitchFamily="18" charset="0"/>
                <a:ea typeface="Times New Roman" panose="02020603050405020304" pitchFamily="18" charset="0"/>
              </a:rPr>
              <a:t>Dalat</a:t>
            </a:r>
            <a:r>
              <a:rPr lang="en-US" b="1" dirty="0">
                <a:effectLst/>
                <a:latin typeface="Times New Roman" panose="02020603050405020304" pitchFamily="18" charset="0"/>
                <a:ea typeface="Times New Roman" panose="02020603050405020304" pitchFamily="18" charset="0"/>
              </a:rPr>
              <a:t> Winery</a:t>
            </a:r>
            <a:r>
              <a:rPr lang="en-US" dirty="0">
                <a:effectLst/>
                <a:latin typeface="Times New Roman" panose="02020603050405020304" pitchFamily="18" charset="0"/>
                <a:ea typeface="Times New Roman" panose="02020603050405020304" pitchFamily="18" charset="0"/>
              </a:rPr>
              <a:t> As the most famous winery in Vietnam, </a:t>
            </a:r>
            <a:r>
              <a:rPr lang="en-US" dirty="0" err="1">
                <a:effectLst/>
                <a:latin typeface="Times New Roman" panose="02020603050405020304" pitchFamily="18" charset="0"/>
                <a:ea typeface="Times New Roman" panose="02020603050405020304" pitchFamily="18" charset="0"/>
              </a:rPr>
              <a:t>Dalat</a:t>
            </a:r>
            <a:r>
              <a:rPr lang="en-US" dirty="0">
                <a:effectLst/>
                <a:latin typeface="Times New Roman" panose="02020603050405020304" pitchFamily="18" charset="0"/>
                <a:ea typeface="Times New Roman" panose="02020603050405020304" pitchFamily="18" charset="0"/>
              </a:rPr>
              <a:t> Winery produces a wide range of wines, including the award-winning Vang </a:t>
            </a:r>
            <a:r>
              <a:rPr lang="en-US" dirty="0" err="1">
                <a:effectLst/>
                <a:latin typeface="Times New Roman" panose="02020603050405020304" pitchFamily="18" charset="0"/>
                <a:ea typeface="Times New Roman" panose="02020603050405020304" pitchFamily="18" charset="0"/>
              </a:rPr>
              <a:t>Dalat</a:t>
            </a:r>
            <a:r>
              <a:rPr lang="en-US" dirty="0">
                <a:effectLst/>
                <a:latin typeface="Times New Roman" panose="02020603050405020304" pitchFamily="18" charset="0"/>
                <a:ea typeface="Times New Roman" panose="02020603050405020304" pitchFamily="18" charset="0"/>
              </a:rPr>
              <a:t> line. Its dedication to quality and innovation has made it a pioneer in the industry.</a:t>
            </a:r>
          </a:p>
          <a:p>
            <a:pPr marL="457200" marR="0" indent="-457200" algn="l">
              <a:buFont typeface="Arial" panose="020B0604020202020204" pitchFamily="34" charset="0"/>
              <a:buChar char="•"/>
            </a:pPr>
            <a:r>
              <a:rPr lang="en-US" b="1" dirty="0">
                <a:effectLst/>
                <a:latin typeface="Times New Roman" panose="02020603050405020304" pitchFamily="18" charset="0"/>
                <a:ea typeface="Times New Roman" panose="02020603050405020304" pitchFamily="18" charset="0"/>
              </a:rPr>
              <a:t>Ninh Thuan Estate</a:t>
            </a:r>
            <a:r>
              <a:rPr lang="en-US" dirty="0">
                <a:effectLst/>
                <a:latin typeface="Times New Roman" panose="02020603050405020304" pitchFamily="18" charset="0"/>
                <a:ea typeface="Times New Roman" panose="02020603050405020304" pitchFamily="18" charset="0"/>
              </a:rPr>
              <a:t> This winery is celebrated for its Syrah blends, which have garnered attention for their balance and depth. Visitors can enjoy guided tours showcasing the region’s winemaking process.</a:t>
            </a:r>
          </a:p>
          <a:p>
            <a:pPr marL="457200" indent="-457200" algn="l">
              <a:buFont typeface="Arial" panose="020B0604020202020204" pitchFamily="34" charset="0"/>
              <a:buChar char="•"/>
            </a:pPr>
            <a:r>
              <a:rPr lang="en-US" b="1" dirty="0">
                <a:effectLst/>
                <a:latin typeface="Times New Roman" panose="02020603050405020304" pitchFamily="18" charset="0"/>
                <a:ea typeface="Times New Roman" panose="02020603050405020304" pitchFamily="18" charset="0"/>
              </a:rPr>
              <a:t>Smaller Producers</a:t>
            </a:r>
            <a:r>
              <a:rPr lang="en-US" dirty="0">
                <a:effectLst/>
                <a:latin typeface="Times New Roman" panose="02020603050405020304" pitchFamily="18" charset="0"/>
                <a:ea typeface="Times New Roman" panose="02020603050405020304" pitchFamily="18" charset="0"/>
              </a:rPr>
              <a:t> Emerging boutique wineries, like Hanoi Vineyards, are gaining traction for their experimental wines, highlighting the potential of lesser-known regions.</a:t>
            </a:r>
          </a:p>
          <a:p>
            <a:pPr marL="0" marR="0"/>
            <a:endParaRPr lang="en-US" sz="18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396C2CB-049C-EEA6-580A-7C62CD68F339}"/>
              </a:ext>
            </a:extLst>
          </p:cNvPr>
          <p:cNvPicPr>
            <a:picLocks noChangeAspect="1"/>
          </p:cNvPicPr>
          <p:nvPr/>
        </p:nvPicPr>
        <p:blipFill>
          <a:blip r:embed="rId3">
            <a:extLst>
              <a:ext uri="{28A0092B-C50C-407E-A947-70E740481C1C}">
                <a14:useLocalDpi xmlns:a14="http://schemas.microsoft.com/office/drawing/2010/main" val="0"/>
              </a:ext>
            </a:extLst>
          </a:blip>
          <a:srcRect l="46687" r="20783"/>
          <a:stretch/>
        </p:blipFill>
        <p:spPr>
          <a:xfrm>
            <a:off x="9019140" y="28575"/>
            <a:ext cx="3172858" cy="6829425"/>
          </a:xfrm>
          <a:prstGeom prst="rect">
            <a:avLst/>
          </a:prstGeom>
        </p:spPr>
      </p:pic>
    </p:spTree>
    <p:extLst>
      <p:ext uri="{BB962C8B-B14F-4D97-AF65-F5344CB8AC3E}">
        <p14:creationId xmlns:p14="http://schemas.microsoft.com/office/powerpoint/2010/main" val="6024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74711"/>
          </a:xfrm>
        </p:spPr>
        <p:txBody>
          <a:bodyPr anchor="ctr">
            <a:noAutofit/>
          </a:bodyPr>
          <a:lstStyle/>
          <a:p>
            <a:pPr rtl="0">
              <a:spcAft>
                <a:spcPts val="576"/>
              </a:spcAft>
            </a:pPr>
            <a:r>
              <a:rPr lang="en-US" sz="4400" b="1" dirty="0">
                <a:effectLst/>
                <a:latin typeface="Times New Roman" panose="02020603050405020304" pitchFamily="18" charset="0"/>
                <a:ea typeface="Times New Roman" panose="02020603050405020304" pitchFamily="18" charset="0"/>
              </a:rPr>
              <a:t>Vietnam’s Wine Culture and Traditions</a:t>
            </a:r>
            <a:endParaRPr lang="en-US" sz="4400" dirty="0">
              <a:effectLst/>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75573" y="1252975"/>
            <a:ext cx="4417614" cy="5605024"/>
          </a:xfrm>
        </p:spPr>
        <p:txBody>
          <a:bodyPr>
            <a:noAutofit/>
          </a:bodyPr>
          <a:lstStyle/>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Vietnam hosts annual wine festivals, particularly in </a:t>
            </a:r>
            <a:r>
              <a:rPr lang="en-US" dirty="0" err="1">
                <a:effectLst/>
                <a:latin typeface="Times New Roman" panose="02020603050405020304" pitchFamily="18" charset="0"/>
                <a:ea typeface="Times New Roman" panose="02020603050405020304" pitchFamily="18" charset="0"/>
              </a:rPr>
              <a:t>Dalat</a:t>
            </a:r>
            <a:r>
              <a:rPr lang="en-US" dirty="0">
                <a:effectLst/>
                <a:latin typeface="Times New Roman" panose="02020603050405020304" pitchFamily="18" charset="0"/>
                <a:ea typeface="Times New Roman" panose="02020603050405020304" pitchFamily="18" charset="0"/>
              </a:rPr>
              <a:t>, which attract locals and tourists alike.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These events celebrate the fusion of traditional Vietnamese culture and modern winemaking, creating a vibrant atmosphere of discovery and enjoyment.</a:t>
            </a:r>
          </a:p>
        </p:txBody>
      </p:sp>
      <p:pic>
        <p:nvPicPr>
          <p:cNvPr id="5" name="Picture 4">
            <a:extLst>
              <a:ext uri="{FF2B5EF4-FFF2-40B4-BE49-F238E27FC236}">
                <a16:creationId xmlns:a16="http://schemas.microsoft.com/office/drawing/2014/main" id="{5162B4A9-E657-3636-C93C-4F9DDE23E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626" y="1252975"/>
            <a:ext cx="7336593" cy="4883420"/>
          </a:xfrm>
          <a:prstGeom prst="rect">
            <a:avLst/>
          </a:prstGeom>
        </p:spPr>
      </p:pic>
    </p:spTree>
    <p:extLst>
      <p:ext uri="{BB962C8B-B14F-4D97-AF65-F5344CB8AC3E}">
        <p14:creationId xmlns:p14="http://schemas.microsoft.com/office/powerpoint/2010/main" val="115127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1FD4080-FAC3-0992-D24A-B97AC2A29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4A4C2-0C50-A1AB-3698-A732DDEE6120}"/>
              </a:ext>
            </a:extLst>
          </p:cNvPr>
          <p:cNvSpPr>
            <a:spLocks noGrp="1"/>
          </p:cNvSpPr>
          <p:nvPr>
            <p:ph type="ctrTitle"/>
          </p:nvPr>
        </p:nvSpPr>
        <p:spPr>
          <a:xfrm>
            <a:off x="0" y="1"/>
            <a:ext cx="12192000" cy="127471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41A1889-5CD2-6D89-8F66-610B269E68C0}"/>
              </a:ext>
            </a:extLst>
          </p:cNvPr>
          <p:cNvSpPr>
            <a:spLocks noGrp="1"/>
          </p:cNvSpPr>
          <p:nvPr>
            <p:ph type="subTitle" idx="1"/>
          </p:nvPr>
        </p:nvSpPr>
        <p:spPr>
          <a:xfrm>
            <a:off x="275572" y="1252974"/>
            <a:ext cx="11798915" cy="2492761"/>
          </a:xfrm>
        </p:spPr>
        <p:txBody>
          <a:bodyPr>
            <a:noAutofit/>
          </a:bodyPr>
          <a:lstStyle/>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Vietnam’s wine industry is a compelling story of transformation and ambition.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It reflects the country’s determination to innovate, combining tropical resilience with global expertise to craft wines as distinctive as Vietnam itself.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What began as a colonial curiosity has evolved into a unique expression of the country’s resilience, creativity, and deep respect for the land. </a:t>
            </a:r>
          </a:p>
        </p:txBody>
      </p:sp>
      <p:pic>
        <p:nvPicPr>
          <p:cNvPr id="5" name="Picture 4">
            <a:extLst>
              <a:ext uri="{FF2B5EF4-FFF2-40B4-BE49-F238E27FC236}">
                <a16:creationId xmlns:a16="http://schemas.microsoft.com/office/drawing/2014/main" id="{5753FC10-EC62-7F9D-E219-33D28D40E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80482"/>
            <a:ext cx="7525323" cy="3254623"/>
          </a:xfrm>
          <a:prstGeom prst="rect">
            <a:avLst/>
          </a:prstGeom>
        </p:spPr>
      </p:pic>
      <p:sp>
        <p:nvSpPr>
          <p:cNvPr id="7" name="TextBox 6">
            <a:extLst>
              <a:ext uri="{FF2B5EF4-FFF2-40B4-BE49-F238E27FC236}">
                <a16:creationId xmlns:a16="http://schemas.microsoft.com/office/drawing/2014/main" id="{8EB59178-CCF9-7533-923E-79018F0E1E8F}"/>
              </a:ext>
            </a:extLst>
          </p:cNvPr>
          <p:cNvSpPr txBox="1"/>
          <p:nvPr/>
        </p:nvSpPr>
        <p:spPr>
          <a:xfrm>
            <a:off x="7629180" y="3497952"/>
            <a:ext cx="4562819" cy="3108543"/>
          </a:xfrm>
          <a:prstGeom prst="rect">
            <a:avLst/>
          </a:prstGeom>
          <a:noFill/>
        </p:spPr>
        <p:txBody>
          <a:bodyPr wrap="square">
            <a:spAutoFit/>
          </a:bodyPr>
          <a:lstStyle/>
          <a:p>
            <a:pPr marL="457200" marR="0" indent="-457200" algn="l">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The innovation seen in Vietnam exemplifies the balance between honoring tradition and embracing modernity, crafting wines that are as distinctive as the culture they come from.</a:t>
            </a:r>
          </a:p>
        </p:txBody>
      </p:sp>
    </p:spTree>
    <p:extLst>
      <p:ext uri="{BB962C8B-B14F-4D97-AF65-F5344CB8AC3E}">
        <p14:creationId xmlns:p14="http://schemas.microsoft.com/office/powerpoint/2010/main" val="206914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7931467" cy="1170431"/>
          </a:xfrm>
        </p:spPr>
        <p:txBody>
          <a:bodyPr anchor="ctr">
            <a:normAutofit/>
          </a:bodyPr>
          <a:lstStyle/>
          <a:p>
            <a:pPr marL="0" marR="0" algn="ctr">
              <a:lnSpc>
                <a:spcPct val="107000"/>
              </a:lnSpc>
              <a:spcAft>
                <a:spcPts val="800"/>
              </a:spcAft>
            </a:pP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The Wines of Vietnam</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781C9BB-E8E3-DB4D-53E4-013781664C27}"/>
              </a:ext>
            </a:extLst>
          </p:cNvPr>
          <p:cNvSpPr txBox="1"/>
          <p:nvPr/>
        </p:nvSpPr>
        <p:spPr>
          <a:xfrm>
            <a:off x="1366092" y="1170431"/>
            <a:ext cx="10203608" cy="5550366"/>
          </a:xfrm>
          <a:prstGeom prst="rect">
            <a:avLst/>
          </a:prstGeom>
          <a:noFill/>
        </p:spPr>
        <p:txBody>
          <a:bodyPr wrap="square">
            <a:sp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Introduction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Overview of Vietnam's Wine Economy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Vietnam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Vietnam's Wine Classification System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Introduction to Vietnam's Wine Regions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Cultural Significance of Wine in Vietnam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Vietnam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Vietnam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Vietnam's Wine Culture and Traditions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Sustainable Winemaking Practices in Vietnam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Citations &amp; References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F58975E-4200-5F16-CE7E-EFC8B298D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467" y="-1"/>
            <a:ext cx="4260533" cy="6858000"/>
          </a:xfrm>
          <a:prstGeom prst="rect">
            <a:avLst/>
          </a:prstGeom>
        </p:spPr>
      </p:pic>
      <p:sp>
        <p:nvSpPr>
          <p:cNvPr id="7" name="TextBox 6">
            <a:extLst>
              <a:ext uri="{FF2B5EF4-FFF2-40B4-BE49-F238E27FC236}">
                <a16:creationId xmlns:a16="http://schemas.microsoft.com/office/drawing/2014/main" id="{1F96C3AD-D4BF-BE03-99B3-EE8372D7C590}"/>
              </a:ext>
            </a:extLst>
          </p:cNvPr>
          <p:cNvSpPr txBox="1"/>
          <p:nvPr/>
        </p:nvSpPr>
        <p:spPr>
          <a:xfrm>
            <a:off x="7931467" y="6411817"/>
            <a:ext cx="4260533" cy="338554"/>
          </a:xfrm>
          <a:prstGeom prst="rect">
            <a:avLst/>
          </a:prstGeom>
          <a:noFill/>
        </p:spPr>
        <p:txBody>
          <a:bodyPr wrap="square">
            <a:spAutoFit/>
          </a:bodyPr>
          <a:lstStyle/>
          <a:p>
            <a:pPr algn="ctr"/>
            <a:r>
              <a:rPr lang="vi-VN" sz="1600" b="1" dirty="0">
                <a:solidFill>
                  <a:schemeClr val="bg1"/>
                </a:solidFill>
                <a:latin typeface="+mj-lt"/>
                <a:hlinkClick r:id="rId3">
                  <a:extLst>
                    <a:ext uri="{A12FA001-AC4F-418D-AE19-62706E023703}">
                      <ahyp:hlinkClr xmlns:ahyp="http://schemas.microsoft.com/office/drawing/2018/hyperlinkcolor" val="tx"/>
                    </a:ext>
                  </a:extLst>
                </a:hlinkClick>
              </a:rPr>
              <a:t>Rượu Rắn Vĩnh Sơn: Snake wine vietnamese</a:t>
            </a:r>
            <a:endParaRPr lang="vi-VN" sz="1600" b="1" dirty="0">
              <a:solidFill>
                <a:schemeClr val="bg1"/>
              </a:solidFill>
              <a:latin typeface="+mj-lt"/>
            </a:endParaRP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08E161D-A005-3D47-68CA-0F55C9C648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A0B36-F47C-1B5B-0F5E-7FDC7CC38607}"/>
              </a:ext>
            </a:extLst>
          </p:cNvPr>
          <p:cNvSpPr>
            <a:spLocks noGrp="1"/>
          </p:cNvSpPr>
          <p:nvPr>
            <p:ph type="ctrTitle"/>
          </p:nvPr>
        </p:nvSpPr>
        <p:spPr>
          <a:xfrm>
            <a:off x="0" y="1"/>
            <a:ext cx="12192000" cy="1274711"/>
          </a:xfrm>
        </p:spPr>
        <p:txBody>
          <a:bodyPr anchor="ctr">
            <a:noAutofit/>
          </a:bodyPr>
          <a:lstStyle/>
          <a:p>
            <a:pPr marL="0" marR="0"/>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endParaRPr lang="en-US" sz="4400"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4905040-6798-1981-EA18-5FD73F7C5CC1}"/>
              </a:ext>
            </a:extLst>
          </p:cNvPr>
          <p:cNvSpPr>
            <a:spLocks noGrp="1"/>
          </p:cNvSpPr>
          <p:nvPr>
            <p:ph type="subTitle" idx="1"/>
          </p:nvPr>
        </p:nvSpPr>
        <p:spPr>
          <a:xfrm>
            <a:off x="275572" y="1252974"/>
            <a:ext cx="11625075" cy="7259013"/>
          </a:xfrm>
        </p:spPr>
        <p:txBody>
          <a:bodyPr>
            <a:noAutofit/>
          </a:bodyPr>
          <a:lstStyle/>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As the global wine community takes notice, Vietnam stands poised to redefine expectations, offering experiences and flavors that rival more established regions.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From the smoky undertones of Ninh Thuan’s reds to the zesty tropical hints of </a:t>
            </a:r>
            <a:r>
              <a:rPr lang="en-US" dirty="0" err="1">
                <a:effectLst/>
                <a:latin typeface="Times New Roman" panose="02020603050405020304" pitchFamily="18" charset="0"/>
                <a:ea typeface="Times New Roman" panose="02020603050405020304" pitchFamily="18" charset="0"/>
              </a:rPr>
              <a:t>Dalat’s</a:t>
            </a:r>
            <a:r>
              <a:rPr lang="en-US" dirty="0">
                <a:effectLst/>
                <a:latin typeface="Times New Roman" panose="02020603050405020304" pitchFamily="18" charset="0"/>
                <a:ea typeface="Times New Roman" panose="02020603050405020304" pitchFamily="18" charset="0"/>
              </a:rPr>
              <a:t> whites, each bottle tells a story of a nation redefining its place in the world of wine.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Whether it’s a glass of bold red from Ninh Thuan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with its deep, smoky undertones or a refreshing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white from </a:t>
            </a:r>
            <a:r>
              <a:rPr lang="en-US" dirty="0" err="1">
                <a:effectLst/>
                <a:latin typeface="Times New Roman" panose="02020603050405020304" pitchFamily="18" charset="0"/>
                <a:ea typeface="Times New Roman" panose="02020603050405020304" pitchFamily="18" charset="0"/>
              </a:rPr>
              <a:t>Dalat</a:t>
            </a:r>
            <a:r>
              <a:rPr lang="en-US" dirty="0">
                <a:effectLst/>
                <a:latin typeface="Times New Roman" panose="02020603050405020304" pitchFamily="18" charset="0"/>
                <a:ea typeface="Times New Roman" panose="02020603050405020304" pitchFamily="18" charset="0"/>
              </a:rPr>
              <a:t> brimming with hints of tropical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fruit and crisp citrus, Vietnam invites you to sip,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savor, and explore a world of wine that’s just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beginning to reveal its potential.</a:t>
            </a:r>
          </a:p>
        </p:txBody>
      </p:sp>
      <p:pic>
        <p:nvPicPr>
          <p:cNvPr id="5" name="Picture 4">
            <a:extLst>
              <a:ext uri="{FF2B5EF4-FFF2-40B4-BE49-F238E27FC236}">
                <a16:creationId xmlns:a16="http://schemas.microsoft.com/office/drawing/2014/main" id="{66BF8408-140C-8820-D685-CF51FD48F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045" y="3613533"/>
            <a:ext cx="4325954" cy="3244466"/>
          </a:xfrm>
          <a:prstGeom prst="rect">
            <a:avLst/>
          </a:prstGeom>
        </p:spPr>
      </p:pic>
    </p:spTree>
    <p:extLst>
      <p:ext uri="{BB962C8B-B14F-4D97-AF65-F5344CB8AC3E}">
        <p14:creationId xmlns:p14="http://schemas.microsoft.com/office/powerpoint/2010/main" val="155624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a:t>BKWine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743457"/>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609344"/>
            <a:ext cx="11423008" cy="5248657"/>
          </a:xfrm>
        </p:spPr>
        <p:txBody>
          <a:bodyPr>
            <a:normAutofit lnSpcReduction="10000"/>
          </a:bodyPr>
          <a:lstStyle/>
          <a:p>
            <a:pPr marL="0" marR="0" algn="l">
              <a:lnSpc>
                <a:spcPct val="115000"/>
              </a:lnSpc>
              <a:spcAft>
                <a:spcPts val="800"/>
              </a:spcAft>
            </a:pPr>
            <a:r>
              <a:rPr lang="en-US" sz="2600" kern="100" dirty="0">
                <a:effectLst/>
                <a:latin typeface="Times New Roman" panose="02020603050405020304" pitchFamily="18" charset="0"/>
                <a:ea typeface="Aptos" panose="020B0004020202020204" pitchFamily="34" charset="0"/>
                <a:cs typeface="Times New Roman" panose="02020603050405020304" pitchFamily="18" charset="0"/>
              </a:rPr>
              <a:t>My research relies on a variety of trusted sources to provide a comprehensive overview of Vietnam’s wine industry, its history, and its unique characteristics. </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a:buFont typeface="Arial" panose="020B0604020202020204" pitchFamily="34" charset="0"/>
              <a:buChar char="•"/>
              <a:tabLst>
                <a:tab pos="457200" algn="l"/>
              </a:tabLst>
            </a:pPr>
            <a:r>
              <a:rPr lang="en-US" sz="2600" dirty="0">
                <a:effectLst/>
                <a:ea typeface="Tahoma" panose="020B0604030504040204" pitchFamily="34" charset="0"/>
              </a:rPr>
              <a:t>International Wine Review. (2023). "Emerging Wine Regions: Vietnam's Promise."</a:t>
            </a:r>
          </a:p>
          <a:p>
            <a:pPr marL="457200" marR="0" lvl="0" indent="-457200" algn="l">
              <a:lnSpc>
                <a:spcPct val="107000"/>
              </a:lnSpc>
              <a:spcAft>
                <a:spcPts val="800"/>
              </a:spcAft>
              <a:buFont typeface="Arial" panose="020B0604020202020204" pitchFamily="34" charset="0"/>
              <a:buChar char="•"/>
              <a:tabLst>
                <a:tab pos="457200" algn="l"/>
              </a:tabLst>
            </a:pPr>
            <a:r>
              <a:rPr lang="en-US" sz="2600" kern="100" dirty="0">
                <a:effectLst/>
                <a:ea typeface="Tahoma" panose="020B0604030504040204" pitchFamily="34" charset="0"/>
              </a:rPr>
              <a:t>Nguyen, T. (2023). </a:t>
            </a:r>
            <a:r>
              <a:rPr lang="en-US" sz="2600" i="1" kern="100" dirty="0">
                <a:effectLst/>
                <a:ea typeface="Tahoma" panose="020B0604030504040204" pitchFamily="34" charset="0"/>
              </a:rPr>
              <a:t>The Rise of Vietnamese Wines</a:t>
            </a:r>
            <a:r>
              <a:rPr lang="en-US" sz="2600" kern="100" dirty="0">
                <a:effectLst/>
                <a:ea typeface="Tahoma" panose="020B0604030504040204" pitchFamily="34" charset="0"/>
              </a:rPr>
              <a:t>. Hanoi Publishing.</a:t>
            </a:r>
          </a:p>
          <a:p>
            <a:pPr marL="457200" marR="0" lvl="0" indent="-457200" algn="l">
              <a:lnSpc>
                <a:spcPct val="107000"/>
              </a:lnSpc>
              <a:spcAft>
                <a:spcPts val="800"/>
              </a:spcAft>
              <a:buFont typeface="Arial" panose="020B0604020202020204" pitchFamily="34" charset="0"/>
              <a:buChar char="•"/>
              <a:tabLst>
                <a:tab pos="457200" algn="l"/>
              </a:tabLst>
            </a:pPr>
            <a:r>
              <a:rPr lang="en-US" sz="2600" kern="100" dirty="0">
                <a:effectLst/>
                <a:ea typeface="Tahoma" panose="020B0604030504040204" pitchFamily="34" charset="0"/>
              </a:rPr>
              <a:t>Tran, M. (2022). "Exploring </a:t>
            </a:r>
            <a:r>
              <a:rPr lang="en-US" sz="2600" kern="100" dirty="0" err="1">
                <a:effectLst/>
                <a:ea typeface="Tahoma" panose="020B0604030504040204" pitchFamily="34" charset="0"/>
              </a:rPr>
              <a:t>Dalat's</a:t>
            </a:r>
            <a:r>
              <a:rPr lang="en-US" sz="2600" kern="100" dirty="0">
                <a:effectLst/>
                <a:ea typeface="Tahoma" panose="020B0604030504040204" pitchFamily="34" charset="0"/>
              </a:rPr>
              <a:t> Wine Regions." </a:t>
            </a:r>
            <a:r>
              <a:rPr lang="en-US" sz="2600" i="1" kern="100" dirty="0">
                <a:effectLst/>
                <a:ea typeface="Tahoma" panose="020B0604030504040204" pitchFamily="34" charset="0"/>
              </a:rPr>
              <a:t>Wine Enthusiast Asia</a:t>
            </a:r>
            <a:r>
              <a:rPr lang="en-US" sz="2600" kern="100" dirty="0">
                <a:effectLst/>
                <a:ea typeface="Tahoma" panose="020B0604030504040204" pitchFamily="34" charset="0"/>
              </a:rPr>
              <a:t>.</a:t>
            </a:r>
          </a:p>
          <a:p>
            <a:pPr marL="457200" marR="0" lvl="0" indent="-457200" algn="l">
              <a:lnSpc>
                <a:spcPct val="107000"/>
              </a:lnSpc>
              <a:spcAft>
                <a:spcPts val="800"/>
              </a:spcAft>
              <a:buFont typeface="Arial" panose="020B0604020202020204" pitchFamily="34" charset="0"/>
              <a:buChar char="•"/>
              <a:tabLst>
                <a:tab pos="457200" algn="l"/>
              </a:tabLst>
            </a:pPr>
            <a:r>
              <a:rPr lang="en-US" sz="2600" kern="100" dirty="0">
                <a:effectLst/>
                <a:ea typeface="Tahoma" panose="020B0604030504040204" pitchFamily="34" charset="0"/>
              </a:rPr>
              <a:t>Vietnam Wine Association. (2023). </a:t>
            </a:r>
            <a:r>
              <a:rPr lang="en-US" sz="2600" i="1" kern="100" dirty="0">
                <a:effectLst/>
                <a:ea typeface="Tahoma" panose="020B0604030504040204" pitchFamily="34" charset="0"/>
              </a:rPr>
              <a:t>Annual Report on Winemaking Trends</a:t>
            </a:r>
            <a:r>
              <a:rPr lang="en-US" sz="2600" kern="100" dirty="0">
                <a:effectLst/>
                <a:ea typeface="Tahoma" panose="020B0604030504040204" pitchFamily="34" charset="0"/>
              </a:rPr>
              <a:t>.</a:t>
            </a:r>
          </a:p>
          <a:p>
            <a:pPr marL="457200" marR="0" lvl="0" indent="-457200" algn="l">
              <a:lnSpc>
                <a:spcPct val="107000"/>
              </a:lnSpc>
              <a:spcAft>
                <a:spcPts val="800"/>
              </a:spcAft>
              <a:buFont typeface="Arial" panose="020B0604020202020204" pitchFamily="34" charset="0"/>
              <a:buChar char="•"/>
              <a:tabLst>
                <a:tab pos="457200" algn="l"/>
              </a:tabLst>
            </a:pPr>
            <a:r>
              <a:rPr lang="en-US" sz="2600" kern="100" dirty="0">
                <a:effectLst/>
                <a:ea typeface="Tahoma" panose="020B0604030504040204" pitchFamily="34" charset="0"/>
              </a:rPr>
              <a:t>Personal Interviews with </a:t>
            </a:r>
            <a:r>
              <a:rPr lang="en-US" sz="2600" kern="100" dirty="0" err="1">
                <a:effectLst/>
                <a:ea typeface="Tahoma" panose="020B0604030504040204" pitchFamily="34" charset="0"/>
              </a:rPr>
              <a:t>Dalat</a:t>
            </a:r>
            <a:r>
              <a:rPr lang="en-US" sz="2600" kern="100" dirty="0">
                <a:effectLst/>
                <a:ea typeface="Tahoma" panose="020B0604030504040204" pitchFamily="34" charset="0"/>
              </a:rPr>
              <a:t> Winery Representatives (2024).</a:t>
            </a:r>
          </a:p>
          <a:p>
            <a:pPr marL="457200" marR="0" lvl="0" indent="-457200" algn="l">
              <a:lnSpc>
                <a:spcPct val="107000"/>
              </a:lnSpc>
              <a:spcAft>
                <a:spcPts val="800"/>
              </a:spcAft>
              <a:buFont typeface="Arial" panose="020B0604020202020204" pitchFamily="34" charset="0"/>
              <a:buChar char="•"/>
              <a:tabLst>
                <a:tab pos="457200" algn="l"/>
              </a:tabLst>
            </a:pPr>
            <a:r>
              <a:rPr lang="en-US" sz="2600" kern="100" dirty="0">
                <a:effectLst/>
                <a:ea typeface="Tahoma" panose="020B0604030504040204" pitchFamily="34" charset="0"/>
              </a:rPr>
              <a:t>Le, V. (2023). "Sustainable Viticulture in Southeast Asia." </a:t>
            </a:r>
            <a:r>
              <a:rPr lang="en-US" sz="2600" i="1" kern="100" dirty="0">
                <a:effectLst/>
                <a:ea typeface="Tahoma" panose="020B0604030504040204" pitchFamily="34" charset="0"/>
              </a:rPr>
              <a:t>Asian Agricultural Journal</a:t>
            </a:r>
            <a:r>
              <a:rPr lang="en-US" sz="2600" kern="100" dirty="0">
                <a:effectLst/>
                <a:ea typeface="Tahoma" panose="020B0604030504040204" pitchFamily="34" charset="0"/>
              </a:rPr>
              <a:t>.</a:t>
            </a: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FB9DDC-875C-6504-5646-D052C1481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99738-6C0E-FCC4-502A-F970196DFCCD}"/>
              </a:ext>
            </a:extLst>
          </p:cNvPr>
          <p:cNvSpPr>
            <a:spLocks noGrp="1"/>
          </p:cNvSpPr>
          <p:nvPr>
            <p:ph type="ctrTitle"/>
          </p:nvPr>
        </p:nvSpPr>
        <p:spPr>
          <a:xfrm>
            <a:off x="0" y="1"/>
            <a:ext cx="12192000" cy="1170431"/>
          </a:xfrm>
        </p:spPr>
        <p:txBody>
          <a:bodyPr anchor="ctr">
            <a:normAutofit/>
          </a:bodyPr>
          <a:lstStyle/>
          <a:p>
            <a:pPr marL="0" marR="0"/>
            <a:r>
              <a:rPr lang="en-US" b="1" dirty="0">
                <a:effectLst/>
                <a:latin typeface="Times New Roman" panose="02020603050405020304" pitchFamily="18" charset="0"/>
                <a:ea typeface="Calibri" panose="020F0502020204030204" pitchFamily="34" charset="0"/>
              </a:rPr>
              <a:t>A Hidden Gem in Southeast Asia</a:t>
            </a:r>
            <a:endParaRPr lang="en-US" kern="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572C8AB-877F-8379-2477-6EF475E428C6}"/>
              </a:ext>
            </a:extLst>
          </p:cNvPr>
          <p:cNvSpPr txBox="1"/>
          <p:nvPr/>
        </p:nvSpPr>
        <p:spPr>
          <a:xfrm>
            <a:off x="211015" y="1170431"/>
            <a:ext cx="7349233" cy="5416868"/>
          </a:xfrm>
          <a:prstGeom prst="rect">
            <a:avLst/>
          </a:prstGeom>
          <a:noFill/>
        </p:spPr>
        <p:txBody>
          <a:bodyPr wrap="square">
            <a:spAutoFit/>
          </a:bodyPr>
          <a:lstStyle/>
          <a:p>
            <a:pPr marL="457200" indent="-457200" rtl="0">
              <a:spcAft>
                <a:spcPts val="576"/>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 Unusual Wine Region At first glance, Vietnam might seem an unlikely contender in the world of fine wines, but its journey from tropical landscapes to burgeoning vineyards is nothing short of extraordinary. </a:t>
            </a:r>
          </a:p>
          <a:p>
            <a:pPr marL="457200" indent="-457200" rtl="0">
              <a:spcAft>
                <a:spcPts val="576"/>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Picture rolling vineyards nestled in misty highlands, where tradition meets innovation in crafting wines as dynamic as the country itself. </a:t>
            </a:r>
          </a:p>
          <a:p>
            <a:pPr marL="457200" indent="-457200" rtl="0">
              <a:spcAft>
                <a:spcPts val="576"/>
              </a:spcAf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From the bustling markets of Hanoi to the serene coastlines of Ninh Thuan, Vietnam offers a wine experience shaped by its diverse landscapes and bold ambitions.</a:t>
            </a:r>
            <a:endParaRPr lang="en-US" sz="2800" dirty="0">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1FEA774-A2F0-ADE9-1209-024CD399E916}"/>
              </a:ext>
            </a:extLst>
          </p:cNvPr>
          <p:cNvPicPr>
            <a:picLocks noChangeAspect="1"/>
          </p:cNvPicPr>
          <p:nvPr/>
        </p:nvPicPr>
        <p:blipFill>
          <a:blip r:embed="rId2">
            <a:extLst>
              <a:ext uri="{28A0092B-C50C-407E-A947-70E740481C1C}">
                <a14:useLocalDpi xmlns:a14="http://schemas.microsoft.com/office/drawing/2010/main" val="0"/>
              </a:ext>
            </a:extLst>
          </a:blip>
          <a:srcRect b="5542"/>
          <a:stretch/>
        </p:blipFill>
        <p:spPr>
          <a:xfrm>
            <a:off x="7560248" y="1170431"/>
            <a:ext cx="4631752" cy="5687568"/>
          </a:xfrm>
          <a:prstGeom prst="rect">
            <a:avLst/>
          </a:prstGeom>
        </p:spPr>
      </p:pic>
    </p:spTree>
    <p:extLst>
      <p:ext uri="{BB962C8B-B14F-4D97-AF65-F5344CB8AC3E}">
        <p14:creationId xmlns:p14="http://schemas.microsoft.com/office/powerpoint/2010/main" val="18881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82456A6-A04A-4D4F-D8A8-E6C9CD660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74FDB-615B-C302-0C33-CAFD9AFB51A3}"/>
              </a:ext>
            </a:extLst>
          </p:cNvPr>
          <p:cNvSpPr>
            <a:spLocks noGrp="1"/>
          </p:cNvSpPr>
          <p:nvPr>
            <p:ph type="ctrTitle"/>
          </p:nvPr>
        </p:nvSpPr>
        <p:spPr>
          <a:xfrm>
            <a:off x="0" y="1"/>
            <a:ext cx="12192000" cy="1170431"/>
          </a:xfrm>
        </p:spPr>
        <p:txBody>
          <a:bodyPr anchor="ctr">
            <a:normAutofit/>
          </a:bodyPr>
          <a:lstStyle/>
          <a:p>
            <a:pPr rtl="0">
              <a:spcAft>
                <a:spcPts val="576"/>
              </a:spcAft>
            </a:pPr>
            <a:r>
              <a:rPr lang="en-US" sz="4400" b="1" dirty="0">
                <a:effectLst/>
                <a:ea typeface="Calibri" panose="020F0502020204030204" pitchFamily="34" charset="0"/>
              </a:rPr>
              <a:t>Overview of Vietnam's Wine Economy</a:t>
            </a:r>
            <a:r>
              <a:rPr lang="en-US" sz="4400" dirty="0">
                <a:effectLst/>
                <a:ea typeface="Calibri" panose="020F0502020204030204" pitchFamily="34" charset="0"/>
              </a:rPr>
              <a:t> </a:t>
            </a:r>
          </a:p>
        </p:txBody>
      </p:sp>
      <p:sp>
        <p:nvSpPr>
          <p:cNvPr id="4" name="TextBox 3">
            <a:extLst>
              <a:ext uri="{FF2B5EF4-FFF2-40B4-BE49-F238E27FC236}">
                <a16:creationId xmlns:a16="http://schemas.microsoft.com/office/drawing/2014/main" id="{18666F9F-7CA1-E0A4-3711-B6E6427B4144}"/>
              </a:ext>
            </a:extLst>
          </p:cNvPr>
          <p:cNvSpPr txBox="1"/>
          <p:nvPr/>
        </p:nvSpPr>
        <p:spPr>
          <a:xfrm>
            <a:off x="211015" y="1170431"/>
            <a:ext cx="11797371" cy="2215991"/>
          </a:xfrm>
          <a:prstGeom prst="rect">
            <a:avLst/>
          </a:prstGeom>
          <a:noFill/>
        </p:spPr>
        <p:txBody>
          <a:bodyPr wrap="square">
            <a:spAutoFit/>
          </a:bodyPr>
          <a:lstStyle/>
          <a:p>
            <a:pPr marL="457200" indent="-457200">
              <a:spcAft>
                <a:spcPts val="576"/>
              </a:spcAft>
              <a:buFont typeface="Arial" panose="020B0604020202020204" pitchFamily="34" charset="0"/>
              <a:buChar char="•"/>
            </a:pPr>
            <a:r>
              <a:rPr lang="en-US" sz="2600" dirty="0">
                <a:effectLst/>
                <a:latin typeface="Times New Roman" panose="02020603050405020304" pitchFamily="18" charset="0"/>
                <a:ea typeface="Times New Roman" panose="02020603050405020304" pitchFamily="18" charset="0"/>
              </a:rPr>
              <a:t>Vietnam’s wine industry, while still emerging, is becoming a dynamic player in Asia. </a:t>
            </a:r>
          </a:p>
          <a:p>
            <a:pPr marL="457200" indent="-457200">
              <a:spcAft>
                <a:spcPts val="576"/>
              </a:spcAft>
              <a:buFont typeface="Arial" panose="020B0604020202020204" pitchFamily="34" charset="0"/>
              <a:buChar char="•"/>
            </a:pPr>
            <a:r>
              <a:rPr lang="en-US" sz="2600" dirty="0">
                <a:effectLst/>
                <a:latin typeface="Times New Roman" panose="02020603050405020304" pitchFamily="18" charset="0"/>
                <a:ea typeface="Times New Roman" panose="02020603050405020304" pitchFamily="18" charset="0"/>
              </a:rPr>
              <a:t>The country produces wines primarily for domestic consumption, with a growing emphasis on exports to neighboring markets like China, Japan, and South Korea. </a:t>
            </a:r>
          </a:p>
          <a:p>
            <a:pPr rtl="0">
              <a:spcAft>
                <a:spcPts val="576"/>
              </a:spcAft>
            </a:pPr>
            <a:endParaRPr lang="en-US" sz="2400" dirty="0">
              <a:effectLst/>
            </a:endParaRPr>
          </a:p>
        </p:txBody>
      </p:sp>
      <p:pic>
        <p:nvPicPr>
          <p:cNvPr id="5" name="Picture 4">
            <a:extLst>
              <a:ext uri="{FF2B5EF4-FFF2-40B4-BE49-F238E27FC236}">
                <a16:creationId xmlns:a16="http://schemas.microsoft.com/office/drawing/2014/main" id="{E94166E5-70DF-B6D9-28C4-93AAD87E5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22225"/>
            <a:ext cx="5627498" cy="3429000"/>
          </a:xfrm>
          <a:prstGeom prst="rect">
            <a:avLst/>
          </a:prstGeom>
        </p:spPr>
      </p:pic>
      <p:sp>
        <p:nvSpPr>
          <p:cNvPr id="7" name="TextBox 6">
            <a:extLst>
              <a:ext uri="{FF2B5EF4-FFF2-40B4-BE49-F238E27FC236}">
                <a16:creationId xmlns:a16="http://schemas.microsoft.com/office/drawing/2014/main" id="{83E08B8B-291D-EC96-5896-1D10FF59BDBA}"/>
              </a:ext>
            </a:extLst>
          </p:cNvPr>
          <p:cNvSpPr txBox="1"/>
          <p:nvPr/>
        </p:nvSpPr>
        <p:spPr>
          <a:xfrm>
            <a:off x="5783014" y="2805454"/>
            <a:ext cx="6097836" cy="3770263"/>
          </a:xfrm>
          <a:prstGeom prst="rect">
            <a:avLst/>
          </a:prstGeom>
          <a:noFill/>
        </p:spPr>
        <p:txBody>
          <a:bodyPr wrap="square">
            <a:spAutoFit/>
          </a:bodyPr>
          <a:lstStyle/>
          <a:p>
            <a:pPr marL="457200" indent="-457200">
              <a:spcAft>
                <a:spcPts val="576"/>
              </a:spcAft>
              <a:buFont typeface="Arial" panose="020B0604020202020204" pitchFamily="34" charset="0"/>
              <a:buChar char="•"/>
            </a:pPr>
            <a:r>
              <a:rPr lang="en-US" sz="2600" dirty="0">
                <a:effectLst/>
                <a:latin typeface="Times New Roman" panose="02020603050405020304" pitchFamily="18" charset="0"/>
                <a:ea typeface="Times New Roman" panose="02020603050405020304" pitchFamily="18" charset="0"/>
              </a:rPr>
              <a:t>The industry is increasingly targeting wine enthusiasts in Europe and the United States, offering something different from traditional Old and New World wines. </a:t>
            </a:r>
          </a:p>
          <a:p>
            <a:pPr marL="457200" indent="-457200">
              <a:spcAft>
                <a:spcPts val="576"/>
              </a:spcAft>
              <a:buFont typeface="Arial" panose="020B0604020202020204" pitchFamily="34" charset="0"/>
              <a:buChar char="•"/>
            </a:pPr>
            <a:r>
              <a:rPr lang="en-US" sz="2600" dirty="0">
                <a:effectLst/>
                <a:latin typeface="Times New Roman" panose="02020603050405020304" pitchFamily="18" charset="0"/>
                <a:ea typeface="Times New Roman" panose="02020603050405020304" pitchFamily="18" charset="0"/>
              </a:rPr>
              <a:t>As the local palate grows more sophisticated, wine tourism is gaining traction, bolstering both the economy and global recognition.</a:t>
            </a:r>
          </a:p>
        </p:txBody>
      </p:sp>
    </p:spTree>
    <p:extLst>
      <p:ext uri="{BB962C8B-B14F-4D97-AF65-F5344CB8AC3E}">
        <p14:creationId xmlns:p14="http://schemas.microsoft.com/office/powerpoint/2010/main" val="260375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75EA271-F6AA-D107-0C25-90413D6AC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0A94C-2D0B-513A-0FCA-B8D85828C10A}"/>
              </a:ext>
            </a:extLst>
          </p:cNvPr>
          <p:cNvSpPr>
            <a:spLocks noGrp="1"/>
          </p:cNvSpPr>
          <p:nvPr>
            <p:ph type="ctrTitle"/>
          </p:nvPr>
        </p:nvSpPr>
        <p:spPr>
          <a:xfrm>
            <a:off x="0" y="1"/>
            <a:ext cx="12192000" cy="1170431"/>
          </a:xfrm>
        </p:spPr>
        <p:txBody>
          <a:bodyPr anchor="ctr">
            <a:normAutofit/>
          </a:bodyPr>
          <a:lstStyle/>
          <a:p>
            <a:pPr rtl="0">
              <a:spcAft>
                <a:spcPts val="576"/>
              </a:spcAft>
            </a:pPr>
            <a:r>
              <a:rPr lang="en-US" sz="4400" b="1" dirty="0">
                <a:effectLst/>
                <a:latin typeface="Times New Roman" panose="02020603050405020304" pitchFamily="18" charset="0"/>
                <a:ea typeface="Times New Roman" panose="02020603050405020304" pitchFamily="18" charset="0"/>
              </a:rPr>
              <a:t>The Renaissance of Vietnamese Wine</a:t>
            </a:r>
            <a:endParaRPr lang="en-US" dirty="0">
              <a:effectLst/>
            </a:endParaRPr>
          </a:p>
        </p:txBody>
      </p:sp>
      <p:sp>
        <p:nvSpPr>
          <p:cNvPr id="3" name="Subtitle 2">
            <a:extLst>
              <a:ext uri="{FF2B5EF4-FFF2-40B4-BE49-F238E27FC236}">
                <a16:creationId xmlns:a16="http://schemas.microsoft.com/office/drawing/2014/main" id="{9309F1E2-9628-E69D-9CAE-4F723C727986}"/>
              </a:ext>
            </a:extLst>
          </p:cNvPr>
          <p:cNvSpPr>
            <a:spLocks noGrp="1"/>
          </p:cNvSpPr>
          <p:nvPr>
            <p:ph type="subTitle" idx="1"/>
          </p:nvPr>
        </p:nvSpPr>
        <p:spPr>
          <a:xfrm>
            <a:off x="658368" y="1170432"/>
            <a:ext cx="11427136" cy="5122791"/>
          </a:xfrm>
        </p:spPr>
        <p:txBody>
          <a:bodyPr>
            <a:noAutofit/>
          </a:bodyPr>
          <a:lstStyle/>
          <a:p>
            <a:pPr marL="457200" marR="0" indent="-457200" algn="l">
              <a:buFont typeface="Arial" panose="020B0604020202020204" pitchFamily="34" charset="0"/>
              <a:buChar char="•"/>
            </a:pPr>
            <a:r>
              <a:rPr lang="en-US" b="1" dirty="0">
                <a:effectLst/>
                <a:latin typeface="Times New Roman" panose="02020603050405020304" pitchFamily="18" charset="0"/>
                <a:ea typeface="Times New Roman" panose="02020603050405020304" pitchFamily="18" charset="0"/>
              </a:rPr>
              <a:t>The Renaissance of Vietnamese </a:t>
            </a:r>
            <a:br>
              <a:rPr lang="en-US" b="1" dirty="0">
                <a:effectLst/>
                <a:latin typeface="Times New Roman" panose="02020603050405020304" pitchFamily="18" charset="0"/>
                <a:ea typeface="Times New Roman" panose="02020603050405020304" pitchFamily="18" charset="0"/>
              </a:rPr>
            </a:br>
            <a:r>
              <a:rPr lang="en-US" b="1" dirty="0">
                <a:effectLst/>
                <a:latin typeface="Times New Roman" panose="02020603050405020304" pitchFamily="18" charset="0"/>
                <a:ea typeface="Times New Roman" panose="02020603050405020304" pitchFamily="18" charset="0"/>
              </a:rPr>
              <a:t>Wine</a:t>
            </a:r>
            <a:r>
              <a:rPr lang="en-US" dirty="0">
                <a:effectLst/>
                <a:latin typeface="Times New Roman" panose="02020603050405020304" pitchFamily="18" charset="0"/>
                <a:ea typeface="Times New Roman" panose="02020603050405020304" pitchFamily="18" charset="0"/>
              </a:rPr>
              <a:t> By the late 20th century,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Vietnam’s wine industry was at a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crossroads.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Political and economic challenges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had stalled its growth for decades,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leaving grape wine production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overshadowed by traditional rice wine.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However, the tides began to shift in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the 1990s, driven by increased foreign </a:t>
            </a:r>
            <a:br>
              <a:rPr lang="en-US" dirty="0">
                <a:effectLst/>
                <a:latin typeface="Times New Roman" panose="02020603050405020304" pitchFamily="18" charset="0"/>
                <a:ea typeface="Times New Roman" panose="02020603050405020304" pitchFamily="18" charset="0"/>
              </a:rPr>
            </a:br>
            <a:r>
              <a:rPr lang="en-US" dirty="0">
                <a:effectLst/>
                <a:latin typeface="Times New Roman" panose="02020603050405020304" pitchFamily="18" charset="0"/>
                <a:ea typeface="Times New Roman" panose="02020603050405020304" pitchFamily="18" charset="0"/>
              </a:rPr>
              <a:t>investment and a burgeoning middle class with a taste for global trends.</a:t>
            </a:r>
          </a:p>
          <a:p>
            <a:pPr marR="0" algn="l">
              <a:lnSpc>
                <a:spcPct val="115000"/>
              </a:lnSpc>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740FE55-16D4-E31B-5B74-691A67C52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288" y="1326100"/>
            <a:ext cx="5471711" cy="3930497"/>
          </a:xfrm>
          <a:prstGeom prst="rect">
            <a:avLst/>
          </a:prstGeom>
        </p:spPr>
      </p:pic>
    </p:spTree>
    <p:extLst>
      <p:ext uri="{BB962C8B-B14F-4D97-AF65-F5344CB8AC3E}">
        <p14:creationId xmlns:p14="http://schemas.microsoft.com/office/powerpoint/2010/main" val="41386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A52E58E-D002-03A4-CF8D-6B2A7E5D8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7DB42-6A87-91E6-AE29-B58923853EFB}"/>
              </a:ext>
            </a:extLst>
          </p:cNvPr>
          <p:cNvSpPr>
            <a:spLocks noGrp="1"/>
          </p:cNvSpPr>
          <p:nvPr>
            <p:ph type="ctrTitle"/>
          </p:nvPr>
        </p:nvSpPr>
        <p:spPr>
          <a:xfrm>
            <a:off x="0" y="1"/>
            <a:ext cx="12192000" cy="1170431"/>
          </a:xfrm>
        </p:spPr>
        <p:txBody>
          <a:bodyPr anchor="ctr">
            <a:normAutofit/>
          </a:bodyPr>
          <a:lstStyle/>
          <a:p>
            <a:pPr rtl="0">
              <a:spcAft>
                <a:spcPts val="576"/>
              </a:spcAft>
            </a:pPr>
            <a:r>
              <a:rPr lang="en-US" sz="4400" b="1" dirty="0">
                <a:effectLst/>
                <a:latin typeface="Times New Roman" panose="02020603050405020304" pitchFamily="18" charset="0"/>
                <a:ea typeface="Times New Roman" panose="02020603050405020304" pitchFamily="18" charset="0"/>
              </a:rPr>
              <a:t>The Renaissance of Vietnamese Wine</a:t>
            </a:r>
            <a:endParaRPr lang="en-US" sz="4400" dirty="0">
              <a:effectLst/>
            </a:endParaRPr>
          </a:p>
        </p:txBody>
      </p:sp>
      <p:sp>
        <p:nvSpPr>
          <p:cNvPr id="3" name="Subtitle 2">
            <a:extLst>
              <a:ext uri="{FF2B5EF4-FFF2-40B4-BE49-F238E27FC236}">
                <a16:creationId xmlns:a16="http://schemas.microsoft.com/office/drawing/2014/main" id="{103A0075-BA62-DC19-AE7C-43C91CC342AF}"/>
              </a:ext>
            </a:extLst>
          </p:cNvPr>
          <p:cNvSpPr>
            <a:spLocks noGrp="1"/>
          </p:cNvSpPr>
          <p:nvPr>
            <p:ph type="subTitle" idx="1"/>
          </p:nvPr>
        </p:nvSpPr>
        <p:spPr>
          <a:xfrm>
            <a:off x="658367" y="1302785"/>
            <a:ext cx="11372052" cy="2376850"/>
          </a:xfrm>
        </p:spPr>
        <p:txBody>
          <a:bodyPr>
            <a:noAutofit/>
          </a:bodyPr>
          <a:lstStyle/>
          <a:p>
            <a:pPr marL="457200" marR="0" indent="-457200"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International partnerships played a pivotal role in this revival. French and Australian experts collaborated with local producers to introduce modern viticulture techniques such as precise canopy management and advanced pruning methods, ensuring optimal sun exposure and airflow for the vines. </a:t>
            </a:r>
          </a:p>
          <a:p>
            <a:pPr marL="457200" marR="0" indent="-457200"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They also implemented innovative disease prevention strategies and introduced hybrid varietals designed to thrive in tropical climates. </a:t>
            </a:r>
          </a:p>
        </p:txBody>
      </p:sp>
      <p:pic>
        <p:nvPicPr>
          <p:cNvPr id="5" name="Picture 4">
            <a:extLst>
              <a:ext uri="{FF2B5EF4-FFF2-40B4-BE49-F238E27FC236}">
                <a16:creationId xmlns:a16="http://schemas.microsoft.com/office/drawing/2014/main" id="{009E49FF-ECB3-DEF4-2C34-C20E5843F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47430"/>
            <a:ext cx="4965854" cy="3310569"/>
          </a:xfrm>
          <a:prstGeom prst="rect">
            <a:avLst/>
          </a:prstGeom>
        </p:spPr>
      </p:pic>
      <p:sp>
        <p:nvSpPr>
          <p:cNvPr id="7" name="TextBox 6">
            <a:extLst>
              <a:ext uri="{FF2B5EF4-FFF2-40B4-BE49-F238E27FC236}">
                <a16:creationId xmlns:a16="http://schemas.microsoft.com/office/drawing/2014/main" id="{4E93F0FE-D78F-CD26-61C9-876271EB4BC3}"/>
              </a:ext>
            </a:extLst>
          </p:cNvPr>
          <p:cNvSpPr txBox="1"/>
          <p:nvPr/>
        </p:nvSpPr>
        <p:spPr>
          <a:xfrm>
            <a:off x="5164155" y="3523890"/>
            <a:ext cx="6866264" cy="3046988"/>
          </a:xfrm>
          <a:prstGeom prst="rect">
            <a:avLst/>
          </a:prstGeom>
          <a:noFill/>
        </p:spPr>
        <p:txBody>
          <a:bodyPr wrap="square">
            <a:spAutoFit/>
          </a:bodyPr>
          <a:lstStyle/>
          <a:p>
            <a:pPr marL="457200" marR="0" indent="-457200"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Advanced winemaking technologies like temperature-controlled fermentation tanks and state-of-the-art bottling systems were introduced, dramatically improving the consistency and quality of the final product. </a:t>
            </a:r>
          </a:p>
          <a:p>
            <a:pPr marL="457200" marR="0" indent="-457200" algn="l">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rPr>
              <a:t>This period saw the establishment of experimental vineyards in regions like </a:t>
            </a:r>
            <a:r>
              <a:rPr lang="en-US" sz="2400" dirty="0" err="1">
                <a:effectLst/>
                <a:latin typeface="Times New Roman" panose="02020603050405020304" pitchFamily="18" charset="0"/>
                <a:ea typeface="Times New Roman" panose="02020603050405020304" pitchFamily="18" charset="0"/>
              </a:rPr>
              <a:t>Dalat</a:t>
            </a:r>
            <a:r>
              <a:rPr lang="en-US" sz="2400" dirty="0">
                <a:effectLst/>
                <a:latin typeface="Times New Roman" panose="02020603050405020304" pitchFamily="18" charset="0"/>
                <a:ea typeface="Times New Roman" panose="02020603050405020304" pitchFamily="18" charset="0"/>
              </a:rPr>
              <a:t>, where the cooler climate proved ideal for growing quality grapes.</a:t>
            </a:r>
          </a:p>
        </p:txBody>
      </p:sp>
    </p:spTree>
    <p:extLst>
      <p:ext uri="{BB962C8B-B14F-4D97-AF65-F5344CB8AC3E}">
        <p14:creationId xmlns:p14="http://schemas.microsoft.com/office/powerpoint/2010/main" val="27668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743DB97-2415-A2E0-89BA-DC0FD57AF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B92A3-EE38-F6B3-CE78-28AD18028274}"/>
              </a:ext>
            </a:extLst>
          </p:cNvPr>
          <p:cNvSpPr>
            <a:spLocks noGrp="1"/>
          </p:cNvSpPr>
          <p:nvPr>
            <p:ph type="ctrTitle"/>
          </p:nvPr>
        </p:nvSpPr>
        <p:spPr>
          <a:xfrm>
            <a:off x="0" y="1"/>
            <a:ext cx="12192000" cy="1170431"/>
          </a:xfrm>
        </p:spPr>
        <p:txBody>
          <a:bodyPr anchor="ctr">
            <a:normAutofit/>
          </a:bodyPr>
          <a:lstStyle/>
          <a:p>
            <a:pPr rtl="0">
              <a:spcAft>
                <a:spcPts val="576"/>
              </a:spcAft>
            </a:pPr>
            <a:r>
              <a:rPr lang="en-US" sz="4400" b="1" dirty="0">
                <a:effectLst/>
                <a:latin typeface="Times New Roman" panose="02020603050405020304" pitchFamily="18" charset="0"/>
                <a:ea typeface="Times New Roman" panose="02020603050405020304" pitchFamily="18" charset="0"/>
              </a:rPr>
              <a:t>The Renaissance of Vietnamese Wine</a:t>
            </a:r>
            <a:endParaRPr lang="en-US" dirty="0">
              <a:effectLst/>
            </a:endParaRPr>
          </a:p>
        </p:txBody>
      </p:sp>
      <p:sp>
        <p:nvSpPr>
          <p:cNvPr id="3" name="Subtitle 2">
            <a:extLst>
              <a:ext uri="{FF2B5EF4-FFF2-40B4-BE49-F238E27FC236}">
                <a16:creationId xmlns:a16="http://schemas.microsoft.com/office/drawing/2014/main" id="{2ECEC18C-685E-F0E2-E474-F1CD55AB452D}"/>
              </a:ext>
            </a:extLst>
          </p:cNvPr>
          <p:cNvSpPr>
            <a:spLocks noGrp="1"/>
          </p:cNvSpPr>
          <p:nvPr>
            <p:ph type="subTitle" idx="1"/>
          </p:nvPr>
        </p:nvSpPr>
        <p:spPr>
          <a:xfrm>
            <a:off x="658368" y="1302784"/>
            <a:ext cx="9826018" cy="4923203"/>
          </a:xfrm>
        </p:spPr>
        <p:txBody>
          <a:bodyPr>
            <a:noAutofit/>
          </a:bodyPr>
          <a:lstStyle/>
          <a:p>
            <a:pPr marL="457200" marR="0" indent="-457200" algn="l">
              <a:buFont typeface="Arial" panose="020B0604020202020204" pitchFamily="34" charset="0"/>
              <a:buChar char="•"/>
            </a:pPr>
            <a:r>
              <a:rPr lang="en-US" dirty="0">
                <a:effectLst/>
                <a:ea typeface="Times New Roman" panose="02020603050405020304" pitchFamily="18" charset="0"/>
              </a:rPr>
              <a:t>The Renaissance wasn’t just about adopting foreign practices; </a:t>
            </a:r>
            <a:br>
              <a:rPr lang="en-US" dirty="0">
                <a:effectLst/>
                <a:ea typeface="Times New Roman" panose="02020603050405020304" pitchFamily="18" charset="0"/>
              </a:rPr>
            </a:br>
            <a:r>
              <a:rPr lang="en-US" dirty="0">
                <a:effectLst/>
                <a:ea typeface="Times New Roman" panose="02020603050405020304" pitchFamily="18" charset="0"/>
              </a:rPr>
              <a:t>it also embraced Vietnam’s unique character. </a:t>
            </a:r>
          </a:p>
          <a:p>
            <a:pPr marL="457200" marR="0" indent="-457200" algn="l">
              <a:buFont typeface="Arial" panose="020B0604020202020204" pitchFamily="34" charset="0"/>
              <a:buChar char="•"/>
            </a:pPr>
            <a:r>
              <a:rPr lang="en-US" dirty="0">
                <a:effectLst/>
                <a:ea typeface="Times New Roman" panose="02020603050405020304" pitchFamily="18" charset="0"/>
              </a:rPr>
              <a:t>Winemakers began to experiment with hybrid grape varieties suited to the tropical climate, producing wines that blended international influences with local flair. </a:t>
            </a:r>
          </a:p>
          <a:p>
            <a:pPr marL="457200" indent="-457200" algn="l">
              <a:buFont typeface="Arial" panose="020B0604020202020204" pitchFamily="34" charset="0"/>
              <a:buChar char="•"/>
            </a:pPr>
            <a:r>
              <a:rPr lang="en-US" b="0" dirty="0">
                <a:effectLst/>
                <a:ea typeface="Calibri" panose="020F0502020204030204" pitchFamily="34" charset="0"/>
              </a:rPr>
              <a:t>For example, </a:t>
            </a:r>
            <a:r>
              <a:rPr lang="en-US" b="0" dirty="0" err="1">
                <a:effectLst/>
                <a:ea typeface="Calibri" panose="020F0502020204030204" pitchFamily="34" charset="0"/>
              </a:rPr>
              <a:t>Dalat</a:t>
            </a:r>
            <a:r>
              <a:rPr lang="en-US" b="0" dirty="0">
                <a:effectLst/>
                <a:ea typeface="Calibri" panose="020F0502020204030204" pitchFamily="34" charset="0"/>
              </a:rPr>
              <a:t> vineyards pioneered blends combining traditional European varietals with tropical hybrids, creating wines with bold, unexpected flavor profiles.</a:t>
            </a:r>
            <a:r>
              <a:rPr lang="en-US" dirty="0">
                <a:effectLst/>
                <a:ea typeface="Calibri" panose="020F0502020204030204" pitchFamily="34" charset="0"/>
              </a:rPr>
              <a:t> </a:t>
            </a:r>
          </a:p>
          <a:p>
            <a:pPr marL="457200" indent="-457200" algn="l">
              <a:buFont typeface="Arial" panose="020B0604020202020204" pitchFamily="34" charset="0"/>
              <a:buChar char="•"/>
            </a:pPr>
            <a:r>
              <a:rPr lang="en-US" dirty="0">
                <a:effectLst/>
                <a:ea typeface="Calibri" panose="020F0502020204030204" pitchFamily="34" charset="0"/>
              </a:rPr>
              <a:t>This renewed focus on quality and innovation has transformed Vietnamese wine from a curiosity into a promising contender on the global stage.</a:t>
            </a:r>
            <a:endParaRPr lang="en-US" dirty="0">
              <a:effectLst/>
            </a:endParaRPr>
          </a:p>
        </p:txBody>
      </p:sp>
      <p:pic>
        <p:nvPicPr>
          <p:cNvPr id="5" name="Picture 4">
            <a:extLst>
              <a:ext uri="{FF2B5EF4-FFF2-40B4-BE49-F238E27FC236}">
                <a16:creationId xmlns:a16="http://schemas.microsoft.com/office/drawing/2014/main" id="{2439E1BA-65A7-1671-16F4-D54E99C6B732}"/>
              </a:ext>
            </a:extLst>
          </p:cNvPr>
          <p:cNvPicPr>
            <a:picLocks noChangeAspect="1"/>
          </p:cNvPicPr>
          <p:nvPr/>
        </p:nvPicPr>
        <p:blipFill>
          <a:blip r:embed="rId2">
            <a:extLst>
              <a:ext uri="{28A0092B-C50C-407E-A947-70E740481C1C}">
                <a14:useLocalDpi xmlns:a14="http://schemas.microsoft.com/office/drawing/2010/main" val="0"/>
              </a:ext>
            </a:extLst>
          </a:blip>
          <a:srcRect l="1357" r="68763"/>
          <a:stretch/>
        </p:blipFill>
        <p:spPr>
          <a:xfrm>
            <a:off x="10484385" y="1142999"/>
            <a:ext cx="1707615" cy="5715000"/>
          </a:xfrm>
          <a:prstGeom prst="rect">
            <a:avLst/>
          </a:prstGeom>
        </p:spPr>
      </p:pic>
    </p:spTree>
    <p:extLst>
      <p:ext uri="{BB962C8B-B14F-4D97-AF65-F5344CB8AC3E}">
        <p14:creationId xmlns:p14="http://schemas.microsoft.com/office/powerpoint/2010/main" val="27728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A1B429C-8CBA-88F3-293E-FE1AD37B5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319FE-46FE-5F39-6947-D43513658D26}"/>
              </a:ext>
            </a:extLst>
          </p:cNvPr>
          <p:cNvSpPr>
            <a:spLocks noGrp="1"/>
          </p:cNvSpPr>
          <p:nvPr>
            <p:ph type="ctrTitle"/>
          </p:nvPr>
        </p:nvSpPr>
        <p:spPr>
          <a:xfrm>
            <a:off x="0" y="1"/>
            <a:ext cx="12192000" cy="1170431"/>
          </a:xfrm>
        </p:spPr>
        <p:txBody>
          <a:bodyPr anchor="ctr">
            <a:normAutofit/>
          </a:bodyPr>
          <a:lstStyle/>
          <a:p>
            <a:pPr rtl="0">
              <a:spcAft>
                <a:spcPts val="576"/>
              </a:spcAft>
            </a:pPr>
            <a:r>
              <a:rPr lang="en-US" b="1" dirty="0">
                <a:effectLst/>
                <a:latin typeface="Times New Roman, serif"/>
              </a:rPr>
              <a:t>Vietnam’s Wine Classification System</a:t>
            </a:r>
            <a:endParaRPr lang="en-US" dirty="0">
              <a:effectLst/>
            </a:endParaRPr>
          </a:p>
        </p:txBody>
      </p:sp>
      <p:sp>
        <p:nvSpPr>
          <p:cNvPr id="3" name="Subtitle 2">
            <a:extLst>
              <a:ext uri="{FF2B5EF4-FFF2-40B4-BE49-F238E27FC236}">
                <a16:creationId xmlns:a16="http://schemas.microsoft.com/office/drawing/2014/main" id="{46F743FA-DFFA-6E2A-0C89-513DF6DA7C7E}"/>
              </a:ext>
            </a:extLst>
          </p:cNvPr>
          <p:cNvSpPr>
            <a:spLocks noGrp="1"/>
          </p:cNvSpPr>
          <p:nvPr>
            <p:ph type="subTitle" idx="1"/>
          </p:nvPr>
        </p:nvSpPr>
        <p:spPr>
          <a:xfrm>
            <a:off x="658367" y="1170432"/>
            <a:ext cx="11417091" cy="2024460"/>
          </a:xfrm>
        </p:spPr>
        <p:txBody>
          <a:bodyPr>
            <a:noAutofit/>
          </a:bodyPr>
          <a:lstStyle/>
          <a:p>
            <a:pPr marL="457200" indent="-457200" algn="l" rtl="0">
              <a:spcAft>
                <a:spcPts val="576"/>
              </a:spcAft>
              <a:buFont typeface="Arial" panose="020B0604020202020204" pitchFamily="34" charset="0"/>
              <a:buChar char="•"/>
            </a:pPr>
            <a:r>
              <a:rPr lang="en-US" sz="2400" dirty="0">
                <a:effectLst/>
                <a:latin typeface="Times New Roman, serif"/>
              </a:rPr>
              <a:t>Unlike the complex classification systems of France or Italy, Vietnam takes a more accessible approach to regulating wine production. </a:t>
            </a:r>
          </a:p>
          <a:p>
            <a:pPr marL="457200" indent="-457200" algn="l" rtl="0">
              <a:spcAft>
                <a:spcPts val="576"/>
              </a:spcAft>
              <a:buFont typeface="Arial" panose="020B0604020202020204" pitchFamily="34" charset="0"/>
              <a:buChar char="•"/>
            </a:pPr>
            <a:r>
              <a:rPr lang="en-US" sz="2400" dirty="0">
                <a:effectLst/>
                <a:latin typeface="Times New Roman, serif"/>
              </a:rPr>
              <a:t>There is no rigid hierarchy of appellations or strict regional designations. Instead, Vietnamese winemaking focuses on innovation and quality, allowing producers to experiment with grape varieties and techniques that suit the country’s tropical climate.</a:t>
            </a:r>
            <a:endParaRPr lang="en-US" sz="2400" dirty="0">
              <a:effectLst/>
            </a:endParaRPr>
          </a:p>
        </p:txBody>
      </p:sp>
      <p:pic>
        <p:nvPicPr>
          <p:cNvPr id="5" name="Picture 4">
            <a:extLst>
              <a:ext uri="{FF2B5EF4-FFF2-40B4-BE49-F238E27FC236}">
                <a16:creationId xmlns:a16="http://schemas.microsoft.com/office/drawing/2014/main" id="{FD34B3BC-8387-9A44-C2C7-277867D1C228}"/>
              </a:ext>
            </a:extLst>
          </p:cNvPr>
          <p:cNvPicPr>
            <a:picLocks noChangeAspect="1"/>
          </p:cNvPicPr>
          <p:nvPr/>
        </p:nvPicPr>
        <p:blipFill>
          <a:blip r:embed="rId2">
            <a:extLst>
              <a:ext uri="{28A0092B-C50C-407E-A947-70E740481C1C}">
                <a14:useLocalDpi xmlns:a14="http://schemas.microsoft.com/office/drawing/2010/main" val="0"/>
              </a:ext>
            </a:extLst>
          </a:blip>
          <a:srcRect l="3525" r="8572"/>
          <a:stretch/>
        </p:blipFill>
        <p:spPr>
          <a:xfrm>
            <a:off x="0" y="3114840"/>
            <a:ext cx="4935557" cy="3743159"/>
          </a:xfrm>
          <a:prstGeom prst="rect">
            <a:avLst/>
          </a:prstGeom>
        </p:spPr>
      </p:pic>
      <p:sp>
        <p:nvSpPr>
          <p:cNvPr id="7" name="TextBox 6">
            <a:extLst>
              <a:ext uri="{FF2B5EF4-FFF2-40B4-BE49-F238E27FC236}">
                <a16:creationId xmlns:a16="http://schemas.microsoft.com/office/drawing/2014/main" id="{FE293A8A-8215-19F3-F968-D218572BBCCB}"/>
              </a:ext>
            </a:extLst>
          </p:cNvPr>
          <p:cNvSpPr txBox="1"/>
          <p:nvPr/>
        </p:nvSpPr>
        <p:spPr>
          <a:xfrm>
            <a:off x="5186190" y="3114840"/>
            <a:ext cx="6701010" cy="2754600"/>
          </a:xfrm>
          <a:prstGeom prst="rect">
            <a:avLst/>
          </a:prstGeom>
          <a:noFill/>
        </p:spPr>
        <p:txBody>
          <a:bodyPr wrap="square">
            <a:spAutoFit/>
          </a:bodyPr>
          <a:lstStyle/>
          <a:p>
            <a:pPr marL="457200" indent="-457200" algn="l" rtl="0">
              <a:spcAft>
                <a:spcPts val="576"/>
              </a:spcAft>
              <a:buFont typeface="Arial" panose="020B0604020202020204" pitchFamily="34" charset="0"/>
              <a:buChar char="•"/>
            </a:pPr>
            <a:r>
              <a:rPr lang="en-US" sz="2400" dirty="0">
                <a:effectLst/>
                <a:latin typeface="Times New Roman, serif"/>
              </a:rPr>
              <a:t>This straightforward system emphasizes quality over bureaucracy, letting wines earn recognition through merit, such as international awards and consumer acclaim, rather than predefined labels. </a:t>
            </a:r>
          </a:p>
          <a:p>
            <a:pPr marL="457200" indent="-457200" algn="l" rtl="0">
              <a:spcAft>
                <a:spcPts val="576"/>
              </a:spcAft>
              <a:buFont typeface="Arial" panose="020B0604020202020204" pitchFamily="34" charset="0"/>
              <a:buChar char="•"/>
            </a:pPr>
            <a:r>
              <a:rPr lang="en-US" sz="2400" dirty="0">
                <a:effectLst/>
                <a:latin typeface="Times New Roman, serif"/>
              </a:rPr>
              <a:t>Vietnamese wineries prioritize crafting wines that appeal to both local and global palates, fostering creativity and accessibility. </a:t>
            </a:r>
            <a:endParaRPr lang="en-US" sz="2400" dirty="0">
              <a:effectLst/>
            </a:endParaRPr>
          </a:p>
        </p:txBody>
      </p:sp>
    </p:spTree>
    <p:extLst>
      <p:ext uri="{BB962C8B-B14F-4D97-AF65-F5344CB8AC3E}">
        <p14:creationId xmlns:p14="http://schemas.microsoft.com/office/powerpoint/2010/main" val="35871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5163398-7CB1-AC61-EB88-1D91A6A2D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43806-4E85-4AB3-8771-631846C4C97F}"/>
              </a:ext>
            </a:extLst>
          </p:cNvPr>
          <p:cNvSpPr>
            <a:spLocks noGrp="1"/>
          </p:cNvSpPr>
          <p:nvPr>
            <p:ph type="ctrTitle"/>
          </p:nvPr>
        </p:nvSpPr>
        <p:spPr>
          <a:xfrm>
            <a:off x="0" y="1"/>
            <a:ext cx="9019138" cy="1170431"/>
          </a:xfrm>
        </p:spPr>
        <p:txBody>
          <a:bodyPr anchor="ctr">
            <a:normAutofit/>
          </a:bodyPr>
          <a:lstStyle/>
          <a:p>
            <a:pPr marL="0" marR="0"/>
            <a:r>
              <a:rPr lang="en-US" b="1" dirty="0">
                <a:effectLst/>
                <a:latin typeface="Times New Roman" panose="02020603050405020304" pitchFamily="18" charset="0"/>
                <a:ea typeface="Times New Roman" panose="02020603050405020304" pitchFamily="18" charset="0"/>
              </a:rPr>
              <a:t>Vietnam’s Wine Regions</a:t>
            </a:r>
            <a:endParaRPr lang="en-US"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448A75BB-A054-F179-6B49-7A6D01E0B891}"/>
              </a:ext>
            </a:extLst>
          </p:cNvPr>
          <p:cNvSpPr>
            <a:spLocks noGrp="1"/>
          </p:cNvSpPr>
          <p:nvPr>
            <p:ph type="subTitle" idx="1"/>
          </p:nvPr>
        </p:nvSpPr>
        <p:spPr>
          <a:xfrm>
            <a:off x="658367" y="1302784"/>
            <a:ext cx="8360771" cy="4923203"/>
          </a:xfrm>
        </p:spPr>
        <p:txBody>
          <a:bodyPr>
            <a:noAutofit/>
          </a:bodyPr>
          <a:lstStyle/>
          <a:p>
            <a:pPr marR="0" algn="l"/>
            <a:r>
              <a:rPr lang="en-US" b="1" dirty="0" err="1">
                <a:effectLst/>
                <a:latin typeface="Times New Roman" panose="02020603050405020304" pitchFamily="18" charset="0"/>
                <a:ea typeface="Times New Roman" panose="02020603050405020304" pitchFamily="18" charset="0"/>
              </a:rPr>
              <a:t>Dalat</a:t>
            </a:r>
            <a:endParaRPr lang="en-US" b="1" dirty="0">
              <a:effectLst/>
              <a:latin typeface="Times New Roman" panose="02020603050405020304" pitchFamily="18" charset="0"/>
              <a:ea typeface="Times New Roman" panose="02020603050405020304" pitchFamily="18" charset="0"/>
            </a:endParaRPr>
          </a:p>
          <a:p>
            <a:pPr marL="457200" marR="0" indent="-457200" algn="l">
              <a:buFont typeface="Arial" panose="020B0604020202020204" pitchFamily="34" charset="0"/>
              <a:buChar char="•"/>
            </a:pPr>
            <a:r>
              <a:rPr lang="en-US" b="1" dirty="0">
                <a:effectLst/>
                <a:latin typeface="Times New Roman" panose="02020603050405020304" pitchFamily="18" charset="0"/>
                <a:ea typeface="Times New Roman" panose="02020603050405020304" pitchFamily="18" charset="0"/>
              </a:rPr>
              <a:t>The Highland Haven</a:t>
            </a:r>
            <a:r>
              <a:rPr lang="en-US" dirty="0">
                <a:effectLst/>
                <a:latin typeface="Times New Roman" panose="02020603050405020304" pitchFamily="18" charset="0"/>
                <a:ea typeface="Times New Roman" panose="02020603050405020304" pitchFamily="18" charset="0"/>
              </a:rPr>
              <a:t> Nestled in the Central Highlands, </a:t>
            </a:r>
            <a:r>
              <a:rPr lang="en-US" dirty="0" err="1">
                <a:effectLst/>
                <a:latin typeface="Times New Roman" panose="02020603050405020304" pitchFamily="18" charset="0"/>
                <a:ea typeface="Times New Roman" panose="02020603050405020304" pitchFamily="18" charset="0"/>
              </a:rPr>
              <a:t>Dalat</a:t>
            </a:r>
            <a:r>
              <a:rPr lang="en-US" dirty="0">
                <a:effectLst/>
                <a:latin typeface="Times New Roman" panose="02020603050405020304" pitchFamily="18" charset="0"/>
                <a:ea typeface="Times New Roman" panose="02020603050405020304" pitchFamily="18" charset="0"/>
              </a:rPr>
              <a:t> is Vietnam’s premier wine region.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Its cool climate and fertile soils make it ideal for growing grapes.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Predominantly producing table wines and sparkling varieties, </a:t>
            </a:r>
            <a:r>
              <a:rPr lang="en-US" dirty="0" err="1">
                <a:effectLst/>
                <a:latin typeface="Times New Roman" panose="02020603050405020304" pitchFamily="18" charset="0"/>
                <a:ea typeface="Times New Roman" panose="02020603050405020304" pitchFamily="18" charset="0"/>
              </a:rPr>
              <a:t>Dalat</a:t>
            </a:r>
            <a:r>
              <a:rPr lang="en-US" dirty="0">
                <a:effectLst/>
                <a:latin typeface="Times New Roman" panose="02020603050405020304" pitchFamily="18" charset="0"/>
                <a:ea typeface="Times New Roman" panose="02020603050405020304" pitchFamily="18" charset="0"/>
              </a:rPr>
              <a:t> wineries are celebrated for their creative use of both international grapes like Cabernet Sauvignon and local hybrids. </a:t>
            </a:r>
          </a:p>
          <a:p>
            <a:pPr marL="457200" marR="0" indent="-457200" algn="l">
              <a:buFont typeface="Arial" panose="020B0604020202020204" pitchFamily="34" charset="0"/>
              <a:buChar char="•"/>
            </a:pPr>
            <a:r>
              <a:rPr lang="en-US" dirty="0">
                <a:effectLst/>
                <a:latin typeface="Times New Roman" panose="02020603050405020304" pitchFamily="18" charset="0"/>
                <a:ea typeface="Times New Roman" panose="02020603050405020304" pitchFamily="18" charset="0"/>
              </a:rPr>
              <a:t>The region’s volcanic soils contribute distinct mineral notes to its wines.</a:t>
            </a:r>
          </a:p>
        </p:txBody>
      </p:sp>
      <p:pic>
        <p:nvPicPr>
          <p:cNvPr id="4" name="Picture 3">
            <a:extLst>
              <a:ext uri="{FF2B5EF4-FFF2-40B4-BE49-F238E27FC236}">
                <a16:creationId xmlns:a16="http://schemas.microsoft.com/office/drawing/2014/main" id="{D946A131-15CC-B311-D73F-66B35AC4BAB6}"/>
              </a:ext>
            </a:extLst>
          </p:cNvPr>
          <p:cNvPicPr>
            <a:picLocks noChangeAspect="1"/>
          </p:cNvPicPr>
          <p:nvPr/>
        </p:nvPicPr>
        <p:blipFill>
          <a:blip r:embed="rId2">
            <a:extLst>
              <a:ext uri="{28A0092B-C50C-407E-A947-70E740481C1C}">
                <a14:useLocalDpi xmlns:a14="http://schemas.microsoft.com/office/drawing/2010/main" val="0"/>
              </a:ext>
            </a:extLst>
          </a:blip>
          <a:srcRect l="46687" r="20783"/>
          <a:stretch/>
        </p:blipFill>
        <p:spPr>
          <a:xfrm>
            <a:off x="9019140" y="28575"/>
            <a:ext cx="3172858" cy="6829425"/>
          </a:xfrm>
          <a:prstGeom prst="rect">
            <a:avLst/>
          </a:prstGeom>
        </p:spPr>
      </p:pic>
    </p:spTree>
    <p:extLst>
      <p:ext uri="{BB962C8B-B14F-4D97-AF65-F5344CB8AC3E}">
        <p14:creationId xmlns:p14="http://schemas.microsoft.com/office/powerpoint/2010/main" val="32196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2925</TotalTime>
  <Words>1836</Words>
  <Application>Microsoft Office PowerPoint</Application>
  <PresentationFormat>Widescreen</PresentationFormat>
  <Paragraphs>122</Paragraphs>
  <Slides>22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Aptos Display</vt:lpstr>
      <vt:lpstr>Arial</vt:lpstr>
      <vt:lpstr>Calibri</vt:lpstr>
      <vt:lpstr>Consolas</vt:lpstr>
      <vt:lpstr>Symbol</vt:lpstr>
      <vt:lpstr>Tahoma</vt:lpstr>
      <vt:lpstr>Times New Roman</vt:lpstr>
      <vt:lpstr>Times New Roman, serif</vt:lpstr>
      <vt:lpstr>Office Theme</vt:lpstr>
      <vt:lpstr>Wine Regions of the World The Wines of Vietnam Presented by  Marc Silver</vt:lpstr>
      <vt:lpstr>The Wines of Vietnam</vt:lpstr>
      <vt:lpstr>A Hidden Gem in Southeast Asia</vt:lpstr>
      <vt:lpstr>Overview of Vietnam's Wine Economy </vt:lpstr>
      <vt:lpstr>The Renaissance of Vietnamese Wine</vt:lpstr>
      <vt:lpstr>The Renaissance of Vietnamese Wine</vt:lpstr>
      <vt:lpstr>The Renaissance of Vietnamese Wine</vt:lpstr>
      <vt:lpstr>Vietnam’s Wine Classification System</vt:lpstr>
      <vt:lpstr>Vietnam’s Wine Regions</vt:lpstr>
      <vt:lpstr>Vietnam’s Wine Regions</vt:lpstr>
      <vt:lpstr>Vietnam’s Wine Regions</vt:lpstr>
      <vt:lpstr>Major Varietals of Vietnam</vt:lpstr>
      <vt:lpstr>Major Varietals of Vietnam</vt:lpstr>
      <vt:lpstr>Tasting Notes and Food Pairings </vt:lpstr>
      <vt:lpstr>Sustainable Winemaking Practices in Vietnam</vt:lpstr>
      <vt:lpstr>Sustainable Winemaking Practices in Vietnam</vt:lpstr>
      <vt:lpstr>Notable Wineries in Vietnam</vt:lpstr>
      <vt:lpstr>Vietnam’s Wine Culture and Traditions</vt:lpstr>
      <vt:lpstr>Final Thoughts</vt:lpstr>
      <vt:lpstr>Final Thoughts</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173</cp:revision>
  <dcterms:created xsi:type="dcterms:W3CDTF">2024-07-15T00:09:41Z</dcterms:created>
  <dcterms:modified xsi:type="dcterms:W3CDTF">2025-01-22T03:28:58Z</dcterms:modified>
</cp:coreProperties>
</file>