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0C_0.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6" r:id="rId2"/>
    <p:sldId id="273" r:id="rId3"/>
    <p:sldId id="257" r:id="rId4"/>
    <p:sldId id="274" r:id="rId5"/>
    <p:sldId id="278" r:id="rId6"/>
    <p:sldId id="259" r:id="rId7"/>
    <p:sldId id="279" r:id="rId8"/>
    <p:sldId id="260" r:id="rId9"/>
    <p:sldId id="281" r:id="rId10"/>
    <p:sldId id="261" r:id="rId11"/>
    <p:sldId id="267" r:id="rId12"/>
    <p:sldId id="264" r:id="rId13"/>
    <p:sldId id="266" r:id="rId14"/>
    <p:sldId id="269" r:id="rId15"/>
    <p:sldId id="270" r:id="rId16"/>
    <p:sldId id="275" r:id="rId17"/>
    <p:sldId id="268" r:id="rId18"/>
    <p:sldId id="271" r:id="rId19"/>
    <p:sldId id="280" r:id="rId20"/>
    <p:sldId id="276" r:id="rId21"/>
    <p:sldId id="272" r:id="rId22"/>
    <p:sldId id="277" r:id="rId23"/>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3272" autoAdjust="0"/>
  </p:normalViewPr>
  <p:slideViewPr>
    <p:cSldViewPr snapToGrid="0">
      <p:cViewPr varScale="1">
        <p:scale>
          <a:sx n="94" d="100"/>
          <a:sy n="94" d="100"/>
        </p:scale>
        <p:origin x="3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0C_0.xml><?xml version="1.0" encoding="utf-8"?>
<p188:cmLst xmlns:a="http://schemas.openxmlformats.org/drawingml/2006/main" xmlns:r="http://schemas.openxmlformats.org/officeDocument/2006/relationships" xmlns:p188="http://schemas.microsoft.com/office/powerpoint/2018/8/main">
  <p188:cm id="{2C3DF581-E49D-4F42-8741-026F6388E58F}" authorId="{5A6809BF-033D-8017-B196-2FD9BEB1A563}" created="2024-07-30T01:26:28.527">
    <ac:deMkLst xmlns:ac="http://schemas.microsoft.com/office/drawing/2013/main/command">
      <pc:docMk xmlns:pc="http://schemas.microsoft.com/office/powerpoint/2013/main/command"/>
      <pc:sldMk xmlns:pc="http://schemas.microsoft.com/office/powerpoint/2013/main/command" cId="0" sldId="268"/>
      <ac:spMk id="11" creationId="{F825F03C-9B3E-4525-938D-1F6E1ABEE7BA}"/>
    </ac:deMkLst>
    <p188:txBody>
      <a:bodyPr/>
      <a:lstStyle/>
      <a:p>
        <a:r>
          <a:rPr lang="en-US"/>
          <a:t>The harbor was used initially by First Nations and is used even today, mostly by small cruise ships and recreational ships.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11</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13</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D3D8AC-86B9-7D64-CE13-B1A7638478CC}"/>
              </a:ext>
            </a:extLst>
          </p:cNvPr>
          <p:cNvSpPr txBox="1">
            <a:spLocks noGrp="1"/>
          </p:cNvSpPr>
          <p:nvPr>
            <p:ph type="sldNum" sz="quarter" idx="5"/>
          </p:nvPr>
        </p:nvSpPr>
        <p:spPr>
          <a:ln/>
        </p:spPr>
        <p:txBody>
          <a:bodyPr vert="horz" lIns="0" tIns="0" rIns="0" bIns="0" anchor="b" anchorCtr="0">
            <a:noAutofit/>
          </a:bodyPr>
          <a:lstStyle/>
          <a:p>
            <a:pPr lvl="0"/>
            <a:fld id="{D3E175F3-7FC7-486F-92B5-64BA84236E38}" type="slidenum">
              <a:t>14</a:t>
            </a:fld>
            <a:endParaRPr lang="en-US"/>
          </a:p>
        </p:txBody>
      </p:sp>
      <p:sp>
        <p:nvSpPr>
          <p:cNvPr id="2" name="Slide Image Placeholder 1">
            <a:extLst>
              <a:ext uri="{FF2B5EF4-FFF2-40B4-BE49-F238E27FC236}">
                <a16:creationId xmlns:a16="http://schemas.microsoft.com/office/drawing/2014/main" id="{342AAE3C-2AFE-3FD0-2980-C0A8E9A5F8D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B81FC57-7E55-DC34-0B93-FA11F5960FFB}"/>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152CD5-FAC0-DC45-4399-F0C755D1571D}"/>
              </a:ext>
            </a:extLst>
          </p:cNvPr>
          <p:cNvSpPr txBox="1">
            <a:spLocks noGrp="1"/>
          </p:cNvSpPr>
          <p:nvPr>
            <p:ph type="sldNum" sz="quarter" idx="5"/>
          </p:nvPr>
        </p:nvSpPr>
        <p:spPr>
          <a:ln/>
        </p:spPr>
        <p:txBody>
          <a:bodyPr vert="horz" lIns="0" tIns="0" rIns="0" bIns="0" anchor="b" anchorCtr="0">
            <a:noAutofit/>
          </a:bodyPr>
          <a:lstStyle/>
          <a:p>
            <a:pPr lvl="0"/>
            <a:fld id="{26E381C6-DFD7-4801-93D2-5861C941F8E4}" type="slidenum">
              <a:t>15</a:t>
            </a:fld>
            <a:endParaRPr lang="en-US"/>
          </a:p>
        </p:txBody>
      </p:sp>
      <p:sp>
        <p:nvSpPr>
          <p:cNvPr id="2" name="Slide Image Placeholder 1">
            <a:extLst>
              <a:ext uri="{FF2B5EF4-FFF2-40B4-BE49-F238E27FC236}">
                <a16:creationId xmlns:a16="http://schemas.microsoft.com/office/drawing/2014/main" id="{0C105418-0DF7-F806-7446-B75CDD4F30B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DBC2A9-DDE2-7595-C16A-060632F5A2E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16</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18</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33082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20</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79970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a:t>
            </a:fld>
            <a:endParaRPr lang="en-US"/>
          </a:p>
        </p:txBody>
      </p:sp>
    </p:spTree>
    <p:extLst>
      <p:ext uri="{BB962C8B-B14F-4D97-AF65-F5344CB8AC3E}">
        <p14:creationId xmlns:p14="http://schemas.microsoft.com/office/powerpoint/2010/main" val="2154998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21</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356A5704-DE3E-57D1-68C8-CFD3884BEE7D}"/>
              </a:ext>
            </a:extLst>
          </p:cNvPr>
          <p:cNvSpPr txBox="1">
            <a:spLocks noGrp="1" noRot="1" noChangeAspect="1" noChangeArrowheads="1"/>
          </p:cNvSpPr>
          <p:nvPr>
            <p:ph type="sldImg"/>
          </p:nvPr>
        </p:nvSpPr>
        <p:spPr bwMode="auto">
          <a:xfrm>
            <a:off x="382588" y="695325"/>
            <a:ext cx="6092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407D66F1-2F4D-3EFB-4C8C-68D192516D0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48900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599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0C_0.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214313"/>
            <a:ext cx="10080625" cy="2086725"/>
          </a:xfrm>
          <a:prstGeom prst="rect">
            <a:avLst/>
          </a:prstGeom>
        </p:spPr>
        <p:txBody>
          <a:bodyPr vert="horz" wrap="square">
            <a:spAutoFit/>
          </a:bodyPr>
          <a:lstStyle/>
          <a:p>
            <a:pPr algn="ctr"/>
            <a:r>
              <a:rPr lang="en-US" b="1" dirty="0">
                <a:latin typeface="Times New Roman" panose="02020603050405020304" pitchFamily="18" charset="0"/>
                <a:cs typeface="Times New Roman" panose="02020603050405020304" pitchFamily="18" charset="0"/>
              </a:rPr>
              <a:t>Victoria, British Columbia</a:t>
            </a:r>
            <a:br>
              <a:rPr lang="en-US" sz="4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Presented by</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Fellow Cruiser</a:t>
            </a:r>
            <a:br>
              <a:rPr lang="en-US" sz="80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Marc Silver</a:t>
            </a:r>
            <a:endParaRPr lang="en-US" sz="4400" b="1"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red maple leaf on a white background&#10;&#10;Description automatically generated">
            <a:extLst>
              <a:ext uri="{FF2B5EF4-FFF2-40B4-BE49-F238E27FC236}">
                <a16:creationId xmlns:a16="http://schemas.microsoft.com/office/drawing/2014/main" id="{FA00437F-A5BF-B215-94AA-F2B63D824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448" y="2357438"/>
            <a:ext cx="5333728" cy="2666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22225"/>
            <a:ext cx="10080624" cy="793750"/>
          </a:xfrm>
          <a:prstGeom prst="rect">
            <a:avLst/>
          </a:prstGeom>
        </p:spPr>
        <p:txBody>
          <a:bodyPr vert="horz"/>
          <a:lstStyle/>
          <a:p>
            <a:pPr lvl="0" algn="ctr" rtl="0">
              <a:lnSpc>
                <a:spcPct val="115000"/>
              </a:lnSpc>
              <a:spcAft>
                <a:spcPts val="1236"/>
              </a:spcAft>
            </a:pPr>
            <a:r>
              <a:rPr lang="en-US" sz="4000" b="1" dirty="0">
                <a:solidFill>
                  <a:srgbClr val="000000"/>
                </a:solidFill>
                <a:latin typeface="Times New Roman" panose="02020603050405020304" pitchFamily="18" charset="0"/>
                <a:cs typeface="Times New Roman" panose="02020603050405020304" pitchFamily="18" charset="0"/>
              </a:rPr>
              <a:t>Getting Around Victoria</a:t>
            </a:r>
          </a:p>
        </p:txBody>
      </p:sp>
      <p:sp>
        <p:nvSpPr>
          <p:cNvPr id="8" name="TextBox 7">
            <a:extLst>
              <a:ext uri="{FF2B5EF4-FFF2-40B4-BE49-F238E27FC236}">
                <a16:creationId xmlns:a16="http://schemas.microsoft.com/office/drawing/2014/main" id="{FEA2BF4D-FA93-DE63-B297-86861BB573F8}"/>
              </a:ext>
            </a:extLst>
          </p:cNvPr>
          <p:cNvSpPr txBox="1"/>
          <p:nvPr/>
        </p:nvSpPr>
        <p:spPr>
          <a:xfrm>
            <a:off x="0" y="760237"/>
            <a:ext cx="9926425" cy="2616101"/>
          </a:xfrm>
          <a:prstGeom prst="rect">
            <a:avLst/>
          </a:prstGeom>
          <a:noFill/>
        </p:spPr>
        <p:txBody>
          <a:bodyPr wrap="square">
            <a:spAutoFit/>
          </a:bodyPr>
          <a:lstStyle/>
          <a:p>
            <a:pPr marL="342900" marR="0" lvl="0" indent="-342900" rtl="0" hangingPunct="0">
              <a:lnSpc>
                <a:spcPct val="100000"/>
              </a:lnSpc>
              <a:spcBef>
                <a:spcPts val="0"/>
              </a:spcBef>
              <a:spcAft>
                <a:spcPts val="0"/>
              </a:spcAft>
              <a:buFont typeface="Arial" panose="020B0604020202020204" pitchFamily="34" charset="0"/>
              <a:buChar char="•"/>
              <a:tabLst/>
            </a:pPr>
            <a:r>
              <a:rPr lang="en-US" sz="2000" dirty="0">
                <a:latin typeface="Times New Roman" panose="02020603050405020304" pitchFamily="18" charset="0"/>
                <a:cs typeface="Times New Roman" panose="02020603050405020304" pitchFamily="18" charset="0"/>
              </a:rPr>
              <a:t>The BC Transit offers a DayPASS for use on city busses. The pass gives a discount for unlimited travel throughout the day in the transit system it was purchased in.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paper DayPASS can be purchased onboard a bus with $5 cash or two tickets.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Please note that drivers do not carry change.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pay using a paper DayPASS, show the front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of the pass to the driver and retain your DayPASS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for future trips that day.</a:t>
            </a:r>
          </a:p>
          <a:p>
            <a:pPr marL="342900" marR="0" lvl="0" indent="-342900" rtl="0" hangingPunct="0">
              <a:lnSpc>
                <a:spcPct val="100000"/>
              </a:lnSpc>
              <a:spcBef>
                <a:spcPts val="0"/>
              </a:spcBef>
              <a:spcAft>
                <a:spcPts val="0"/>
              </a:spcAft>
              <a:buFont typeface="Arial" panose="020B0604020202020204" pitchFamily="34" charset="0"/>
              <a:buChar char="•"/>
              <a:tabLst/>
            </a:pPr>
            <a:endParaRPr lang="en-US" sz="2400" b="0" i="0" u="none" strike="noStrike" kern="1200" dirty="0">
              <a:ln>
                <a:noFill/>
              </a:ln>
              <a:latin typeface="Times New Roman" panose="02020603050405020304" pitchFamily="18" charset="0"/>
              <a:ea typeface="Lucida Sans Unicode" pitchFamily="2"/>
              <a:cs typeface="Times New Roman" panose="02020603050405020304" pitchFamily="18" charset="0"/>
            </a:endParaRPr>
          </a:p>
        </p:txBody>
      </p:sp>
      <p:sp>
        <p:nvSpPr>
          <p:cNvPr id="10" name="TextBox 9">
            <a:extLst>
              <a:ext uri="{FF2B5EF4-FFF2-40B4-BE49-F238E27FC236}">
                <a16:creationId xmlns:a16="http://schemas.microsoft.com/office/drawing/2014/main" id="{FC4DE3BA-0587-6B82-B527-AC904FA02EE4}"/>
              </a:ext>
            </a:extLst>
          </p:cNvPr>
          <p:cNvSpPr txBox="1"/>
          <p:nvPr/>
        </p:nvSpPr>
        <p:spPr>
          <a:xfrm>
            <a:off x="0" y="4591596"/>
            <a:ext cx="5515581" cy="1015663"/>
          </a:xfrm>
          <a:prstGeom prst="rect">
            <a:avLst/>
          </a:prstGeom>
          <a:noFill/>
        </p:spPr>
        <p:txBody>
          <a:bodyPr wrap="square">
            <a:spAutoFit/>
          </a:bodyPr>
          <a:lstStyle/>
          <a:p>
            <a:pPr algn="ctr"/>
            <a:r>
              <a:rPr lang="en-US" sz="2000" dirty="0">
                <a:latin typeface="Times New Roman" panose="02020603050405020304" pitchFamily="18" charset="0"/>
                <a:cs typeface="Times New Roman" panose="02020603050405020304" pitchFamily="18" charset="0"/>
              </a:rPr>
              <a:t>Adult fare is $2.50</a:t>
            </a:r>
          </a:p>
          <a:p>
            <a:pPr algn="ctr"/>
            <a:r>
              <a:rPr lang="en-US" sz="2000" dirty="0">
                <a:latin typeface="Times New Roman" panose="02020603050405020304" pitchFamily="18" charset="0"/>
                <a:cs typeface="Times New Roman" panose="02020603050405020304" pitchFamily="18" charset="0"/>
              </a:rPr>
              <a:t>CHILD (6 TO 12) Free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Unlimited day pass is $5.00</a:t>
            </a:r>
          </a:p>
        </p:txBody>
      </p:sp>
      <p:pic>
        <p:nvPicPr>
          <p:cNvPr id="4" name="Picture 3" descr="A map of a city&#10;&#10;Description automatically generated">
            <a:extLst>
              <a:ext uri="{FF2B5EF4-FFF2-40B4-BE49-F238E27FC236}">
                <a16:creationId xmlns:a16="http://schemas.microsoft.com/office/drawing/2014/main" id="{00272283-926C-B051-6C4C-970A7D229DE4}"/>
              </a:ext>
            </a:extLst>
          </p:cNvPr>
          <p:cNvPicPr>
            <a:picLocks noChangeAspect="1"/>
          </p:cNvPicPr>
          <p:nvPr/>
        </p:nvPicPr>
        <p:blipFill rotWithShape="1">
          <a:blip r:embed="rId3">
            <a:extLst>
              <a:ext uri="{28A0092B-C50C-407E-A947-70E740481C1C}">
                <a14:useLocalDpi xmlns:a14="http://schemas.microsoft.com/office/drawing/2010/main" val="0"/>
              </a:ext>
            </a:extLst>
          </a:blip>
          <a:srcRect b="30524"/>
          <a:stretch/>
        </p:blipFill>
        <p:spPr>
          <a:xfrm>
            <a:off x="5515582" y="1760873"/>
            <a:ext cx="4565041" cy="3887452"/>
          </a:xfrm>
          <a:prstGeom prst="rect">
            <a:avLst/>
          </a:prstGeom>
        </p:spPr>
      </p:pic>
      <p:pic>
        <p:nvPicPr>
          <p:cNvPr id="6" name="Picture 5" descr="A bus on the road&#10;&#10;Description automatically generated">
            <a:extLst>
              <a:ext uri="{FF2B5EF4-FFF2-40B4-BE49-F238E27FC236}">
                <a16:creationId xmlns:a16="http://schemas.microsoft.com/office/drawing/2014/main" id="{293DD233-E6E8-E051-E698-750601DB384F}"/>
              </a:ext>
            </a:extLst>
          </p:cNvPr>
          <p:cNvPicPr>
            <a:picLocks noChangeAspect="1"/>
          </p:cNvPicPr>
          <p:nvPr/>
        </p:nvPicPr>
        <p:blipFill rotWithShape="1">
          <a:blip r:embed="rId4">
            <a:extLst>
              <a:ext uri="{28A0092B-C50C-407E-A947-70E740481C1C}">
                <a14:useLocalDpi xmlns:a14="http://schemas.microsoft.com/office/drawing/2010/main" val="0"/>
              </a:ext>
            </a:extLst>
          </a:blip>
          <a:srcRect t="31164" b="7639"/>
          <a:stretch/>
        </p:blipFill>
        <p:spPr>
          <a:xfrm>
            <a:off x="946050" y="2947481"/>
            <a:ext cx="4017162" cy="1644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arn(inVertical)">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additive="base">
                                        <p:cTn id="21"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 calcmode="lin" valueType="num">
                                      <p:cBhvr additive="base">
                                        <p:cTn id="27"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2">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0" y="17463"/>
            <a:ext cx="10080625" cy="803275"/>
          </a:xfrm>
          <a:prstGeom prst="rect">
            <a:avLst/>
          </a:prstGeom>
        </p:spPr>
        <p:txBody>
          <a:bodyPr vert="horz"/>
          <a:lstStyle/>
          <a:p>
            <a:pPr algn="ctr"/>
            <a:r>
              <a:rPr lang="en-US" b="1" dirty="0">
                <a:latin typeface="Times New Roman" panose="02020603050405020304" pitchFamily="18" charset="0"/>
                <a:cs typeface="Times New Roman" panose="02020603050405020304" pitchFamily="18" charset="0"/>
              </a:rPr>
              <a:t>Fisherman's Wharf Victoria</a:t>
            </a:r>
            <a:br>
              <a:rPr lang="en-US" b="1" dirty="0"/>
            </a:b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81A1606-CC32-A33D-8A80-BB21D7609761}"/>
              </a:ext>
            </a:extLst>
          </p:cNvPr>
          <p:cNvSpPr txBox="1"/>
          <p:nvPr/>
        </p:nvSpPr>
        <p:spPr>
          <a:xfrm>
            <a:off x="17675" y="820091"/>
            <a:ext cx="9853156"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Just around the corner from Victoria's Inner Harbor, Fisherman's Wharf is a hidden treasure waiting to be discovered.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unique marine destination offers food kiosks, unique shops and eco-tour adventures in the heart of the working harbor.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Wander down the docks with your lunch, buy seafood fresh off the boat, see moored pleasure vessels and float homes,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watch as fishing vessels unload.</a:t>
            </a:r>
          </a:p>
        </p:txBody>
      </p:sp>
      <p:pic>
        <p:nvPicPr>
          <p:cNvPr id="4" name="Picture 3" descr="A crowd of people walking on a boardwalk&#10;&#10;Description automatically generated">
            <a:extLst>
              <a:ext uri="{FF2B5EF4-FFF2-40B4-BE49-F238E27FC236}">
                <a16:creationId xmlns:a16="http://schemas.microsoft.com/office/drawing/2014/main" id="{B2D55CED-0C43-466A-CB15-B3AF1203B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409" y="2750406"/>
            <a:ext cx="4380216" cy="2920144"/>
          </a:xfrm>
          <a:prstGeom prst="rect">
            <a:avLst/>
          </a:prstGeom>
        </p:spPr>
      </p:pic>
      <p:sp>
        <p:nvSpPr>
          <p:cNvPr id="6" name="TextBox 5">
            <a:extLst>
              <a:ext uri="{FF2B5EF4-FFF2-40B4-BE49-F238E27FC236}">
                <a16:creationId xmlns:a16="http://schemas.microsoft.com/office/drawing/2014/main" id="{39893D55-BBFD-9807-A7A4-37D220CD6BED}"/>
              </a:ext>
            </a:extLst>
          </p:cNvPr>
          <p:cNvSpPr txBox="1"/>
          <p:nvPr/>
        </p:nvSpPr>
        <p:spPr>
          <a:xfrm>
            <a:off x="17675" y="3515545"/>
            <a:ext cx="5573948"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Fisherman’s Wharf is a leisurely 10-minute stroll from The Breakwater District at Ogden Point cruise ship terminal.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9">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4196665" y="22225"/>
            <a:ext cx="5883959" cy="1230842"/>
          </a:xfrm>
          <a:prstGeom prst="rect">
            <a:avLst/>
          </a:prstGeom>
        </p:spPr>
        <p:txBody>
          <a:bodyPr vert="horz" anchor="ctr"/>
          <a:lstStyle/>
          <a:p>
            <a:pPr algn="ctr"/>
            <a:r>
              <a:rPr lang="en-US" b="1" dirty="0">
                <a:latin typeface="Times New Roman" panose="02020603050405020304" pitchFamily="18" charset="0"/>
                <a:cs typeface="Times New Roman" panose="02020603050405020304" pitchFamily="18" charset="0"/>
              </a:rPr>
              <a:t>Fisgard Lighthouse</a:t>
            </a:r>
          </a:p>
        </p:txBody>
      </p:sp>
      <p:sp>
        <p:nvSpPr>
          <p:cNvPr id="8" name="TextBox 7">
            <a:extLst>
              <a:ext uri="{FF2B5EF4-FFF2-40B4-BE49-F238E27FC236}">
                <a16:creationId xmlns:a16="http://schemas.microsoft.com/office/drawing/2014/main" id="{61A47829-9A24-A985-29A8-1742DE74147F}"/>
              </a:ext>
            </a:extLst>
          </p:cNvPr>
          <p:cNvSpPr txBox="1"/>
          <p:nvPr/>
        </p:nvSpPr>
        <p:spPr>
          <a:xfrm>
            <a:off x="4289402" y="1350436"/>
            <a:ext cx="5698483" cy="3785652"/>
          </a:xfrm>
          <a:prstGeom prst="rect">
            <a:avLst/>
          </a:prstGeom>
          <a:noFill/>
        </p:spPr>
        <p:txBody>
          <a:bodyPr wrap="square">
            <a:spAutoFit/>
          </a:bodyPr>
          <a:lstStyle/>
          <a:p>
            <a:pPr marL="342900" indent="-342900">
              <a:buFont typeface="Arial" panose="020B0604020202020204" pitchFamily="34" charset="0"/>
              <a:buChar char="•"/>
            </a:pPr>
            <a:r>
              <a:rPr lang="en-US" sz="2400" dirty="0"/>
              <a:t>A 20-minute drive from downtown Victoria, Fort Rodd Hill and Fisgard Lighthouse National Historic Sites offer abundant ways to spend a fascinating half or full day exploring historic battlements, weapons and displays. </a:t>
            </a:r>
          </a:p>
          <a:p>
            <a:pPr marL="342900" indent="-342900">
              <a:buFont typeface="Arial" panose="020B0604020202020204" pitchFamily="34" charset="0"/>
              <a:buChar char="•"/>
            </a:pPr>
            <a:r>
              <a:rPr lang="en-US" sz="2400" dirty="0"/>
              <a:t>Stroll through a restored Garry oak meadow. Take the 10-minute walk to Fisgard Lighthouse. </a:t>
            </a:r>
          </a:p>
          <a:p>
            <a:pPr marL="342900" indent="-342900">
              <a:buFont typeface="Arial" panose="020B0604020202020204" pitchFamily="34" charset="0"/>
              <a:buChar char="•"/>
            </a:pPr>
            <a:endParaRPr lang="en-US" sz="2400" dirty="0"/>
          </a:p>
        </p:txBody>
      </p:sp>
      <p:pic>
        <p:nvPicPr>
          <p:cNvPr id="6" name="Picture 5" descr="A lighthouse on a rocky hill&#10;&#10;Description automatically generated">
            <a:extLst>
              <a:ext uri="{FF2B5EF4-FFF2-40B4-BE49-F238E27FC236}">
                <a16:creationId xmlns:a16="http://schemas.microsoft.com/office/drawing/2014/main" id="{86E85A9E-77BB-3396-1462-3196C83A2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252913" cy="5670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1">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9729" y="30045"/>
            <a:ext cx="10054913" cy="1076266"/>
          </a:xfrm>
          <a:prstGeom prst="rect">
            <a:avLst/>
          </a:prstGeom>
        </p:spPr>
        <p:txBody>
          <a:bodyPr vert="horz" anchor="ctr"/>
          <a:lstStyle/>
          <a:p>
            <a:pPr algn="ctr"/>
            <a:r>
              <a:rPr lang="en-US" b="1" dirty="0">
                <a:latin typeface="Times New Roman" panose="02020603050405020304" pitchFamily="18" charset="0"/>
                <a:cs typeface="Times New Roman" panose="02020603050405020304" pitchFamily="18" charset="0"/>
              </a:rPr>
              <a:t>Dino Lab Inc.</a:t>
            </a:r>
            <a:endParaRPr lang="en-US" sz="1600" b="1" dirty="0"/>
          </a:p>
        </p:txBody>
      </p:sp>
      <p:sp>
        <p:nvSpPr>
          <p:cNvPr id="8" name="TextBox 7">
            <a:extLst>
              <a:ext uri="{FF2B5EF4-FFF2-40B4-BE49-F238E27FC236}">
                <a16:creationId xmlns:a16="http://schemas.microsoft.com/office/drawing/2014/main" id="{FCED4790-07B2-275E-E4BB-E9D4083BF3D9}"/>
              </a:ext>
            </a:extLst>
          </p:cNvPr>
          <p:cNvSpPr txBox="1"/>
          <p:nvPr/>
        </p:nvSpPr>
        <p:spPr>
          <a:xfrm>
            <a:off x="3127" y="1018998"/>
            <a:ext cx="5562648" cy="4462760"/>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Dino Lab Inc. offers a museum and education center where participants can touch real fossils.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 book one of Dino Lab’s 90-minute tours you get a guided tour of the museum and 30-minutes of hands-on work helping to extract real dinosaur fossils in a specialized lab.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fossils are usually fragments from more common dinosaurs, but they’re real parts of history.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The Dino Lab has been in operation for eight years as a private restorative lab, working on extracting and preserving prehistoric fossils of dinosaurs, mammoths, ammonites and more.</a:t>
            </a:r>
          </a:p>
          <a:p>
            <a:endParaRPr lang="en-US" sz="2400" dirty="0"/>
          </a:p>
        </p:txBody>
      </p:sp>
      <p:pic>
        <p:nvPicPr>
          <p:cNvPr id="4" name="Picture 3" descr="A dinosaur skeleton in a museum&#10;&#10;Description automatically generated">
            <a:extLst>
              <a:ext uri="{FF2B5EF4-FFF2-40B4-BE49-F238E27FC236}">
                <a16:creationId xmlns:a16="http://schemas.microsoft.com/office/drawing/2014/main" id="{265469AF-BBF7-922B-B113-BF3718A0F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775" y="1018998"/>
            <a:ext cx="4514850" cy="3000375"/>
          </a:xfrm>
          <a:prstGeom prst="rect">
            <a:avLst/>
          </a:prstGeom>
        </p:spPr>
      </p:pic>
      <p:sp>
        <p:nvSpPr>
          <p:cNvPr id="6" name="TextBox 5">
            <a:extLst>
              <a:ext uri="{FF2B5EF4-FFF2-40B4-BE49-F238E27FC236}">
                <a16:creationId xmlns:a16="http://schemas.microsoft.com/office/drawing/2014/main" id="{2915D46F-D14B-CBAA-DA2B-9ED64D43557A}"/>
              </a:ext>
            </a:extLst>
          </p:cNvPr>
          <p:cNvSpPr txBox="1"/>
          <p:nvPr/>
        </p:nvSpPr>
        <p:spPr>
          <a:xfrm>
            <a:off x="5565775" y="4153711"/>
            <a:ext cx="4479409" cy="1015663"/>
          </a:xfrm>
          <a:prstGeom prst="rect">
            <a:avLst/>
          </a:prstGeom>
          <a:noFill/>
        </p:spPr>
        <p:txBody>
          <a:bodyPr wrap="square">
            <a:spAutoFit/>
          </a:bodyPr>
          <a:lstStyle/>
          <a:p>
            <a:pPr algn="ctr"/>
            <a:r>
              <a:rPr lang="en-US" sz="2000" dirty="0">
                <a:latin typeface="Times New Roman" panose="02020603050405020304" pitchFamily="18" charset="0"/>
                <a:cs typeface="Times New Roman" panose="02020603050405020304" pitchFamily="18" charset="0"/>
              </a:rPr>
              <a:t>The Dinosaur Experience -$40.00 Individual tickets (Visitors must be 4 years or older to attend the tour)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DBDB-81A6-C0F9-52AE-F92F9D72EA51}"/>
              </a:ext>
            </a:extLst>
          </p:cNvPr>
          <p:cNvSpPr txBox="1">
            <a:spLocks noGrp="1"/>
          </p:cNvSpPr>
          <p:nvPr>
            <p:ph type="title" idx="4294967295"/>
          </p:nvPr>
        </p:nvSpPr>
        <p:spPr>
          <a:xfrm>
            <a:off x="-1" y="22225"/>
            <a:ext cx="10080625" cy="991844"/>
          </a:xfrm>
          <a:prstGeom prst="rect">
            <a:avLst/>
          </a:prstGeom>
        </p:spPr>
        <p:txBody>
          <a:bodyPr vert="horz" anchor="ctr"/>
          <a:lstStyle/>
          <a:p>
            <a:pPr algn="ctr" rtl="0">
              <a:lnSpc>
                <a:spcPct val="115000"/>
              </a:lnSpc>
              <a:spcAft>
                <a:spcPts val="1236"/>
              </a:spcAft>
            </a:pPr>
            <a:r>
              <a:rPr lang="en-US" b="1" dirty="0">
                <a:latin typeface="Times New Roman" panose="02020603050405020304" pitchFamily="18" charset="0"/>
                <a:cs typeface="Times New Roman" panose="02020603050405020304" pitchFamily="18" charset="0"/>
              </a:rPr>
              <a:t>Beacon Hill Park</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B50539F-FC18-868F-67DA-CEAF728A761B}"/>
              </a:ext>
            </a:extLst>
          </p:cNvPr>
          <p:cNvSpPr txBox="1"/>
          <p:nvPr/>
        </p:nvSpPr>
        <p:spPr>
          <a:xfrm>
            <a:off x="223735" y="1014069"/>
            <a:ext cx="9699197" cy="132343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 roughly 740,000 square meters of parkland, Beacon Hill Park is the crowning jewel in Victoria’s park system.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natural areas, manicured flower beds, footpaths and many sports and play features for the whole family to enjoy.</a:t>
            </a:r>
          </a:p>
        </p:txBody>
      </p:sp>
      <p:pic>
        <p:nvPicPr>
          <p:cNvPr id="8" name="Picture 7" descr="A water fountain in a pond&#10;&#10;Description automatically generated">
            <a:extLst>
              <a:ext uri="{FF2B5EF4-FFF2-40B4-BE49-F238E27FC236}">
                <a16:creationId xmlns:a16="http://schemas.microsoft.com/office/drawing/2014/main" id="{68DE04D3-CA9F-553C-BC74-6FF4387AD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37509"/>
            <a:ext cx="4983792" cy="3333042"/>
          </a:xfrm>
          <a:prstGeom prst="rect">
            <a:avLst/>
          </a:prstGeom>
        </p:spPr>
      </p:pic>
      <p:sp>
        <p:nvSpPr>
          <p:cNvPr id="12" name="TextBox 11">
            <a:extLst>
              <a:ext uri="{FF2B5EF4-FFF2-40B4-BE49-F238E27FC236}">
                <a16:creationId xmlns:a16="http://schemas.microsoft.com/office/drawing/2014/main" id="{8B34BB89-F1A6-A1F4-A7FD-F99014490182}"/>
              </a:ext>
            </a:extLst>
          </p:cNvPr>
          <p:cNvSpPr txBox="1"/>
          <p:nvPr/>
        </p:nvSpPr>
        <p:spPr>
          <a:xfrm>
            <a:off x="4983792" y="2337508"/>
            <a:ext cx="5038926" cy="255454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number of environmentally sensitive areas have been identified within the park and are protected through local, provincial and federal law to preserve these threatened and endangered species and ecosystems.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addition to the Garry oak ecosystem, an example of a threatened species is the Yellow Montane Violet, Viola praemorsa.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650A-E13A-6A3A-42F1-17AFD42E8AA0}"/>
              </a:ext>
            </a:extLst>
          </p:cNvPr>
          <p:cNvSpPr txBox="1">
            <a:spLocks noGrp="1"/>
          </p:cNvSpPr>
          <p:nvPr>
            <p:ph type="title" idx="4294967295"/>
          </p:nvPr>
        </p:nvSpPr>
        <p:spPr>
          <a:xfrm>
            <a:off x="0" y="22225"/>
            <a:ext cx="10080624" cy="1056434"/>
          </a:xfrm>
          <a:prstGeom prst="rect">
            <a:avLst/>
          </a:prstGeom>
        </p:spPr>
        <p:txBody>
          <a:bodyPr vert="horz" anchor="ctr"/>
          <a:lstStyle/>
          <a:p>
            <a:pPr algn="ctr"/>
            <a:r>
              <a:rPr lang="en-US" b="1" dirty="0">
                <a:latin typeface="Times New Roman" panose="02020603050405020304" pitchFamily="18" charset="0"/>
                <a:cs typeface="Times New Roman" panose="02020603050405020304" pitchFamily="18" charset="0"/>
              </a:rPr>
              <a:t>British Columbia Parliament Buildings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60C2836-5561-E6E8-40DA-87AE1F95F5AD}"/>
              </a:ext>
            </a:extLst>
          </p:cNvPr>
          <p:cNvSpPr txBox="1"/>
          <p:nvPr/>
        </p:nvSpPr>
        <p:spPr>
          <a:xfrm>
            <a:off x="38075" y="942449"/>
            <a:ext cx="4267489" cy="4401205"/>
          </a:xfrm>
          <a:prstGeom prst="rect">
            <a:avLst/>
          </a:prstGeom>
          <a:noFill/>
        </p:spPr>
        <p:txBody>
          <a:bodyPr wrap="square">
            <a:spAutoFit/>
          </a:bodyPr>
          <a:lstStyle/>
          <a:p>
            <a:pPr marL="457200"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British Columbia Parliament Buildings are historic buildings, located along the inner harbor in the heart of the city.</a:t>
            </a:r>
          </a:p>
          <a:p>
            <a:pPr marL="457200"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buildings are open to the public, and visitors can take free guided interior tours on weekdays or stroll along the beautiful grounds. </a:t>
            </a:r>
          </a:p>
          <a:p>
            <a:pPr marL="457200"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Parliament Buildings were built between 1893 and 1898 based on designs created by Francis Rattenbury, then a 25-year old architect. </a:t>
            </a:r>
          </a:p>
        </p:txBody>
      </p:sp>
      <p:pic>
        <p:nvPicPr>
          <p:cNvPr id="4" name="Picture 3" descr="A large building with a garden and flowers&#10;&#10;Description automatically generated">
            <a:extLst>
              <a:ext uri="{FF2B5EF4-FFF2-40B4-BE49-F238E27FC236}">
                <a16:creationId xmlns:a16="http://schemas.microsoft.com/office/drawing/2014/main" id="{11EF1161-BCF2-901A-BAD7-5866CE0E1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564" y="1078659"/>
            <a:ext cx="5736986" cy="3425247"/>
          </a:xfrm>
          <a:prstGeom prst="rect">
            <a:avLst/>
          </a:prstGeom>
        </p:spPr>
      </p:pic>
      <p:sp>
        <p:nvSpPr>
          <p:cNvPr id="6" name="TextBox 5">
            <a:extLst>
              <a:ext uri="{FF2B5EF4-FFF2-40B4-BE49-F238E27FC236}">
                <a16:creationId xmlns:a16="http://schemas.microsoft.com/office/drawing/2014/main" id="{BD052F3A-0011-D07E-30CC-0DD3A81177E5}"/>
              </a:ext>
            </a:extLst>
          </p:cNvPr>
          <p:cNvSpPr txBox="1"/>
          <p:nvPr/>
        </p:nvSpPr>
        <p:spPr>
          <a:xfrm>
            <a:off x="4305563" y="4552564"/>
            <a:ext cx="5736986" cy="1015663"/>
          </a:xfrm>
          <a:prstGeom prst="rect">
            <a:avLst/>
          </a:prstGeom>
          <a:noFill/>
        </p:spPr>
        <p:txBody>
          <a:bodyPr wrap="square">
            <a:spAutoFit/>
          </a:bodyPr>
          <a:lstStyle/>
          <a:p>
            <a:pPr marL="457200"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Explore these buildings for a sense of the amazing architecture behind them and also to learn about the Legislative Assembly.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94484"/>
            <a:ext cx="10080625" cy="769441"/>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Royal BC Museum</a:t>
            </a:r>
            <a:r>
              <a:rPr lang="en-US" altLang="en-US" sz="4400" b="1" dirty="0">
                <a:latin typeface="Times New Roman" panose="02020603050405020304" pitchFamily="18" charset="0"/>
                <a:cs typeface="Times New Roman" panose="02020603050405020304" pitchFamily="18" charset="0"/>
              </a:rPr>
              <a:t>	</a:t>
            </a:r>
            <a:endParaRPr lang="en-US" sz="4400" b="1" dirty="0">
              <a:latin typeface="Times New Roman" panose="02020603050405020304" pitchFamily="18"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3">
            <a:extLst>
              <a:ext uri="{FF2B5EF4-FFF2-40B4-BE49-F238E27FC236}">
                <a16:creationId xmlns:a16="http://schemas.microsoft.com/office/drawing/2014/main" id="{C55384F3-CB99-66AD-9A25-F4621C7940EC}"/>
              </a:ext>
            </a:extLst>
          </p:cNvPr>
          <p:cNvSpPr>
            <a:spLocks noChangeArrowheads="1"/>
          </p:cNvSpPr>
          <p:nvPr/>
        </p:nvSpPr>
        <p:spPr bwMode="auto">
          <a:xfrm>
            <a:off x="0" y="-184666"/>
            <a:ext cx="2375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p:txBody>
      </p:sp>
      <p:sp>
        <p:nvSpPr>
          <p:cNvPr id="14" name="TextBox 13">
            <a:extLst>
              <a:ext uri="{FF2B5EF4-FFF2-40B4-BE49-F238E27FC236}">
                <a16:creationId xmlns:a16="http://schemas.microsoft.com/office/drawing/2014/main" id="{9DE1C8AC-3A1F-85AE-4086-05965DC8E767}"/>
              </a:ext>
            </a:extLst>
          </p:cNvPr>
          <p:cNvSpPr txBox="1"/>
          <p:nvPr/>
        </p:nvSpPr>
        <p:spPr>
          <a:xfrm>
            <a:off x="69850" y="875578"/>
            <a:ext cx="10080624" cy="1631216"/>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Royal BC Museum was founded in 1886 and is considered one of the greatest treasure troves of Canadian culture ever.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Archives of the museum are ancient too and were founded in 1894. This museum showcases extensively a unique range of exhibits that help you learn about the natural and human history of British Columbia.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6" name="Picture 15" descr="A large building with a red banner&#10;&#10;Description automatically generated">
            <a:extLst>
              <a:ext uri="{FF2B5EF4-FFF2-40B4-BE49-F238E27FC236}">
                <a16:creationId xmlns:a16="http://schemas.microsoft.com/office/drawing/2014/main" id="{819DEDAA-0E5F-2F8C-7597-B6CEF04F746F}"/>
              </a:ext>
            </a:extLst>
          </p:cNvPr>
          <p:cNvPicPr>
            <a:picLocks noChangeAspect="1"/>
          </p:cNvPicPr>
          <p:nvPr/>
        </p:nvPicPr>
        <p:blipFill rotWithShape="1">
          <a:blip r:embed="rId3">
            <a:extLst>
              <a:ext uri="{28A0092B-C50C-407E-A947-70E740481C1C}">
                <a14:useLocalDpi xmlns:a14="http://schemas.microsoft.com/office/drawing/2010/main" val="0"/>
              </a:ext>
            </a:extLst>
          </a:blip>
          <a:srcRect l="7426"/>
          <a:stretch/>
        </p:blipFill>
        <p:spPr>
          <a:xfrm>
            <a:off x="0" y="2506794"/>
            <a:ext cx="6170071" cy="3163756"/>
          </a:xfrm>
          <a:prstGeom prst="rect">
            <a:avLst/>
          </a:prstGeom>
        </p:spPr>
      </p:pic>
      <p:sp>
        <p:nvSpPr>
          <p:cNvPr id="19" name="TextBox 18">
            <a:extLst>
              <a:ext uri="{FF2B5EF4-FFF2-40B4-BE49-F238E27FC236}">
                <a16:creationId xmlns:a16="http://schemas.microsoft.com/office/drawing/2014/main" id="{BA4E7BE2-F146-871C-6EEB-4F2E0812F8FB}"/>
              </a:ext>
            </a:extLst>
          </p:cNvPr>
          <p:cNvSpPr txBox="1"/>
          <p:nvPr/>
        </p:nvSpPr>
        <p:spPr>
          <a:xfrm>
            <a:off x="6196520" y="4470221"/>
            <a:ext cx="3884106" cy="1200329"/>
          </a:xfrm>
          <a:prstGeom prst="rect">
            <a:avLst/>
          </a:prstGeom>
          <a:noFill/>
        </p:spPr>
        <p:txBody>
          <a:bodyPr wrap="square">
            <a:spAutoFit/>
          </a:bodyPr>
          <a:lstStyle/>
          <a:p>
            <a:pPr algn="ctr"/>
            <a:r>
              <a:rPr lang="en-US" sz="1800" dirty="0">
                <a:latin typeface="Times New Roman" panose="02020603050405020304" pitchFamily="18" charset="0"/>
                <a:cs typeface="Times New Roman" panose="02020603050405020304" pitchFamily="18" charset="0"/>
              </a:rPr>
              <a:t>Adult $29.95</a:t>
            </a:r>
          </a:p>
          <a:p>
            <a:pPr algn="ctr"/>
            <a:r>
              <a:rPr lang="en-US" dirty="0">
                <a:latin typeface="Times New Roman" panose="02020603050405020304" pitchFamily="18" charset="0"/>
                <a:cs typeface="Times New Roman" panose="02020603050405020304" pitchFamily="18" charset="0"/>
              </a:rPr>
              <a:t>Senior 65+ $19.95</a:t>
            </a:r>
          </a:p>
          <a:p>
            <a:pPr algn="ctr"/>
            <a:r>
              <a:rPr lang="en-US" sz="1800" dirty="0">
                <a:latin typeface="Times New Roman" panose="02020603050405020304" pitchFamily="18" charset="0"/>
                <a:cs typeface="Times New Roman" panose="02020603050405020304" pitchFamily="18" charset="0"/>
              </a:rPr>
              <a:t>Youth 6-18 $16.95</a:t>
            </a:r>
          </a:p>
          <a:p>
            <a:pPr algn="ctr"/>
            <a:r>
              <a:rPr lang="en-US" sz="1800" dirty="0">
                <a:latin typeface="Times New Roman" panose="02020603050405020304" pitchFamily="18" charset="0"/>
                <a:cs typeface="Times New Roman" panose="02020603050405020304" pitchFamily="18" charset="0"/>
              </a:rPr>
              <a:t>Child (&lt;5) Free</a:t>
            </a:r>
            <a:endParaRPr lang="en-US" dirty="0"/>
          </a:p>
        </p:txBody>
      </p:sp>
      <p:sp>
        <p:nvSpPr>
          <p:cNvPr id="23" name="TextBox 22">
            <a:extLst>
              <a:ext uri="{FF2B5EF4-FFF2-40B4-BE49-F238E27FC236}">
                <a16:creationId xmlns:a16="http://schemas.microsoft.com/office/drawing/2014/main" id="{9359746C-AD88-416E-B3C8-833DD0EFAF15}"/>
              </a:ext>
            </a:extLst>
          </p:cNvPr>
          <p:cNvSpPr txBox="1"/>
          <p:nvPr/>
        </p:nvSpPr>
        <p:spPr>
          <a:xfrm>
            <a:off x="6196519" y="2344366"/>
            <a:ext cx="3884105" cy="2031325"/>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There are a staggering 7,00,00,000 million exhibits to go through at the Royal BC Museum.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Visit the three permanent galleries at the Royal BC Museum – natural history, modern history, and the history of the local First Nations. </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4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 calcmode="lin" valueType="num">
                                      <p:cBhvr additive="base">
                                        <p:cTn id="1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animEffect transition="in" filter="barn(inVertical)">
                                      <p:cBhvr>
                                        <p:cTn id="25" dur="500"/>
                                        <p:tgtEl>
                                          <p:spTgt spid="19">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xEl>
                                              <p:pRg st="1" end="1"/>
                                            </p:txEl>
                                          </p:spTgt>
                                        </p:tgtEl>
                                        <p:attrNameLst>
                                          <p:attrName>style.visibility</p:attrName>
                                        </p:attrNameLst>
                                      </p:cBhvr>
                                      <p:to>
                                        <p:strVal val="visible"/>
                                      </p:to>
                                    </p:set>
                                    <p:animEffect transition="in" filter="barn(inVertical)">
                                      <p:cBhvr>
                                        <p:cTn id="28" dur="500"/>
                                        <p:tgtEl>
                                          <p:spTgt spid="19">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Effect transition="in" filter="barn(inVertical)">
                                      <p:cBhvr>
                                        <p:cTn id="31" dur="500"/>
                                        <p:tgtEl>
                                          <p:spTgt spid="19">
                                            <p:txEl>
                                              <p:pRg st="2" end="2"/>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9">
                                            <p:txEl>
                                              <p:pRg st="3" end="3"/>
                                            </p:txEl>
                                          </p:spTgt>
                                        </p:tgtEl>
                                        <p:attrNameLst>
                                          <p:attrName>style.visibility</p:attrName>
                                        </p:attrNameLst>
                                      </p:cBhvr>
                                      <p:to>
                                        <p:strVal val="visible"/>
                                      </p:to>
                                    </p:set>
                                    <p:animEffect transition="in" filter="barn(inVertical)">
                                      <p:cBhvr>
                                        <p:cTn id="34"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
            <a:ext cx="5147935" cy="1241778"/>
          </a:xfrm>
          <a:prstGeom prst="rect">
            <a:avLst/>
          </a:prstGeom>
        </p:spPr>
        <p:txBody>
          <a:bodyPr vert="horz" lIns="91440" tIns="45720" rIns="91440" bIns="45720" rtlCol="0" anchor="ctr">
            <a:normAutofit/>
          </a:bodyPr>
          <a:lstStyle/>
          <a:p>
            <a:pPr lvl="0" algn="ctr"/>
            <a:r>
              <a:rPr lang="en-US" b="1" dirty="0">
                <a:latin typeface="Times New Roman" panose="02020603050405020304" pitchFamily="18" charset="0"/>
                <a:cs typeface="Times New Roman" panose="02020603050405020304" pitchFamily="18" charset="0"/>
              </a:rPr>
              <a:t>Inner Harbor</a:t>
            </a:r>
          </a:p>
        </p:txBody>
      </p:sp>
      <p:sp>
        <p:nvSpPr>
          <p:cNvPr id="11" name="TextBox 10">
            <a:extLst>
              <a:ext uri="{FF2B5EF4-FFF2-40B4-BE49-F238E27FC236}">
                <a16:creationId xmlns:a16="http://schemas.microsoft.com/office/drawing/2014/main" id="{F825F03C-9B3E-4525-938D-1F6E1ABEE7BA}"/>
              </a:ext>
            </a:extLst>
          </p:cNvPr>
          <p:cNvSpPr txBox="1"/>
          <p:nvPr/>
        </p:nvSpPr>
        <p:spPr>
          <a:xfrm>
            <a:off x="0" y="1021404"/>
            <a:ext cx="5340485" cy="4562273"/>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Inner Harbor is a part of the Victoria Harbor, which is said to be among the world’s most beautiful harbors.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scenic Inner Harbor is where much of the action is centered and where many of the tourist attractions are located.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historic Fairmont Empress, one of Victoria's landmark buildings, looks over the Inner Harbor. Built in 1908, this hotel has hosted visiting royalty throughout the decades.</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 Tea at the Empress has become a popular thing to do in Victoria, where visitors can sip tea and enjoy sandwiches, scones, and desserts in a lovely old room filled with antique furnishings.  </a:t>
            </a:r>
          </a:p>
        </p:txBody>
      </p:sp>
      <p:pic>
        <p:nvPicPr>
          <p:cNvPr id="4" name="Picture 3" descr="A large building with a flag on the front with The Empress in the background&#10;&#10;Description automatically generated">
            <a:extLst>
              <a:ext uri="{FF2B5EF4-FFF2-40B4-BE49-F238E27FC236}">
                <a16:creationId xmlns:a16="http://schemas.microsoft.com/office/drawing/2014/main" id="{E27B67F8-0E0F-D868-E894-5FCD77BD91CD}"/>
              </a:ext>
            </a:extLst>
          </p:cNvPr>
          <p:cNvPicPr>
            <a:picLocks noChangeAspect="1"/>
          </p:cNvPicPr>
          <p:nvPr/>
        </p:nvPicPr>
        <p:blipFill>
          <a:blip r:embed="rId4">
            <a:extLst>
              <a:ext uri="{28A0092B-C50C-407E-A947-70E740481C1C}">
                <a14:useLocalDpi xmlns:a14="http://schemas.microsoft.com/office/drawing/2010/main" val="0"/>
              </a:ext>
            </a:extLst>
          </a:blip>
          <a:srcRect l="18023" r="27637"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920095"/>
          </a:xfrm>
          <a:prstGeom prst="rect">
            <a:avLst/>
          </a:prstGeom>
        </p:spPr>
        <p:txBody>
          <a:bodyPr vert="horz" anchor="ctr"/>
          <a:lstStyle/>
          <a:p>
            <a:pPr algn="ctr"/>
            <a:r>
              <a:rPr lang="en-US" b="1" dirty="0">
                <a:latin typeface="Times New Roman" panose="02020603050405020304" pitchFamily="18" charset="0"/>
                <a:cs typeface="Times New Roman" panose="02020603050405020304" pitchFamily="18" charset="0"/>
              </a:rPr>
              <a:t>Butchart Gardens</a:t>
            </a:r>
          </a:p>
        </p:txBody>
      </p:sp>
      <p:sp>
        <p:nvSpPr>
          <p:cNvPr id="11" name="TextBox 10">
            <a:extLst>
              <a:ext uri="{FF2B5EF4-FFF2-40B4-BE49-F238E27FC236}">
                <a16:creationId xmlns:a16="http://schemas.microsoft.com/office/drawing/2014/main" id="{E3DEE24E-2CD0-6305-E6D9-2BE69F789CF0}"/>
              </a:ext>
            </a:extLst>
          </p:cNvPr>
          <p:cNvSpPr txBox="1"/>
          <p:nvPr/>
        </p:nvSpPr>
        <p:spPr>
          <a:xfrm>
            <a:off x="110169" y="1031637"/>
            <a:ext cx="9970456" cy="132343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those with a love of gardening, a visit to Butchart Gardens will be one of the highlights of Vancouver Island.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Set in an old quarry outside Victoria, these fabulous gardens provide a year-round opportunity to step into a peaceful natural setting with flowers, trees, and pathways. </a:t>
            </a:r>
            <a:endParaRPr lang="en-US" sz="2400" dirty="0"/>
          </a:p>
        </p:txBody>
      </p:sp>
      <p:sp>
        <p:nvSpPr>
          <p:cNvPr id="15" name="TextBox 14">
            <a:extLst>
              <a:ext uri="{FF2B5EF4-FFF2-40B4-BE49-F238E27FC236}">
                <a16:creationId xmlns:a16="http://schemas.microsoft.com/office/drawing/2014/main" id="{DAB6DD32-16F9-0C83-532A-2854C213582C}"/>
              </a:ext>
            </a:extLst>
          </p:cNvPr>
          <p:cNvSpPr txBox="1"/>
          <p:nvPr/>
        </p:nvSpPr>
        <p:spPr>
          <a:xfrm>
            <a:off x="7023371" y="4638913"/>
            <a:ext cx="2927630" cy="1015663"/>
          </a:xfrm>
          <a:prstGeom prst="rect">
            <a:avLst/>
          </a:prstGeom>
          <a:noFill/>
        </p:spPr>
        <p:txBody>
          <a:bodyPr wrap="square">
            <a:spAutoFit/>
          </a:bodyPr>
          <a:lstStyle/>
          <a:p>
            <a:pPr lvl="0" algn="ctr" eaLnBrk="0" fontAlgn="base" hangingPunct="0">
              <a:spcBef>
                <a:spcPct val="0"/>
              </a:spcBef>
              <a:spcAft>
                <a:spcPct val="0"/>
              </a:spcAft>
            </a:pPr>
            <a:r>
              <a:rPr lang="en-US" altLang="en-US" sz="2000" b="1" dirty="0">
                <a:latin typeface="Times New Roman" panose="02020603050405020304" pitchFamily="18" charset="0"/>
                <a:cs typeface="Times New Roman" panose="02020603050405020304" pitchFamily="18" charset="0"/>
              </a:rPr>
              <a:t>Adult</a:t>
            </a:r>
            <a:r>
              <a:rPr lang="en-US" altLang="en-US" sz="2000" dirty="0">
                <a:latin typeface="Times New Roman" panose="02020603050405020304" pitchFamily="18" charset="0"/>
                <a:cs typeface="Times New Roman" panose="02020603050405020304" pitchFamily="18" charset="0"/>
              </a:rPr>
              <a:t> (18+) 41.50 </a:t>
            </a:r>
          </a:p>
          <a:p>
            <a:pPr lvl="0" algn="ctr" eaLnBrk="0" fontAlgn="base" hangingPunct="0">
              <a:spcBef>
                <a:spcPct val="0"/>
              </a:spcBef>
              <a:spcAft>
                <a:spcPct val="0"/>
              </a:spcAft>
            </a:pPr>
            <a:r>
              <a:rPr lang="en-US" altLang="en-US" sz="2000" b="1" dirty="0">
                <a:latin typeface="Times New Roman" panose="02020603050405020304" pitchFamily="18" charset="0"/>
                <a:cs typeface="Times New Roman" panose="02020603050405020304" pitchFamily="18" charset="0"/>
              </a:rPr>
              <a:t>Youth</a:t>
            </a:r>
            <a:r>
              <a:rPr lang="en-US" altLang="en-US" sz="2000" dirty="0">
                <a:latin typeface="Times New Roman" panose="02020603050405020304" pitchFamily="18" charset="0"/>
                <a:cs typeface="Times New Roman" panose="02020603050405020304" pitchFamily="18" charset="0"/>
              </a:rPr>
              <a:t> (13–17) 20.75 </a:t>
            </a:r>
          </a:p>
          <a:p>
            <a:pPr lvl="0" algn="ctr" eaLnBrk="0" fontAlgn="base" hangingPunct="0">
              <a:spcBef>
                <a:spcPct val="0"/>
              </a:spcBef>
              <a:spcAft>
                <a:spcPct val="0"/>
              </a:spcAft>
            </a:pPr>
            <a:r>
              <a:rPr lang="en-US" altLang="en-US" sz="2000" b="1" dirty="0">
                <a:latin typeface="Times New Roman" panose="02020603050405020304" pitchFamily="18" charset="0"/>
                <a:cs typeface="Times New Roman" panose="02020603050405020304" pitchFamily="18" charset="0"/>
              </a:rPr>
              <a:t>Child</a:t>
            </a:r>
            <a:r>
              <a:rPr lang="en-US" altLang="en-US" sz="2000" dirty="0">
                <a:latin typeface="Times New Roman" panose="02020603050405020304" pitchFamily="18" charset="0"/>
                <a:cs typeface="Times New Roman" panose="02020603050405020304" pitchFamily="18" charset="0"/>
              </a:rPr>
              <a:t> (5–12) 5.00 </a:t>
            </a:r>
          </a:p>
        </p:txBody>
      </p:sp>
      <p:pic>
        <p:nvPicPr>
          <p:cNvPr id="5" name="Picture 4" descr="A garden with a path and trees&#10;&#10;Description automatically generated">
            <a:extLst>
              <a:ext uri="{FF2B5EF4-FFF2-40B4-BE49-F238E27FC236}">
                <a16:creationId xmlns:a16="http://schemas.microsoft.com/office/drawing/2014/main" id="{83650C59-0186-2EDB-FD8D-10CDA9213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9379"/>
            <a:ext cx="5468626" cy="3311172"/>
          </a:xfrm>
          <a:prstGeom prst="rect">
            <a:avLst/>
          </a:prstGeom>
        </p:spPr>
      </p:pic>
      <p:sp>
        <p:nvSpPr>
          <p:cNvPr id="7" name="TextBox 6">
            <a:extLst>
              <a:ext uri="{FF2B5EF4-FFF2-40B4-BE49-F238E27FC236}">
                <a16:creationId xmlns:a16="http://schemas.microsoft.com/office/drawing/2014/main" id="{B6EEF4FD-0E94-3976-64B2-C9E1DBBA4E63}"/>
              </a:ext>
            </a:extLst>
          </p:cNvPr>
          <p:cNvSpPr txBox="1"/>
          <p:nvPr/>
        </p:nvSpPr>
        <p:spPr>
          <a:xfrm>
            <a:off x="5468625" y="2359379"/>
            <a:ext cx="4611999" cy="2862322"/>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Begun in 1904 by Jennie Butchart, the grounds have been over a century in the making. In the evening, the gardens are illuminated with creative lighting and on Saturday nights you can enjoy a firework display set to music. </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Every evening in July and August live music performances take place at Butchart Gardens. </a:t>
            </a:r>
          </a:p>
          <a:p>
            <a:pPr marL="342900" indent="-342900">
              <a:buFont typeface="Arial" panose="020B0604020202020204" pitchFamily="34"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barn(inVertical)">
                                      <p:cBhvr>
                                        <p:cTn id="25" dur="500"/>
                                        <p:tgtEl>
                                          <p:spTgt spid="15">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barn(inVertical)">
                                      <p:cBhvr>
                                        <p:cTn id="28" dur="500"/>
                                        <p:tgtEl>
                                          <p:spTgt spid="15">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Effect transition="in" filter="barn(inVertical)">
                                      <p:cBhvr>
                                        <p:cTn id="31"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102718"/>
          </a:xfrm>
          <a:prstGeom prst="rect">
            <a:avLst/>
          </a:prstGeom>
        </p:spPr>
        <p:txBody>
          <a:bodyPr vert="horz" anchor="ctr"/>
          <a:lstStyle/>
          <a:p>
            <a:pPr algn="ctr"/>
            <a:r>
              <a:rPr lang="en-US" b="1" dirty="0">
                <a:latin typeface="Times New Roman" panose="02020603050405020304" pitchFamily="18" charset="0"/>
                <a:cs typeface="Times New Roman" panose="02020603050405020304" pitchFamily="18" charset="0"/>
              </a:rPr>
              <a:t>Whale Watching Tour</a:t>
            </a:r>
          </a:p>
        </p:txBody>
      </p:sp>
      <p:sp>
        <p:nvSpPr>
          <p:cNvPr id="11" name="TextBox 10">
            <a:extLst>
              <a:ext uri="{FF2B5EF4-FFF2-40B4-BE49-F238E27FC236}">
                <a16:creationId xmlns:a16="http://schemas.microsoft.com/office/drawing/2014/main" id="{E3DEE24E-2CD0-6305-E6D9-2BE69F789CF0}"/>
              </a:ext>
            </a:extLst>
          </p:cNvPr>
          <p:cNvSpPr txBox="1"/>
          <p:nvPr/>
        </p:nvSpPr>
        <p:spPr>
          <a:xfrm>
            <a:off x="110169" y="1031637"/>
            <a:ext cx="5434597" cy="4708981"/>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Whale watching tours are one of the top things to do on Vancouver Island. Two popular places for these tours are in Nanaimo and Tofino.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Nanaimo, boats take visitors out on the Salish Sea, between Vancouver Island and mainland British Columbia. Commonly spotted here are orcas, humpback whales, sea lions, porpoises, and other marine life.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Tour operators avoid viewing endangered southern resident orcas. Tours are in zodiacs or larger semi-covered tour boats.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Tofino, you can spot orcas and humpback whales, but the main species is gray whales, which can be seen regularly between March and November. </a:t>
            </a:r>
            <a:endParaRPr lang="en-US" sz="2400" dirty="0"/>
          </a:p>
        </p:txBody>
      </p:sp>
      <p:sp>
        <p:nvSpPr>
          <p:cNvPr id="15" name="TextBox 14">
            <a:extLst>
              <a:ext uri="{FF2B5EF4-FFF2-40B4-BE49-F238E27FC236}">
                <a16:creationId xmlns:a16="http://schemas.microsoft.com/office/drawing/2014/main" id="{DAB6DD32-16F9-0C83-532A-2854C213582C}"/>
              </a:ext>
            </a:extLst>
          </p:cNvPr>
          <p:cNvSpPr txBox="1"/>
          <p:nvPr/>
        </p:nvSpPr>
        <p:spPr>
          <a:xfrm>
            <a:off x="5544766" y="4375879"/>
            <a:ext cx="4529230" cy="1015663"/>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Tour Prices</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Adult $139 </a:t>
            </a:r>
          </a:p>
          <a:p>
            <a:pPr algn="ctr"/>
            <a:r>
              <a:rPr lang="en-US" sz="2000" b="1" dirty="0">
                <a:latin typeface="Times New Roman" panose="02020603050405020304" pitchFamily="18" charset="0"/>
                <a:cs typeface="Times New Roman" panose="02020603050405020304" pitchFamily="18" charset="0"/>
              </a:rPr>
              <a:t>Child (2-12) $99</a:t>
            </a:r>
          </a:p>
        </p:txBody>
      </p:sp>
      <p:pic>
        <p:nvPicPr>
          <p:cNvPr id="4" name="Picture 3" descr="A boat with people on it&#10;&#10;Description automatically generated">
            <a:extLst>
              <a:ext uri="{FF2B5EF4-FFF2-40B4-BE49-F238E27FC236}">
                <a16:creationId xmlns:a16="http://schemas.microsoft.com/office/drawing/2014/main" id="{68C43096-C947-459A-5E0E-125DD2255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766" y="1102717"/>
            <a:ext cx="4529230" cy="3012923"/>
          </a:xfrm>
          <a:prstGeom prst="rect">
            <a:avLst/>
          </a:prstGeom>
        </p:spPr>
      </p:pic>
    </p:spTree>
    <p:extLst>
      <p:ext uri="{BB962C8B-B14F-4D97-AF65-F5344CB8AC3E}">
        <p14:creationId xmlns:p14="http://schemas.microsoft.com/office/powerpoint/2010/main" val="24301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barn(inVertical)">
                                      <p:cBhvr>
                                        <p:cTn id="25" dur="500"/>
                                        <p:tgtEl>
                                          <p:spTgt spid="15">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barn(inVertical)">
                                      <p:cBhvr>
                                        <p:cTn id="28"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050587" y="1410787"/>
            <a:ext cx="7149830" cy="4071314"/>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latin typeface="Times New Roman" panose="02020603050405020304" pitchFamily="18" charset="0"/>
                <a:cs typeface="Times New Roman" panose="02020603050405020304" pitchFamily="18" charset="0"/>
              </a:rPr>
              <a:t>Money</a:t>
            </a:r>
            <a:endParaRPr lang="en-US" altLang="en-US"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a:t>
            </a:r>
            <a:r>
              <a:rPr lang="en-US" b="1" dirty="0">
                <a:latin typeface="Times New Roman" panose="02020603050405020304" pitchFamily="18" charset="0"/>
                <a:cs typeface="Times New Roman" panose="02020603050405020304" pitchFamily="18" charset="0"/>
              </a:rPr>
              <a:t>Victoria</a:t>
            </a:r>
          </a:p>
          <a:p>
            <a:pPr algn="l">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Victoria History</a:t>
            </a:r>
          </a:p>
          <a:p>
            <a:pPr algn="l">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Getting around Victoria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Points of Interest</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479425"/>
          </a:xfrm>
          <a:prstGeom prst="rect">
            <a:avLst/>
          </a:prstGeom>
        </p:spPr>
        <p:txBody>
          <a:bodyPr vert="horz"/>
          <a:lstStyle/>
          <a:p>
            <a:pPr lvl="0" algn="ctr" rtl="0"/>
            <a:r>
              <a:rPr lang="en-US"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342416" y="1079500"/>
            <a:ext cx="7198469" cy="3600450"/>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Victoria is a beautiful City with a rich history and numerous attractions. Whether you're looking for stunning views, historic sites, or unique attractions, Victoria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Victoria.</a:t>
            </a:r>
          </a:p>
        </p:txBody>
      </p:sp>
    </p:spTree>
    <p:extLst>
      <p:ext uri="{BB962C8B-B14F-4D97-AF65-F5344CB8AC3E}">
        <p14:creationId xmlns:p14="http://schemas.microsoft.com/office/powerpoint/2010/main" val="403613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Victoria!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Trip Advisor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Museum, Park and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50863"/>
            <a:ext cx="10080625" cy="646331"/>
          </a:xfrm>
          <a:prstGeom prst="rect">
            <a:avLst/>
          </a:prstGeom>
        </p:spPr>
        <p:txBody>
          <a:bodyPr vert="horz" wrap="square">
            <a:spAutoFit/>
          </a:bodyPr>
          <a:lstStyle/>
          <a:p>
            <a:pPr lvl="0" algn="ctr" rtl="0"/>
            <a:r>
              <a:rPr lang="en-US" sz="40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 </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 </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155643" y="1047022"/>
            <a:ext cx="9747114"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for,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latin typeface="Times New Roman" panose="02020603050405020304" pitchFamily="18"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sailing through the ocean&#10;&#10;Description automatically generated">
            <a:extLst>
              <a:ext uri="{FF2B5EF4-FFF2-40B4-BE49-F238E27FC236}">
                <a16:creationId xmlns:a16="http://schemas.microsoft.com/office/drawing/2014/main" id="{C835BB8C-AD4E-86DC-6A64-624A7629C3B5}"/>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8751164C-1B90-D334-A602-F96A6364E7FA}"/>
              </a:ext>
            </a:extLst>
          </p:cNvPr>
          <p:cNvSpPr>
            <a:spLocks noGrp="1" noChangeArrowheads="1"/>
          </p:cNvSpPr>
          <p:nvPr>
            <p:ph type="title"/>
          </p:nvPr>
        </p:nvSpPr>
        <p:spPr>
          <a:xfrm>
            <a:off x="1827001" y="252025"/>
            <a:ext cx="6426623" cy="1197116"/>
          </a:xfrm>
          <a:ln/>
        </p:spPr>
        <p:txBody>
          <a:bodyPr/>
          <a:lstStyle/>
          <a:p>
            <a:pPr algn="ctr">
              <a:tabLst>
                <a:tab pos="0" algn="l"/>
                <a:tab pos="756117" algn="l"/>
                <a:tab pos="1512235" algn="l"/>
                <a:tab pos="2268352" algn="l"/>
                <a:tab pos="3024469" algn="l"/>
                <a:tab pos="3780587" algn="l"/>
                <a:tab pos="4536704" algn="l"/>
                <a:tab pos="5292822" algn="l"/>
                <a:tab pos="6048939" algn="l"/>
                <a:tab pos="6805056" algn="l"/>
                <a:tab pos="7561174" algn="l"/>
                <a:tab pos="8317291" algn="l"/>
                <a:tab pos="8695350" algn="l"/>
              </a:tabLst>
            </a:pPr>
            <a:r>
              <a:rPr lang="en-US" altLang="en-US" sz="3969" b="1" dirty="0">
                <a:latin typeface="Times New Roman" panose="02020603050405020304" pitchFamily="18" charset="0"/>
                <a:cs typeface="Times New Roman" panose="02020603050405020304" pitchFamily="18" charset="0"/>
              </a:rPr>
              <a:t>Money</a:t>
            </a:r>
          </a:p>
        </p:txBody>
      </p:sp>
      <p:sp>
        <p:nvSpPr>
          <p:cNvPr id="8194" name="Rectangle 2">
            <a:extLst>
              <a:ext uri="{FF2B5EF4-FFF2-40B4-BE49-F238E27FC236}">
                <a16:creationId xmlns:a16="http://schemas.microsoft.com/office/drawing/2014/main" id="{B7652CE3-D20B-0834-D7BF-313D29183D55}"/>
              </a:ext>
            </a:extLst>
          </p:cNvPr>
          <p:cNvSpPr>
            <a:spLocks noChangeArrowheads="1"/>
          </p:cNvSpPr>
          <p:nvPr/>
        </p:nvSpPr>
        <p:spPr bwMode="auto">
          <a:xfrm>
            <a:off x="-2" y="1085238"/>
            <a:ext cx="10080625" cy="2217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4417" tIns="38697" rIns="74417" bIns="38697">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hangingPunct="0">
              <a:lnSpc>
                <a:spcPct val="93000"/>
              </a:lnSpc>
              <a:spcBef>
                <a:spcPts val="83"/>
              </a:spcBef>
              <a:spcAft>
                <a:spcPts val="83"/>
              </a:spcAft>
            </a:pPr>
            <a:r>
              <a:rPr lang="en-US" altLang="en-US" sz="2800" dirty="0">
                <a:cs typeface="Arial" panose="020B0604020202020204" pitchFamily="34" charset="0"/>
              </a:rPr>
              <a:t>The </a:t>
            </a:r>
            <a:r>
              <a:rPr lang="en-US" sz="2800" dirty="0"/>
              <a:t>Canadian dollar</a:t>
            </a:r>
            <a:r>
              <a:rPr lang="en-US" altLang="en-US" sz="2800" dirty="0">
                <a:cs typeface="Arial" panose="020B0604020202020204" pitchFamily="34" charset="0"/>
              </a:rPr>
              <a:t> is the official currency of Canada</a:t>
            </a:r>
          </a:p>
          <a:p>
            <a:pPr hangingPunct="0">
              <a:lnSpc>
                <a:spcPct val="93000"/>
              </a:lnSpc>
              <a:spcBef>
                <a:spcPts val="83"/>
              </a:spcBef>
              <a:spcAft>
                <a:spcPts val="83"/>
              </a:spcAft>
            </a:pPr>
            <a:endParaRPr lang="en-US" altLang="en-US" sz="2800" dirty="0">
              <a:cs typeface="Arial" panose="020B0604020202020204" pitchFamily="34" charset="0"/>
            </a:endParaRPr>
          </a:p>
          <a:p>
            <a:pPr algn="ctr" hangingPunct="0">
              <a:lnSpc>
                <a:spcPct val="93000"/>
              </a:lnSpc>
              <a:spcBef>
                <a:spcPts val="83"/>
              </a:spcBef>
              <a:spcAft>
                <a:spcPts val="83"/>
              </a:spcAft>
            </a:pPr>
            <a:r>
              <a:rPr lang="en-US" altLang="en-US" sz="2800" dirty="0">
                <a:cs typeface="Segoe UI" panose="020B0502040204020203" pitchFamily="34" charset="0"/>
              </a:rPr>
              <a:t>Official Exchange is </a:t>
            </a:r>
            <a:r>
              <a:rPr lang="en-US" altLang="en-US" sz="2800" dirty="0"/>
              <a:t>$</a:t>
            </a:r>
            <a:r>
              <a:rPr lang="en-US" altLang="en-US" sz="2800" dirty="0">
                <a:cs typeface="Segoe UI" panose="020B0502040204020203" pitchFamily="34" charset="0"/>
              </a:rPr>
              <a:t>1 CAD to $.072 US </a:t>
            </a:r>
          </a:p>
          <a:p>
            <a:pPr algn="ctr" hangingPunct="0">
              <a:lnSpc>
                <a:spcPct val="93000"/>
              </a:lnSpc>
              <a:spcBef>
                <a:spcPts val="83"/>
              </a:spcBef>
              <a:spcAft>
                <a:spcPts val="83"/>
              </a:spcAft>
            </a:pPr>
            <a:r>
              <a:rPr lang="en-US" altLang="en-US" sz="2800" dirty="0">
                <a:cs typeface="Segoe UI" panose="020B0502040204020203" pitchFamily="34" charset="0"/>
              </a:rPr>
              <a:t>Or $1.39 CAD to $1 US</a:t>
            </a:r>
          </a:p>
          <a:p>
            <a:pPr hangingPunct="0">
              <a:lnSpc>
                <a:spcPct val="113000"/>
              </a:lnSpc>
              <a:spcBef>
                <a:spcPts val="962"/>
              </a:spcBef>
              <a:spcAft>
                <a:spcPts val="83"/>
              </a:spcAft>
            </a:pPr>
            <a:endParaRPr lang="en-US" altLang="en-US" sz="1985" dirty="0">
              <a:cs typeface="Segoe UI" panose="020B0502040204020203" pitchFamily="34" charset="0"/>
            </a:endParaRPr>
          </a:p>
        </p:txBody>
      </p:sp>
      <p:pic>
        <p:nvPicPr>
          <p:cNvPr id="3" name="Picture 2" descr="Close-up of several canadian currency bills&#10;&#10;Description automatically generated">
            <a:extLst>
              <a:ext uri="{FF2B5EF4-FFF2-40B4-BE49-F238E27FC236}">
                <a16:creationId xmlns:a16="http://schemas.microsoft.com/office/drawing/2014/main" id="{9B25A077-D1EE-4C91-8FBF-6B00667B6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040" y="2939108"/>
            <a:ext cx="3452543" cy="2731442"/>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xEl>
                                              <p:pRg st="3" end="3"/>
                                            </p:txEl>
                                          </p:spTgt>
                                        </p:tgtEl>
                                        <p:attrNameLst>
                                          <p:attrName>style.visibility</p:attrName>
                                        </p:attrNameLst>
                                      </p:cBhvr>
                                      <p:to>
                                        <p:strVal val="visible"/>
                                      </p:to>
                                    </p:set>
                                    <p:animEffect transition="in" filter="barn(inVertical)">
                                      <p:cBhvr>
                                        <p:cTn id="7" dur="500"/>
                                        <p:tgtEl>
                                          <p:spTgt spid="81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66675"/>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a:t>
            </a:r>
            <a:r>
              <a:rPr lang="en-US" sz="4800" b="1" dirty="0">
                <a:solidFill>
                  <a:schemeClr val="tx1"/>
                </a:solidFill>
                <a:latin typeface="Times New Roman" panose="02020603050405020304" pitchFamily="18" charset="0"/>
                <a:cs typeface="Times New Roman" panose="02020603050405020304" pitchFamily="18" charset="0"/>
              </a:rPr>
              <a:t>Victoria</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5475110" y="823804"/>
            <a:ext cx="4504267" cy="3268893"/>
          </a:xfrm>
          <a:prstGeom prst="rect">
            <a:avLst/>
          </a:prstGeom>
        </p:spPr>
        <p:txBody>
          <a:bodyPr vert="horz"/>
          <a:lstStyle/>
          <a:p>
            <a:r>
              <a:rPr lang="en-US" sz="2000" dirty="0">
                <a:latin typeface="Times New Roman" panose="02020603050405020304" pitchFamily="18" charset="0"/>
                <a:cs typeface="Times New Roman" panose="02020603050405020304" pitchFamily="18" charset="0"/>
              </a:rPr>
              <a:t>Victoria, city, capital of British Columbia, Canada, located on the southern tip of Vancouver Island, approximately 60 miles south-southwest of the province’s largest city, Vancouver. </a:t>
            </a:r>
          </a:p>
          <a:p>
            <a:r>
              <a:rPr lang="en-US" sz="2000" dirty="0">
                <a:latin typeface="Times New Roman" panose="02020603050405020304" pitchFamily="18" charset="0"/>
                <a:cs typeface="Times New Roman" panose="02020603050405020304" pitchFamily="18" charset="0"/>
              </a:rPr>
              <a:t>Victoria is the largest urban area on the island. It has the mildest winter climate of any city in Canada, and its many parks and green spaces have inspired its description as a “garden city.” </a:t>
            </a:r>
          </a:p>
        </p:txBody>
      </p:sp>
      <p:pic>
        <p:nvPicPr>
          <p:cNvPr id="5" name="Picture 4" descr="A large building with a garden and flowers&#10;&#10;Description automatically generated">
            <a:extLst>
              <a:ext uri="{FF2B5EF4-FFF2-40B4-BE49-F238E27FC236}">
                <a16:creationId xmlns:a16="http://schemas.microsoft.com/office/drawing/2014/main" id="{191C9465-A62F-9707-8750-37F98033B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23802"/>
            <a:ext cx="5475111" cy="3268895"/>
          </a:xfrm>
          <a:prstGeom prst="rect">
            <a:avLst/>
          </a:prstGeom>
        </p:spPr>
      </p:pic>
      <p:sp>
        <p:nvSpPr>
          <p:cNvPr id="8" name="TextBox 7">
            <a:extLst>
              <a:ext uri="{FF2B5EF4-FFF2-40B4-BE49-F238E27FC236}">
                <a16:creationId xmlns:a16="http://schemas.microsoft.com/office/drawing/2014/main" id="{913D4CAC-2448-32A4-D1C7-983AE16A8402}"/>
              </a:ext>
            </a:extLst>
          </p:cNvPr>
          <p:cNvSpPr txBox="1"/>
          <p:nvPr/>
        </p:nvSpPr>
        <p:spPr>
          <a:xfrm>
            <a:off x="233463" y="4246581"/>
            <a:ext cx="9745913" cy="707886"/>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Above all, Victoria is a city whose British heritage and colonial past can be seen clearly in its architecture, gardens, museums, urban squares, place-names, and English-style pubs.</a:t>
            </a:r>
            <a:endParaRPr lang="en-US" sz="20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66675"/>
            <a:ext cx="10080625" cy="757130"/>
          </a:xfrm>
          <a:prstGeom prst="rect">
            <a:avLst/>
          </a:prstGeom>
        </p:spPr>
        <p:txBody>
          <a:bodyPr vert="horz" wrap="square">
            <a:spAutoFit/>
          </a:bodyPr>
          <a:lstStyle/>
          <a:p>
            <a:pPr lvl="0" algn="ctr" rtl="0"/>
            <a:r>
              <a:rPr lang="en-US" sz="4800" b="1" dirty="0">
                <a:solidFill>
                  <a:schemeClr val="tx1"/>
                </a:solidFill>
                <a:latin typeface="Times New Roman" panose="02020603050405020304" pitchFamily="18" charset="0"/>
                <a:cs typeface="Times New Roman" panose="02020603050405020304" pitchFamily="18" charset="0"/>
              </a:rPr>
              <a:t>Victoria’s History</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1" y="823804"/>
            <a:ext cx="5914415" cy="3631464"/>
          </a:xfrm>
          <a:prstGeom prst="rect">
            <a:avLst/>
          </a:prstGeom>
        </p:spPr>
        <p:txBody>
          <a:bodyPr vert="horz"/>
          <a:lstStyle/>
          <a:p>
            <a:r>
              <a:rPr lang="en-US" sz="2000" dirty="0">
                <a:latin typeface="Times New Roman" panose="02020603050405020304" pitchFamily="18" charset="0"/>
                <a:cs typeface="Times New Roman" panose="02020603050405020304" pitchFamily="18" charset="0"/>
              </a:rPr>
              <a:t>Both the Spanish and British claim the first explorations of the Northwest, with Juan Perez and James Cook as excursion leaders in the year 1774. </a:t>
            </a:r>
          </a:p>
          <a:p>
            <a:r>
              <a:rPr lang="en-US" sz="2000" dirty="0">
                <a:latin typeface="Times New Roman" panose="02020603050405020304" pitchFamily="18" charset="0"/>
                <a:cs typeface="Times New Roman" panose="02020603050405020304" pitchFamily="18" charset="0"/>
              </a:rPr>
              <a:t>In the year 1841 James Douglas was commissioned to find an area in which a fur trading post could be built to coincide with the signing of the 1846 Oregon Treaty.  </a:t>
            </a:r>
          </a:p>
          <a:p>
            <a:r>
              <a:rPr lang="en-US" sz="2000" dirty="0">
                <a:latin typeface="Times New Roman" panose="02020603050405020304" pitchFamily="18" charset="0"/>
                <a:cs typeface="Times New Roman" panose="02020603050405020304" pitchFamily="18" charset="0"/>
              </a:rPr>
              <a:t>Hit by the discovery of gold along the coast in 1858 and acting as port, supply base and outfitting center for the miners headed to Fraser Canyon, Victoria boomed from 300 to 5,000 people in just a matter of days.</a:t>
            </a:r>
          </a:p>
        </p:txBody>
      </p:sp>
      <p:pic>
        <p:nvPicPr>
          <p:cNvPr id="5" name="Picture 4" descr="A view of a city and a river&#10;&#10;Description automatically generated">
            <a:extLst>
              <a:ext uri="{FF2B5EF4-FFF2-40B4-BE49-F238E27FC236}">
                <a16:creationId xmlns:a16="http://schemas.microsoft.com/office/drawing/2014/main" id="{8E98077B-1295-3A52-BBC8-7F488C565BCC}"/>
              </a:ext>
            </a:extLst>
          </p:cNvPr>
          <p:cNvPicPr>
            <a:picLocks noChangeAspect="1"/>
          </p:cNvPicPr>
          <p:nvPr/>
        </p:nvPicPr>
        <p:blipFill rotWithShape="1">
          <a:blip r:embed="rId3">
            <a:extLst>
              <a:ext uri="{28A0092B-C50C-407E-A947-70E740481C1C}">
                <a14:useLocalDpi xmlns:a14="http://schemas.microsoft.com/office/drawing/2010/main" val="0"/>
              </a:ext>
            </a:extLst>
          </a:blip>
          <a:srcRect l="7722"/>
          <a:stretch/>
        </p:blipFill>
        <p:spPr>
          <a:xfrm>
            <a:off x="5914416" y="823803"/>
            <a:ext cx="4166207" cy="3466095"/>
          </a:xfrm>
          <a:prstGeom prst="rect">
            <a:avLst/>
          </a:prstGeom>
        </p:spPr>
      </p:pic>
      <p:sp>
        <p:nvSpPr>
          <p:cNvPr id="7" name="TextBox 6">
            <a:extLst>
              <a:ext uri="{FF2B5EF4-FFF2-40B4-BE49-F238E27FC236}">
                <a16:creationId xmlns:a16="http://schemas.microsoft.com/office/drawing/2014/main" id="{2ECD3DB9-BB32-A5B9-4AA1-AEDFE8A9F6E5}"/>
              </a:ext>
            </a:extLst>
          </p:cNvPr>
          <p:cNvSpPr txBox="1"/>
          <p:nvPr/>
        </p:nvSpPr>
        <p:spPr>
          <a:xfrm>
            <a:off x="0" y="4422458"/>
            <a:ext cx="9961124" cy="101566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Although Victoria became the provincial capital when British Columbia joined the Canadian Confederation in 1871, it lost its commercial center title to Vancouver in 1886 with the construction of the transcontinental railway.</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89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descr="A map of land with mountains and water&#10;&#10;Description automatically generated">
            <a:extLst>
              <a:ext uri="{FF2B5EF4-FFF2-40B4-BE49-F238E27FC236}">
                <a16:creationId xmlns:a16="http://schemas.microsoft.com/office/drawing/2014/main" id="{BD90C06F-2DAB-A861-B39F-D67A8E404827}"/>
              </a:ext>
            </a:extLst>
          </p:cNvPr>
          <p:cNvPicPr>
            <a:picLocks noChangeAspect="1"/>
          </p:cNvPicPr>
          <p:nvPr/>
        </p:nvPicPr>
        <p:blipFill rotWithShape="1">
          <a:blip r:embed="rId3">
            <a:extLst>
              <a:ext uri="{28A0092B-C50C-407E-A947-70E740481C1C}">
                <a14:useLocalDpi xmlns:a14="http://schemas.microsoft.com/office/drawing/2010/main" val="0"/>
              </a:ext>
            </a:extLst>
          </a:blip>
          <a:srcRect l="16863"/>
          <a:stretch/>
        </p:blipFill>
        <p:spPr>
          <a:xfrm>
            <a:off x="0" y="0"/>
            <a:ext cx="10080625" cy="5670550"/>
          </a:xfrm>
          <a:prstGeom prst="rect">
            <a:avLst/>
          </a:prstGeom>
        </p:spPr>
      </p:pic>
      <p:sp>
        <p:nvSpPr>
          <p:cNvPr id="7" name="TextBox 6">
            <a:extLst>
              <a:ext uri="{FF2B5EF4-FFF2-40B4-BE49-F238E27FC236}">
                <a16:creationId xmlns:a16="http://schemas.microsoft.com/office/drawing/2014/main" id="{B3B30852-25DD-4083-5B97-0B0CFC6937EA}"/>
              </a:ext>
            </a:extLst>
          </p:cNvPr>
          <p:cNvSpPr txBox="1"/>
          <p:nvPr/>
        </p:nvSpPr>
        <p:spPr>
          <a:xfrm>
            <a:off x="5117530" y="3475696"/>
            <a:ext cx="1127627"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Victoria</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E6722FA7-0321-98B5-0891-7AB587F9523C}"/>
              </a:ext>
            </a:extLst>
          </p:cNvPr>
          <p:cNvPicPr>
            <a:picLocks noChangeAspect="1"/>
          </p:cNvPicPr>
          <p:nvPr/>
        </p:nvPicPr>
        <p:blipFill rotWithShape="1">
          <a:blip r:embed="rId3">
            <a:extLst>
              <a:ext uri="{28A0092B-C50C-407E-A947-70E740481C1C}">
                <a14:useLocalDpi xmlns:a14="http://schemas.microsoft.com/office/drawing/2010/main" val="0"/>
              </a:ext>
            </a:extLst>
          </a:blip>
          <a:srcRect l="17403"/>
          <a:stretch/>
        </p:blipFill>
        <p:spPr>
          <a:xfrm>
            <a:off x="-1" y="0"/>
            <a:ext cx="10080625" cy="5638447"/>
          </a:xfrm>
          <a:prstGeom prst="rect">
            <a:avLst/>
          </a:prstGeom>
        </p:spPr>
      </p:pic>
      <p:sp>
        <p:nvSpPr>
          <p:cNvPr id="6" name="TextBox 5">
            <a:extLst>
              <a:ext uri="{FF2B5EF4-FFF2-40B4-BE49-F238E27FC236}">
                <a16:creationId xmlns:a16="http://schemas.microsoft.com/office/drawing/2014/main" id="{B561BAD8-BD21-57D1-EC67-CD5C71CB72D6}"/>
              </a:ext>
            </a:extLst>
          </p:cNvPr>
          <p:cNvSpPr txBox="1"/>
          <p:nvPr/>
        </p:nvSpPr>
        <p:spPr>
          <a:xfrm>
            <a:off x="1702340" y="4283092"/>
            <a:ext cx="3939703" cy="769441"/>
          </a:xfrm>
          <a:prstGeom prst="rect">
            <a:avLst/>
          </a:prstGeom>
          <a:noFill/>
        </p:spPr>
        <p:txBody>
          <a:bodyPr wrap="square">
            <a:spAutoFit/>
          </a:bodyPr>
          <a:lstStyle/>
          <a:p>
            <a:r>
              <a:rPr lang="en-US" sz="4400" b="1" dirty="0">
                <a:solidFill>
                  <a:srgbClr val="000000"/>
                </a:solidFill>
                <a:latin typeface="Times New Roman" panose="02020603050405020304" pitchFamily="18" charset="0"/>
                <a:cs typeface="Times New Roman" panose="02020603050405020304" pitchFamily="18" charset="0"/>
              </a:rPr>
              <a:t>Victoria Map</a:t>
            </a:r>
            <a:endParaRPr lang="en-US" sz="4400" dirty="0"/>
          </a:p>
        </p:txBody>
      </p:sp>
      <p:sp>
        <p:nvSpPr>
          <p:cNvPr id="8" name="TextBox 7">
            <a:extLst>
              <a:ext uri="{FF2B5EF4-FFF2-40B4-BE49-F238E27FC236}">
                <a16:creationId xmlns:a16="http://schemas.microsoft.com/office/drawing/2014/main" id="{A169E436-BEA4-CDB0-1693-3652F7594B15}"/>
              </a:ext>
            </a:extLst>
          </p:cNvPr>
          <p:cNvSpPr txBox="1"/>
          <p:nvPr/>
        </p:nvSpPr>
        <p:spPr>
          <a:xfrm>
            <a:off x="1702340" y="2819223"/>
            <a:ext cx="1760706"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Cruise Ship Port </a:t>
            </a:r>
            <a:endParaRPr lang="en-US" dirty="0"/>
          </a:p>
        </p:txBody>
      </p:sp>
    </p:spTree>
    <p:extLst>
      <p:ext uri="{BB962C8B-B14F-4D97-AF65-F5344CB8AC3E}">
        <p14:creationId xmlns:p14="http://schemas.microsoft.com/office/powerpoint/2010/main" val="3744854610"/>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889</TotalTime>
  <Words>1830</Words>
  <Application>Microsoft Office PowerPoint</Application>
  <PresentationFormat>Custom</PresentationFormat>
  <Paragraphs>140</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Liberation Sans</vt:lpstr>
      <vt:lpstr>Segoe UI</vt:lpstr>
      <vt:lpstr>Times New Roman</vt:lpstr>
      <vt:lpstr>Wingdings</vt:lpstr>
      <vt:lpstr>Default</vt:lpstr>
      <vt:lpstr>Victoria, British Columbia Presented by Fellow Cruiser Marc Silver</vt:lpstr>
      <vt:lpstr>What I Will Cover</vt:lpstr>
      <vt:lpstr>My Port Philosophy</vt:lpstr>
      <vt:lpstr>PowerPoint Presentation</vt:lpstr>
      <vt:lpstr>Money</vt:lpstr>
      <vt:lpstr>About Victoria</vt:lpstr>
      <vt:lpstr>Victoria’s History</vt:lpstr>
      <vt:lpstr>PowerPoint Presentation</vt:lpstr>
      <vt:lpstr>PowerPoint Presentation</vt:lpstr>
      <vt:lpstr>Getting Around Victoria</vt:lpstr>
      <vt:lpstr>Fisherman's Wharf Victoria </vt:lpstr>
      <vt:lpstr>Fisgard Lighthouse</vt:lpstr>
      <vt:lpstr>Dino Lab Inc.</vt:lpstr>
      <vt:lpstr>Beacon Hill Park</vt:lpstr>
      <vt:lpstr>British Columbia Parliament Buildings</vt:lpstr>
      <vt:lpstr>PowerPoint Presentation</vt:lpstr>
      <vt:lpstr>Inner Harbor</vt:lpstr>
      <vt:lpstr>Butchart Gardens</vt:lpstr>
      <vt:lpstr>Whale Watching Tour</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109</cp:revision>
  <dcterms:created xsi:type="dcterms:W3CDTF">2023-03-25T21:24:27Z</dcterms:created>
  <dcterms:modified xsi:type="dcterms:W3CDTF">2024-08-22T00:16:31Z</dcterms:modified>
</cp:coreProperties>
</file>