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78" r:id="rId3"/>
    <p:sldId id="257" r:id="rId4"/>
    <p:sldId id="258" r:id="rId5"/>
    <p:sldId id="259" r:id="rId6"/>
    <p:sldId id="260" r:id="rId7"/>
    <p:sldId id="275" r:id="rId8"/>
    <p:sldId id="276" r:id="rId9"/>
    <p:sldId id="262" r:id="rId10"/>
    <p:sldId id="263"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Lst>
  <p:sldSz cx="9144000" cy="6858000" type="screen4x3"/>
  <p:notesSz cx="6858000" cy="9144000"/>
  <p:defaultTextStyle>
    <a:defPPr>
      <a:defRPr lang="en-GB"/>
    </a:defPPr>
    <a:lvl1pPr algn="l" defTabSz="457200" rtl="0" fontAlgn="base">
      <a:spcBef>
        <a:spcPts val="225"/>
      </a:spcBef>
      <a:spcAft>
        <a:spcPts val="2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225"/>
      </a:spcBef>
      <a:spcAft>
        <a:spcPts val="2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225"/>
      </a:spcBef>
      <a:spcAft>
        <a:spcPts val="2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225"/>
      </a:spcBef>
      <a:spcAft>
        <a:spcPts val="2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225"/>
      </a:spcBef>
      <a:spcAft>
        <a:spcPts val="2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autoAdjust="0"/>
    <p:restoredTop sz="94660"/>
  </p:normalViewPr>
  <p:slideViewPr>
    <p:cSldViewPr>
      <p:cViewPr varScale="1">
        <p:scale>
          <a:sx n="82" d="100"/>
          <a:sy n="82" d="100"/>
        </p:scale>
        <p:origin x="270"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9FF42B17-D021-8605-1345-1D440282AD3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18AE8E77-09E7-616B-8E4C-A1CC4CF5E26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733061A2-19AC-F7D2-C110-7415622F3E3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3BCC27D4-15C0-F9E9-EA2B-79090FA6D17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58C8E453-DCE9-6DA1-2E15-581A77EF640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B98906BA-9926-CD1F-1467-837723602DD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9E5F0576-649D-92A8-42DC-5A269697831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2A748CED-63E6-8228-F386-DF1F7367A1C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AutoShape 9">
            <a:extLst>
              <a:ext uri="{FF2B5EF4-FFF2-40B4-BE49-F238E27FC236}">
                <a16:creationId xmlns:a16="http://schemas.microsoft.com/office/drawing/2014/main" id="{B6452B84-A312-5A11-EF38-FA692E7399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AutoShape 10">
            <a:extLst>
              <a:ext uri="{FF2B5EF4-FFF2-40B4-BE49-F238E27FC236}">
                <a16:creationId xmlns:a16="http://schemas.microsoft.com/office/drawing/2014/main" id="{2A7AB6E5-7862-BDE8-6279-1F15E107395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AutoShape 11">
            <a:extLst>
              <a:ext uri="{FF2B5EF4-FFF2-40B4-BE49-F238E27FC236}">
                <a16:creationId xmlns:a16="http://schemas.microsoft.com/office/drawing/2014/main" id="{C2A95A85-0E69-7E62-1AE0-EA8A8A08B9C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AutoShape 12">
            <a:extLst>
              <a:ext uri="{FF2B5EF4-FFF2-40B4-BE49-F238E27FC236}">
                <a16:creationId xmlns:a16="http://schemas.microsoft.com/office/drawing/2014/main" id="{E005F4CC-5DF2-FB95-2FB1-3628C4DF16A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AutoShape 13">
            <a:extLst>
              <a:ext uri="{FF2B5EF4-FFF2-40B4-BE49-F238E27FC236}">
                <a16:creationId xmlns:a16="http://schemas.microsoft.com/office/drawing/2014/main" id="{88548483-0CF3-A523-DAD4-E2A56C461D0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AutoShape 14">
            <a:extLst>
              <a:ext uri="{FF2B5EF4-FFF2-40B4-BE49-F238E27FC236}">
                <a16:creationId xmlns:a16="http://schemas.microsoft.com/office/drawing/2014/main" id="{24F842E2-E8C6-E7BF-9FAD-D844EC6A44C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3" name="AutoShape 15">
            <a:extLst>
              <a:ext uri="{FF2B5EF4-FFF2-40B4-BE49-F238E27FC236}">
                <a16:creationId xmlns:a16="http://schemas.microsoft.com/office/drawing/2014/main" id="{179BD2FF-3F2E-FDB1-6148-AAA0DF18BF6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4" name="AutoShape 16">
            <a:extLst>
              <a:ext uri="{FF2B5EF4-FFF2-40B4-BE49-F238E27FC236}">
                <a16:creationId xmlns:a16="http://schemas.microsoft.com/office/drawing/2014/main" id="{D85FDF27-9DB1-8964-2CFE-DA472883863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5" name="AutoShape 17">
            <a:extLst>
              <a:ext uri="{FF2B5EF4-FFF2-40B4-BE49-F238E27FC236}">
                <a16:creationId xmlns:a16="http://schemas.microsoft.com/office/drawing/2014/main" id="{36CAC3AD-E6AC-67AD-69C6-A41C32B4A23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6" name="Rectangle 18">
            <a:extLst>
              <a:ext uri="{FF2B5EF4-FFF2-40B4-BE49-F238E27FC236}">
                <a16:creationId xmlns:a16="http://schemas.microsoft.com/office/drawing/2014/main" id="{39397FA2-4AAA-F6D2-4942-7372C823F0F4}"/>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67" name="Rectangle 19">
            <a:extLst>
              <a:ext uri="{FF2B5EF4-FFF2-40B4-BE49-F238E27FC236}">
                <a16:creationId xmlns:a16="http://schemas.microsoft.com/office/drawing/2014/main" id="{F92127DE-3453-3EDC-99DF-75FEBF1E1729}"/>
              </a:ext>
            </a:extLst>
          </p:cNvPr>
          <p:cNvSpPr>
            <a:spLocks noGrp="1" noChangeArrowheads="1"/>
          </p:cNvSpPr>
          <p:nvPr>
            <p:ph type="body"/>
          </p:nvPr>
        </p:nvSpPr>
        <p:spPr bwMode="auto">
          <a:xfrm>
            <a:off x="685800" y="4343400"/>
            <a:ext cx="5457825" cy="408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FD275501-402E-C257-EA55-4D829C0A6ED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8D305D72-CC8A-BE0A-6AC6-CEA145E50B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7A620A37-68E9-E112-2CF5-13A4E3F3878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99DD5960-7B30-49AD-F4A6-DD7A558EAEC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D1E728F0-B8BE-5A02-F867-FDC6F0E84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E81DCA28-2BBC-1B62-84FB-03B7F77BCA2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FAC99E9-E4D7-03FA-34C4-BEF62AE0058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D41A7EBE-6646-2FFA-8261-D3ED34D9A65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3981D419-AB9D-6BD5-906F-BA1033879F28}"/>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83450B31-52B0-0362-754B-90241AFBE995}"/>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82935A0C-E551-81C0-9363-DEF7973545B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5EBE6B21-6BF5-E91E-4880-BAEA88EA927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0B118F9E-C083-C7E6-3C54-B8A1DDBCC32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C910FB12-5E69-31C4-A3CC-54326576187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56A7D206-6CD7-B716-4F69-7F936A962D4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98E45D35-C210-53E1-919B-52BECD159E6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744E18F1-0AD8-A942-CB77-88661CD2E11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4C10289A-6324-4587-BE99-D375069ECBF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3C5AFEBC-BC86-74B6-BF09-40245F2CA15C}"/>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F3721743-2F24-D7CA-91D4-0FFF9E63E8C3}"/>
              </a:ext>
            </a:extLst>
          </p:cNvPr>
          <p:cNvSpPr txBox="1">
            <a:spLocks noGrp="1" noChangeArrowheads="1"/>
          </p:cNvSpPr>
          <p:nvPr>
            <p:ph type="body" idx="1"/>
          </p:nvPr>
        </p:nvSpPr>
        <p:spPr bwMode="auto">
          <a:xfrm>
            <a:off x="685800" y="4343400"/>
            <a:ext cx="5462588" cy="4090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239BF33F-8E66-DCF6-0326-A5FA60C18593}"/>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ECC06DFF-252C-3B5D-B6DB-B70517C8564F}"/>
              </a:ext>
            </a:extLst>
          </p:cNvPr>
          <p:cNvSpPr txBox="1">
            <a:spLocks noGrp="1" noChangeArrowheads="1"/>
          </p:cNvSpPr>
          <p:nvPr>
            <p:ph type="body" idx="1"/>
          </p:nvPr>
        </p:nvSpPr>
        <p:spPr bwMode="auto">
          <a:xfrm>
            <a:off x="685800" y="4343400"/>
            <a:ext cx="5462588" cy="4090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FD275501-402E-C257-EA55-4D829C0A6ED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8D305D72-CC8A-BE0A-6AC6-CEA145E50B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57429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88F15B06-D727-43E4-16A1-2AF9339F7BD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4D88F311-BDCF-5D36-22B6-ADF76865CC1F}"/>
              </a:ext>
            </a:extLst>
          </p:cNvPr>
          <p:cNvSpPr txBox="1">
            <a:spLocks noGrp="1" noChangeArrowheads="1"/>
          </p:cNvSpPr>
          <p:nvPr>
            <p:ph type="body" idx="1"/>
          </p:nvPr>
        </p:nvSpPr>
        <p:spPr bwMode="auto">
          <a:xfrm>
            <a:off x="685800" y="4343400"/>
            <a:ext cx="54737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6D52113D-E40A-64D1-9178-82CB86FA933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C36006E6-4EB9-5635-A05E-3341A64ED2D9}"/>
              </a:ext>
            </a:extLst>
          </p:cNvPr>
          <p:cNvSpPr txBox="1">
            <a:spLocks noGrp="1" noChangeArrowheads="1"/>
          </p:cNvSpPr>
          <p:nvPr>
            <p:ph type="body" idx="1"/>
          </p:nvPr>
        </p:nvSpPr>
        <p:spPr bwMode="auto">
          <a:xfrm>
            <a:off x="685800" y="4343400"/>
            <a:ext cx="54737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5BD07A13-4358-FF82-AD76-B7EA029BD7D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0A1C0D97-79FB-5E94-D8F8-9E5C7F0A80E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647674A1-FE14-8546-A00A-D5B79F9F6770}"/>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36AAC860-550D-4095-7F71-0656981B01B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0E8C838-48EC-1948-D86A-19413866E3B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8A3B10F7-84C6-BA55-8613-D3F76D8EC7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DDC142D-CD5C-7F0C-DCC9-0C9BE6E4AF7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5F2062C3-55C7-A9B9-A854-554B9534E5BA}"/>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D883DDED-302B-0728-4323-482C35A1204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7B8AFC56-D4B2-DFC6-2A8C-86325377B1D4}"/>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604F9EF3-E950-EB2D-4C3F-F1520B6B754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E0073FC1-4D51-2DB7-A6EB-ED1A15DC19A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E7CBEEB4-C3FA-0A1B-7788-172EC4C4909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21044A2B-991F-8875-7448-9B7DEF4A0F2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5D8E76F9-405C-6218-95AB-CE8B1F46FEEB}"/>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1532508C-8053-29BD-3A4E-1E643470CFD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E37BF6CC-1446-B591-5049-42A026752D43}"/>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F5E34D6E-3273-482C-8C5B-5D78533260E4}"/>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60E9-94BF-6224-B404-4063CDAC120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37B1A5-1E5C-38AF-7335-D249526922F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391F3-F6BF-8F9C-566A-6843D9928AEF}"/>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5DA5A7-9C61-0E7B-7C37-5D013FC0CAB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2D25E6-7549-AFA1-7C7A-DF4E37932E69}"/>
              </a:ext>
            </a:extLst>
          </p:cNvPr>
          <p:cNvSpPr>
            <a:spLocks noGrp="1"/>
          </p:cNvSpPr>
          <p:nvPr>
            <p:ph type="sldNum" idx="12"/>
          </p:nvPr>
        </p:nvSpPr>
        <p:spPr/>
        <p:txBody>
          <a:bodyPr/>
          <a:lstStyle>
            <a:lvl1pPr>
              <a:defRPr/>
            </a:lvl1pPr>
          </a:lstStyle>
          <a:p>
            <a:fld id="{6A28DBF5-51B2-4981-BEF4-C1CBBD80A0D0}" type="slidenum">
              <a:rPr lang="en-US" altLang="en-US"/>
              <a:pPr/>
              <a:t>‹#›</a:t>
            </a:fld>
            <a:endParaRPr lang="en-US" altLang="en-US"/>
          </a:p>
        </p:txBody>
      </p:sp>
    </p:spTree>
    <p:extLst>
      <p:ext uri="{BB962C8B-B14F-4D97-AF65-F5344CB8AC3E}">
        <p14:creationId xmlns:p14="http://schemas.microsoft.com/office/powerpoint/2010/main" val="85002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3DD0-20BC-C146-CD3C-423089FAD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8E4E08-2ADA-C51E-C43B-AD9135DD96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736C6-6354-A4B4-403F-B881C4AB796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B97924-EB60-CD71-48EE-090F49D5D2B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834F43-27D0-7C7A-708B-6F7C705EB87D}"/>
              </a:ext>
            </a:extLst>
          </p:cNvPr>
          <p:cNvSpPr>
            <a:spLocks noGrp="1"/>
          </p:cNvSpPr>
          <p:nvPr>
            <p:ph type="sldNum" idx="12"/>
          </p:nvPr>
        </p:nvSpPr>
        <p:spPr/>
        <p:txBody>
          <a:bodyPr/>
          <a:lstStyle>
            <a:lvl1pPr>
              <a:defRPr/>
            </a:lvl1pPr>
          </a:lstStyle>
          <a:p>
            <a:fld id="{E914AC03-30D4-4CF1-8529-2F50D8E95049}" type="slidenum">
              <a:rPr lang="en-US" altLang="en-US"/>
              <a:pPr/>
              <a:t>‹#›</a:t>
            </a:fld>
            <a:endParaRPr lang="en-US" altLang="en-US"/>
          </a:p>
        </p:txBody>
      </p:sp>
    </p:spTree>
    <p:extLst>
      <p:ext uri="{BB962C8B-B14F-4D97-AF65-F5344CB8AC3E}">
        <p14:creationId xmlns:p14="http://schemas.microsoft.com/office/powerpoint/2010/main" val="37659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E9B3E-D030-53D5-9B83-D790834A39B2}"/>
              </a:ext>
            </a:extLst>
          </p:cNvPr>
          <p:cNvSpPr>
            <a:spLocks noGrp="1"/>
          </p:cNvSpPr>
          <p:nvPr>
            <p:ph type="title" orient="vert"/>
          </p:nvPr>
        </p:nvSpPr>
        <p:spPr>
          <a:xfrm>
            <a:off x="6494463" y="609600"/>
            <a:ext cx="1935162" cy="545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B6B25-32FA-8C83-D32C-6FD2B7EC1EF6}"/>
              </a:ext>
            </a:extLst>
          </p:cNvPr>
          <p:cNvSpPr>
            <a:spLocks noGrp="1"/>
          </p:cNvSpPr>
          <p:nvPr>
            <p:ph type="body" orient="vert" idx="1"/>
          </p:nvPr>
        </p:nvSpPr>
        <p:spPr>
          <a:xfrm>
            <a:off x="685800" y="609600"/>
            <a:ext cx="5656263" cy="5457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84302-A8DA-D479-5F01-38EF7FBF1263}"/>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27CA97-7893-07CE-1DA5-70BC682BE335}"/>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DF308E-90E8-1645-E15B-88F8FC7E4364}"/>
              </a:ext>
            </a:extLst>
          </p:cNvPr>
          <p:cNvSpPr>
            <a:spLocks noGrp="1"/>
          </p:cNvSpPr>
          <p:nvPr>
            <p:ph type="sldNum" idx="12"/>
          </p:nvPr>
        </p:nvSpPr>
        <p:spPr/>
        <p:txBody>
          <a:bodyPr/>
          <a:lstStyle>
            <a:lvl1pPr>
              <a:defRPr/>
            </a:lvl1pPr>
          </a:lstStyle>
          <a:p>
            <a:fld id="{14D67850-6D5B-481B-9B24-54AAB82CADCC}" type="slidenum">
              <a:rPr lang="en-US" altLang="en-US"/>
              <a:pPr/>
              <a:t>‹#›</a:t>
            </a:fld>
            <a:endParaRPr lang="en-US" altLang="en-US"/>
          </a:p>
        </p:txBody>
      </p:sp>
    </p:spTree>
    <p:extLst>
      <p:ext uri="{BB962C8B-B14F-4D97-AF65-F5344CB8AC3E}">
        <p14:creationId xmlns:p14="http://schemas.microsoft.com/office/powerpoint/2010/main" val="119407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5A17-4E01-85C0-CFC0-87FAA92F5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C5428-D161-83C0-24F0-C91A1EDF9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BF28-09B6-3439-E3D2-B5EDA23C24F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E80CE7-97A4-2F75-F680-46E14A732CD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C96339-E393-1BC9-1BC6-62276508C7F1}"/>
              </a:ext>
            </a:extLst>
          </p:cNvPr>
          <p:cNvSpPr>
            <a:spLocks noGrp="1"/>
          </p:cNvSpPr>
          <p:nvPr>
            <p:ph type="sldNum" idx="12"/>
          </p:nvPr>
        </p:nvSpPr>
        <p:spPr/>
        <p:txBody>
          <a:bodyPr/>
          <a:lstStyle>
            <a:lvl1pPr>
              <a:defRPr/>
            </a:lvl1pPr>
          </a:lstStyle>
          <a:p>
            <a:fld id="{681FCDF5-B6D3-4F1D-91E7-BFBB6CEB2ECE}" type="slidenum">
              <a:rPr lang="en-US" altLang="en-US"/>
              <a:pPr/>
              <a:t>‹#›</a:t>
            </a:fld>
            <a:endParaRPr lang="en-US" altLang="en-US"/>
          </a:p>
        </p:txBody>
      </p:sp>
    </p:spTree>
    <p:extLst>
      <p:ext uri="{BB962C8B-B14F-4D97-AF65-F5344CB8AC3E}">
        <p14:creationId xmlns:p14="http://schemas.microsoft.com/office/powerpoint/2010/main" val="231831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9C22-C200-0308-3BE1-05E47EF68A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BB37FF-27DA-0F9D-E808-C11DC130FFA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10E02FD-A484-E598-2AE7-CC3799630D8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722B0E-4E2E-8F78-0DF2-374287C0C7E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EE7CF8-6E18-AFA9-388E-5F655C16AE08}"/>
              </a:ext>
            </a:extLst>
          </p:cNvPr>
          <p:cNvSpPr>
            <a:spLocks noGrp="1"/>
          </p:cNvSpPr>
          <p:nvPr>
            <p:ph type="sldNum" idx="12"/>
          </p:nvPr>
        </p:nvSpPr>
        <p:spPr/>
        <p:txBody>
          <a:bodyPr/>
          <a:lstStyle>
            <a:lvl1pPr>
              <a:defRPr/>
            </a:lvl1pPr>
          </a:lstStyle>
          <a:p>
            <a:fld id="{F8079DE5-489D-419F-96A7-9A7D7F7BE79F}" type="slidenum">
              <a:rPr lang="en-US" altLang="en-US"/>
              <a:pPr/>
              <a:t>‹#›</a:t>
            </a:fld>
            <a:endParaRPr lang="en-US" altLang="en-US"/>
          </a:p>
        </p:txBody>
      </p:sp>
    </p:spTree>
    <p:extLst>
      <p:ext uri="{BB962C8B-B14F-4D97-AF65-F5344CB8AC3E}">
        <p14:creationId xmlns:p14="http://schemas.microsoft.com/office/powerpoint/2010/main" val="103842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E44B-67B2-2675-4CA5-5DB8CD88E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44FD2-451E-3690-1316-9E11A7D52892}"/>
              </a:ext>
            </a:extLst>
          </p:cNvPr>
          <p:cNvSpPr>
            <a:spLocks noGrp="1"/>
          </p:cNvSpPr>
          <p:nvPr>
            <p:ph sz="half" idx="1"/>
          </p:nvPr>
        </p:nvSpPr>
        <p:spPr>
          <a:xfrm>
            <a:off x="685800" y="1981200"/>
            <a:ext cx="3795713" cy="408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B6556-0C45-992F-E892-0326BD5E650A}"/>
              </a:ext>
            </a:extLst>
          </p:cNvPr>
          <p:cNvSpPr>
            <a:spLocks noGrp="1"/>
          </p:cNvSpPr>
          <p:nvPr>
            <p:ph sz="half" idx="2"/>
          </p:nvPr>
        </p:nvSpPr>
        <p:spPr>
          <a:xfrm>
            <a:off x="4633913" y="1981200"/>
            <a:ext cx="3795712" cy="408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57E57-31E1-3BCF-31E6-6208B1FDC02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275230-D008-A8E3-E3C2-8FE7B2CCAC2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7243E26-697B-FBCC-BD2D-954B547A667D}"/>
              </a:ext>
            </a:extLst>
          </p:cNvPr>
          <p:cNvSpPr>
            <a:spLocks noGrp="1"/>
          </p:cNvSpPr>
          <p:nvPr>
            <p:ph type="sldNum" idx="12"/>
          </p:nvPr>
        </p:nvSpPr>
        <p:spPr/>
        <p:txBody>
          <a:bodyPr/>
          <a:lstStyle>
            <a:lvl1pPr>
              <a:defRPr/>
            </a:lvl1pPr>
          </a:lstStyle>
          <a:p>
            <a:fld id="{B6BA5A53-360D-4223-9D03-1EE22B24F9FD}" type="slidenum">
              <a:rPr lang="en-US" altLang="en-US"/>
              <a:pPr/>
              <a:t>‹#›</a:t>
            </a:fld>
            <a:endParaRPr lang="en-US" altLang="en-US"/>
          </a:p>
        </p:txBody>
      </p:sp>
    </p:spTree>
    <p:extLst>
      <p:ext uri="{BB962C8B-B14F-4D97-AF65-F5344CB8AC3E}">
        <p14:creationId xmlns:p14="http://schemas.microsoft.com/office/powerpoint/2010/main" val="88615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542B-63D2-183B-BF91-702623E1A50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C161E-C345-1C66-CEC0-D27B13EC2B7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8B35E-63A4-DD9A-E343-9C66A73BDE2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38008-7FEE-720C-6383-816ED756D1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17926-443B-65E6-4DA7-CE7735DAB60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258F4-D4F9-0614-49EE-CBEDF6DD15DE}"/>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3F72B2F-2DA5-C6B4-95D8-D82E2A34D5F6}"/>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AEEAE08-21EF-7374-C13D-F156F5B860F0}"/>
              </a:ext>
            </a:extLst>
          </p:cNvPr>
          <p:cNvSpPr>
            <a:spLocks noGrp="1"/>
          </p:cNvSpPr>
          <p:nvPr>
            <p:ph type="sldNum" idx="12"/>
          </p:nvPr>
        </p:nvSpPr>
        <p:spPr/>
        <p:txBody>
          <a:bodyPr/>
          <a:lstStyle>
            <a:lvl1pPr>
              <a:defRPr/>
            </a:lvl1pPr>
          </a:lstStyle>
          <a:p>
            <a:fld id="{6AE57F93-C1AB-44DE-A04A-8CDA555D9243}" type="slidenum">
              <a:rPr lang="en-US" altLang="en-US"/>
              <a:pPr/>
              <a:t>‹#›</a:t>
            </a:fld>
            <a:endParaRPr lang="en-US" altLang="en-US"/>
          </a:p>
        </p:txBody>
      </p:sp>
    </p:spTree>
    <p:extLst>
      <p:ext uri="{BB962C8B-B14F-4D97-AF65-F5344CB8AC3E}">
        <p14:creationId xmlns:p14="http://schemas.microsoft.com/office/powerpoint/2010/main" val="395257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6FA6-A52F-13F9-FB01-DCD264C4D9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8D413-D5AA-5A0A-0D3C-DD090F114DCC}"/>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9D2340A-FB1E-2368-EE13-3F13345B7A0D}"/>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EBC46B-F2C9-8C27-6FC0-B76653BFA339}"/>
              </a:ext>
            </a:extLst>
          </p:cNvPr>
          <p:cNvSpPr>
            <a:spLocks noGrp="1"/>
          </p:cNvSpPr>
          <p:nvPr>
            <p:ph type="sldNum" idx="12"/>
          </p:nvPr>
        </p:nvSpPr>
        <p:spPr/>
        <p:txBody>
          <a:bodyPr/>
          <a:lstStyle>
            <a:lvl1pPr>
              <a:defRPr/>
            </a:lvl1pPr>
          </a:lstStyle>
          <a:p>
            <a:fld id="{6AEF07AB-0246-4EF1-A502-28675EA92A49}" type="slidenum">
              <a:rPr lang="en-US" altLang="en-US"/>
              <a:pPr/>
              <a:t>‹#›</a:t>
            </a:fld>
            <a:endParaRPr lang="en-US" altLang="en-US"/>
          </a:p>
        </p:txBody>
      </p:sp>
    </p:spTree>
    <p:extLst>
      <p:ext uri="{BB962C8B-B14F-4D97-AF65-F5344CB8AC3E}">
        <p14:creationId xmlns:p14="http://schemas.microsoft.com/office/powerpoint/2010/main" val="33192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34548-9413-7621-3D6C-6506469E9B33}"/>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58DFDCA-20DF-6277-AF3F-87A244A7A67F}"/>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628926A-07EB-04CF-3BA5-3FC37C3EDF37}"/>
              </a:ext>
            </a:extLst>
          </p:cNvPr>
          <p:cNvSpPr>
            <a:spLocks noGrp="1"/>
          </p:cNvSpPr>
          <p:nvPr>
            <p:ph type="sldNum" idx="12"/>
          </p:nvPr>
        </p:nvSpPr>
        <p:spPr/>
        <p:txBody>
          <a:bodyPr/>
          <a:lstStyle>
            <a:lvl1pPr>
              <a:defRPr/>
            </a:lvl1pPr>
          </a:lstStyle>
          <a:p>
            <a:fld id="{57058BB7-DC70-4C37-85F4-F12B4B41DEA9}" type="slidenum">
              <a:rPr lang="en-US" altLang="en-US"/>
              <a:pPr/>
              <a:t>‹#›</a:t>
            </a:fld>
            <a:endParaRPr lang="en-US" altLang="en-US"/>
          </a:p>
        </p:txBody>
      </p:sp>
    </p:spTree>
    <p:extLst>
      <p:ext uri="{BB962C8B-B14F-4D97-AF65-F5344CB8AC3E}">
        <p14:creationId xmlns:p14="http://schemas.microsoft.com/office/powerpoint/2010/main" val="25627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21CE-9E72-698B-F9D5-0D0EA4F065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C3945D-6BE0-CCBD-CBD3-255E9A90F96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5582C-1BC6-38EE-7549-B63F35236B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C3647-C3CB-2FA4-2DFE-E99B7237354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F64AF9-BC4D-61D9-5678-AD4BF8FACE15}"/>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A7CEDC1-8336-1BA0-EC90-47C348C9929A}"/>
              </a:ext>
            </a:extLst>
          </p:cNvPr>
          <p:cNvSpPr>
            <a:spLocks noGrp="1"/>
          </p:cNvSpPr>
          <p:nvPr>
            <p:ph type="sldNum" idx="12"/>
          </p:nvPr>
        </p:nvSpPr>
        <p:spPr/>
        <p:txBody>
          <a:bodyPr/>
          <a:lstStyle>
            <a:lvl1pPr>
              <a:defRPr/>
            </a:lvl1pPr>
          </a:lstStyle>
          <a:p>
            <a:fld id="{D8B700F4-DBEB-4D1E-AC1D-E6D4C18228BB}" type="slidenum">
              <a:rPr lang="en-US" altLang="en-US"/>
              <a:pPr/>
              <a:t>‹#›</a:t>
            </a:fld>
            <a:endParaRPr lang="en-US" altLang="en-US"/>
          </a:p>
        </p:txBody>
      </p:sp>
    </p:spTree>
    <p:extLst>
      <p:ext uri="{BB962C8B-B14F-4D97-AF65-F5344CB8AC3E}">
        <p14:creationId xmlns:p14="http://schemas.microsoft.com/office/powerpoint/2010/main" val="236831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7D2D-B7B1-4F98-4F4E-12F36186B5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FB350-29ED-0A43-96CE-E547801C720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A75EE-F146-8D99-B207-52C9BC9970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B1D55-2F18-1A53-A844-94F32B1EBB9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8FF291A-EE16-4F80-69F1-9C2D66B7AC5A}"/>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0DDCF5A-F7BD-28FA-D74A-AC3DFCE74690}"/>
              </a:ext>
            </a:extLst>
          </p:cNvPr>
          <p:cNvSpPr>
            <a:spLocks noGrp="1"/>
          </p:cNvSpPr>
          <p:nvPr>
            <p:ph type="sldNum" idx="12"/>
          </p:nvPr>
        </p:nvSpPr>
        <p:spPr/>
        <p:txBody>
          <a:bodyPr/>
          <a:lstStyle>
            <a:lvl1pPr>
              <a:defRPr/>
            </a:lvl1pPr>
          </a:lstStyle>
          <a:p>
            <a:fld id="{C0241F0B-F706-4ADE-8B91-2E5B067C9B96}" type="slidenum">
              <a:rPr lang="en-US" altLang="en-US"/>
              <a:pPr/>
              <a:t>‹#›</a:t>
            </a:fld>
            <a:endParaRPr lang="en-US" altLang="en-US"/>
          </a:p>
        </p:txBody>
      </p:sp>
    </p:spTree>
    <p:extLst>
      <p:ext uri="{BB962C8B-B14F-4D97-AF65-F5344CB8AC3E}">
        <p14:creationId xmlns:p14="http://schemas.microsoft.com/office/powerpoint/2010/main" val="19844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0B432AE-D1F8-788A-BE80-F70DF8267A26}"/>
              </a:ext>
            </a:extLst>
          </p:cNvPr>
          <p:cNvSpPr>
            <a:spLocks noGrp="1" noChangeArrowheads="1"/>
          </p:cNvSpPr>
          <p:nvPr>
            <p:ph type="title"/>
          </p:nvPr>
        </p:nvSpPr>
        <p:spPr bwMode="auto">
          <a:xfrm>
            <a:off x="685800" y="609600"/>
            <a:ext cx="774382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55EE5B0C-1263-7249-5F64-BF95AA9EDF76}"/>
              </a:ext>
            </a:extLst>
          </p:cNvPr>
          <p:cNvSpPr>
            <a:spLocks noGrp="1" noChangeArrowheads="1"/>
          </p:cNvSpPr>
          <p:nvPr>
            <p:ph type="body" idx="1"/>
          </p:nvPr>
        </p:nvSpPr>
        <p:spPr bwMode="auto">
          <a:xfrm>
            <a:off x="685800" y="1981200"/>
            <a:ext cx="7743825" cy="408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A52B6529-3FD1-AF68-DC26-46C21801E4E2}"/>
              </a:ext>
            </a:extLst>
          </p:cNvPr>
          <p:cNvSpPr>
            <a:spLocks noGrp="1" noChangeArrowheads="1"/>
          </p:cNvSpPr>
          <p:nvPr>
            <p:ph type="dt"/>
          </p:nvPr>
        </p:nvSpPr>
        <p:spPr bwMode="auto">
          <a:xfrm>
            <a:off x="685800" y="6248400"/>
            <a:ext cx="18764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65276A77-FDC2-3BC9-1979-4282240B35B3}"/>
              </a:ext>
            </a:extLst>
          </p:cNvPr>
          <p:cNvSpPr>
            <a:spLocks noGrp="1" noChangeArrowheads="1"/>
          </p:cNvSpPr>
          <p:nvPr>
            <p:ph type="ftr"/>
          </p:nvPr>
        </p:nvSpPr>
        <p:spPr bwMode="auto">
          <a:xfrm>
            <a:off x="3124200" y="6248400"/>
            <a:ext cx="28670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69680AA1-0A00-2D06-499A-A875E7A23512}"/>
              </a:ext>
            </a:extLst>
          </p:cNvPr>
          <p:cNvSpPr>
            <a:spLocks noGrp="1" noChangeArrowheads="1"/>
          </p:cNvSpPr>
          <p:nvPr>
            <p:ph type="sldNum"/>
          </p:nvPr>
        </p:nvSpPr>
        <p:spPr bwMode="auto">
          <a:xfrm>
            <a:off x="6553200" y="6248400"/>
            <a:ext cx="18764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5365B59D-4A07-4E4E-A06B-1393008F5A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225"/>
        </a:spcBef>
        <a:spcAft>
          <a:spcPts val="2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225"/>
        </a:spcBef>
        <a:spcAft>
          <a:spcPts val="2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1025"/>
        </a:spcBef>
        <a:spcAft>
          <a:spcPts val="2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925"/>
        </a:spcBef>
        <a:spcAft>
          <a:spcPts val="2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825"/>
        </a:spcBef>
        <a:spcAft>
          <a:spcPts val="2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725"/>
        </a:spcBef>
        <a:spcAft>
          <a:spcPts val="2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725"/>
        </a:spcBef>
        <a:spcAft>
          <a:spcPts val="2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8DDE4C3C-7911-26F0-10F6-221DA549E313}"/>
              </a:ext>
            </a:extLst>
          </p:cNvPr>
          <p:cNvSpPr>
            <a:spLocks noGrp="1" noChangeArrowheads="1"/>
          </p:cNvSpPr>
          <p:nvPr>
            <p:ph type="title"/>
          </p:nvPr>
        </p:nvSpPr>
        <p:spPr>
          <a:xfrm>
            <a:off x="0" y="92075"/>
            <a:ext cx="9144000" cy="1584326"/>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6000" b="1" dirty="0"/>
              <a:t>Valletta Malta</a:t>
            </a:r>
          </a:p>
        </p:txBody>
      </p:sp>
      <p:pic>
        <p:nvPicPr>
          <p:cNvPr id="3" name="Picture 2">
            <a:extLst>
              <a:ext uri="{FF2B5EF4-FFF2-40B4-BE49-F238E27FC236}">
                <a16:creationId xmlns:a16="http://schemas.microsoft.com/office/drawing/2014/main" id="{6A5DFA44-AAC6-AAA4-E7F1-532B1B8FD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12" y="3457222"/>
            <a:ext cx="2605088" cy="2605088"/>
          </a:xfrm>
          <a:prstGeom prst="rect">
            <a:avLst/>
          </a:prstGeom>
        </p:spPr>
      </p:pic>
      <p:sp>
        <p:nvSpPr>
          <p:cNvPr id="2" name="Rectangle 2">
            <a:extLst>
              <a:ext uri="{FF2B5EF4-FFF2-40B4-BE49-F238E27FC236}">
                <a16:creationId xmlns:a16="http://schemas.microsoft.com/office/drawing/2014/main" id="{2B13F3C6-8FBC-38C9-A09E-9FAB04042B10}"/>
              </a:ext>
            </a:extLst>
          </p:cNvPr>
          <p:cNvSpPr>
            <a:spLocks noChangeArrowheads="1"/>
          </p:cNvSpPr>
          <p:nvPr/>
        </p:nvSpPr>
        <p:spPr bwMode="auto">
          <a:xfrm>
            <a:off x="0" y="1447800"/>
            <a:ext cx="9144000" cy="185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4400" b="1" dirty="0"/>
              <a:t>Marc Silver</a:t>
            </a:r>
            <a:endParaRPr lang="en-US" altLang="en-US" sz="4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FE9A80F8-70B9-AC42-ED44-23230DB4A19D}"/>
              </a:ext>
            </a:extLst>
          </p:cNvPr>
          <p:cNvSpPr>
            <a:spLocks noGrp="1" noChangeArrowheads="1"/>
          </p:cNvSpPr>
          <p:nvPr>
            <p:ph type="title"/>
          </p:nvPr>
        </p:nvSpPr>
        <p:spPr>
          <a:xfrm>
            <a:off x="685800" y="357188"/>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French Occupation and British Rule</a:t>
            </a:r>
          </a:p>
        </p:txBody>
      </p:sp>
      <p:sp>
        <p:nvSpPr>
          <p:cNvPr id="10242" name="Rectangle 2">
            <a:extLst>
              <a:ext uri="{FF2B5EF4-FFF2-40B4-BE49-F238E27FC236}">
                <a16:creationId xmlns:a16="http://schemas.microsoft.com/office/drawing/2014/main" id="{DBDF5CF7-C3D7-8583-9A53-775A0CCA3FF8}"/>
              </a:ext>
            </a:extLst>
          </p:cNvPr>
          <p:cNvSpPr>
            <a:spLocks noChangeArrowheads="1"/>
          </p:cNvSpPr>
          <p:nvPr/>
        </p:nvSpPr>
        <p:spPr bwMode="auto">
          <a:xfrm>
            <a:off x="312738" y="1960563"/>
            <a:ext cx="5715000"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a:t>In 1798, the French invaded the island and expelled the Order. After the Maltese rebelled, French troops continued to occupy Valletta and the surrounding harbour area, until they capitulated to the British in September 1800.</a:t>
            </a:r>
          </a:p>
          <a:p>
            <a:pPr>
              <a:buClrTx/>
              <a:buFontTx/>
              <a:buNone/>
            </a:pPr>
            <a:r>
              <a:rPr lang="en-US" altLang="en-US" sz="2200"/>
              <a:t>Eventually building projects in Valletta resumed under British rule. These projects included widening gates, demolishing and rebuilding structures, widening newer houses over the years, and installing civic projects. The Malta Railway, which linked Valletta to Mdina, was officially opened in 1883, but was closed down in 1931. </a:t>
            </a:r>
          </a:p>
        </p:txBody>
      </p:sp>
      <p:pic>
        <p:nvPicPr>
          <p:cNvPr id="10243" name="Picture 3">
            <a:extLst>
              <a:ext uri="{FF2B5EF4-FFF2-40B4-BE49-F238E27FC236}">
                <a16:creationId xmlns:a16="http://schemas.microsoft.com/office/drawing/2014/main" id="{04D6262C-976E-DBF5-728C-AF60E790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2111375"/>
            <a:ext cx="3165475" cy="380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5AACCEFA-BB38-63EE-C4DA-07C34FB72957}"/>
              </a:ext>
            </a:extLst>
          </p:cNvPr>
          <p:cNvSpPr>
            <a:spLocks noGrp="1" noChangeArrowheads="1"/>
          </p:cNvSpPr>
          <p:nvPr>
            <p:ph type="title"/>
          </p:nvPr>
        </p:nvSpPr>
        <p:spPr>
          <a:xfrm>
            <a:off x="457200" y="393700"/>
            <a:ext cx="8001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Tourist Office</a:t>
            </a:r>
          </a:p>
        </p:txBody>
      </p:sp>
      <p:sp>
        <p:nvSpPr>
          <p:cNvPr id="8194" name="Rectangle 2">
            <a:extLst>
              <a:ext uri="{FF2B5EF4-FFF2-40B4-BE49-F238E27FC236}">
                <a16:creationId xmlns:a16="http://schemas.microsoft.com/office/drawing/2014/main" id="{0BB6C620-337A-4FBA-90EF-28A3177B4C6E}"/>
              </a:ext>
            </a:extLst>
          </p:cNvPr>
          <p:cNvSpPr>
            <a:spLocks noChangeArrowheads="1"/>
          </p:cNvSpPr>
          <p:nvPr/>
        </p:nvSpPr>
        <p:spPr bwMode="auto">
          <a:xfrm>
            <a:off x="3657600" y="1612900"/>
            <a:ext cx="5257800" cy="506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Tourism Office provides a tourist information service and attention to the city's visitors.</a:t>
            </a:r>
          </a:p>
          <a:p>
            <a:pPr>
              <a:buClrTx/>
              <a:buFontTx/>
              <a:buNone/>
            </a:pPr>
            <a:r>
              <a:rPr lang="en-US" altLang="en-US" dirty="0"/>
              <a:t>Located in the Bus terminal, not far from the City Gate.</a:t>
            </a:r>
          </a:p>
          <a:p>
            <a:pPr>
              <a:buClrTx/>
              <a:buFontTx/>
              <a:buNone/>
            </a:pPr>
            <a:r>
              <a:rPr lang="en-US" altLang="en-US" dirty="0"/>
              <a:t>It is about 1.5km from the ship. About a 20-minute walk.</a:t>
            </a:r>
          </a:p>
          <a:p>
            <a:pPr>
              <a:buClrTx/>
              <a:buFontTx/>
              <a:buNone/>
            </a:pPr>
            <a:r>
              <a:rPr lang="en-US" altLang="en-US" dirty="0"/>
              <a:t>On your walk you will pass by the King George Recreational </a:t>
            </a:r>
            <a:br>
              <a:rPr lang="en-US" altLang="en-US" dirty="0"/>
            </a:br>
            <a:r>
              <a:rPr lang="en-US" altLang="en-US" dirty="0"/>
              <a:t>Grounds and the </a:t>
            </a:r>
            <a:br>
              <a:rPr lang="en-US" altLang="en-US" dirty="0"/>
            </a:br>
            <a:r>
              <a:rPr lang="en-US" altLang="en-US" dirty="0"/>
              <a:t>War Memorial.</a:t>
            </a:r>
            <a:br>
              <a:rPr lang="en-US" altLang="en-US" dirty="0"/>
            </a:br>
            <a:r>
              <a:rPr lang="en-US" altLang="en-US" dirty="0"/>
              <a:t>.</a:t>
            </a:r>
          </a:p>
          <a:p>
            <a:pPr algn="ctr">
              <a:buClrTx/>
              <a:buFontTx/>
              <a:buNone/>
            </a:pPr>
            <a:endParaRPr lang="en-US" altLang="en-US" dirty="0"/>
          </a:p>
        </p:txBody>
      </p:sp>
      <p:pic>
        <p:nvPicPr>
          <p:cNvPr id="8195" name="Picture 3">
            <a:extLst>
              <a:ext uri="{FF2B5EF4-FFF2-40B4-BE49-F238E27FC236}">
                <a16:creationId xmlns:a16="http://schemas.microsoft.com/office/drawing/2014/main" id="{D39B2495-9BEE-027A-7F66-58220D738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5288"/>
            <a:ext cx="3200400" cy="478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a:extLst>
              <a:ext uri="{FF2B5EF4-FFF2-40B4-BE49-F238E27FC236}">
                <a16:creationId xmlns:a16="http://schemas.microsoft.com/office/drawing/2014/main" id="{BFD6F473-F704-9F5D-74F3-3A45CEB43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4800600"/>
            <a:ext cx="2600325" cy="2020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B43CFEE-67DC-28A4-17BE-53941DCBEA5D}"/>
              </a:ext>
            </a:extLst>
          </p:cNvPr>
          <p:cNvSpPr>
            <a:spLocks noGrp="1" noChangeArrowheads="1"/>
          </p:cNvSpPr>
          <p:nvPr>
            <p:ph type="title"/>
          </p:nvPr>
        </p:nvSpPr>
        <p:spPr>
          <a:xfrm>
            <a:off x="685800" y="128588"/>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Map Of Valletta</a:t>
            </a:r>
          </a:p>
        </p:txBody>
      </p:sp>
      <p:sp>
        <p:nvSpPr>
          <p:cNvPr id="11266" name="Rectangle 2">
            <a:extLst>
              <a:ext uri="{FF2B5EF4-FFF2-40B4-BE49-F238E27FC236}">
                <a16:creationId xmlns:a16="http://schemas.microsoft.com/office/drawing/2014/main" id="{6F77B67E-9F66-F81A-5496-CA9B4CB6352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1267" name="Picture 3">
            <a:extLst>
              <a:ext uri="{FF2B5EF4-FFF2-40B4-BE49-F238E27FC236}">
                <a16:creationId xmlns:a16="http://schemas.microsoft.com/office/drawing/2014/main" id="{11495DEE-B9FF-C0C1-5984-CE9A6C72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271588"/>
            <a:ext cx="8915400" cy="558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5809C352-2D9B-3286-2AF7-5CC9B21A44DF}"/>
              </a:ext>
            </a:extLst>
          </p:cNvPr>
          <p:cNvSpPr>
            <a:spLocks noGrp="1" noChangeArrowheads="1"/>
          </p:cNvSpPr>
          <p:nvPr>
            <p:ph type="title"/>
          </p:nvPr>
        </p:nvSpPr>
        <p:spPr>
          <a:xfrm>
            <a:off x="685800" y="34925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Upper Barrakka Gardens</a:t>
            </a:r>
            <a:endParaRPr lang="en-US" altLang="en-US" sz="4800" b="1" dirty="0"/>
          </a:p>
        </p:txBody>
      </p:sp>
      <p:sp>
        <p:nvSpPr>
          <p:cNvPr id="12290" name="Rectangle 2">
            <a:extLst>
              <a:ext uri="{FF2B5EF4-FFF2-40B4-BE49-F238E27FC236}">
                <a16:creationId xmlns:a16="http://schemas.microsoft.com/office/drawing/2014/main" id="{7AB7368F-90AC-607A-1068-9F189CF76ACD}"/>
              </a:ext>
            </a:extLst>
          </p:cNvPr>
          <p:cNvSpPr>
            <a:spLocks noChangeArrowheads="1"/>
          </p:cNvSpPr>
          <p:nvPr/>
        </p:nvSpPr>
        <p:spPr bwMode="auto">
          <a:xfrm>
            <a:off x="239713" y="1689100"/>
            <a:ext cx="3875087" cy="36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650"/>
              </a:spcBef>
              <a:buClrTx/>
              <a:buFontTx/>
              <a:buNone/>
            </a:pPr>
            <a:r>
              <a:rPr lang="en-US" altLang="en-US" sz="2000" dirty="0"/>
              <a:t>On the Southeastern part of Valletta near the Castille Palace, you will come across the gates of Upper </a:t>
            </a:r>
            <a:r>
              <a:rPr lang="en-US" altLang="en-US" sz="2000" dirty="0" err="1"/>
              <a:t>Barrakka</a:t>
            </a:r>
            <a:r>
              <a:rPr lang="en-US" altLang="en-US" sz="2000" dirty="0"/>
              <a:t> Gardens. Here, you'll find some of the most breathtaking views the islands offer. views that the islands present. These colonnaded gardens came into existence in the year 1661 and are above the Great Harbor, with the best vantage point. An interesting fact is that these gardens were initially the practice grounds for </a:t>
            </a:r>
          </a:p>
        </p:txBody>
      </p:sp>
      <p:pic>
        <p:nvPicPr>
          <p:cNvPr id="12291" name="Picture 3">
            <a:extLst>
              <a:ext uri="{FF2B5EF4-FFF2-40B4-BE49-F238E27FC236}">
                <a16:creationId xmlns:a16="http://schemas.microsoft.com/office/drawing/2014/main" id="{1D3E6A11-4DEE-A4AC-D09B-F6109FFD3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1581150"/>
            <a:ext cx="5016500" cy="321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4">
            <a:extLst>
              <a:ext uri="{FF2B5EF4-FFF2-40B4-BE49-F238E27FC236}">
                <a16:creationId xmlns:a16="http://schemas.microsoft.com/office/drawing/2014/main" id="{C927B1C0-4440-05A6-4375-A7FFEA6F60CE}"/>
              </a:ext>
            </a:extLst>
          </p:cNvPr>
          <p:cNvSpPr txBox="1">
            <a:spLocks noChangeArrowheads="1"/>
          </p:cNvSpPr>
          <p:nvPr/>
        </p:nvSpPr>
        <p:spPr bwMode="auto">
          <a:xfrm>
            <a:off x="239713" y="5241925"/>
            <a:ext cx="890905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dirty="0"/>
              <a:t>The private gardens were thrown open to the public only in 1824. As is with most of the structures and locations in Valletta, Upper </a:t>
            </a:r>
            <a:r>
              <a:rPr lang="en-US" altLang="en-US" sz="2000" dirty="0" err="1"/>
              <a:t>Barrakka</a:t>
            </a:r>
            <a:r>
              <a:rPr lang="en-US" altLang="en-US" sz="2000" dirty="0"/>
              <a:t> Gardens was also hit by WWII. However, it has since been restored to its former splendor. </a:t>
            </a:r>
          </a:p>
        </p:txBody>
      </p:sp>
      <p:sp>
        <p:nvSpPr>
          <p:cNvPr id="3" name="TextBox 2">
            <a:extLst>
              <a:ext uri="{FF2B5EF4-FFF2-40B4-BE49-F238E27FC236}">
                <a16:creationId xmlns:a16="http://schemas.microsoft.com/office/drawing/2014/main" id="{9D529E4F-C02C-DF2E-9BD8-54064FE0CF0D}"/>
              </a:ext>
            </a:extLst>
          </p:cNvPr>
          <p:cNvSpPr txBox="1"/>
          <p:nvPr/>
        </p:nvSpPr>
        <p:spPr>
          <a:xfrm>
            <a:off x="3581399" y="4931337"/>
            <a:ext cx="5016500" cy="430887"/>
          </a:xfrm>
          <a:prstGeom prst="rect">
            <a:avLst/>
          </a:prstGeom>
          <a:noFill/>
        </p:spPr>
        <p:txBody>
          <a:bodyPr wrap="square">
            <a:spAutoFit/>
          </a:bodyPr>
          <a:lstStyle/>
          <a:p>
            <a:r>
              <a:rPr lang="en-US" altLang="en-US" sz="2000" dirty="0">
                <a:solidFill>
                  <a:schemeClr val="tx1"/>
                </a:solidFill>
              </a:rPr>
              <a:t>Knights of the Langue of Italy.</a:t>
            </a:r>
            <a:r>
              <a:rPr lang="en-US" altLang="en-US" sz="2200" dirty="0">
                <a:solidFill>
                  <a:schemeClr val="tx1"/>
                </a:solidFill>
              </a:rPr>
              <a:t> </a:t>
            </a:r>
            <a:endParaRPr lang="en-US" sz="22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2F036BD0-7F28-B57C-3EE7-40AF8FEA449D}"/>
              </a:ext>
            </a:extLst>
          </p:cNvPr>
          <p:cNvSpPr>
            <a:spLocks noGrp="1" noChangeArrowheads="1"/>
          </p:cNvSpPr>
          <p:nvPr>
            <p:ph type="title"/>
          </p:nvPr>
        </p:nvSpPr>
        <p:spPr>
          <a:xfrm>
            <a:off x="685800" y="762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Lascaris War Rooms</a:t>
            </a:r>
          </a:p>
        </p:txBody>
      </p:sp>
      <p:sp>
        <p:nvSpPr>
          <p:cNvPr id="13314" name="Rectangle 2">
            <a:extLst>
              <a:ext uri="{FF2B5EF4-FFF2-40B4-BE49-F238E27FC236}">
                <a16:creationId xmlns:a16="http://schemas.microsoft.com/office/drawing/2014/main" id="{FFD3162B-24DB-744B-EC05-DB59F4D8970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830CDB56-EAAE-2FC0-610B-7A78F12AF7D5}"/>
              </a:ext>
            </a:extLst>
          </p:cNvPr>
          <p:cNvSpPr txBox="1">
            <a:spLocks noChangeArrowheads="1"/>
          </p:cNvSpPr>
          <p:nvPr/>
        </p:nvSpPr>
        <p:spPr bwMode="auto">
          <a:xfrm>
            <a:off x="4392613" y="1119188"/>
            <a:ext cx="4751387" cy="527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Lascaris War Rooms consist of an underground complex of tunnels and chambers that housed the War Headquarters from where the defence of Malta was conducted during the Second World War.</a:t>
            </a:r>
          </a:p>
          <a:p>
            <a:pPr>
              <a:buClrTx/>
              <a:buFontTx/>
              <a:buNone/>
            </a:pPr>
            <a:r>
              <a:rPr lang="en-US" altLang="en-US"/>
              <a:t>This secret complex contained operations rooms for each of the fighting services from where not only the air defence of Malta was coordinated, but also some of the greatest battles fought in the Mediterranean during the war.</a:t>
            </a:r>
          </a:p>
          <a:p>
            <a:pPr>
              <a:buClrTx/>
              <a:buFontTx/>
              <a:buNone/>
            </a:pPr>
            <a:endParaRPr lang="en-US" altLang="en-US"/>
          </a:p>
          <a:p>
            <a:pPr>
              <a:buClrTx/>
              <a:buFontTx/>
              <a:buNone/>
            </a:pPr>
            <a:endParaRPr lang="en-US" altLang="en-US"/>
          </a:p>
          <a:p>
            <a:pPr>
              <a:buClrTx/>
              <a:buFontTx/>
              <a:buNone/>
            </a:pPr>
            <a:endParaRPr lang="en-US" altLang="en-US"/>
          </a:p>
        </p:txBody>
      </p:sp>
      <p:pic>
        <p:nvPicPr>
          <p:cNvPr id="13316" name="Picture 4">
            <a:extLst>
              <a:ext uri="{FF2B5EF4-FFF2-40B4-BE49-F238E27FC236}">
                <a16:creationId xmlns:a16="http://schemas.microsoft.com/office/drawing/2014/main" id="{FD55C618-FF15-4F35-7C33-13F461DCF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219200"/>
            <a:ext cx="4146550"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a:extLst>
              <a:ext uri="{FF2B5EF4-FFF2-40B4-BE49-F238E27FC236}">
                <a16:creationId xmlns:a16="http://schemas.microsoft.com/office/drawing/2014/main" id="{C39C301E-22C5-62CA-6839-59E45E63BE77}"/>
              </a:ext>
            </a:extLst>
          </p:cNvPr>
          <p:cNvSpPr txBox="1">
            <a:spLocks noChangeArrowheads="1"/>
          </p:cNvSpPr>
          <p:nvPr/>
        </p:nvSpPr>
        <p:spPr bwMode="auto">
          <a:xfrm>
            <a:off x="1263650" y="6118225"/>
            <a:ext cx="6858000" cy="116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a:t>Adult €14.00 - Senior 60 + €12.00 - Child (&lt;16 years old) € 7.00</a:t>
            </a:r>
          </a:p>
          <a:p>
            <a:pPr>
              <a:buClrTx/>
              <a:buFontTx/>
              <a:buNone/>
            </a:pPr>
            <a:endParaRPr lang="en-US" altLang="en-US" sz="200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8C50907-F991-EC19-E070-627EB2A896F0}"/>
              </a:ext>
            </a:extLst>
          </p:cNvPr>
          <p:cNvSpPr>
            <a:spLocks noGrp="1" noChangeArrowheads="1"/>
          </p:cNvSpPr>
          <p:nvPr>
            <p:ph type="title"/>
          </p:nvPr>
        </p:nvSpPr>
        <p:spPr>
          <a:xfrm>
            <a:off x="685800" y="285750"/>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National Museum Of Archaeology</a:t>
            </a:r>
          </a:p>
        </p:txBody>
      </p:sp>
      <p:sp>
        <p:nvSpPr>
          <p:cNvPr id="14338" name="Rectangle 2">
            <a:extLst>
              <a:ext uri="{FF2B5EF4-FFF2-40B4-BE49-F238E27FC236}">
                <a16:creationId xmlns:a16="http://schemas.microsoft.com/office/drawing/2014/main" id="{16D4A668-D015-9423-B41A-45E1321E92A9}"/>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238FF01E-1C80-1080-A4C4-57A6D2B7437D}"/>
              </a:ext>
            </a:extLst>
          </p:cNvPr>
          <p:cNvSpPr txBox="1">
            <a:spLocks noChangeArrowheads="1"/>
          </p:cNvSpPr>
          <p:nvPr/>
        </p:nvSpPr>
        <p:spPr bwMode="auto">
          <a:xfrm>
            <a:off x="-22225" y="1641475"/>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The National Museum of Archaeology is yet another gem that is housed in Auberge de Provence, in Valletta. </a:t>
            </a:r>
            <a:r>
              <a:rPr lang="en-US" dirty="0"/>
              <a:t>This beautiful museum is home to numerous artifacts.</a:t>
            </a:r>
            <a:endParaRPr lang="en-US" altLang="en-US" dirty="0"/>
          </a:p>
        </p:txBody>
      </p:sp>
      <p:pic>
        <p:nvPicPr>
          <p:cNvPr id="14340" name="Picture 4">
            <a:extLst>
              <a:ext uri="{FF2B5EF4-FFF2-40B4-BE49-F238E27FC236}">
                <a16:creationId xmlns:a16="http://schemas.microsoft.com/office/drawing/2014/main" id="{8C7D2B6C-746A-7EC9-E155-1D6878D82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3"/>
          <a:stretch/>
        </p:blipFill>
        <p:spPr bwMode="auto">
          <a:xfrm>
            <a:off x="-15240" y="2849118"/>
            <a:ext cx="3190875" cy="4024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6">
            <a:extLst>
              <a:ext uri="{FF2B5EF4-FFF2-40B4-BE49-F238E27FC236}">
                <a16:creationId xmlns:a16="http://schemas.microsoft.com/office/drawing/2014/main" id="{8F443995-7573-7482-F012-1A2685FE6ED0}"/>
              </a:ext>
            </a:extLst>
          </p:cNvPr>
          <p:cNvSpPr txBox="1">
            <a:spLocks noChangeArrowheads="1"/>
          </p:cNvSpPr>
          <p:nvPr/>
        </p:nvSpPr>
        <p:spPr bwMode="auto">
          <a:xfrm>
            <a:off x="3357563" y="2743200"/>
            <a:ext cx="5786437" cy="736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The museum now showcases the life of people from the Neolithic period all the way to the Phoenician age that dates back to 400 BC. You will see the earliest prehistoric tools used by the Maltese people during the Neolithic. Phoenician amulets and beautifully modeled prehistoric figurines such as the Sleeping Lady, which is believed to be around 5000 years old, are also some of the noteworthy elements</a:t>
            </a:r>
          </a:p>
        </p:txBody>
      </p:sp>
      <p:sp>
        <p:nvSpPr>
          <p:cNvPr id="14343" name="Text Box 7">
            <a:extLst>
              <a:ext uri="{FF2B5EF4-FFF2-40B4-BE49-F238E27FC236}">
                <a16:creationId xmlns:a16="http://schemas.microsoft.com/office/drawing/2014/main" id="{19E4E0B3-0A3F-06AC-78CB-4C6A4906B460}"/>
              </a:ext>
            </a:extLst>
          </p:cNvPr>
          <p:cNvSpPr txBox="1">
            <a:spLocks noChangeArrowheads="1"/>
          </p:cNvSpPr>
          <p:nvPr/>
        </p:nvSpPr>
        <p:spPr bwMode="auto">
          <a:xfrm>
            <a:off x="3309938" y="6394450"/>
            <a:ext cx="5834062"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1200"/>
              <a:t>Admission: Adults (18+): €5.00 ; Senior Citizens (60+): €3.50 ; </a:t>
            </a:r>
          </a:p>
          <a:p>
            <a:pPr algn="ctr">
              <a:buClrTx/>
              <a:buFontTx/>
              <a:buNone/>
            </a:pPr>
            <a:r>
              <a:rPr lang="en-US" altLang="en-US" sz="1200"/>
              <a:t>Youths (12-17): €3.50 ; Children (6-11): €2.50</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8C6ED62-AC2A-AF57-7A17-D59CB09D1FD6}"/>
              </a:ext>
            </a:extLst>
          </p:cNvPr>
          <p:cNvSpPr>
            <a:spLocks noGrp="1" noChangeArrowheads="1"/>
          </p:cNvSpPr>
          <p:nvPr>
            <p:ph type="title"/>
          </p:nvPr>
        </p:nvSpPr>
        <p:spPr>
          <a:xfrm>
            <a:off x="685800" y="285750"/>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St. John's Co-Cathedral</a:t>
            </a:r>
          </a:p>
        </p:txBody>
      </p:sp>
      <p:sp>
        <p:nvSpPr>
          <p:cNvPr id="15362" name="Rectangle 2">
            <a:extLst>
              <a:ext uri="{FF2B5EF4-FFF2-40B4-BE49-F238E27FC236}">
                <a16:creationId xmlns:a16="http://schemas.microsoft.com/office/drawing/2014/main" id="{ECE25617-86E9-C0E2-8C51-17B1DAC1654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2F5F78AA-E48E-D224-6BC3-E67AB247603A}"/>
              </a:ext>
            </a:extLst>
          </p:cNvPr>
          <p:cNvSpPr txBox="1">
            <a:spLocks noChangeArrowheads="1"/>
          </p:cNvSpPr>
          <p:nvPr/>
        </p:nvSpPr>
        <p:spPr bwMode="auto">
          <a:xfrm>
            <a:off x="157163" y="1352550"/>
            <a:ext cx="3451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dirty="0"/>
              <a:t>St John's Co-Cathedral is located in the center of Valletta on the Malta Island. It was built in the 16th century by the Order of St. John and designed by the famous architect Girolamo </a:t>
            </a:r>
            <a:r>
              <a:rPr lang="en-US" altLang="en-US" sz="2000" dirty="0" err="1"/>
              <a:t>Cassar</a:t>
            </a:r>
            <a:r>
              <a:rPr lang="en-US" altLang="en-US" sz="2000" dirty="0"/>
              <a:t>. Besides having a significant religious heritage, the cathedral and its museum are considered as one of the finest examples of high Baroque architecture in all Europe. The church was dedicated to the patron saint of the Order, St John the Baptist. The sheer scale and grandeur of the church reflects the artistic patronage and the power of the Order.</a:t>
            </a:r>
          </a:p>
        </p:txBody>
      </p:sp>
      <p:pic>
        <p:nvPicPr>
          <p:cNvPr id="15364" name="Picture 4">
            <a:extLst>
              <a:ext uri="{FF2B5EF4-FFF2-40B4-BE49-F238E27FC236}">
                <a16:creationId xmlns:a16="http://schemas.microsoft.com/office/drawing/2014/main" id="{C02B9741-3655-4B47-88AC-2B8BF84D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498600"/>
            <a:ext cx="5521325" cy="467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FCA2CDEC-4597-D582-0D43-966ABF1958C4}"/>
              </a:ext>
            </a:extLst>
          </p:cNvPr>
          <p:cNvSpPr>
            <a:spLocks noGrp="1" noChangeArrowheads="1"/>
          </p:cNvSpPr>
          <p:nvPr>
            <p:ph type="title"/>
          </p:nvPr>
        </p:nvSpPr>
        <p:spPr>
          <a:xfrm>
            <a:off x="685800" y="2127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Teatru Manoel</a:t>
            </a:r>
          </a:p>
        </p:txBody>
      </p:sp>
      <p:sp>
        <p:nvSpPr>
          <p:cNvPr id="16386" name="Rectangle 2">
            <a:extLst>
              <a:ext uri="{FF2B5EF4-FFF2-40B4-BE49-F238E27FC236}">
                <a16:creationId xmlns:a16="http://schemas.microsoft.com/office/drawing/2014/main" id="{D4B698B4-C0B0-0501-D0B3-A1D935BD2A59}"/>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DAFB0992-501E-05D7-BA78-B7016BD4035C}"/>
              </a:ext>
            </a:extLst>
          </p:cNvPr>
          <p:cNvSpPr txBox="1">
            <a:spLocks noChangeArrowheads="1"/>
          </p:cNvSpPr>
          <p:nvPr/>
        </p:nvSpPr>
        <p:spPr bwMode="auto">
          <a:xfrm>
            <a:off x="-22225" y="95726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endParaRPr lang="en-US" altLang="en-US" sz="1400" dirty="0"/>
          </a:p>
          <a:p>
            <a:pPr>
              <a:buClrTx/>
              <a:buFontTx/>
              <a:buNone/>
            </a:pPr>
            <a:r>
              <a:rPr lang="en-US" altLang="en-US" dirty="0" err="1"/>
              <a:t>Teatru</a:t>
            </a:r>
            <a:r>
              <a:rPr lang="en-US" altLang="en-US" dirty="0"/>
              <a:t> </a:t>
            </a:r>
            <a:r>
              <a:rPr lang="en-US" altLang="en-US" dirty="0" err="1"/>
              <a:t>Manoel</a:t>
            </a:r>
            <a:r>
              <a:rPr lang="en-US" altLang="en-US" dirty="0"/>
              <a:t> was commissioned to be used as a public theater in 1731 by Antonio </a:t>
            </a:r>
            <a:r>
              <a:rPr lang="en-US" altLang="en-US" dirty="0" err="1"/>
              <a:t>Manoel</a:t>
            </a:r>
            <a:r>
              <a:rPr lang="en-US" altLang="en-US" dirty="0"/>
              <a:t> de </a:t>
            </a:r>
            <a:r>
              <a:rPr lang="en-US" altLang="en-US" dirty="0" err="1"/>
              <a:t>Vilhena</a:t>
            </a:r>
            <a:r>
              <a:rPr lang="en-US" altLang="en-US" dirty="0"/>
              <a:t> who was the Grandmaster of the Knights of Malta.</a:t>
            </a:r>
          </a:p>
          <a:p>
            <a:pPr>
              <a:buClrTx/>
              <a:buFontTx/>
              <a:buNone/>
            </a:pPr>
            <a:r>
              <a:rPr lang="en-US" altLang="en-US" dirty="0"/>
              <a:t>Theater was the main form of entertainment for the royals but eventually was also opened up for the public too. The whole theater is a beautiful rendition of the baroque style, with its opulent design elements, high</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6388" name="Picture 4">
            <a:extLst>
              <a:ext uri="{FF2B5EF4-FFF2-40B4-BE49-F238E27FC236}">
                <a16:creationId xmlns:a16="http://schemas.microsoft.com/office/drawing/2014/main" id="{38B2D371-DB0F-964E-B1A7-8DCD5F542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3549650"/>
            <a:ext cx="4818062"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a:extLst>
              <a:ext uri="{FF2B5EF4-FFF2-40B4-BE49-F238E27FC236}">
                <a16:creationId xmlns:a16="http://schemas.microsoft.com/office/drawing/2014/main" id="{8BE9AE76-C080-60E8-55E4-7058D3AB1AB7}"/>
              </a:ext>
            </a:extLst>
          </p:cNvPr>
          <p:cNvSpPr txBox="1">
            <a:spLocks noChangeArrowheads="1"/>
          </p:cNvSpPr>
          <p:nvPr/>
        </p:nvSpPr>
        <p:spPr bwMode="auto">
          <a:xfrm>
            <a:off x="3175" y="3490913"/>
            <a:ext cx="4075113" cy="317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pillars, beautiful acoustics and the most amazing galleries in the theatre. It has 623 seats and the galleries are three-tiered, completely wooden with gold leaf-like motifs. The auditorium is oval shaped and the roof is pale blue and resembles a round cupola. </a:t>
            </a:r>
          </a:p>
          <a:p>
            <a:pPr>
              <a:buClrTx/>
              <a:buFontTx/>
              <a:buNone/>
            </a:pPr>
            <a:endParaRPr lang="en-US" altLang="en-US" sz="1400"/>
          </a:p>
          <a:p>
            <a:pPr>
              <a:buClrTx/>
              <a:buFontTx/>
              <a:buNone/>
            </a:pPr>
            <a:r>
              <a:rPr lang="en-US" altLang="en-US" sz="2000"/>
              <a:t>.</a:t>
            </a:r>
          </a:p>
          <a:p>
            <a:pPr>
              <a:buClrTx/>
              <a:buFontTx/>
              <a:buNone/>
            </a:pPr>
            <a:endParaRPr lang="en-US" altLang="en-US" sz="2000"/>
          </a:p>
        </p:txBody>
      </p:sp>
      <p:sp>
        <p:nvSpPr>
          <p:cNvPr id="16390" name="Text Box 6">
            <a:extLst>
              <a:ext uri="{FF2B5EF4-FFF2-40B4-BE49-F238E27FC236}">
                <a16:creationId xmlns:a16="http://schemas.microsoft.com/office/drawing/2014/main" id="{E6C8EFEC-7B05-A3AD-43FE-5D7245A7DAC1}"/>
              </a:ext>
            </a:extLst>
          </p:cNvPr>
          <p:cNvSpPr txBox="1">
            <a:spLocks noChangeArrowheads="1"/>
          </p:cNvSpPr>
          <p:nvPr/>
        </p:nvSpPr>
        <p:spPr bwMode="auto">
          <a:xfrm>
            <a:off x="4584700" y="6521450"/>
            <a:ext cx="3897313"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a:t>€8 entrance fee. Allow at least 2 hours.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FC736A2A-6137-8DAA-FA0A-C440FB1FAEDB}"/>
              </a:ext>
            </a:extLst>
          </p:cNvPr>
          <p:cNvSpPr>
            <a:spLocks noGrp="1" noChangeArrowheads="1"/>
          </p:cNvSpPr>
          <p:nvPr>
            <p:ph type="title"/>
          </p:nvPr>
        </p:nvSpPr>
        <p:spPr>
          <a:xfrm>
            <a:off x="685800" y="249238"/>
            <a:ext cx="7748588" cy="11191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Grand Master's Palace</a:t>
            </a:r>
          </a:p>
        </p:txBody>
      </p:sp>
      <p:sp>
        <p:nvSpPr>
          <p:cNvPr id="17410" name="Text Box 2">
            <a:extLst>
              <a:ext uri="{FF2B5EF4-FFF2-40B4-BE49-F238E27FC236}">
                <a16:creationId xmlns:a16="http://schemas.microsoft.com/office/drawing/2014/main" id="{3AB6BDB9-2498-C2A9-9301-B82353A7A1BC}"/>
              </a:ext>
            </a:extLst>
          </p:cNvPr>
          <p:cNvSpPr txBox="1">
            <a:spLocks noChangeArrowheads="1"/>
          </p:cNvSpPr>
          <p:nvPr/>
        </p:nvSpPr>
        <p:spPr bwMode="auto">
          <a:xfrm>
            <a:off x="84138" y="1196975"/>
            <a:ext cx="4945062"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Grandmaster’s Palace in Valletta is commonly referred to as ‘The Palace’ by the locals. It was built between 16th and 18th centuries as the administrative center from where the Grand Master of the Order of St. John ruled Malta. During the British reign, it served as the governor’s palace. Presently, this stately palace houses the office of the President and the House of Representatives of the Republic of Malta. It’s also used to </a:t>
            </a:r>
          </a:p>
        </p:txBody>
      </p:sp>
      <p:pic>
        <p:nvPicPr>
          <p:cNvPr id="17411" name="Picture 3">
            <a:extLst>
              <a:ext uri="{FF2B5EF4-FFF2-40B4-BE49-F238E27FC236}">
                <a16:creationId xmlns:a16="http://schemas.microsoft.com/office/drawing/2014/main" id="{1D795434-B849-3B2B-0B39-02C22745B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3513"/>
            <a:ext cx="4110038" cy="4110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a:extLst>
              <a:ext uri="{FF2B5EF4-FFF2-40B4-BE49-F238E27FC236}">
                <a16:creationId xmlns:a16="http://schemas.microsoft.com/office/drawing/2014/main" id="{FB0B0A59-CAD6-D525-90B6-103E1ED9E6F9}"/>
              </a:ext>
            </a:extLst>
          </p:cNvPr>
          <p:cNvSpPr txBox="1">
            <a:spLocks noChangeArrowheads="1"/>
          </p:cNvSpPr>
          <p:nvPr/>
        </p:nvSpPr>
        <p:spPr bwMode="auto">
          <a:xfrm>
            <a:off x="84138" y="5581650"/>
            <a:ext cx="9059862"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host state functions. Some parts of the building have been converted into a museum and are open for public viewing.</a:t>
            </a:r>
          </a:p>
        </p:txBody>
      </p:sp>
      <p:sp>
        <p:nvSpPr>
          <p:cNvPr id="17413" name="Text Box 5">
            <a:extLst>
              <a:ext uri="{FF2B5EF4-FFF2-40B4-BE49-F238E27FC236}">
                <a16:creationId xmlns:a16="http://schemas.microsoft.com/office/drawing/2014/main" id="{4E46288A-EBCA-C353-1E4D-0204B6B90BE0}"/>
              </a:ext>
            </a:extLst>
          </p:cNvPr>
          <p:cNvSpPr txBox="1">
            <a:spLocks noChangeArrowheads="1"/>
          </p:cNvSpPr>
          <p:nvPr/>
        </p:nvSpPr>
        <p:spPr bwMode="auto">
          <a:xfrm>
            <a:off x="84138" y="6400800"/>
            <a:ext cx="90598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a:solidFill>
                  <a:srgbClr val="BF0041"/>
                </a:solidFill>
              </a:rPr>
              <a:t>Adults 18-59 years	€ 10.00 / Senior 60+ € 7.00 / Children 6-11 years	 € 5.00 / Infants  Free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A1B275D1-81F1-4347-9B29-FC14DCF2DB70}"/>
              </a:ext>
            </a:extLst>
          </p:cNvPr>
          <p:cNvSpPr>
            <a:spLocks noGrp="1" noChangeArrowheads="1"/>
          </p:cNvSpPr>
          <p:nvPr>
            <p:ph type="title"/>
          </p:nvPr>
        </p:nvSpPr>
        <p:spPr>
          <a:xfrm>
            <a:off x="685800" y="357188"/>
            <a:ext cx="7748588" cy="11191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Casa Rocca </a:t>
            </a:r>
            <a:r>
              <a:rPr lang="en-US" altLang="en-US" b="1" dirty="0" err="1"/>
              <a:t>Piccola</a:t>
            </a:r>
            <a:endParaRPr lang="en-US" altLang="en-US" b="1" dirty="0"/>
          </a:p>
        </p:txBody>
      </p:sp>
      <p:sp>
        <p:nvSpPr>
          <p:cNvPr id="18434" name="Text Box 2">
            <a:extLst>
              <a:ext uri="{FF2B5EF4-FFF2-40B4-BE49-F238E27FC236}">
                <a16:creationId xmlns:a16="http://schemas.microsoft.com/office/drawing/2014/main" id="{D2F1D3D8-DC33-9744-B2D5-908C11F18F84}"/>
              </a:ext>
            </a:extLst>
          </p:cNvPr>
          <p:cNvSpPr txBox="1">
            <a:spLocks noChangeArrowheads="1"/>
          </p:cNvSpPr>
          <p:nvPr/>
        </p:nvSpPr>
        <p:spPr bwMode="auto">
          <a:xfrm>
            <a:off x="157163" y="1371600"/>
            <a:ext cx="8758237"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Casa Rocca Piccola is an imposing 16th century palace situated in Valletta. The palace is a privately owned residence of the Maltese Noble family de Piro and is often described as a 'living museum'. The 430 years old palace is a maze of rooms. One can visit about twelve magnificent rooms such the Chapel, the Archive Room, the Four Poster Bedroom, a summer and a winter dining room, the Library and the bomb shelters. </a:t>
            </a:r>
          </a:p>
        </p:txBody>
      </p:sp>
      <p:pic>
        <p:nvPicPr>
          <p:cNvPr id="18435" name="Picture 3">
            <a:extLst>
              <a:ext uri="{FF2B5EF4-FFF2-40B4-BE49-F238E27FC236}">
                <a16:creationId xmlns:a16="http://schemas.microsoft.com/office/drawing/2014/main" id="{456839E9-8561-F87A-713C-64DCB125D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4043363"/>
            <a:ext cx="4927600" cy="274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a:extLst>
              <a:ext uri="{FF2B5EF4-FFF2-40B4-BE49-F238E27FC236}">
                <a16:creationId xmlns:a16="http://schemas.microsoft.com/office/drawing/2014/main" id="{D42E4AF8-D7BD-7E47-D87E-3EAA7BDC295D}"/>
              </a:ext>
            </a:extLst>
          </p:cNvPr>
          <p:cNvSpPr txBox="1">
            <a:spLocks noChangeArrowheads="1"/>
          </p:cNvSpPr>
          <p:nvPr/>
        </p:nvSpPr>
        <p:spPr bwMode="auto">
          <a:xfrm>
            <a:off x="5943600" y="4438650"/>
            <a:ext cx="2971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Admission tickets</a:t>
            </a:r>
          </a:p>
          <a:p>
            <a:pPr>
              <a:buClrTx/>
              <a:buFontTx/>
              <a:buNone/>
            </a:pPr>
            <a:r>
              <a:rPr lang="en-US" altLang="en-US"/>
              <a:t>Adults US $10.30</a:t>
            </a:r>
          </a:p>
          <a:p>
            <a:pPr>
              <a:buClrTx/>
              <a:buFontTx/>
              <a:buNone/>
            </a:pPr>
            <a:r>
              <a:rPr lang="en-US" altLang="en-US"/>
              <a:t>Children &lt;14 FREE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8DDE4C3C-7911-26F0-10F6-221DA549E313}"/>
              </a:ext>
            </a:extLst>
          </p:cNvPr>
          <p:cNvSpPr>
            <a:spLocks noGrp="1" noChangeArrowheads="1"/>
          </p:cNvSpPr>
          <p:nvPr>
            <p:ph type="title"/>
          </p:nvPr>
        </p:nvSpPr>
        <p:spPr>
          <a:xfrm>
            <a:off x="685800" y="9207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Valletta Malta</a:t>
            </a:r>
          </a:p>
        </p:txBody>
      </p:sp>
      <p:sp>
        <p:nvSpPr>
          <p:cNvPr id="3074" name="Rectangle 2">
            <a:extLst>
              <a:ext uri="{FF2B5EF4-FFF2-40B4-BE49-F238E27FC236}">
                <a16:creationId xmlns:a16="http://schemas.microsoft.com/office/drawing/2014/main" id="{360DC204-593E-48A3-0D7F-1CF4FAA3AEBE}"/>
              </a:ext>
            </a:extLst>
          </p:cNvPr>
          <p:cNvSpPr>
            <a:spLocks noChangeArrowheads="1"/>
          </p:cNvSpPr>
          <p:nvPr/>
        </p:nvSpPr>
        <p:spPr bwMode="auto">
          <a:xfrm>
            <a:off x="228600" y="1192213"/>
            <a:ext cx="5486400" cy="249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dirty="0"/>
              <a:t>Valletta (or Il-Belt) is the tiny capital of the Mediterranean island nation of Malta. The walled city was established in the 1500s on a peninsula by the Knights of St. John, a Roman Catholic order. It’s known for museums, palaces and grand churches. </a:t>
            </a:r>
          </a:p>
          <a:p>
            <a:pPr>
              <a:buClrTx/>
              <a:buFontTx/>
              <a:buNone/>
            </a:pPr>
            <a:r>
              <a:rPr lang="en-US" altLang="en-US" sz="2200" dirty="0"/>
              <a:t>Baroque landmarks include:  </a:t>
            </a:r>
          </a:p>
        </p:txBody>
      </p:sp>
      <p:sp>
        <p:nvSpPr>
          <p:cNvPr id="3075" name="Rectangle 3">
            <a:extLst>
              <a:ext uri="{FF2B5EF4-FFF2-40B4-BE49-F238E27FC236}">
                <a16:creationId xmlns:a16="http://schemas.microsoft.com/office/drawing/2014/main" id="{5DF0715C-983F-1027-7B82-D3591921A4B0}"/>
              </a:ext>
            </a:extLst>
          </p:cNvPr>
          <p:cNvSpPr>
            <a:spLocks noChangeArrowheads="1"/>
          </p:cNvSpPr>
          <p:nvPr/>
        </p:nvSpPr>
        <p:spPr bwMode="auto">
          <a:xfrm>
            <a:off x="228600" y="3562350"/>
            <a:ext cx="8686800" cy="2905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dirty="0"/>
              <a:t>St. John’s Co-Cathedral, who's opulent </a:t>
            </a:r>
          </a:p>
          <a:p>
            <a:pPr>
              <a:buClrTx/>
              <a:buFontTx/>
              <a:buNone/>
            </a:pPr>
            <a:r>
              <a:rPr lang="en-US" altLang="en-US" sz="2200" dirty="0"/>
              <a:t>interior is home to the Caravaggio </a:t>
            </a:r>
            <a:br>
              <a:rPr lang="en-US" altLang="en-US" sz="2200" dirty="0"/>
            </a:br>
            <a:r>
              <a:rPr lang="en-US" altLang="en-US" sz="2200" dirty="0"/>
              <a:t>master-piece "The Beheading of Saint John.</a:t>
            </a:r>
          </a:p>
          <a:p>
            <a:pPr>
              <a:buClrTx/>
              <a:buFontTx/>
              <a:buNone/>
            </a:pPr>
            <a:r>
              <a:rPr lang="en-US" altLang="en-US" sz="2200" dirty="0"/>
              <a:t>Valletta is inextricably linked to the history of the military and charitable Order of St John of Jerusalem. It was ruled successively by the Phoenicians, Greeks, Carthaginians, Romans, Byzantines, Arabs and the Order of the Knights of St John. </a:t>
            </a:r>
            <a:r>
              <a:rPr lang="en-US" sz="2200" dirty="0"/>
              <a:t>Valletta's 320 monuments make it one of the most concentrated historic areas in the world."</a:t>
            </a:r>
            <a:endParaRPr lang="en-US" altLang="en-US" sz="2200" dirty="0"/>
          </a:p>
        </p:txBody>
      </p:sp>
      <p:pic>
        <p:nvPicPr>
          <p:cNvPr id="3076" name="Picture 4">
            <a:extLst>
              <a:ext uri="{FF2B5EF4-FFF2-40B4-BE49-F238E27FC236}">
                <a16:creationId xmlns:a16="http://schemas.microsoft.com/office/drawing/2014/main" id="{EE258826-D9E8-D060-6385-8E702FEBC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31925"/>
            <a:ext cx="3429000" cy="321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423905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7AA5E3FF-DD48-ECE8-3F1A-1A719FA665B7}"/>
              </a:ext>
            </a:extLst>
          </p:cNvPr>
          <p:cNvSpPr>
            <a:spLocks noGrp="1" noChangeArrowheads="1"/>
          </p:cNvSpPr>
          <p:nvPr>
            <p:ph type="title"/>
          </p:nvPr>
        </p:nvSpPr>
        <p:spPr>
          <a:xfrm>
            <a:off x="685800" y="357188"/>
            <a:ext cx="7759700" cy="11303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Michelin Star Restaurants</a:t>
            </a:r>
          </a:p>
        </p:txBody>
      </p:sp>
      <p:sp>
        <p:nvSpPr>
          <p:cNvPr id="19458" name="Text Box 2">
            <a:extLst>
              <a:ext uri="{FF2B5EF4-FFF2-40B4-BE49-F238E27FC236}">
                <a16:creationId xmlns:a16="http://schemas.microsoft.com/office/drawing/2014/main" id="{4AF49A8A-ABA5-8403-DF98-6DCFE7D0CF67}"/>
              </a:ext>
            </a:extLst>
          </p:cNvPr>
          <p:cNvSpPr txBox="1">
            <a:spLocks noChangeArrowheads="1"/>
          </p:cNvSpPr>
          <p:nvPr/>
        </p:nvSpPr>
        <p:spPr bwMode="auto">
          <a:xfrm>
            <a:off x="228600" y="1371600"/>
            <a:ext cx="8724900" cy="509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163"/>
              </a:spcBef>
              <a:spcAft>
                <a:spcPts val="163"/>
              </a:spcAft>
              <a:buClrTx/>
              <a:buFontTx/>
              <a:buNone/>
            </a:pPr>
            <a:r>
              <a:rPr lang="en-US" altLang="en-US" dirty="0"/>
              <a:t>Valletta is the home of two Michelin Star restaurants. Many of us on the ship are foodies, so naturally we’re always on the hunt to eat at the most exclusive spots anytime we travel.  </a:t>
            </a:r>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a:p>
            <a:pPr>
              <a:spcBef>
                <a:spcPts val="163"/>
              </a:spcBef>
              <a:spcAft>
                <a:spcPts val="163"/>
              </a:spcAft>
              <a:buClrTx/>
              <a:buFontTx/>
              <a:buNone/>
            </a:pPr>
            <a:endParaRPr lang="en-US" altLang="en-US" dirty="0"/>
          </a:p>
        </p:txBody>
      </p:sp>
      <p:sp>
        <p:nvSpPr>
          <p:cNvPr id="19459" name="Text Box 3">
            <a:extLst>
              <a:ext uri="{FF2B5EF4-FFF2-40B4-BE49-F238E27FC236}">
                <a16:creationId xmlns:a16="http://schemas.microsoft.com/office/drawing/2014/main" id="{0B3D0D8C-AFFA-033B-51D1-6924EFE90BB9}"/>
              </a:ext>
            </a:extLst>
          </p:cNvPr>
          <p:cNvSpPr txBox="1">
            <a:spLocks noChangeArrowheads="1"/>
          </p:cNvSpPr>
          <p:nvPr/>
        </p:nvSpPr>
        <p:spPr bwMode="auto">
          <a:xfrm>
            <a:off x="196850" y="5105400"/>
            <a:ext cx="8828088"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 </a:t>
            </a:r>
          </a:p>
        </p:txBody>
      </p:sp>
      <p:sp>
        <p:nvSpPr>
          <p:cNvPr id="19460" name="Text Box 4">
            <a:extLst>
              <a:ext uri="{FF2B5EF4-FFF2-40B4-BE49-F238E27FC236}">
                <a16:creationId xmlns:a16="http://schemas.microsoft.com/office/drawing/2014/main" id="{D7ACB88E-3895-1A2C-6E1B-FA7032D021FF}"/>
              </a:ext>
            </a:extLst>
          </p:cNvPr>
          <p:cNvSpPr txBox="1">
            <a:spLocks noChangeArrowheads="1"/>
          </p:cNvSpPr>
          <p:nvPr/>
        </p:nvSpPr>
        <p:spPr bwMode="auto">
          <a:xfrm>
            <a:off x="228600" y="2573338"/>
            <a:ext cx="5029200"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b="1"/>
              <a:t>AKI</a:t>
            </a:r>
          </a:p>
          <a:p>
            <a:pPr>
              <a:buClrTx/>
              <a:buFontTx/>
              <a:buNone/>
            </a:pPr>
            <a:r>
              <a:rPr lang="en-US" altLang="en-US" sz="1800"/>
              <a:t>Corner of Strait Street &amp; Santa Lucia Street, Valletta, VLT 1455,     €€ · Japanese</a:t>
            </a:r>
          </a:p>
          <a:p>
            <a:pPr>
              <a:buClrTx/>
              <a:buFontTx/>
              <a:buNone/>
            </a:pPr>
            <a:r>
              <a:rPr lang="en-US" altLang="en-US" sz="1800" b="1"/>
              <a:t>Legligin</a:t>
            </a:r>
          </a:p>
          <a:p>
            <a:pPr>
              <a:buClrTx/>
              <a:buFontTx/>
              <a:buNone/>
            </a:pPr>
            <a:r>
              <a:rPr lang="en-US" altLang="en-US" sz="1800"/>
              <a:t>    Triq Santa Lucia 116/119, Valletta,  € · Regional </a:t>
            </a:r>
          </a:p>
          <a:p>
            <a:pPr>
              <a:buClrTx/>
              <a:buFontTx/>
              <a:buNone/>
            </a:pPr>
            <a:r>
              <a:rPr lang="en-US" altLang="en-US" sz="1800" b="1"/>
              <a:t>Rubino </a:t>
            </a:r>
          </a:p>
          <a:p>
            <a:pPr>
              <a:buClrTx/>
              <a:buFontTx/>
              <a:buNone/>
            </a:pPr>
            <a:r>
              <a:rPr lang="en-US" altLang="en-US" sz="1800"/>
              <a:t>    53 Old Bakery Street, Valletta,  €€ · Traditional </a:t>
            </a:r>
          </a:p>
          <a:p>
            <a:pPr>
              <a:buClrTx/>
              <a:buFontTx/>
              <a:buNone/>
            </a:pPr>
            <a:r>
              <a:rPr lang="en-US" altLang="en-US" sz="1800" b="1"/>
              <a:t>Guzé</a:t>
            </a:r>
          </a:p>
          <a:p>
            <a:pPr>
              <a:buClrTx/>
              <a:buFontTx/>
              <a:buNone/>
            </a:pPr>
            <a:r>
              <a:rPr lang="en-US" altLang="en-US" sz="1800"/>
              <a:t>    22 Old Bakery Street, Valletta,  €€ · Traditional </a:t>
            </a:r>
          </a:p>
          <a:p>
            <a:pPr>
              <a:buClrTx/>
              <a:buFontTx/>
              <a:buNone/>
            </a:pPr>
            <a:r>
              <a:rPr lang="en-US" altLang="en-US" sz="1800" b="1"/>
              <a:t>Aaron´s Kitchen</a:t>
            </a:r>
          </a:p>
          <a:p>
            <a:pPr>
              <a:buClrTx/>
              <a:buFontTx/>
              <a:buNone/>
            </a:pPr>
            <a:r>
              <a:rPr lang="en-US" altLang="en-US" sz="1800"/>
              <a:t>    107 Archbishop Street,  €€ · Traditional</a:t>
            </a:r>
          </a:p>
          <a:p>
            <a:pPr>
              <a:buClrTx/>
              <a:buFontTx/>
              <a:buNone/>
            </a:pPr>
            <a:r>
              <a:rPr lang="en-US" altLang="en-US" sz="1800" b="1"/>
              <a:t>Noni</a:t>
            </a:r>
          </a:p>
          <a:p>
            <a:pPr>
              <a:buClrTx/>
              <a:buFontTx/>
              <a:buNone/>
            </a:pPr>
            <a:r>
              <a:rPr lang="en-US" altLang="en-US" sz="1800"/>
              <a:t>    211 Republic Street, Valletta, €€€ · Modern</a:t>
            </a:r>
          </a:p>
        </p:txBody>
      </p:sp>
      <p:pic>
        <p:nvPicPr>
          <p:cNvPr id="19461" name="Picture 5">
            <a:extLst>
              <a:ext uri="{FF2B5EF4-FFF2-40B4-BE49-F238E27FC236}">
                <a16:creationId xmlns:a16="http://schemas.microsoft.com/office/drawing/2014/main" id="{F7402307-1A69-5FE0-4EDD-400236386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909888"/>
            <a:ext cx="3046413" cy="314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6">
            <a:extLst>
              <a:ext uri="{FF2B5EF4-FFF2-40B4-BE49-F238E27FC236}">
                <a16:creationId xmlns:a16="http://schemas.microsoft.com/office/drawing/2014/main" id="{D238BD68-E654-9432-86F6-6BF555E16850}"/>
              </a:ext>
            </a:extLst>
          </p:cNvPr>
          <p:cNvSpPr txBox="1">
            <a:spLocks noChangeArrowheads="1"/>
          </p:cNvSpPr>
          <p:nvPr/>
        </p:nvSpPr>
        <p:spPr bwMode="auto">
          <a:xfrm>
            <a:off x="0" y="7086600"/>
            <a:ext cx="890428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 those of you that just like good food, you can’t go wrong just about anywhere you go in Cannes. After all this is Malta!</a:t>
            </a:r>
          </a:p>
          <a:p>
            <a:pPr>
              <a:buClrTx/>
              <a:buFontTx/>
              <a:buNone/>
            </a:pPr>
            <a:r>
              <a:rPr lang="en-US" altLang="en-US" sz="3200" b="1"/>
              <a:t>GOOD EATING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3294C04E-9E72-E08B-0CA8-6DECB8DFA830}"/>
              </a:ext>
            </a:extLst>
          </p:cNvPr>
          <p:cNvSpPr>
            <a:spLocks noGrp="1" noChangeArrowheads="1"/>
          </p:cNvSpPr>
          <p:nvPr>
            <p:ph type="title"/>
          </p:nvPr>
        </p:nvSpPr>
        <p:spPr>
          <a:xfrm>
            <a:off x="685800" y="357188"/>
            <a:ext cx="7759700" cy="11303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More Michelin Restaurants</a:t>
            </a:r>
          </a:p>
        </p:txBody>
      </p:sp>
      <p:sp>
        <p:nvSpPr>
          <p:cNvPr id="20482" name="Text Box 2">
            <a:extLst>
              <a:ext uri="{FF2B5EF4-FFF2-40B4-BE49-F238E27FC236}">
                <a16:creationId xmlns:a16="http://schemas.microsoft.com/office/drawing/2014/main" id="{F400733F-A7E7-8124-ADA6-0A9C9D9683F7}"/>
              </a:ext>
            </a:extLst>
          </p:cNvPr>
          <p:cNvSpPr txBox="1">
            <a:spLocks noChangeArrowheads="1"/>
          </p:cNvSpPr>
          <p:nvPr/>
        </p:nvSpPr>
        <p:spPr bwMode="auto">
          <a:xfrm>
            <a:off x="228600" y="1371600"/>
            <a:ext cx="8724900" cy="509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a:p>
            <a:pPr>
              <a:spcBef>
                <a:spcPts val="163"/>
              </a:spcBef>
              <a:spcAft>
                <a:spcPts val="163"/>
              </a:spcAft>
              <a:buClrTx/>
              <a:buFontTx/>
              <a:buNone/>
            </a:pPr>
            <a:endParaRPr lang="en-US" altLang="en-US"/>
          </a:p>
        </p:txBody>
      </p:sp>
      <p:sp>
        <p:nvSpPr>
          <p:cNvPr id="20483" name="Text Box 3">
            <a:extLst>
              <a:ext uri="{FF2B5EF4-FFF2-40B4-BE49-F238E27FC236}">
                <a16:creationId xmlns:a16="http://schemas.microsoft.com/office/drawing/2014/main" id="{21B9130D-9A62-AB67-BB00-537E61BDA6BC}"/>
              </a:ext>
            </a:extLst>
          </p:cNvPr>
          <p:cNvSpPr txBox="1">
            <a:spLocks noChangeArrowheads="1"/>
          </p:cNvSpPr>
          <p:nvPr/>
        </p:nvSpPr>
        <p:spPr bwMode="auto">
          <a:xfrm>
            <a:off x="196850" y="5105400"/>
            <a:ext cx="8828088"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 </a:t>
            </a:r>
          </a:p>
        </p:txBody>
      </p:sp>
      <p:sp>
        <p:nvSpPr>
          <p:cNvPr id="20484" name="Text Box 4">
            <a:extLst>
              <a:ext uri="{FF2B5EF4-FFF2-40B4-BE49-F238E27FC236}">
                <a16:creationId xmlns:a16="http://schemas.microsoft.com/office/drawing/2014/main" id="{29B286AF-79E2-8A9F-783C-C8D188610A36}"/>
              </a:ext>
            </a:extLst>
          </p:cNvPr>
          <p:cNvSpPr txBox="1">
            <a:spLocks noChangeArrowheads="1"/>
          </p:cNvSpPr>
          <p:nvPr/>
        </p:nvSpPr>
        <p:spPr bwMode="auto">
          <a:xfrm>
            <a:off x="228600" y="1420813"/>
            <a:ext cx="5029200"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b="1"/>
              <a:t>59 Republic</a:t>
            </a:r>
          </a:p>
          <a:p>
            <a:pPr>
              <a:buClrTx/>
              <a:buFontTx/>
              <a:buNone/>
            </a:pPr>
            <a:r>
              <a:rPr lang="en-US" altLang="en-US" sz="1800"/>
              <a:t>    St George's Square, Valletta,  €€ · Classic </a:t>
            </a:r>
          </a:p>
          <a:p>
            <a:pPr>
              <a:buClrTx/>
              <a:buFontTx/>
              <a:buNone/>
            </a:pPr>
            <a:r>
              <a:rPr lang="en-US" altLang="en-US" sz="1800" b="1"/>
              <a:t>Under Grain</a:t>
            </a:r>
          </a:p>
          <a:p>
            <a:pPr>
              <a:buClrTx/>
              <a:buFontTx/>
              <a:buNone/>
            </a:pPr>
            <a:r>
              <a:rPr lang="en-US" altLang="en-US" sz="1800"/>
              <a:t>    167 Merchants Street, Valletta,  €€€ · Modern</a:t>
            </a:r>
          </a:p>
          <a:p>
            <a:pPr>
              <a:buClrTx/>
              <a:buFontTx/>
              <a:buNone/>
            </a:pPr>
            <a:r>
              <a:rPr lang="en-US" altLang="en-US" sz="1800" b="1"/>
              <a:t>Grain Street</a:t>
            </a:r>
          </a:p>
          <a:p>
            <a:pPr>
              <a:buClrTx/>
              <a:buFontTx/>
              <a:buNone/>
            </a:pPr>
            <a:r>
              <a:rPr lang="en-US" altLang="en-US" sz="1800"/>
              <a:t>    167 Merchants Street, Valletta,  € · Modern  </a:t>
            </a:r>
          </a:p>
          <a:p>
            <a:pPr>
              <a:buClrTx/>
              <a:buFontTx/>
              <a:buNone/>
            </a:pPr>
            <a:r>
              <a:rPr lang="en-US" altLang="en-US" sz="1800" b="1"/>
              <a:t>ION - The Harbour</a:t>
            </a:r>
          </a:p>
          <a:p>
            <a:pPr>
              <a:buClrTx/>
              <a:buFontTx/>
              <a:buNone/>
            </a:pPr>
            <a:r>
              <a:rPr lang="en-US" altLang="en-US" sz="1800"/>
              <a:t>    11 St Barbara Bastion, Valletta, VLT 1961, Malta</a:t>
            </a:r>
          </a:p>
          <a:p>
            <a:pPr>
              <a:buClrTx/>
              <a:buFontTx/>
              <a:buNone/>
            </a:pPr>
            <a:r>
              <a:rPr lang="en-US" altLang="en-US" sz="1800"/>
              <a:t>    €€€€ · Mediterranean</a:t>
            </a:r>
          </a:p>
          <a:p>
            <a:pPr>
              <a:buClrTx/>
              <a:buFontTx/>
              <a:buNone/>
            </a:pPr>
            <a:r>
              <a:rPr lang="en-US" altLang="en-US" sz="1800" b="1"/>
              <a:t>The Harbour Club</a:t>
            </a:r>
          </a:p>
          <a:p>
            <a:pPr>
              <a:buClrTx/>
              <a:buFontTx/>
              <a:buNone/>
            </a:pPr>
            <a:r>
              <a:rPr lang="en-US" altLang="en-US" sz="1800"/>
              <a:t>    4/5 Barrierra Wharf, Liesse Hill, Valletta  </a:t>
            </a:r>
          </a:p>
          <a:p>
            <a:pPr>
              <a:buClrTx/>
              <a:buFontTx/>
              <a:buNone/>
            </a:pPr>
            <a:r>
              <a:rPr lang="en-US" altLang="en-US" sz="1800"/>
              <a:t>    €€ · Modern </a:t>
            </a:r>
          </a:p>
        </p:txBody>
      </p:sp>
      <p:pic>
        <p:nvPicPr>
          <p:cNvPr id="20485" name="Picture 5">
            <a:extLst>
              <a:ext uri="{FF2B5EF4-FFF2-40B4-BE49-F238E27FC236}">
                <a16:creationId xmlns:a16="http://schemas.microsoft.com/office/drawing/2014/main" id="{6A84C00F-32F3-9E71-DF27-116FBCD1E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1963738"/>
            <a:ext cx="3046413" cy="3087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6">
            <a:extLst>
              <a:ext uri="{FF2B5EF4-FFF2-40B4-BE49-F238E27FC236}">
                <a16:creationId xmlns:a16="http://schemas.microsoft.com/office/drawing/2014/main" id="{638F050A-8EC2-B2C7-A5F6-1BE931425DCF}"/>
              </a:ext>
            </a:extLst>
          </p:cNvPr>
          <p:cNvSpPr txBox="1">
            <a:spLocks noChangeArrowheads="1"/>
          </p:cNvSpPr>
          <p:nvPr/>
        </p:nvSpPr>
        <p:spPr bwMode="auto">
          <a:xfrm>
            <a:off x="107950" y="5414963"/>
            <a:ext cx="8904288"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 those of you that just like good food, you can’t go wrong just about anywhere you go in Valletta. After all this is Malta!</a:t>
            </a:r>
          </a:p>
          <a:p>
            <a:pPr algn="ctr">
              <a:buClrTx/>
              <a:buFontTx/>
              <a:buNone/>
            </a:pPr>
            <a:r>
              <a:rPr lang="en-US" altLang="en-US" sz="3200" b="1"/>
              <a:t>GOOD EATING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DFD008D0-1907-B2BB-2561-D19B4C8921C7}"/>
              </a:ext>
            </a:extLst>
          </p:cNvPr>
          <p:cNvSpPr>
            <a:spLocks noGrp="1" noChangeArrowheads="1"/>
          </p:cNvSpPr>
          <p:nvPr>
            <p:ph type="title"/>
          </p:nvPr>
        </p:nvSpPr>
        <p:spPr>
          <a:xfrm>
            <a:off x="685800" y="141288"/>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Home to Amazing Restaurants</a:t>
            </a:r>
          </a:p>
        </p:txBody>
      </p:sp>
      <p:sp>
        <p:nvSpPr>
          <p:cNvPr id="21506" name="Rectangle 2">
            <a:extLst>
              <a:ext uri="{FF2B5EF4-FFF2-40B4-BE49-F238E27FC236}">
                <a16:creationId xmlns:a16="http://schemas.microsoft.com/office/drawing/2014/main" id="{EFCE1674-AA0B-9359-8EBD-0BD08AC71E68}"/>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7" name="Text Box 3">
            <a:extLst>
              <a:ext uri="{FF2B5EF4-FFF2-40B4-BE49-F238E27FC236}">
                <a16:creationId xmlns:a16="http://schemas.microsoft.com/office/drawing/2014/main" id="{49FC301E-FB8F-EA66-5CF9-218C78AF9C8E}"/>
              </a:ext>
            </a:extLst>
          </p:cNvPr>
          <p:cNvSpPr txBox="1">
            <a:spLocks noChangeArrowheads="1"/>
          </p:cNvSpPr>
          <p:nvPr/>
        </p:nvSpPr>
        <p:spPr bwMode="auto">
          <a:xfrm>
            <a:off x="241300" y="11430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dirty="0"/>
              <a:t>Many of us on the ship are foodies, so naturally we’re always on the hunt to eat at the most exclusive spots anytime we travel. There are many creative restaurants to choose from that have Michelin stars, both in the city and in the surrounding area. </a:t>
            </a:r>
            <a:r>
              <a:rPr lang="en-US" sz="1600" dirty="0"/>
              <a:t>Valletta is home to several Michelin-starred restaurants, perfect for those looking to enjoy fine dining. Here are a few recommendations:</a:t>
            </a:r>
          </a:p>
          <a:p>
            <a:pPr>
              <a:buFont typeface="+mj-lt"/>
              <a:buAutoNum type="arabicPeriod"/>
            </a:pPr>
            <a:r>
              <a:rPr lang="en-US" sz="1600" b="1" dirty="0"/>
              <a:t>Noni - </a:t>
            </a:r>
            <a:r>
              <a:rPr lang="en-US" sz="1600" dirty="0"/>
              <a:t>211 Republic Street, Valletta</a:t>
            </a:r>
            <a:br>
              <a:rPr lang="en-US" sz="1600" dirty="0"/>
            </a:br>
            <a:r>
              <a:rPr lang="en-US" sz="1600" dirty="0"/>
              <a:t>Cuisine: Modern Mediterranean </a:t>
            </a:r>
            <a:r>
              <a:rPr lang="en-US" sz="1600" b="1" dirty="0"/>
              <a:t>€€€</a:t>
            </a:r>
            <a:endParaRPr lang="en-US" sz="1600" dirty="0"/>
          </a:p>
          <a:p>
            <a:pPr>
              <a:buFont typeface="+mj-lt"/>
              <a:buAutoNum type="arabicPeriod"/>
            </a:pPr>
            <a:r>
              <a:rPr lang="en-US" sz="1600" b="1" dirty="0"/>
              <a:t>Under Grain - </a:t>
            </a:r>
            <a:r>
              <a:rPr lang="en-US" sz="1600" dirty="0"/>
              <a:t>167 Merchants Street, Valletta</a:t>
            </a:r>
            <a:br>
              <a:rPr lang="en-US" sz="1600" dirty="0"/>
            </a:br>
            <a:r>
              <a:rPr lang="en-US" sz="1600" dirty="0"/>
              <a:t>Cuisine: Modern European </a:t>
            </a:r>
            <a:r>
              <a:rPr lang="en-US" sz="1600" b="1" dirty="0"/>
              <a:t>€€€</a:t>
            </a:r>
            <a:endParaRPr lang="en-US" sz="1600" dirty="0"/>
          </a:p>
          <a:p>
            <a:pPr>
              <a:buFont typeface="+mj-lt"/>
              <a:buAutoNum type="arabicPeriod"/>
            </a:pPr>
            <a:r>
              <a:rPr lang="en-US" sz="1600" b="1" dirty="0"/>
              <a:t>ION - The </a:t>
            </a:r>
            <a:r>
              <a:rPr lang="en-US" sz="1600" b="1" dirty="0" err="1"/>
              <a:t>Harbour</a:t>
            </a:r>
            <a:r>
              <a:rPr lang="en-US" sz="1600" b="1" dirty="0"/>
              <a:t> - </a:t>
            </a:r>
            <a:r>
              <a:rPr lang="en-US" sz="1600" dirty="0"/>
              <a:t>11 St. Barbara Bastion, Valletta</a:t>
            </a:r>
            <a:br>
              <a:rPr lang="en-US" sz="1600" dirty="0"/>
            </a:br>
            <a:r>
              <a:rPr lang="en-US" sz="1600" dirty="0"/>
              <a:t>Cuisine: Mediterranean </a:t>
            </a:r>
            <a:r>
              <a:rPr lang="en-US" sz="1600" b="1" dirty="0"/>
              <a:t>€€€€</a:t>
            </a:r>
            <a:endParaRPr lang="en-US" sz="1600" dirty="0"/>
          </a:p>
          <a:p>
            <a:pPr>
              <a:buFont typeface="+mj-lt"/>
              <a:buAutoNum type="arabicPeriod"/>
            </a:pPr>
            <a:r>
              <a:rPr lang="en-US" sz="1600" b="1" dirty="0"/>
              <a:t>Grain Street - </a:t>
            </a:r>
            <a:r>
              <a:rPr lang="en-US" sz="1600" dirty="0"/>
              <a:t>167 Merchants Street, Valletta</a:t>
            </a:r>
            <a:br>
              <a:rPr lang="en-US" sz="1600" dirty="0"/>
            </a:br>
            <a:r>
              <a:rPr lang="en-US" sz="1600" dirty="0"/>
              <a:t>Cuisine: Modern, Casual </a:t>
            </a:r>
            <a:r>
              <a:rPr lang="en-US" sz="1600" b="1" dirty="0"/>
              <a:t>€€</a:t>
            </a:r>
            <a:endParaRPr lang="en-US" sz="1600" dirty="0"/>
          </a:p>
          <a:p>
            <a:pPr>
              <a:buFont typeface="+mj-lt"/>
              <a:buAutoNum type="arabicPeriod"/>
            </a:pPr>
            <a:r>
              <a:rPr lang="en-US" sz="1600" b="1" dirty="0"/>
              <a:t>59 Republic - </a:t>
            </a:r>
            <a:r>
              <a:rPr lang="en-US" sz="1600" dirty="0"/>
              <a:t>St. George's Square, Valletta</a:t>
            </a:r>
            <a:br>
              <a:rPr lang="en-US" sz="1600" dirty="0"/>
            </a:br>
            <a:r>
              <a:rPr lang="en-US" sz="1600" dirty="0"/>
              <a:t>Cuisine: Classic European </a:t>
            </a:r>
            <a:r>
              <a:rPr lang="en-US" sz="1600" b="1" dirty="0"/>
              <a:t>€€</a:t>
            </a:r>
            <a:endParaRPr lang="en-US" sz="1600" dirty="0"/>
          </a:p>
          <a:p>
            <a:r>
              <a:rPr lang="en-US" sz="2000" dirty="0"/>
              <a:t>These restaurants showcase the best of local and international culinary traditions, making Valletta a top destination for foodies. Whether you crave regional Maltese dishes or innovative modern cuisine, Valletta offers plenty of options to satisfy your palate.</a:t>
            </a:r>
          </a:p>
          <a:p>
            <a:pPr algn="ctr">
              <a:buClrTx/>
              <a:buFontTx/>
              <a:buNone/>
            </a:pPr>
            <a:endParaRPr lang="en-US" altLang="en-US" sz="3200" b="1"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21508" name="Picture 4">
            <a:extLst>
              <a:ext uri="{FF2B5EF4-FFF2-40B4-BE49-F238E27FC236}">
                <a16:creationId xmlns:a16="http://schemas.microsoft.com/office/drawing/2014/main" id="{2DB745BF-08DA-DF86-9D8D-9B0CB0944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2819400"/>
            <a:ext cx="3624581" cy="2718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71E4DC6F-B2CD-0A2D-B6A2-00335CE7548B}"/>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Thanks For Coming</a:t>
            </a:r>
          </a:p>
        </p:txBody>
      </p:sp>
      <p:sp>
        <p:nvSpPr>
          <p:cNvPr id="24578" name="Rectangle 2">
            <a:extLst>
              <a:ext uri="{FF2B5EF4-FFF2-40B4-BE49-F238E27FC236}">
                <a16:creationId xmlns:a16="http://schemas.microsoft.com/office/drawing/2014/main" id="{28C113F5-3D6C-2092-94C1-33D50FDB630B}"/>
              </a:ext>
            </a:extLst>
          </p:cNvPr>
          <p:cNvSpPr>
            <a:spLocks noGrp="1" noChangeArrowheads="1"/>
          </p:cNvSpPr>
          <p:nvPr>
            <p:ph type="body" idx="1"/>
          </p:nvPr>
        </p:nvSpPr>
        <p:spPr>
          <a:xfrm>
            <a:off x="685800" y="2111375"/>
            <a:ext cx="7770813" cy="4341813"/>
          </a:xfrm>
          <a:ln/>
        </p:spPr>
        <p:txBody>
          <a:bodyPr/>
          <a:lstStyle/>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If you have any more questions, Please ask.</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 will do my best to answer them for you.</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Have a great visit in Valletta!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1D4B9626-1AE4-EE2B-5A30-3ED4D674C753}"/>
              </a:ext>
            </a:extLst>
          </p:cNvPr>
          <p:cNvSpPr>
            <a:spLocks noChangeArrowheads="1"/>
          </p:cNvSpPr>
          <p:nvPr/>
        </p:nvSpPr>
        <p:spPr bwMode="auto">
          <a:xfrm>
            <a:off x="693736" y="1828800"/>
            <a:ext cx="7993063" cy="533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Best way to get around Valletta</a:t>
            </a:r>
          </a:p>
          <a:p>
            <a:pPr>
              <a:buFont typeface="Wingdings" panose="05000000000000000000" pitchFamily="2" charset="2"/>
              <a:buChar char=""/>
            </a:pPr>
            <a:r>
              <a:rPr lang="en-US" altLang="en-US" b="1" dirty="0"/>
              <a:t>Hop on Hop off</a:t>
            </a:r>
          </a:p>
          <a:p>
            <a:pPr>
              <a:buFont typeface="Wingdings" panose="05000000000000000000" pitchFamily="2" charset="2"/>
              <a:buChar char=""/>
            </a:pPr>
            <a:r>
              <a:rPr lang="en-US" altLang="en-US" b="1" dirty="0"/>
              <a:t>History of Valletta</a:t>
            </a:r>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Map of Valletta</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recommendations</a:t>
            </a:r>
          </a:p>
          <a:p>
            <a:pPr>
              <a:buClrTx/>
              <a:buFontTx/>
              <a:buNone/>
            </a:pPr>
            <a:endParaRPr lang="en-US" altLang="en-US" sz="3200" b="1" dirty="0"/>
          </a:p>
          <a:p>
            <a:pPr>
              <a:buClrTx/>
              <a:buFontTx/>
              <a:buNone/>
            </a:pPr>
            <a:endParaRPr lang="en-US" altLang="en-US" sz="3200" b="1" dirty="0"/>
          </a:p>
        </p:txBody>
      </p:sp>
      <p:sp>
        <p:nvSpPr>
          <p:cNvPr id="4098" name="Rectangle 2">
            <a:extLst>
              <a:ext uri="{FF2B5EF4-FFF2-40B4-BE49-F238E27FC236}">
                <a16:creationId xmlns:a16="http://schemas.microsoft.com/office/drawing/2014/main" id="{7D832111-08A7-2B5F-1471-F33144BAB1D3}"/>
              </a:ext>
            </a:extLst>
          </p:cNvPr>
          <p:cNvSpPr>
            <a:spLocks noGrp="1" noChangeArrowheads="1"/>
          </p:cNvSpPr>
          <p:nvPr>
            <p:ph type="title"/>
          </p:nvPr>
        </p:nvSpPr>
        <p:spPr>
          <a:xfrm>
            <a:off x="533400" y="381000"/>
            <a:ext cx="7916863" cy="1752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DCE16D18-AA7D-2A26-2F76-CE3297991A67}"/>
              </a:ext>
            </a:extLst>
          </p:cNvPr>
          <p:cNvSpPr>
            <a:spLocks noGrp="1" noChangeArrowheads="1"/>
          </p:cNvSpPr>
          <p:nvPr>
            <p:ph type="title"/>
          </p:nvPr>
        </p:nvSpPr>
        <p:spPr>
          <a:xfrm>
            <a:off x="685800" y="457200"/>
            <a:ext cx="7767638" cy="762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dirty="0"/>
              <a:t>My Port</a:t>
            </a:r>
            <a:r>
              <a:rPr lang="en-US" altLang="en-US" sz="5200" dirty="0"/>
              <a:t> </a:t>
            </a:r>
            <a:r>
              <a:rPr lang="en-US" altLang="en-US" sz="5200" b="1" dirty="0"/>
              <a:t>Philosophy</a:t>
            </a:r>
          </a:p>
        </p:txBody>
      </p:sp>
      <p:sp>
        <p:nvSpPr>
          <p:cNvPr id="5122" name="Rectangle 2">
            <a:extLst>
              <a:ext uri="{FF2B5EF4-FFF2-40B4-BE49-F238E27FC236}">
                <a16:creationId xmlns:a16="http://schemas.microsoft.com/office/drawing/2014/main" id="{3216D80C-088C-E042-4611-1BAB5211582F}"/>
              </a:ext>
            </a:extLst>
          </p:cNvPr>
          <p:cNvSpPr>
            <a:spLocks noGrp="1" noChangeArrowheads="1"/>
          </p:cNvSpPr>
          <p:nvPr>
            <p:ph type="body" idx="1"/>
          </p:nvPr>
        </p:nvSpPr>
        <p:spPr>
          <a:xfrm>
            <a:off x="381000" y="1447800"/>
            <a:ext cx="8458200" cy="4953000"/>
          </a:xfrm>
          <a:ln/>
        </p:spPr>
        <p:txBody>
          <a:bodyPr/>
          <a:lstStyle/>
          <a:p>
            <a:pPr marL="106363" indent="0">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a:t>
            </a:r>
            <a:r>
              <a:rPr lang="en-US" altLang="en-US" sz="2400">
                <a:solidFill>
                  <a:srgbClr val="000000"/>
                </a:solidFill>
                <a:latin typeface="Times New Roman" panose="02020603050405020304" pitchFamily="18" charset="0"/>
              </a:rPr>
              <a:t>cruiser.</a:t>
            </a:r>
            <a:endParaRPr lang="en-US" altLang="en-US" sz="2400" dirty="0">
              <a:solidFill>
                <a:srgbClr val="000000"/>
              </a:solidFill>
              <a:latin typeface="Times New Roman" panose="02020603050405020304" pitchFamily="18" charset="0"/>
            </a:endParaRPr>
          </a:p>
          <a:p>
            <a:pPr marL="106363" indent="0">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106363" indent="0">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106363" indent="0">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indent="0">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AB10DA5-6425-E273-E545-0CC08299BAD4}"/>
              </a:ext>
            </a:extLst>
          </p:cNvPr>
          <p:cNvSpPr>
            <a:spLocks noGrp="1" noChangeArrowheads="1"/>
          </p:cNvSpPr>
          <p:nvPr>
            <p:ph type="title"/>
          </p:nvPr>
        </p:nvSpPr>
        <p:spPr>
          <a:xfrm>
            <a:off x="685800" y="381000"/>
            <a:ext cx="7766050" cy="11366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Don’t Miss the Ship</a:t>
            </a:r>
          </a:p>
        </p:txBody>
      </p:sp>
      <p:sp>
        <p:nvSpPr>
          <p:cNvPr id="6146" name="Rectangle 2">
            <a:extLst>
              <a:ext uri="{FF2B5EF4-FFF2-40B4-BE49-F238E27FC236}">
                <a16:creationId xmlns:a16="http://schemas.microsoft.com/office/drawing/2014/main" id="{C3058DF2-80C6-8ADE-33FB-88962FF33C22}"/>
              </a:ext>
            </a:extLst>
          </p:cNvPr>
          <p:cNvSpPr>
            <a:spLocks noGrp="1" noChangeArrowheads="1"/>
          </p:cNvSpPr>
          <p:nvPr>
            <p:ph type="body" idx="1"/>
          </p:nvPr>
        </p:nvSpPr>
        <p:spPr>
          <a:xfrm>
            <a:off x="685800" y="1752600"/>
            <a:ext cx="7766050" cy="4184650"/>
          </a:xfrm>
          <a:ln/>
        </p:spPr>
        <p:txBody>
          <a:bodyPr/>
          <a:lstStyle/>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How to Avoid Missing Your Ship</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Pay attention to the time. - Ship time and local time are often different.</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Put a return to ship reminder on your phone.</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Choose excursions wisely.</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If a ship-sponsored excursion is late returning to port for, the ship will wait 	</a:t>
            </a:r>
            <a:br>
              <a:rPr lang="en-US" altLang="en-US" sz="1800"/>
            </a:br>
            <a:r>
              <a:rPr lang="en-US" altLang="en-US" sz="1800"/>
              <a:t>for you. If you are on your own???</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Be Prepared</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Have your Passport, Credit Card and phone numbers for your ship port agent. </a:t>
            </a:r>
          </a:p>
          <a:p>
            <a:pP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What to Do If You Miss the Ship</a:t>
            </a:r>
            <a:br>
              <a:rPr lang="en-US" altLang="en-US" sz="1800" b="1"/>
            </a:br>
            <a:r>
              <a:rPr lang="en-US" altLang="en-US" sz="1800"/>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a:br>
            <a:endParaRPr lang="en-US" altLang="en-US" sz="1800"/>
          </a:p>
          <a:p>
            <a:pPr algn="ctr" hangingPunct="0">
              <a:lnSpc>
                <a:spcPct val="93000"/>
              </a:lnSpc>
              <a:spcBef>
                <a:spcPts val="200"/>
              </a:spcBef>
              <a:spcAft>
                <a:spcPts val="2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The Port Officials can help you with contacting your ship </a:t>
            </a:r>
            <a:br>
              <a:rPr lang="en-US" altLang="en-US" sz="1800"/>
            </a:br>
            <a:r>
              <a:rPr lang="en-US" altLang="en-US" sz="1800"/>
              <a:t>and making necessary travel  arrangements.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D54EE1D-552C-5BEB-B3BC-86894CD85F93}"/>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Money</a:t>
            </a:r>
          </a:p>
        </p:txBody>
      </p:sp>
      <p:sp>
        <p:nvSpPr>
          <p:cNvPr id="7170" name="Rectangle 2">
            <a:extLst>
              <a:ext uri="{FF2B5EF4-FFF2-40B4-BE49-F238E27FC236}">
                <a16:creationId xmlns:a16="http://schemas.microsoft.com/office/drawing/2014/main" id="{40AD572F-D3FA-93F5-4D2B-716CC94D8AE5}"/>
              </a:ext>
            </a:extLst>
          </p:cNvPr>
          <p:cNvSpPr>
            <a:spLocks noChangeArrowheads="1"/>
          </p:cNvSpPr>
          <p:nvPr/>
        </p:nvSpPr>
        <p:spPr bwMode="auto">
          <a:xfrm>
            <a:off x="457200" y="1585913"/>
            <a:ext cx="8229600" cy="255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213"/>
              </a:spcBef>
              <a:spcAft>
                <a:spcPts val="213"/>
              </a:spcAft>
              <a:buClrTx/>
              <a:buFontTx/>
              <a:buNone/>
            </a:pPr>
            <a:r>
              <a:rPr lang="en-US" altLang="en-US">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213"/>
              </a:spcBef>
              <a:spcAft>
                <a:spcPts val="213"/>
              </a:spcAft>
              <a:buClrTx/>
              <a:buFontTx/>
              <a:buNone/>
            </a:pPr>
            <a:endParaRPr lang="en-US" altLang="en-US">
              <a:cs typeface="Arial" panose="020B0604020202020204" pitchFamily="34" charset="0"/>
            </a:endParaRPr>
          </a:p>
          <a:p>
            <a:pPr algn="ctr" hangingPunct="0">
              <a:lnSpc>
                <a:spcPct val="93000"/>
              </a:lnSpc>
              <a:spcBef>
                <a:spcPts val="213"/>
              </a:spcBef>
              <a:spcAft>
                <a:spcPts val="213"/>
              </a:spcAft>
              <a:buClrTx/>
              <a:buFontTx/>
              <a:buNone/>
            </a:pPr>
            <a:r>
              <a:rPr lang="en-US" altLang="en-US" sz="2800">
                <a:cs typeface="Segoe UI" panose="020B0502040204020203" pitchFamily="34" charset="0"/>
              </a:rPr>
              <a:t>Official Exchange is </a:t>
            </a:r>
            <a:r>
              <a:rPr lang="en-US" altLang="en-US"/>
              <a:t>€</a:t>
            </a:r>
            <a:r>
              <a:rPr lang="en-US" altLang="en-US" sz="2800">
                <a:cs typeface="Segoe UI" panose="020B0502040204020203" pitchFamily="34" charset="0"/>
              </a:rPr>
              <a:t>1 to $1.079 US</a:t>
            </a:r>
            <a:r>
              <a:rPr lang="en-US" altLang="en-US">
                <a:cs typeface="Segoe UI" panose="020B0502040204020203" pitchFamily="34" charset="0"/>
              </a:rPr>
              <a:t> </a:t>
            </a:r>
          </a:p>
          <a:p>
            <a:pPr hangingPunct="0">
              <a:lnSpc>
                <a:spcPct val="113000"/>
              </a:lnSpc>
              <a:spcBef>
                <a:spcPts val="1275"/>
              </a:spcBef>
              <a:spcAft>
                <a:spcPts val="213"/>
              </a:spcAft>
              <a:buClrTx/>
              <a:buFontTx/>
              <a:buNone/>
            </a:pPr>
            <a:endParaRPr lang="en-US" altLang="en-US">
              <a:cs typeface="Segoe UI" panose="020B0502040204020203" pitchFamily="34" charset="0"/>
            </a:endParaRPr>
          </a:p>
        </p:txBody>
      </p:sp>
      <p:pic>
        <p:nvPicPr>
          <p:cNvPr id="7171" name="Picture 3">
            <a:extLst>
              <a:ext uri="{FF2B5EF4-FFF2-40B4-BE49-F238E27FC236}">
                <a16:creationId xmlns:a16="http://schemas.microsoft.com/office/drawing/2014/main" id="{7E38EF7F-A10B-57C8-3823-BDE4AB2BB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84563"/>
            <a:ext cx="3962400" cy="291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A69F3866-3BA7-5661-10C0-4C8F4300FA7C}"/>
              </a:ext>
            </a:extLst>
          </p:cNvPr>
          <p:cNvSpPr>
            <a:spLocks noGrp="1" noChangeArrowheads="1"/>
          </p:cNvSpPr>
          <p:nvPr>
            <p:ph type="title"/>
          </p:nvPr>
        </p:nvSpPr>
        <p:spPr>
          <a:xfrm>
            <a:off x="458788" y="458788"/>
            <a:ext cx="7770812"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Getting Around </a:t>
            </a:r>
            <a:r>
              <a:rPr lang="en-US" altLang="en-US" sz="4800" b="1"/>
              <a:t>Valletta</a:t>
            </a:r>
          </a:p>
        </p:txBody>
      </p:sp>
      <p:sp>
        <p:nvSpPr>
          <p:cNvPr id="22530" name="Text Box 2">
            <a:extLst>
              <a:ext uri="{FF2B5EF4-FFF2-40B4-BE49-F238E27FC236}">
                <a16:creationId xmlns:a16="http://schemas.microsoft.com/office/drawing/2014/main" id="{A4DE7881-51FE-0042-F17B-36DC54D0B7CD}"/>
              </a:ext>
            </a:extLst>
          </p:cNvPr>
          <p:cNvSpPr txBox="1">
            <a:spLocks noChangeArrowheads="1"/>
          </p:cNvSpPr>
          <p:nvPr/>
        </p:nvSpPr>
        <p:spPr bwMode="auto">
          <a:xfrm>
            <a:off x="215900" y="1625600"/>
            <a:ext cx="50419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For the most part Valletta is an easy city to walk. you need to go further, ATM buses (tel. 090-22851; www.atmValletta.it) is the bus and tram company that departs from the transportation hub, Piazza della Repubblica. </a:t>
            </a:r>
          </a:p>
        </p:txBody>
      </p:sp>
      <p:pic>
        <p:nvPicPr>
          <p:cNvPr id="22531" name="Picture 3">
            <a:extLst>
              <a:ext uri="{FF2B5EF4-FFF2-40B4-BE49-F238E27FC236}">
                <a16:creationId xmlns:a16="http://schemas.microsoft.com/office/drawing/2014/main" id="{95FB38F3-7193-FB05-8A30-E18434351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1371600"/>
            <a:ext cx="3763962"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a:extLst>
              <a:ext uri="{FF2B5EF4-FFF2-40B4-BE49-F238E27FC236}">
                <a16:creationId xmlns:a16="http://schemas.microsoft.com/office/drawing/2014/main" id="{87E1DD3A-AB7D-5CCD-1A7C-AD8491B0B7BE}"/>
              </a:ext>
            </a:extLst>
          </p:cNvPr>
          <p:cNvSpPr txBox="1">
            <a:spLocks noChangeArrowheads="1"/>
          </p:cNvSpPr>
          <p:nvPr/>
        </p:nvSpPr>
        <p:spPr bwMode="auto">
          <a:xfrm>
            <a:off x="195263" y="4579938"/>
            <a:ext cx="8947150" cy="267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Bus tickets can be purchased at tabacchi (tobacco shops) or news kiosks throughout the city.</a:t>
            </a:r>
          </a:p>
          <a:p>
            <a:pPr algn="ctr">
              <a:buClrTx/>
              <a:buFontTx/>
              <a:buNone/>
            </a:pPr>
            <a:r>
              <a:rPr lang="en-US" altLang="en-US" sz="2800"/>
              <a:t>€1.20 for a ticket valid for 1 1/2 hours </a:t>
            </a:r>
          </a:p>
          <a:p>
            <a:pPr algn="ctr">
              <a:buClrTx/>
              <a:buFontTx/>
              <a:buNone/>
            </a:pPr>
            <a:r>
              <a:rPr lang="en-US" altLang="en-US" sz="2800"/>
              <a:t>€2.60 for an all-day ticket. </a:t>
            </a:r>
          </a:p>
          <a:p>
            <a:pPr algn="ctr">
              <a:buClrTx/>
              <a:buFontTx/>
              <a:buNone/>
            </a:pPr>
            <a:endParaRPr lang="en-US" altLang="en-US" sz="280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36C6254-F909-220C-A789-6CA88C78125B}"/>
              </a:ext>
            </a:extLst>
          </p:cNvPr>
          <p:cNvSpPr>
            <a:spLocks noGrp="1" noChangeArrowheads="1"/>
          </p:cNvSpPr>
          <p:nvPr>
            <p:ph type="title"/>
          </p:nvPr>
        </p:nvSpPr>
        <p:spPr>
          <a:xfrm>
            <a:off x="0" y="-46038"/>
            <a:ext cx="9144000" cy="1514476"/>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Hop on Hop Off Valletta</a:t>
            </a:r>
          </a:p>
        </p:txBody>
      </p:sp>
      <p:sp>
        <p:nvSpPr>
          <p:cNvPr id="23554" name="Text Box 2">
            <a:extLst>
              <a:ext uri="{FF2B5EF4-FFF2-40B4-BE49-F238E27FC236}">
                <a16:creationId xmlns:a16="http://schemas.microsoft.com/office/drawing/2014/main" id="{291D79C1-AAFC-90BD-41F5-E89B6D3451C6}"/>
              </a:ext>
            </a:extLst>
          </p:cNvPr>
          <p:cNvSpPr txBox="1">
            <a:spLocks noChangeArrowheads="1"/>
          </p:cNvSpPr>
          <p:nvPr/>
        </p:nvSpPr>
        <p:spPr bwMode="auto">
          <a:xfrm>
            <a:off x="36512" y="-267589"/>
            <a:ext cx="52705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endParaRPr lang="en-US" altLang="en-US" sz="2800" dirty="0"/>
          </a:p>
          <a:p>
            <a:pPr>
              <a:buClrTx/>
              <a:buFontTx/>
              <a:buNone/>
            </a:pPr>
            <a:endParaRPr lang="en-US" altLang="en-US" sz="2800" dirty="0"/>
          </a:p>
          <a:p>
            <a:pPr>
              <a:buClrTx/>
              <a:buFontTx/>
              <a:buNone/>
            </a:pPr>
            <a:endParaRPr lang="en-US" altLang="en-US" sz="2800" dirty="0"/>
          </a:p>
          <a:p>
            <a:pPr>
              <a:buClrTx/>
              <a:buFontTx/>
              <a:buNone/>
            </a:pPr>
            <a:r>
              <a:rPr lang="en-US" altLang="en-US" sz="2800" dirty="0"/>
              <a:t>.</a:t>
            </a:r>
          </a:p>
          <a:p>
            <a:pPr>
              <a:buClrTx/>
              <a:buFontTx/>
              <a:buNone/>
            </a:pPr>
            <a:endParaRPr lang="en-US" altLang="en-US" sz="2800" dirty="0"/>
          </a:p>
          <a:p>
            <a:pPr>
              <a:buClrTx/>
              <a:buFontTx/>
              <a:buNone/>
            </a:pPr>
            <a:r>
              <a:rPr lang="en-US" altLang="en-US" sz="2800" dirty="0"/>
              <a:t> </a:t>
            </a:r>
            <a:r>
              <a:rPr lang="en-US" altLang="en-US" sz="2800" b="1" dirty="0">
                <a:solidFill>
                  <a:srgbClr val="2A2A2A"/>
                </a:solidFill>
              </a:rPr>
              <a:t> </a:t>
            </a:r>
            <a:r>
              <a:rPr lang="en-US" altLang="en-US" sz="2800" dirty="0"/>
              <a:t>  </a:t>
            </a:r>
          </a:p>
          <a:p>
            <a:pPr>
              <a:buClrTx/>
              <a:buFontTx/>
              <a:buNone/>
            </a:pPr>
            <a:endParaRPr lang="en-US" altLang="en-US" sz="2800" dirty="0">
              <a:solidFill>
                <a:srgbClr val="2A2A2A"/>
              </a:solidFill>
            </a:endParaRPr>
          </a:p>
          <a:p>
            <a:pPr>
              <a:buClrTx/>
              <a:buFontTx/>
              <a:buNone/>
            </a:pPr>
            <a:endParaRPr lang="en-US" altLang="en-US" sz="2800" dirty="0">
              <a:solidFill>
                <a:srgbClr val="2A2A2A"/>
              </a:solidFill>
            </a:endParaRPr>
          </a:p>
          <a:p>
            <a:pPr>
              <a:buClrTx/>
              <a:buFontTx/>
              <a:buNone/>
            </a:pPr>
            <a:endParaRPr lang="en-US" altLang="en-US" sz="2800" dirty="0">
              <a:solidFill>
                <a:srgbClr val="2A2A2A"/>
              </a:solidFill>
            </a:endParaRPr>
          </a:p>
          <a:p>
            <a:pPr>
              <a:buClrTx/>
              <a:buFontTx/>
              <a:buNone/>
            </a:pPr>
            <a:endParaRPr lang="en-US" altLang="en-US" sz="2800" dirty="0">
              <a:solidFill>
                <a:srgbClr val="2A2A2A"/>
              </a:solidFill>
            </a:endParaRPr>
          </a:p>
          <a:p>
            <a:pPr>
              <a:buClrTx/>
              <a:buFontTx/>
              <a:buNone/>
            </a:pPr>
            <a:endParaRPr lang="en-US" altLang="en-US" sz="2800" dirty="0">
              <a:solidFill>
                <a:srgbClr val="2A2A2A"/>
              </a:solidFill>
            </a:endParaRPr>
          </a:p>
          <a:p>
            <a:pPr>
              <a:buClrTx/>
              <a:buFontTx/>
              <a:buNone/>
            </a:pPr>
            <a:r>
              <a:rPr lang="en-US" altLang="en-US" sz="2800" dirty="0">
                <a:solidFill>
                  <a:srgbClr val="2A2A2A"/>
                </a:solidFill>
              </a:rPr>
              <a:t> </a:t>
            </a:r>
          </a:p>
        </p:txBody>
      </p:sp>
      <p:sp>
        <p:nvSpPr>
          <p:cNvPr id="23556" name="Text Box 4">
            <a:extLst>
              <a:ext uri="{FF2B5EF4-FFF2-40B4-BE49-F238E27FC236}">
                <a16:creationId xmlns:a16="http://schemas.microsoft.com/office/drawing/2014/main" id="{BF218CDF-3974-1254-7A59-009400E35870}"/>
              </a:ext>
            </a:extLst>
          </p:cNvPr>
          <p:cNvSpPr txBox="1">
            <a:spLocks noChangeArrowheads="1"/>
          </p:cNvSpPr>
          <p:nvPr/>
        </p:nvSpPr>
        <p:spPr bwMode="auto">
          <a:xfrm>
            <a:off x="231775" y="4292600"/>
            <a:ext cx="4568825"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endParaRPr lang="en-US" altLang="en-US" sz="2800"/>
          </a:p>
          <a:p>
            <a:pPr>
              <a:buClrTx/>
              <a:buFontTx/>
              <a:buNone/>
            </a:pPr>
            <a:endParaRPr lang="en-US" altLang="en-US" sz="2800"/>
          </a:p>
        </p:txBody>
      </p:sp>
      <p:sp>
        <p:nvSpPr>
          <p:cNvPr id="23557" name="Text Box 5">
            <a:extLst>
              <a:ext uri="{FF2B5EF4-FFF2-40B4-BE49-F238E27FC236}">
                <a16:creationId xmlns:a16="http://schemas.microsoft.com/office/drawing/2014/main" id="{48A26125-192E-75DE-FB97-98C45D3CC422}"/>
              </a:ext>
            </a:extLst>
          </p:cNvPr>
          <p:cNvSpPr txBox="1">
            <a:spLocks noChangeArrowheads="1"/>
          </p:cNvSpPr>
          <p:nvPr/>
        </p:nvSpPr>
        <p:spPr bwMode="auto">
          <a:xfrm>
            <a:off x="5192712" y="1184910"/>
            <a:ext cx="3951288" cy="468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sz="2000" b="1" dirty="0"/>
              <a:t>The Blue Line</a:t>
            </a:r>
          </a:p>
          <a:p>
            <a:pPr marL="342900" indent="-342900">
              <a:buFont typeface="Arial" panose="020B0604020202020204" pitchFamily="34" charset="0"/>
              <a:buChar char="•"/>
            </a:pPr>
            <a:r>
              <a:rPr lang="en-US" sz="2000" b="1" dirty="0" err="1"/>
              <a:t>Lascaris</a:t>
            </a:r>
            <a:r>
              <a:rPr lang="en-US" sz="2000" b="1" dirty="0"/>
              <a:t> War Rooms</a:t>
            </a:r>
            <a:r>
              <a:rPr lang="en-US" sz="2000" dirty="0"/>
              <a:t> – A secret underground complex used during WWII.</a:t>
            </a:r>
          </a:p>
          <a:p>
            <a:pPr marL="342900" indent="-342900">
              <a:buFont typeface="Arial" panose="020B0604020202020204" pitchFamily="34" charset="0"/>
              <a:buChar char="•"/>
            </a:pPr>
            <a:r>
              <a:rPr lang="en-US" sz="2000" b="1" dirty="0" err="1"/>
              <a:t>Manoel</a:t>
            </a:r>
            <a:r>
              <a:rPr lang="en-US" sz="2000" b="1" dirty="0"/>
              <a:t> Theatre</a:t>
            </a:r>
            <a:r>
              <a:rPr lang="en-US" sz="2000" dirty="0"/>
              <a:t> – One of the oldest working theatres in Europe.</a:t>
            </a:r>
          </a:p>
          <a:p>
            <a:pPr marL="342900" indent="-342900">
              <a:buFont typeface="Arial" panose="020B0604020202020204" pitchFamily="34" charset="0"/>
              <a:buChar char="•"/>
            </a:pPr>
            <a:r>
              <a:rPr lang="en-US" sz="2000" b="1" dirty="0"/>
              <a:t>Grandmaster's Palace</a:t>
            </a:r>
            <a:r>
              <a:rPr lang="en-US" sz="2000" dirty="0"/>
              <a:t> – Now home to the Office of the President and a museum.</a:t>
            </a:r>
          </a:p>
          <a:p>
            <a:pPr marL="342900" indent="-342900">
              <a:buFont typeface="Arial" panose="020B0604020202020204" pitchFamily="34" charset="0"/>
              <a:buChar char="•"/>
            </a:pPr>
            <a:r>
              <a:rPr lang="en-US" sz="2000" b="1" dirty="0"/>
              <a:t>Casa Rocca </a:t>
            </a:r>
            <a:r>
              <a:rPr lang="en-US" sz="2000" b="1" dirty="0" err="1"/>
              <a:t>Piccola</a:t>
            </a:r>
            <a:r>
              <a:rPr lang="en-US" sz="2000" dirty="0"/>
              <a:t> – A 16th-century palace still privately owned by a noble Maltese family.</a:t>
            </a:r>
          </a:p>
        </p:txBody>
      </p:sp>
      <p:sp>
        <p:nvSpPr>
          <p:cNvPr id="23558" name="Text Box 6">
            <a:extLst>
              <a:ext uri="{FF2B5EF4-FFF2-40B4-BE49-F238E27FC236}">
                <a16:creationId xmlns:a16="http://schemas.microsoft.com/office/drawing/2014/main" id="{DB114BE6-7153-D7C4-E689-725D254F957B}"/>
              </a:ext>
            </a:extLst>
          </p:cNvPr>
          <p:cNvSpPr txBox="1">
            <a:spLocks noChangeArrowheads="1"/>
          </p:cNvSpPr>
          <p:nvPr/>
        </p:nvSpPr>
        <p:spPr bwMode="auto">
          <a:xfrm>
            <a:off x="36512" y="1184910"/>
            <a:ext cx="5465763" cy="5520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sz="2000" dirty="0"/>
              <a:t>The City Sightseeing® Valletta service includes two different routes to explore this historic and welcoming city:</a:t>
            </a:r>
          </a:p>
          <a:p>
            <a:r>
              <a:rPr lang="en-US" sz="2000" b="1" dirty="0"/>
              <a:t>The Red Line</a:t>
            </a:r>
          </a:p>
          <a:p>
            <a:pPr marL="342900" indent="-342900">
              <a:buFont typeface="Arial" panose="020B0604020202020204" pitchFamily="34" charset="0"/>
              <a:buChar char="•"/>
            </a:pPr>
            <a:r>
              <a:rPr lang="en-US" sz="2000" b="1" dirty="0"/>
              <a:t>St. John’s Co-Cathedral</a:t>
            </a:r>
            <a:r>
              <a:rPr lang="en-US" sz="2000" dirty="0"/>
              <a:t> – A masterpiece of Baroque architecture.</a:t>
            </a:r>
          </a:p>
          <a:p>
            <a:pPr marL="342900" indent="-342900">
              <a:buFont typeface="Arial" panose="020B0604020202020204" pitchFamily="34" charset="0"/>
              <a:buChar char="•"/>
            </a:pPr>
            <a:r>
              <a:rPr lang="en-US" sz="2000" b="1" dirty="0"/>
              <a:t>Upper </a:t>
            </a:r>
            <a:r>
              <a:rPr lang="en-US" sz="2000" b="1" dirty="0" err="1"/>
              <a:t>Barrakka</a:t>
            </a:r>
            <a:r>
              <a:rPr lang="en-US" sz="2000" b="1" dirty="0"/>
              <a:t> Gardens</a:t>
            </a:r>
            <a:r>
              <a:rPr lang="en-US" sz="2000" dirty="0"/>
              <a:t> – Offers stunning panoramic views of the Grand </a:t>
            </a:r>
            <a:r>
              <a:rPr lang="en-US" sz="2000" dirty="0" err="1"/>
              <a:t>Harbour</a:t>
            </a:r>
            <a:r>
              <a:rPr lang="en-US" sz="2000" dirty="0"/>
              <a:t>.</a:t>
            </a:r>
          </a:p>
          <a:p>
            <a:pPr marL="342900" indent="-342900">
              <a:buFont typeface="Arial" panose="020B0604020202020204" pitchFamily="34" charset="0"/>
              <a:buChar char="•"/>
            </a:pPr>
            <a:r>
              <a:rPr lang="en-US" sz="2000" b="1" dirty="0"/>
              <a:t>Valletta Waterfront</a:t>
            </a:r>
            <a:r>
              <a:rPr lang="en-US" sz="2000" dirty="0"/>
              <a:t> – A promenade lined with restaurants, shops, and historical buildings.</a:t>
            </a:r>
          </a:p>
          <a:p>
            <a:pPr marL="342900" indent="-342900">
              <a:buFont typeface="Arial" panose="020B0604020202020204" pitchFamily="34" charset="0"/>
              <a:buChar char="•"/>
            </a:pPr>
            <a:r>
              <a:rPr lang="en-US" sz="2000" b="1" dirty="0"/>
              <a:t>National Museum of Archaeology</a:t>
            </a:r>
            <a:r>
              <a:rPr lang="en-US" sz="2000" dirty="0"/>
              <a:t> – Home to fascinating artifacts dating back to Malta’s Neolithic period.</a:t>
            </a:r>
          </a:p>
          <a:p>
            <a:pPr marL="342900" indent="-342900">
              <a:buFont typeface="Arial" panose="020B0604020202020204" pitchFamily="34" charset="0"/>
              <a:buChar char="•"/>
            </a:pPr>
            <a:r>
              <a:rPr lang="en-US" sz="2000" b="1" dirty="0"/>
              <a:t>Fort St. Elmo</a:t>
            </a:r>
            <a:r>
              <a:rPr lang="en-US" sz="2000" dirty="0"/>
              <a:t> – A star-shaped fortress that played a key role in the Great Siege of 1565.</a:t>
            </a:r>
          </a:p>
          <a:p>
            <a:pPr>
              <a:buFont typeface="Arial" panose="020B0604020202020204" pitchFamily="34" charset="0"/>
              <a:buChar char="•"/>
            </a:pPr>
            <a:endParaRPr lang="en-US" sz="2000" dirty="0"/>
          </a:p>
          <a:p>
            <a:pPr>
              <a:buClrTx/>
              <a:buFontTx/>
              <a:buNone/>
            </a:pPr>
            <a:endParaRPr lang="en-US" altLang="en-US" sz="1800" dirty="0"/>
          </a:p>
        </p:txBody>
      </p:sp>
      <p:sp>
        <p:nvSpPr>
          <p:cNvPr id="23559" name="Text Box 7">
            <a:extLst>
              <a:ext uri="{FF2B5EF4-FFF2-40B4-BE49-F238E27FC236}">
                <a16:creationId xmlns:a16="http://schemas.microsoft.com/office/drawing/2014/main" id="{2E9B876E-C093-6410-08D6-825245A4CC9C}"/>
              </a:ext>
            </a:extLst>
          </p:cNvPr>
          <p:cNvSpPr txBox="1">
            <a:spLocks noChangeArrowheads="1"/>
          </p:cNvSpPr>
          <p:nvPr/>
        </p:nvSpPr>
        <p:spPr bwMode="auto">
          <a:xfrm>
            <a:off x="5307012" y="5791200"/>
            <a:ext cx="37449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solidFill>
                  <a:srgbClr val="2A2A2A"/>
                </a:solidFill>
              </a:rPr>
              <a:t>Single Line €15</a:t>
            </a:r>
          </a:p>
          <a:p>
            <a:pPr algn="ctr">
              <a:buClrTx/>
              <a:buFontTx/>
              <a:buNone/>
            </a:pPr>
            <a:r>
              <a:rPr lang="en-US" altLang="en-US" sz="2800" b="1" dirty="0">
                <a:solidFill>
                  <a:srgbClr val="2A2A2A"/>
                </a:solidFill>
              </a:rPr>
              <a:t>Both Lines €20</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195C8237-69DB-BB41-0CF5-BC7FFA58235F}"/>
              </a:ext>
            </a:extLst>
          </p:cNvPr>
          <p:cNvSpPr>
            <a:spLocks noGrp="1" noChangeArrowheads="1"/>
          </p:cNvSpPr>
          <p:nvPr>
            <p:ph type="title"/>
          </p:nvPr>
        </p:nvSpPr>
        <p:spPr>
          <a:xfrm>
            <a:off x="685800" y="177800"/>
            <a:ext cx="7764463" cy="11350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Valletta Early History</a:t>
            </a:r>
          </a:p>
        </p:txBody>
      </p:sp>
      <p:sp>
        <p:nvSpPr>
          <p:cNvPr id="9218" name="Text Box 2">
            <a:extLst>
              <a:ext uri="{FF2B5EF4-FFF2-40B4-BE49-F238E27FC236}">
                <a16:creationId xmlns:a16="http://schemas.microsoft.com/office/drawing/2014/main" id="{9B599BB7-031C-1226-5A2B-161A7B9D01C8}"/>
              </a:ext>
            </a:extLst>
          </p:cNvPr>
          <p:cNvSpPr txBox="1">
            <a:spLocks noChangeArrowheads="1"/>
          </p:cNvSpPr>
          <p:nvPr/>
        </p:nvSpPr>
        <p:spPr bwMode="auto">
          <a:xfrm>
            <a:off x="228600" y="1371600"/>
            <a:ext cx="8686800" cy="357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dirty="0"/>
              <a:t>After the Great Siege of 1565, the Knights city built by gentlemen for gentlemen set about an ambitious project, the building of Valletta, the so-called ‘’. Pope Pius IV sent his foremost engineer, Francesco </a:t>
            </a:r>
            <a:r>
              <a:rPr lang="en-US" altLang="en-US" sz="2000" dirty="0" err="1"/>
              <a:t>Laparelli</a:t>
            </a:r>
            <a:r>
              <a:rPr lang="en-US" altLang="en-US" sz="2000" dirty="0"/>
              <a:t>, to build the city both as a fortress to defend Christendom and as a cultural masterpiece. A unique example of the Baroque, Valletta has been designated a World Heritage City.</a:t>
            </a:r>
          </a:p>
        </p:txBody>
      </p:sp>
      <p:pic>
        <p:nvPicPr>
          <p:cNvPr id="9219" name="Picture 3">
            <a:extLst>
              <a:ext uri="{FF2B5EF4-FFF2-40B4-BE49-F238E27FC236}">
                <a16:creationId xmlns:a16="http://schemas.microsoft.com/office/drawing/2014/main" id="{918159F7-1C21-A9F5-B2A6-689C91C8B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043238"/>
            <a:ext cx="3957638" cy="2097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a:extLst>
              <a:ext uri="{FF2B5EF4-FFF2-40B4-BE49-F238E27FC236}">
                <a16:creationId xmlns:a16="http://schemas.microsoft.com/office/drawing/2014/main" id="{1BEF9B08-D31A-5775-A37E-EEDA149A524C}"/>
              </a:ext>
            </a:extLst>
          </p:cNvPr>
          <p:cNvSpPr txBox="1">
            <a:spLocks noChangeArrowheads="1"/>
          </p:cNvSpPr>
          <p:nvPr/>
        </p:nvSpPr>
        <p:spPr bwMode="auto">
          <a:xfrm>
            <a:off x="300038" y="5156200"/>
            <a:ext cx="5557837"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a:t>The city of Valletta was mostly completed by the early 1570s, and it became the capital on 18 March 1571 when Grand Master Pierre de Monte moved from his seat at Fort St Angelo in Birgu to the Grandmaster's Palace in Valletta. </a:t>
            </a:r>
          </a:p>
        </p:txBody>
      </p:sp>
      <p:sp>
        <p:nvSpPr>
          <p:cNvPr id="9221" name="Text Box 5">
            <a:extLst>
              <a:ext uri="{FF2B5EF4-FFF2-40B4-BE49-F238E27FC236}">
                <a16:creationId xmlns:a16="http://schemas.microsoft.com/office/drawing/2014/main" id="{827D46D3-E351-2AFA-305B-8AEA5228321F}"/>
              </a:ext>
            </a:extLst>
          </p:cNvPr>
          <p:cNvSpPr txBox="1">
            <a:spLocks noChangeArrowheads="1"/>
          </p:cNvSpPr>
          <p:nvPr/>
        </p:nvSpPr>
        <p:spPr bwMode="auto">
          <a:xfrm>
            <a:off x="5589588" y="2908300"/>
            <a:ext cx="3471862" cy="426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25"/>
              </a:spcBef>
              <a:spcAft>
                <a:spcPts val="2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b="1" dirty="0"/>
              <a:t>Historical affiliations</a:t>
            </a:r>
          </a:p>
          <a:p>
            <a:pPr>
              <a:buFont typeface="Times New Roman" panose="02020603050405020304" pitchFamily="18" charset="0"/>
              <a:buChar char="•"/>
            </a:pPr>
            <a:r>
              <a:rPr lang="en-US" altLang="en-US" sz="1800" dirty="0"/>
              <a:t>Order of Knights of the Hospital         of Saint John of Jerusalem               Hospitaller Malta 1566–1798</a:t>
            </a:r>
          </a:p>
          <a:p>
            <a:pPr>
              <a:buFont typeface="Times New Roman" panose="02020603050405020304" pitchFamily="18" charset="0"/>
              <a:buChar char="•"/>
            </a:pPr>
            <a:r>
              <a:rPr lang="en-US" altLang="en-US" sz="1800" dirty="0"/>
              <a:t>    France French Republic </a:t>
            </a:r>
            <a:br>
              <a:rPr lang="en-US" altLang="en-US" sz="1800" dirty="0"/>
            </a:br>
            <a:r>
              <a:rPr lang="en-US" altLang="en-US" sz="1800" dirty="0"/>
              <a:t>     1798–1800</a:t>
            </a:r>
          </a:p>
          <a:p>
            <a:pPr>
              <a:buFont typeface="Times New Roman" panose="02020603050405020304" pitchFamily="18" charset="0"/>
              <a:buChar char="•"/>
            </a:pPr>
            <a:r>
              <a:rPr lang="en-US" altLang="en-US" sz="1800" dirty="0"/>
              <a:t>    United Kingdom Protectorate of       Malta 1800–1813</a:t>
            </a:r>
          </a:p>
          <a:p>
            <a:pPr>
              <a:buFont typeface="Times New Roman" panose="02020603050405020304" pitchFamily="18" charset="0"/>
              <a:buChar char="•"/>
            </a:pPr>
            <a:r>
              <a:rPr lang="en-US" altLang="en-US" sz="1800" dirty="0"/>
              <a:t>    Malta Crown Colony of Malta</a:t>
            </a:r>
            <a:br>
              <a:rPr lang="en-US" altLang="en-US" sz="1800" dirty="0"/>
            </a:br>
            <a:r>
              <a:rPr lang="en-US" altLang="en-US" sz="1800" dirty="0"/>
              <a:t>      1813–1964</a:t>
            </a:r>
          </a:p>
          <a:p>
            <a:pPr>
              <a:buFont typeface="Times New Roman" panose="02020603050405020304" pitchFamily="18" charset="0"/>
              <a:buChar char="•"/>
            </a:pPr>
            <a:r>
              <a:rPr lang="en-US" altLang="en-US" sz="1800" dirty="0"/>
              <a:t>    Malta State of Malta 1964–1974</a:t>
            </a:r>
          </a:p>
          <a:p>
            <a:pPr>
              <a:buFont typeface="Times New Roman" panose="02020603050405020304" pitchFamily="18" charset="0"/>
              <a:buChar char="•"/>
            </a:pPr>
            <a:r>
              <a:rPr lang="en-US" altLang="en-US" sz="1800" dirty="0"/>
              <a:t>    Malta Republic of Malta 1974</a:t>
            </a:r>
            <a:br>
              <a:rPr lang="en-US" altLang="en-US" sz="1800" dirty="0"/>
            </a:br>
            <a:r>
              <a:rPr lang="en-US" altLang="en-US" sz="1800" dirty="0"/>
              <a:t>	      to present.</a:t>
            </a:r>
          </a:p>
          <a:p>
            <a:pPr>
              <a:buClrTx/>
              <a:buFontTx/>
              <a:buNone/>
            </a:pPr>
            <a:endParaRPr lang="en-US" altLang="en-US" sz="18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225"/>
          </a:spcBef>
          <a:spcAft>
            <a:spcPts val="225"/>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225"/>
          </a:spcBef>
          <a:spcAft>
            <a:spcPts val="225"/>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53</TotalTime>
  <Words>2420</Words>
  <Application>Microsoft Office PowerPoint</Application>
  <PresentationFormat>On-screen Show (4:3)</PresentationFormat>
  <Paragraphs>207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Segoe UI</vt:lpstr>
      <vt:lpstr>Times New Roman</vt:lpstr>
      <vt:lpstr>Wingdings</vt:lpstr>
      <vt:lpstr>Office Theme</vt:lpstr>
      <vt:lpstr>Valletta Malta</vt:lpstr>
      <vt:lpstr>Valletta Malta</vt:lpstr>
      <vt:lpstr>What I Will Cover</vt:lpstr>
      <vt:lpstr>My Port Philosophy</vt:lpstr>
      <vt:lpstr>Don’t Miss the Ship</vt:lpstr>
      <vt:lpstr>Money</vt:lpstr>
      <vt:lpstr>Getting Around Valletta</vt:lpstr>
      <vt:lpstr>Hop on Hop Off Valletta</vt:lpstr>
      <vt:lpstr>Valletta Early History</vt:lpstr>
      <vt:lpstr>French Occupation and British Rule</vt:lpstr>
      <vt:lpstr>Tourist Office</vt:lpstr>
      <vt:lpstr>Map Of Valletta</vt:lpstr>
      <vt:lpstr>Upper Barrakka Gardens</vt:lpstr>
      <vt:lpstr>Lascaris War Rooms</vt:lpstr>
      <vt:lpstr>National Museum Of Archaeology</vt:lpstr>
      <vt:lpstr>St. John's Co-Cathedral</vt:lpstr>
      <vt:lpstr>Teatru Manoel</vt:lpstr>
      <vt:lpstr>Grand Master's Palace</vt:lpstr>
      <vt:lpstr>Casa Rocca Piccola</vt:lpstr>
      <vt:lpstr>Michelin Star Restaurants</vt:lpstr>
      <vt:lpstr>More Michelin Restaurants</vt:lpstr>
      <vt:lpstr>Home to Amazing Restaurants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Valletta Malta</dc:title>
  <dc:creator>Marc Silver</dc:creator>
  <cp:lastModifiedBy>Marc Silver</cp:lastModifiedBy>
  <cp:revision>10</cp:revision>
  <dcterms:modified xsi:type="dcterms:W3CDTF">2025-04-27T19:58:24Z</dcterms:modified>
</cp:coreProperties>
</file>