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handoutMasterIdLst>
    <p:handoutMasterId r:id="rId25"/>
  </p:handoutMasterIdLst>
  <p:sldIdLst>
    <p:sldId id="256" r:id="rId4"/>
    <p:sldId id="273" r:id="rId5"/>
    <p:sldId id="257" r:id="rId6"/>
    <p:sldId id="27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5" r:id="rId21"/>
    <p:sldId id="271" r:id="rId22"/>
    <p:sldId id="272"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3" d="100"/>
          <a:sy n="93" d="100"/>
        </p:scale>
        <p:origin x="10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13</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14</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16</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17</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769503-4C14-C764-C2B0-EB16125757B5}"/>
              </a:ext>
            </a:extLst>
          </p:cNvPr>
          <p:cNvSpPr txBox="1">
            <a:spLocks noGrp="1"/>
          </p:cNvSpPr>
          <p:nvPr>
            <p:ph type="sldNum" sz="quarter" idx="5"/>
          </p:nvPr>
        </p:nvSpPr>
        <p:spPr>
          <a:ln/>
        </p:spPr>
        <p:txBody>
          <a:bodyPr vert="horz" lIns="0" tIns="0" rIns="0" bIns="0" anchor="b" anchorCtr="0">
            <a:noAutofit/>
          </a:bodyPr>
          <a:lstStyle/>
          <a:p>
            <a:pPr lvl="0"/>
            <a:fld id="{06B5DE9D-3ED3-49DF-8307-2FBBAF84FA80}" type="slidenum">
              <a:t>9</a:t>
            </a:fld>
            <a:endParaRPr lang="en-US"/>
          </a:p>
        </p:txBody>
      </p:sp>
      <p:sp>
        <p:nvSpPr>
          <p:cNvPr id="2" name="Slide Image Placeholder 1">
            <a:extLst>
              <a:ext uri="{FF2B5EF4-FFF2-40B4-BE49-F238E27FC236}">
                <a16:creationId xmlns:a16="http://schemas.microsoft.com/office/drawing/2014/main" id="{1667A384-4CFC-8D41-6581-7012BCDCA2E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59FB501-8289-37C0-C2B7-8E26D511142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10</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17186"/>
            <a:ext cx="6822259" cy="1311128"/>
          </a:xfrm>
        </p:spPr>
        <p:txBody>
          <a:bodyPr vert="horz" wrap="square">
            <a:spAutoFit/>
          </a:bodyPr>
          <a:lstStyle/>
          <a:p>
            <a:pPr lvl="0" algn="ctr" rtl="0"/>
            <a:r>
              <a:rPr lang="en-US" sz="4800" b="1" dirty="0">
                <a:solidFill>
                  <a:srgbClr val="000000"/>
                </a:solidFill>
                <a:cs typeface="Tahoma" pitchFamily="2"/>
              </a:rPr>
              <a:t>Valencia Spain</a:t>
            </a:r>
            <a:br>
              <a:rPr lang="en-US" sz="4800" b="1" dirty="0">
                <a:solidFill>
                  <a:srgbClr val="000000"/>
                </a:solidFill>
                <a:cs typeface="Tahoma" pitchFamily="2"/>
              </a:rPr>
            </a:br>
            <a:endParaRPr lang="en-US" sz="4000" b="1" dirty="0">
              <a:solidFill>
                <a:srgbClr val="000000"/>
              </a:solidFill>
              <a:cs typeface="Tahoma" pitchFamily="2"/>
            </a:endParaRPr>
          </a:p>
        </p:txBody>
      </p:sp>
      <p:pic>
        <p:nvPicPr>
          <p:cNvPr id="5" name="Picture 4">
            <a:extLst>
              <a:ext uri="{FF2B5EF4-FFF2-40B4-BE49-F238E27FC236}">
                <a16:creationId xmlns:a16="http://schemas.microsoft.com/office/drawing/2014/main" id="{AEF44496-B6E5-58B0-97D7-D5C4FD156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607" y="314325"/>
            <a:ext cx="3513552" cy="5041900"/>
          </a:xfrm>
          <a:prstGeom prst="rect">
            <a:avLst/>
          </a:prstGeom>
        </p:spPr>
      </p:pic>
      <p:sp>
        <p:nvSpPr>
          <p:cNvPr id="3" name="Rectangle 2">
            <a:extLst>
              <a:ext uri="{FF2B5EF4-FFF2-40B4-BE49-F238E27FC236}">
                <a16:creationId xmlns:a16="http://schemas.microsoft.com/office/drawing/2014/main" id="{A208D669-AC71-4E1D-381E-A2EFDD84FD93}"/>
              </a:ext>
            </a:extLst>
          </p:cNvPr>
          <p:cNvSpPr>
            <a:spLocks noChangeArrowheads="1"/>
          </p:cNvSpPr>
          <p:nvPr/>
        </p:nvSpPr>
        <p:spPr bwMode="auto">
          <a:xfrm>
            <a:off x="0" y="2391063"/>
            <a:ext cx="682226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3200" b="1" dirty="0"/>
              <a:t>Marc Silver</a:t>
            </a:r>
            <a:endParaRPr lang="en-US"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8">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56F9505-B568-54E7-BD3E-794EC55D4E92}"/>
              </a:ext>
            </a:extLst>
          </p:cNvPr>
          <p:cNvSpPr>
            <a:spLocks noGrp="1"/>
          </p:cNvSpPr>
          <p:nvPr>
            <p:ph type="dt" sz="half" idx="10"/>
          </p:nvPr>
        </p:nvSpPr>
        <p:spPr/>
        <p:txBody>
          <a:bodyPr/>
          <a:lstStyle/>
          <a:p>
            <a:pPr lvl="0"/>
            <a:fld id="{FA341C3D-B162-43A1-975F-433821701681}" type="datetimeFigureOut">
              <a:t>4/13/2023</a:t>
            </a:fld>
            <a:endParaRPr lang="en-US"/>
          </a:p>
        </p:txBody>
      </p:sp>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t>10</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a:solidFill>
                  <a:srgbClr val="000000"/>
                </a:solidFill>
                <a:latin typeface="Alef" pitchFamily="18"/>
                <a:cs typeface="Alef" pitchFamily="2"/>
              </a:rPr>
              <a:t>Hop-on Hop-off  Bus Stops</a:t>
            </a:r>
          </a:p>
        </p:txBody>
      </p:sp>
      <p:sp>
        <p:nvSpPr>
          <p:cNvPr id="3" name="TextBox 2">
            <a:extLst>
              <a:ext uri="{FF2B5EF4-FFF2-40B4-BE49-F238E27FC236}">
                <a16:creationId xmlns:a16="http://schemas.microsoft.com/office/drawing/2014/main" id="{C37C81C7-C5F4-484D-C9D8-4ED0EDC18829}"/>
              </a:ext>
            </a:extLst>
          </p:cNvPr>
          <p:cNvSpPr txBox="1"/>
          <p:nvPr/>
        </p:nvSpPr>
        <p:spPr>
          <a:xfrm>
            <a:off x="72000" y="806400"/>
            <a:ext cx="4343400" cy="441360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Here is a list of the Stops:</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El Puerto.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Hotel Rey Don Jaime.</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Plaza de la Reina.</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Museo </a:t>
            </a:r>
            <a:r>
              <a:rPr lang="en-US" sz="1800" b="0" i="0" u="none" strike="noStrike" kern="1200" dirty="0" err="1">
                <a:ln>
                  <a:noFill/>
                </a:ln>
                <a:latin typeface="Liberation Sans" pitchFamily="18"/>
                <a:ea typeface="Lucida Sans Unicode" pitchFamily="2"/>
                <a:cs typeface="Tahoma" pitchFamily="2"/>
              </a:rPr>
              <a:t>Fallero</a:t>
            </a:r>
            <a:r>
              <a:rPr lang="en-US" sz="1800" b="0" i="0" u="none" strike="noStrike" kern="1200" dirty="0">
                <a:ln>
                  <a:noFill/>
                </a:ln>
                <a:latin typeface="Liberation Sans" pitchFamily="18"/>
                <a:ea typeface="Lucida Sans Unicode" pitchFamily="2"/>
                <a:cs typeface="Tahoma" pitchFamily="2"/>
              </a:rPr>
              <a:t>.</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Plaza </a:t>
            </a:r>
            <a:r>
              <a:rPr lang="en-US" sz="1800" b="0" i="0" u="none" strike="noStrike" kern="1200" dirty="0" err="1">
                <a:ln>
                  <a:noFill/>
                </a:ln>
                <a:latin typeface="Liberation Sans" pitchFamily="18"/>
                <a:ea typeface="Lucida Sans Unicode" pitchFamily="2"/>
                <a:cs typeface="Tahoma" pitchFamily="2"/>
              </a:rPr>
              <a:t>Monteolivete</a:t>
            </a:r>
            <a:r>
              <a:rPr lang="en-US" sz="1800" b="0" i="0" u="none" strike="noStrike" kern="1200" dirty="0">
                <a:ln>
                  <a:noFill/>
                </a:ln>
                <a:latin typeface="Liberation Sans" pitchFamily="18"/>
                <a:ea typeface="Lucida Sans Unicode" pitchFamily="2"/>
                <a:cs typeface="Tahoma" pitchFamily="2"/>
              </a:rPr>
              <a:t>.</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Ciudad de las Artes y las </a:t>
            </a:r>
            <a:r>
              <a:rPr lang="en-US" sz="1800" b="0" i="0" u="none" strike="noStrike" kern="1200" dirty="0" err="1">
                <a:ln>
                  <a:noFill/>
                </a:ln>
                <a:latin typeface="Liberation Sans" pitchFamily="18"/>
                <a:ea typeface="Lucida Sans Unicode" pitchFamily="2"/>
                <a:cs typeface="Tahoma" pitchFamily="2"/>
              </a:rPr>
              <a:t>Ciencias</a:t>
            </a:r>
            <a:r>
              <a:rPr lang="en-US" sz="1800" b="0" i="0" u="none" strike="noStrike" kern="1200" dirty="0">
                <a:ln>
                  <a:noFill/>
                </a:ln>
                <a:latin typeface="Liberation Sans" pitchFamily="18"/>
                <a:ea typeface="Lucida Sans Unicode" pitchFamily="2"/>
                <a:cs typeface="Tahoma" pitchFamily="2"/>
              </a:rPr>
              <a:t>.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err="1">
                <a:ln>
                  <a:noFill/>
                </a:ln>
                <a:latin typeface="Liberation Sans" pitchFamily="18"/>
                <a:ea typeface="Lucida Sans Unicode" pitchFamily="2"/>
                <a:cs typeface="Tahoma" pitchFamily="2"/>
              </a:rPr>
              <a:t>Autopista</a:t>
            </a:r>
            <a:r>
              <a:rPr lang="en-US" sz="1800" b="0" i="0" u="none" strike="noStrike" kern="1200" dirty="0">
                <a:ln>
                  <a:noFill/>
                </a:ln>
                <a:latin typeface="Liberation Sans" pitchFamily="18"/>
                <a:ea typeface="Lucida Sans Unicode" pitchFamily="2"/>
                <a:cs typeface="Tahoma" pitchFamily="2"/>
              </a:rPr>
              <a:t> de El </a:t>
            </a:r>
            <a:r>
              <a:rPr lang="en-US" sz="1800" b="0" i="0" u="none" strike="noStrike" kern="1200" dirty="0" err="1">
                <a:ln>
                  <a:noFill/>
                </a:ln>
                <a:latin typeface="Liberation Sans" pitchFamily="18"/>
                <a:ea typeface="Lucida Sans Unicode" pitchFamily="2"/>
                <a:cs typeface="Tahoma" pitchFamily="2"/>
              </a:rPr>
              <a:t>Saler</a:t>
            </a:r>
            <a:r>
              <a:rPr lang="en-US" sz="1800" b="0" i="0" u="none" strike="noStrike" kern="1200" dirty="0">
                <a:ln>
                  <a:noFill/>
                </a:ln>
                <a:latin typeface="Liberation Sans" pitchFamily="18"/>
                <a:ea typeface="Lucida Sans Unicode" pitchFamily="2"/>
                <a:cs typeface="Tahoma" pitchFamily="2"/>
              </a:rPr>
              <a:t> nº 6.</a:t>
            </a:r>
          </a:p>
          <a:p>
            <a:pPr marL="0" marR="0" lvl="0" indent="0" rtl="0" hangingPunct="0">
              <a:lnSpc>
                <a:spcPct val="100000"/>
              </a:lnSpc>
              <a:spcBef>
                <a:spcPts val="0"/>
              </a:spcBef>
              <a:spcAft>
                <a:spcPts val="0"/>
              </a:spcAft>
              <a:buNone/>
              <a:tabLst/>
            </a:pPr>
            <a:r>
              <a:rPr lang="en-US" sz="1800" b="0" i="0" u="none" strike="noStrike" kern="1200" dirty="0" err="1">
                <a:ln>
                  <a:noFill/>
                </a:ln>
                <a:latin typeface="Liberation Sans" pitchFamily="18"/>
                <a:ea typeface="Lucida Sans Unicode" pitchFamily="2"/>
                <a:cs typeface="Tahoma" pitchFamily="2"/>
              </a:rPr>
              <a:t>Oceanografico</a:t>
            </a:r>
            <a:r>
              <a:rPr lang="en-US" sz="1800" b="0" i="0" u="none" strike="noStrike" kern="1200" dirty="0">
                <a:ln>
                  <a:noFill/>
                </a:ln>
                <a:latin typeface="Liberation Sans" pitchFamily="18"/>
                <a:ea typeface="Lucida Sans Unicode" pitchFamily="2"/>
                <a:cs typeface="Tahoma" pitchFamily="2"/>
              </a:rPr>
              <a:t>. Camino de las </a:t>
            </a:r>
            <a:r>
              <a:rPr lang="en-US" sz="1800" b="0" i="0" u="none" strike="noStrike" kern="1200" dirty="0" err="1">
                <a:ln>
                  <a:noFill/>
                </a:ln>
                <a:latin typeface="Liberation Sans" pitchFamily="18"/>
                <a:ea typeface="Lucida Sans Unicode" pitchFamily="2"/>
                <a:cs typeface="Tahoma" pitchFamily="2"/>
              </a:rPr>
              <a:t>Moreras</a:t>
            </a:r>
            <a:r>
              <a:rPr lang="en-US" sz="1800" b="0" i="0" u="none" strike="noStrike" kern="1200" dirty="0">
                <a:ln>
                  <a:noFill/>
                </a:ln>
                <a:latin typeface="Liberation Sans" pitchFamily="18"/>
                <a:ea typeface="Lucida Sans Unicode" pitchFamily="2"/>
                <a:cs typeface="Tahoma" pitchFamily="2"/>
              </a:rPr>
              <a:t>.</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Centro </a:t>
            </a:r>
            <a:r>
              <a:rPr lang="en-US" sz="1800" b="0" i="0" u="none" strike="noStrike" kern="1200" dirty="0" err="1">
                <a:ln>
                  <a:noFill/>
                </a:ln>
                <a:latin typeface="Liberation Sans" pitchFamily="18"/>
                <a:ea typeface="Lucida Sans Unicode" pitchFamily="2"/>
                <a:cs typeface="Tahoma" pitchFamily="2"/>
              </a:rPr>
              <a:t>Comercial</a:t>
            </a:r>
            <a:r>
              <a:rPr lang="en-US" sz="1800" b="0" i="0" u="none" strike="noStrike" kern="1200" dirty="0">
                <a:ln>
                  <a:noFill/>
                </a:ln>
                <a:latin typeface="Liberation Sans" pitchFamily="18"/>
                <a:ea typeface="Lucida Sans Unicode" pitchFamily="2"/>
                <a:cs typeface="Tahoma" pitchFamily="2"/>
              </a:rPr>
              <a:t> Aqua.</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Calle Menorca.</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Playa de Las Arenas</a:t>
            </a:r>
          </a:p>
        </p:txBody>
      </p:sp>
      <p:pic>
        <p:nvPicPr>
          <p:cNvPr id="4" name="Picture 3">
            <a:extLst>
              <a:ext uri="{FF2B5EF4-FFF2-40B4-BE49-F238E27FC236}">
                <a16:creationId xmlns:a16="http://schemas.microsoft.com/office/drawing/2014/main" id="{70F3A926-B37B-8145-041B-8681EA780363}"/>
              </a:ext>
            </a:extLst>
          </p:cNvPr>
          <p:cNvPicPr>
            <a:picLocks noChangeAspect="1"/>
          </p:cNvPicPr>
          <p:nvPr/>
        </p:nvPicPr>
        <p:blipFill>
          <a:blip r:embed="rId4">
            <a:lum/>
            <a:alphaModFix/>
          </a:blip>
          <a:srcRect l="8079" t="7051" r="3154" b="4837"/>
          <a:stretch>
            <a:fillRect/>
          </a:stretch>
        </p:blipFill>
        <p:spPr>
          <a:xfrm>
            <a:off x="4349809" y="960231"/>
            <a:ext cx="5618590" cy="39097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727AED1-D40F-DC54-ECBE-0631348300B6}"/>
              </a:ext>
            </a:extLst>
          </p:cNvPr>
          <p:cNvSpPr>
            <a:spLocks noGrp="1"/>
          </p:cNvSpPr>
          <p:nvPr>
            <p:ph type="dt" sz="half" idx="10"/>
          </p:nvPr>
        </p:nvSpPr>
        <p:spPr/>
        <p:txBody>
          <a:bodyPr/>
          <a:lstStyle/>
          <a:p>
            <a:pPr lvl="0"/>
            <a:fld id="{EEBD806B-18AD-45AD-A29F-1B97AE0E21D0}" type="datetimeFigureOut">
              <a:t>4/13/2023</a:t>
            </a:fld>
            <a:endParaRPr lang="en-US"/>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t>11</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lvl="0" rtl="0"/>
            <a:r>
              <a:rPr lang="en-US" sz="4000" b="1">
                <a:solidFill>
                  <a:srgbClr val="000000"/>
                </a:solidFill>
                <a:latin typeface="Alef" pitchFamily="18"/>
                <a:cs typeface="Alef" pitchFamily="2"/>
              </a:rPr>
              <a:t>El Puerto</a:t>
            </a:r>
          </a:p>
        </p:txBody>
      </p:sp>
      <p:sp>
        <p:nvSpPr>
          <p:cNvPr id="3" name="TextBox 2">
            <a:extLst>
              <a:ext uri="{FF2B5EF4-FFF2-40B4-BE49-F238E27FC236}">
                <a16:creationId xmlns:a16="http://schemas.microsoft.com/office/drawing/2014/main" id="{BB01FC1F-A700-6B37-6A27-FA4560B98D80}"/>
              </a:ext>
            </a:extLst>
          </p:cNvPr>
          <p:cNvSpPr txBox="1"/>
          <p:nvPr/>
        </p:nvSpPr>
        <p:spPr>
          <a:xfrm>
            <a:off x="71999" y="806399"/>
            <a:ext cx="4530819" cy="3950535"/>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El Puerto is where we dock. A great area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of the city to visit is Puerto De Valencia,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lots of interest </a:t>
            </a:r>
            <a:r>
              <a:rPr lang="en-US" sz="1800" b="0" i="0" u="none" strike="noStrike" kern="1200" dirty="0" err="1">
                <a:ln>
                  <a:noFill/>
                </a:ln>
                <a:latin typeface="Alef" pitchFamily="18"/>
                <a:ea typeface="Lucida Sans Unicode" pitchFamily="2"/>
                <a:cs typeface="Alef" pitchFamily="2"/>
              </a:rPr>
              <a:t>here,of</a:t>
            </a:r>
            <a:r>
              <a:rPr lang="en-US" sz="1800" b="0" i="0" u="none" strike="noStrike" kern="1200" dirty="0">
                <a:ln>
                  <a:noFill/>
                </a:ln>
                <a:latin typeface="Alef" pitchFamily="18"/>
                <a:ea typeface="Lucida Sans Unicode" pitchFamily="2"/>
                <a:cs typeface="Alef" pitchFamily="2"/>
              </a:rPr>
              <a:t> course, the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great looking boats and yachts,</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the architecture here is so interesting and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there are some interesting statues, being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a popular tourist area there are lots of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pubs, bars, and restaurants around this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area and of course the ubiquitous fast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food outlets.</a:t>
            </a:r>
          </a:p>
        </p:txBody>
      </p:sp>
      <p:pic>
        <p:nvPicPr>
          <p:cNvPr id="4" name="Picture 3">
            <a:extLst>
              <a:ext uri="{FF2B5EF4-FFF2-40B4-BE49-F238E27FC236}">
                <a16:creationId xmlns:a16="http://schemas.microsoft.com/office/drawing/2014/main" id="{E59278BD-329A-A6C4-AABD-46BBA987AA92}"/>
              </a:ext>
            </a:extLst>
          </p:cNvPr>
          <p:cNvPicPr>
            <a:picLocks noChangeAspect="1"/>
          </p:cNvPicPr>
          <p:nvPr/>
        </p:nvPicPr>
        <p:blipFill>
          <a:blip r:embed="rId4">
            <a:lum/>
            <a:alphaModFix/>
          </a:blip>
          <a:srcRect/>
          <a:stretch>
            <a:fillRect/>
          </a:stretch>
        </p:blipFill>
        <p:spPr>
          <a:xfrm>
            <a:off x="4602819" y="719191"/>
            <a:ext cx="5477806" cy="43151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t>4/13/2023</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t>12</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a:solidFill>
                  <a:srgbClr val="000000"/>
                </a:solidFill>
                <a:latin typeface="Alef" pitchFamily="18"/>
                <a:cs typeface="Alef" pitchFamily="2"/>
              </a:rPr>
              <a:t>Museo Fallero</a:t>
            </a:r>
          </a:p>
        </p:txBody>
      </p:sp>
      <p:pic>
        <p:nvPicPr>
          <p:cNvPr id="3" name="Picture 2">
            <a:extLst>
              <a:ext uri="{FF2B5EF4-FFF2-40B4-BE49-F238E27FC236}">
                <a16:creationId xmlns:a16="http://schemas.microsoft.com/office/drawing/2014/main" id="{916B287C-80CB-1F2A-1178-62464D03597B}"/>
              </a:ext>
            </a:extLst>
          </p:cNvPr>
          <p:cNvPicPr>
            <a:picLocks noChangeAspect="1"/>
          </p:cNvPicPr>
          <p:nvPr/>
        </p:nvPicPr>
        <p:blipFill>
          <a:blip r:embed="rId4">
            <a:lum/>
            <a:alphaModFix/>
          </a:blip>
          <a:srcRect/>
          <a:stretch>
            <a:fillRect/>
          </a:stretch>
        </p:blipFill>
        <p:spPr>
          <a:xfrm>
            <a:off x="666720" y="719640"/>
            <a:ext cx="7696440" cy="431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EE7DC92-606B-A4C9-114E-266630D70C4C}"/>
              </a:ext>
            </a:extLst>
          </p:cNvPr>
          <p:cNvSpPr>
            <a:spLocks noGrp="1"/>
          </p:cNvSpPr>
          <p:nvPr>
            <p:ph type="dt" sz="half" idx="10"/>
          </p:nvPr>
        </p:nvSpPr>
        <p:spPr/>
        <p:txBody>
          <a:bodyPr/>
          <a:lstStyle/>
          <a:p>
            <a:pPr lvl="0"/>
            <a:fld id="{3816F6B8-3C6F-4DAA-B51F-4A7565C5CCE1}" type="datetimeFigureOut">
              <a:t>4/13/2023</a:t>
            </a:fld>
            <a:endParaRPr lang="en-US"/>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p:txBody>
          <a:bodyPr/>
          <a:lstStyle/>
          <a:p>
            <a:pPr lvl="0"/>
            <a:fld id="{F1745E88-DE43-40A4-ABF6-C2CAAE0C8E93}" type="slidenum">
              <a:t>13</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a:solidFill>
                  <a:srgbClr val="000000"/>
                </a:solidFill>
                <a:latin typeface="Alef" pitchFamily="18"/>
                <a:cs typeface="Alef" pitchFamily="2"/>
              </a:rPr>
              <a:t>Museo Fallero</a:t>
            </a:r>
          </a:p>
        </p:txBody>
      </p:sp>
      <p:sp>
        <p:nvSpPr>
          <p:cNvPr id="3" name="TextBox 2">
            <a:extLst>
              <a:ext uri="{FF2B5EF4-FFF2-40B4-BE49-F238E27FC236}">
                <a16:creationId xmlns:a16="http://schemas.microsoft.com/office/drawing/2014/main" id="{347FA537-9FE9-D053-2119-58E7DCC0807E}"/>
              </a:ext>
            </a:extLst>
          </p:cNvPr>
          <p:cNvSpPr txBox="1"/>
          <p:nvPr/>
        </p:nvSpPr>
        <p:spPr>
          <a:xfrm>
            <a:off x="180720" y="943200"/>
            <a:ext cx="5295959" cy="36194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The Museo </a:t>
            </a:r>
            <a:r>
              <a:rPr lang="en-US" sz="1800" b="0" i="0" u="none" strike="noStrike" kern="1200" dirty="0" err="1">
                <a:ln>
                  <a:noFill/>
                </a:ln>
                <a:latin typeface="Liberation Sans" pitchFamily="18"/>
                <a:ea typeface="Lucida Sans Unicode" pitchFamily="2"/>
                <a:cs typeface="Tahoma" pitchFamily="2"/>
              </a:rPr>
              <a:t>Fallero</a:t>
            </a:r>
            <a:r>
              <a:rPr lang="en-US" sz="1800" b="0" i="0" u="none" strike="noStrike" kern="1200" dirty="0">
                <a:ln>
                  <a:noFill/>
                </a:ln>
                <a:latin typeface="Liberation Sans" pitchFamily="18"/>
                <a:ea typeface="Lucida Sans Unicode" pitchFamily="2"/>
                <a:cs typeface="Tahoma" pitchFamily="2"/>
              </a:rPr>
              <a:t> de </a:t>
            </a:r>
            <a:r>
              <a:rPr lang="en-US" sz="1800" b="0" i="0" u="none" strike="noStrike" kern="1200" dirty="0" err="1">
                <a:ln>
                  <a:noFill/>
                </a:ln>
                <a:latin typeface="Liberation Sans" pitchFamily="18"/>
                <a:ea typeface="Lucida Sans Unicode" pitchFamily="2"/>
                <a:cs typeface="Tahoma" pitchFamily="2"/>
              </a:rPr>
              <a:t>València</a:t>
            </a:r>
            <a:r>
              <a:rPr lang="en-US" sz="1800" b="0" i="0" u="none" strike="noStrike" kern="1200" dirty="0">
                <a:ln>
                  <a:noFill/>
                </a:ln>
                <a:latin typeface="Liberation Sans" pitchFamily="18"/>
                <a:ea typeface="Lucida Sans Unicode" pitchFamily="2"/>
                <a:cs typeface="Tahoma" pitchFamily="2"/>
              </a:rPr>
              <a:t> is the perfect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opportunity to get to know the </a:t>
            </a:r>
            <a:r>
              <a:rPr lang="en-US" sz="1800" b="0" i="0" u="none" strike="noStrike" kern="1200" dirty="0" err="1">
                <a:ln>
                  <a:noFill/>
                </a:ln>
                <a:latin typeface="Liberation Sans" pitchFamily="18"/>
                <a:ea typeface="Lucida Sans Unicode" pitchFamily="2"/>
                <a:cs typeface="Tahoma" pitchFamily="2"/>
              </a:rPr>
              <a:t>Fallas</a:t>
            </a:r>
            <a:r>
              <a:rPr lang="en-US" sz="1800" b="0" i="0" u="none" strike="noStrike" kern="1200" dirty="0">
                <a:ln>
                  <a:noFill/>
                </a:ln>
                <a:latin typeface="Liberation Sans" pitchFamily="18"/>
                <a:ea typeface="Lucida Sans Unicode" pitchFamily="2"/>
                <a:cs typeface="Tahoma" pitchFamily="2"/>
              </a:rPr>
              <a:t> Festival.</a:t>
            </a:r>
          </a:p>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Lucida Sans Unicode" pitchFamily="2"/>
              <a:cs typeface="Tahoma" pitchFamily="2"/>
            </a:endParaRP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The </a:t>
            </a:r>
            <a:r>
              <a:rPr lang="en-US" sz="1800" b="0" i="0" u="none" strike="noStrike" kern="1200" dirty="0" err="1">
                <a:ln>
                  <a:noFill/>
                </a:ln>
                <a:latin typeface="Liberation Sans" pitchFamily="18"/>
                <a:ea typeface="Lucida Sans Unicode" pitchFamily="2"/>
                <a:cs typeface="Tahoma" pitchFamily="2"/>
              </a:rPr>
              <a:t>Fallas</a:t>
            </a:r>
            <a:r>
              <a:rPr lang="en-US" sz="1800" b="0" i="0" u="none" strike="noStrike" kern="1200" dirty="0">
                <a:ln>
                  <a:noFill/>
                </a:ln>
                <a:latin typeface="Liberation Sans" pitchFamily="18"/>
                <a:ea typeface="Lucida Sans Unicode" pitchFamily="2"/>
                <a:cs typeface="Tahoma" pitchFamily="2"/>
              </a:rPr>
              <a:t> is a traditional celebration held annually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in commemoration of Saint Joseph in the city of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Valencia, Spain.</a:t>
            </a:r>
          </a:p>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Lucida Sans Unicode" pitchFamily="2"/>
              <a:cs typeface="Tahoma" pitchFamily="2"/>
            </a:endParaRP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The origin of las </a:t>
            </a:r>
            <a:r>
              <a:rPr lang="en-US" sz="1800" b="0" i="0" u="none" strike="noStrike" kern="1200" dirty="0" err="1">
                <a:ln>
                  <a:noFill/>
                </a:ln>
                <a:latin typeface="Liberation Sans" pitchFamily="18"/>
                <a:ea typeface="Lucida Sans Unicode" pitchFamily="2"/>
                <a:cs typeface="Tahoma" pitchFamily="2"/>
              </a:rPr>
              <a:t>Fallas</a:t>
            </a:r>
            <a:r>
              <a:rPr lang="en-US" sz="1800" b="0" i="0" u="none" strike="noStrike" kern="1200" dirty="0">
                <a:ln>
                  <a:noFill/>
                </a:ln>
                <a:latin typeface="Liberation Sans" pitchFamily="18"/>
                <a:ea typeface="Lucida Sans Unicode" pitchFamily="2"/>
                <a:cs typeface="Tahoma" pitchFamily="2"/>
              </a:rPr>
              <a:t> comes from the old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carpenter’s tradition who, when celebrating the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arrival of spring on 19th March, used to burn pieces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of wood (</a:t>
            </a:r>
            <a:r>
              <a:rPr lang="en-US" sz="1800" b="0" i="0" u="none" strike="noStrike" kern="1200" dirty="0" err="1">
                <a:ln>
                  <a:noFill/>
                </a:ln>
                <a:latin typeface="Liberation Sans" pitchFamily="18"/>
                <a:ea typeface="Lucida Sans Unicode" pitchFamily="2"/>
                <a:cs typeface="Tahoma" pitchFamily="2"/>
              </a:rPr>
              <a:t>parots</a:t>
            </a:r>
            <a:r>
              <a:rPr lang="en-US" sz="1800" b="0" i="0" u="none" strike="noStrike" kern="1200" dirty="0">
                <a:ln>
                  <a:noFill/>
                </a:ln>
                <a:latin typeface="Liberation Sans" pitchFamily="18"/>
                <a:ea typeface="Lucida Sans Unicode" pitchFamily="2"/>
                <a:cs typeface="Tahoma" pitchFamily="2"/>
              </a:rPr>
              <a:t>) that were used to prop up their </a:t>
            </a:r>
            <a:br>
              <a:rPr lang="en-US" sz="1800" b="0" i="0" u="none" strike="noStrike" kern="1200" dirty="0">
                <a:ln>
                  <a:noFill/>
                </a:ln>
                <a:latin typeface="Liberation Sans" pitchFamily="18"/>
                <a:ea typeface="Lucida Sans Unicode" pitchFamily="2"/>
                <a:cs typeface="Tahoma" pitchFamily="2"/>
              </a:rPr>
            </a:br>
            <a:r>
              <a:rPr lang="en-US" sz="1800" b="0" i="0" u="none" strike="noStrike" kern="1200" dirty="0">
                <a:ln>
                  <a:noFill/>
                </a:ln>
                <a:latin typeface="Liberation Sans" pitchFamily="18"/>
                <a:ea typeface="Lucida Sans Unicode" pitchFamily="2"/>
                <a:cs typeface="Tahoma" pitchFamily="2"/>
              </a:rPr>
              <a:t>lights during the winter.</a:t>
            </a:r>
          </a:p>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Lucida Sans Unicode" pitchFamily="2"/>
              <a:cs typeface="Tahoma" pitchFamily="2"/>
            </a:endParaRPr>
          </a:p>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Lucida Sans Unicode" pitchFamily="2"/>
              <a:cs typeface="Tahoma" pitchFamily="2"/>
            </a:endParaRPr>
          </a:p>
        </p:txBody>
      </p:sp>
      <p:pic>
        <p:nvPicPr>
          <p:cNvPr id="4" name="Picture 3">
            <a:extLst>
              <a:ext uri="{FF2B5EF4-FFF2-40B4-BE49-F238E27FC236}">
                <a16:creationId xmlns:a16="http://schemas.microsoft.com/office/drawing/2014/main" id="{0DFDE5EB-47D3-625A-BF8B-239945B674D3}"/>
              </a:ext>
            </a:extLst>
          </p:cNvPr>
          <p:cNvPicPr>
            <a:picLocks noChangeAspect="1"/>
          </p:cNvPicPr>
          <p:nvPr/>
        </p:nvPicPr>
        <p:blipFill>
          <a:blip r:embed="rId4">
            <a:lum/>
            <a:alphaModFix/>
          </a:blip>
          <a:srcRect/>
          <a:stretch>
            <a:fillRect/>
          </a:stretch>
        </p:blipFill>
        <p:spPr>
          <a:xfrm>
            <a:off x="5562720" y="734039"/>
            <a:ext cx="4419000" cy="4294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C822D774-6032-269C-21DE-6E68C4E03C16}"/>
              </a:ext>
            </a:extLst>
          </p:cNvPr>
          <p:cNvSpPr>
            <a:spLocks noGrp="1"/>
          </p:cNvSpPr>
          <p:nvPr>
            <p:ph type="dt" sz="half" idx="10"/>
          </p:nvPr>
        </p:nvSpPr>
        <p:spPr/>
        <p:txBody>
          <a:bodyPr/>
          <a:lstStyle/>
          <a:p>
            <a:pPr lvl="0"/>
            <a:fld id="{4F1FFA54-7CE9-4392-8005-0DA2CD4AD1C1}" type="datetimeFigureOut">
              <a:t>4/13/2023</a:t>
            </a:fld>
            <a:endParaRPr lang="en-US"/>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t>14</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21960"/>
            <a:ext cx="9360000" cy="794160"/>
          </a:xfrm>
        </p:spPr>
        <p:txBody>
          <a:bodyPr vert="horz"/>
          <a:lstStyle/>
          <a:p>
            <a:pPr lvl="0" rtl="0"/>
            <a:r>
              <a:rPr lang="en-US" sz="4000" b="1">
                <a:solidFill>
                  <a:srgbClr val="000000"/>
                </a:solidFill>
                <a:latin typeface="Alef" pitchFamily="18"/>
                <a:cs typeface="Alef" pitchFamily="2"/>
              </a:rPr>
              <a:t>Ciudad de las Artes y las Ciencias.</a:t>
            </a:r>
          </a:p>
        </p:txBody>
      </p:sp>
      <p:sp>
        <p:nvSpPr>
          <p:cNvPr id="3" name="TextBox 2">
            <a:extLst>
              <a:ext uri="{FF2B5EF4-FFF2-40B4-BE49-F238E27FC236}">
                <a16:creationId xmlns:a16="http://schemas.microsoft.com/office/drawing/2014/main" id="{B2F1D55C-D6D4-2F9A-6C87-ED0307B7F8CC}"/>
              </a:ext>
            </a:extLst>
          </p:cNvPr>
          <p:cNvSpPr txBox="1"/>
          <p:nvPr/>
        </p:nvSpPr>
        <p:spPr>
          <a:xfrm>
            <a:off x="72000" y="806400"/>
            <a:ext cx="4147559" cy="3432239"/>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lef" pitchFamily="18"/>
                <a:ea typeface="Lucida Sans Unicode" pitchFamily="2"/>
                <a:cs typeface="Alef" pitchFamily="2"/>
              </a:rPr>
              <a:t>Ciudad de las Artes y las Ciencias or  The City of Arts and Sciences. </a:t>
            </a:r>
            <a:br>
              <a:rPr lang="en-US" sz="1800" b="0" i="0" u="none" strike="noStrike" kern="1200">
                <a:ln>
                  <a:noFill/>
                </a:ln>
                <a:latin typeface="Alef" pitchFamily="18"/>
                <a:ea typeface="Lucida Sans Unicode" pitchFamily="2"/>
                <a:cs typeface="Alef" pitchFamily="2"/>
              </a:rPr>
            </a:br>
            <a:r>
              <a:rPr lang="en-US" sz="1800" b="0" i="0" u="none" strike="noStrike" kern="1200">
                <a:ln>
                  <a:noFill/>
                </a:ln>
                <a:latin typeface="Alef" pitchFamily="18"/>
                <a:ea typeface="Lucida Sans Unicode" pitchFamily="2"/>
                <a:cs typeface="Alef" pitchFamily="2"/>
              </a:rPr>
              <a:t>It is considered the most important modern tourist destination in the city of Valencia and one of the 12 Treasures of Spain.</a:t>
            </a:r>
          </a:p>
          <a:p>
            <a:pPr marL="0" marR="0" lvl="0" indent="0" rtl="0" hangingPunct="0">
              <a:lnSpc>
                <a:spcPct val="100000"/>
              </a:lnSpc>
              <a:spcBef>
                <a:spcPts val="0"/>
              </a:spcBef>
              <a:spcAft>
                <a:spcPts val="0"/>
              </a:spcAft>
              <a:buNone/>
              <a:tabLst/>
            </a:pPr>
            <a:endParaRPr lang="en-US" sz="1800" b="0" i="0" u="none" strike="noStrike" kern="1200">
              <a:ln>
                <a:noFill/>
              </a:ln>
              <a:latin typeface="Alef" pitchFamily="18"/>
              <a:ea typeface="Lucida Sans Unicode" pitchFamily="2"/>
              <a:cs typeface="Alef" pitchFamily="2"/>
            </a:endParaRPr>
          </a:p>
          <a:p>
            <a:pPr marL="0" marR="0" lvl="0" indent="0" rtl="0" hangingPunct="0">
              <a:lnSpc>
                <a:spcPct val="100000"/>
              </a:lnSpc>
              <a:spcBef>
                <a:spcPts val="0"/>
              </a:spcBef>
              <a:spcAft>
                <a:spcPts val="0"/>
              </a:spcAft>
              <a:buNone/>
              <a:tabLst/>
            </a:pPr>
            <a:r>
              <a:rPr lang="en-US" sz="1800" b="0" i="0" u="none" strike="noStrike" kern="1200">
                <a:ln>
                  <a:noFill/>
                </a:ln>
                <a:latin typeface="Alef" pitchFamily="18"/>
                <a:ea typeface="Lucida Sans Unicode" pitchFamily="2"/>
                <a:cs typeface="Alef" pitchFamily="2"/>
              </a:rPr>
              <a:t>Addmission is: 6,70€</a:t>
            </a:r>
          </a:p>
        </p:txBody>
      </p:sp>
      <p:pic>
        <p:nvPicPr>
          <p:cNvPr id="4" name="Picture 3">
            <a:extLst>
              <a:ext uri="{FF2B5EF4-FFF2-40B4-BE49-F238E27FC236}">
                <a16:creationId xmlns:a16="http://schemas.microsoft.com/office/drawing/2014/main" id="{1FB18B4A-FBCB-4660-B5A6-DAA6F68A658A}"/>
              </a:ext>
            </a:extLst>
          </p:cNvPr>
          <p:cNvPicPr>
            <a:picLocks noChangeAspect="1"/>
          </p:cNvPicPr>
          <p:nvPr/>
        </p:nvPicPr>
        <p:blipFill>
          <a:blip r:embed="rId4">
            <a:lum/>
            <a:alphaModFix/>
          </a:blip>
          <a:srcRect/>
          <a:stretch>
            <a:fillRect/>
          </a:stretch>
        </p:blipFill>
        <p:spPr>
          <a:xfrm>
            <a:off x="4265280" y="734760"/>
            <a:ext cx="5745600" cy="39934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10"/>
          </p:nvPr>
        </p:nvSpPr>
        <p:spPr/>
        <p:txBody>
          <a:bodyPr/>
          <a:lstStyle/>
          <a:p>
            <a:pPr lvl="0"/>
            <a:fld id="{05B28AD7-8F31-444D-8A55-3AE8464CD932}" type="datetimeFigureOut">
              <a:t>4/13/2023</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t>15</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pPr lvl="0" rtl="0"/>
            <a:r>
              <a:rPr lang="en-US" sz="4000" b="1" dirty="0" err="1">
                <a:solidFill>
                  <a:srgbClr val="000000"/>
                </a:solidFill>
                <a:latin typeface="Alef" pitchFamily="18"/>
                <a:cs typeface="Alef" pitchFamily="2"/>
              </a:rPr>
              <a:t>Oceanografico</a:t>
            </a:r>
            <a:endParaRPr lang="en-US" sz="4000" b="1" dirty="0">
              <a:solidFill>
                <a:srgbClr val="000000"/>
              </a:solidFill>
              <a:latin typeface="Alef" pitchFamily="18"/>
              <a:cs typeface="Alef" pitchFamily="2"/>
            </a:endParaRPr>
          </a:p>
        </p:txBody>
      </p:sp>
      <p:sp>
        <p:nvSpPr>
          <p:cNvPr id="3" name="TextBox 2">
            <a:extLst>
              <a:ext uri="{FF2B5EF4-FFF2-40B4-BE49-F238E27FC236}">
                <a16:creationId xmlns:a16="http://schemas.microsoft.com/office/drawing/2014/main" id="{AC9B42DA-7748-6C98-D301-5BAA913BA7F8}"/>
              </a:ext>
            </a:extLst>
          </p:cNvPr>
          <p:cNvSpPr txBox="1"/>
          <p:nvPr/>
        </p:nvSpPr>
        <p:spPr>
          <a:xfrm>
            <a:off x="72000" y="806399"/>
            <a:ext cx="4166368" cy="4155594"/>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The Oceanographic is one of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the worlds best Aquariums.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A visit there is like visiting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the seven seas and oceans.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More than 45,000 examples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of 500 different marine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species – among which can be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found sharks, Beluga whales, </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walruses, sea lions, and more</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inhabit 9 underwater towers.</a:t>
            </a:r>
          </a:p>
          <a:p>
            <a:pPr marL="0" marR="0" lvl="0" indent="0" rtl="0" hangingPunct="0">
              <a:lnSpc>
                <a:spcPct val="100000"/>
              </a:lnSpc>
              <a:spcBef>
                <a:spcPts val="0"/>
              </a:spcBef>
              <a:spcAft>
                <a:spcPts val="0"/>
              </a:spcAft>
              <a:buNone/>
              <a:tabLst/>
            </a:pPr>
            <a:r>
              <a:rPr lang="en-US" sz="2400" b="0" i="0" u="none" strike="noStrike" kern="1200" dirty="0">
                <a:ln>
                  <a:noFill/>
                </a:ln>
                <a:latin typeface="Alef" pitchFamily="18"/>
                <a:ea typeface="Lucida Sans Unicode" pitchFamily="2"/>
                <a:cs typeface="Alef" pitchFamily="2"/>
              </a:rPr>
              <a:t>  </a:t>
            </a:r>
            <a:endParaRPr lang="en-US" sz="1800" b="0" i="0" u="none" strike="noStrike" kern="1200" dirty="0">
              <a:ln>
                <a:noFill/>
              </a:ln>
              <a:latin typeface="Alef" pitchFamily="18"/>
              <a:ea typeface="Lucida Sans Unicode" pitchFamily="2"/>
              <a:cs typeface="Alef" pitchFamily="2"/>
            </a:endParaRPr>
          </a:p>
        </p:txBody>
      </p:sp>
      <p:pic>
        <p:nvPicPr>
          <p:cNvPr id="4" name="Picture 3">
            <a:extLst>
              <a:ext uri="{FF2B5EF4-FFF2-40B4-BE49-F238E27FC236}">
                <a16:creationId xmlns:a16="http://schemas.microsoft.com/office/drawing/2014/main" id="{EEAB68F5-141C-0557-DEFE-2FD98F945311}"/>
              </a:ext>
            </a:extLst>
          </p:cNvPr>
          <p:cNvPicPr>
            <a:picLocks noChangeAspect="1"/>
          </p:cNvPicPr>
          <p:nvPr/>
        </p:nvPicPr>
        <p:blipFill>
          <a:blip r:embed="rId4">
            <a:lum/>
            <a:alphaModFix/>
          </a:blip>
          <a:srcRect/>
          <a:stretch>
            <a:fillRect/>
          </a:stretch>
        </p:blipFill>
        <p:spPr>
          <a:xfrm>
            <a:off x="4348098" y="956877"/>
            <a:ext cx="5744880" cy="3992759"/>
          </a:xfrm>
          <a:prstGeom prst="rect">
            <a:avLst/>
          </a:prstGeom>
          <a:noFill/>
          <a:ln>
            <a:noFill/>
          </a:ln>
        </p:spPr>
      </p:pic>
      <p:sp>
        <p:nvSpPr>
          <p:cNvPr id="8" name="TextBox 7">
            <a:extLst>
              <a:ext uri="{FF2B5EF4-FFF2-40B4-BE49-F238E27FC236}">
                <a16:creationId xmlns:a16="http://schemas.microsoft.com/office/drawing/2014/main" id="{960C7CA6-DBD2-4069-D5D0-9FB12AA97E64}"/>
              </a:ext>
            </a:extLst>
          </p:cNvPr>
          <p:cNvSpPr txBox="1"/>
          <p:nvPr/>
        </p:nvSpPr>
        <p:spPr>
          <a:xfrm>
            <a:off x="72000" y="5084892"/>
            <a:ext cx="10020978" cy="523220"/>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2800" b="0" i="0" u="none" strike="noStrike" kern="1200" dirty="0">
                <a:ln>
                  <a:noFill/>
                </a:ln>
                <a:latin typeface="Alef" pitchFamily="18"/>
                <a:ea typeface="Lucida Sans Unicode" pitchFamily="2"/>
                <a:cs typeface="Alef" pitchFamily="2"/>
              </a:rPr>
              <a:t>Admission Prices	 Adults € 33.70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4">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48A8F1-8080-98AB-B0A3-80D949CE5230}"/>
              </a:ext>
            </a:extLst>
          </p:cNvPr>
          <p:cNvPicPr>
            <a:picLocks noChangeAspect="1"/>
          </p:cNvPicPr>
          <p:nvPr/>
        </p:nvPicPr>
        <p:blipFill>
          <a:blip r:embed="rId4">
            <a:lum/>
            <a:alphaModFix/>
          </a:blip>
          <a:srcRect/>
          <a:stretch>
            <a:fillRect/>
          </a:stretch>
        </p:blipFill>
        <p:spPr>
          <a:xfrm>
            <a:off x="4229640" y="879480"/>
            <a:ext cx="5743800" cy="3991320"/>
          </a:xfrm>
          <a:prstGeom prst="rect">
            <a:avLst/>
          </a:prstGeom>
          <a:noFill/>
          <a:ln>
            <a:noFill/>
          </a:ln>
        </p:spPr>
      </p:pic>
      <p:sp>
        <p:nvSpPr>
          <p:cNvPr id="6" name="Date Placeholder 1">
            <a:extLst>
              <a:ext uri="{FF2B5EF4-FFF2-40B4-BE49-F238E27FC236}">
                <a16:creationId xmlns:a16="http://schemas.microsoft.com/office/drawing/2014/main" id="{DFD1FB10-4CE7-8864-AE72-A808C06017A1}"/>
              </a:ext>
            </a:extLst>
          </p:cNvPr>
          <p:cNvSpPr>
            <a:spLocks noGrp="1"/>
          </p:cNvSpPr>
          <p:nvPr>
            <p:ph type="dt" sz="half" idx="10"/>
          </p:nvPr>
        </p:nvSpPr>
        <p:spPr/>
        <p:txBody>
          <a:bodyPr/>
          <a:lstStyle/>
          <a:p>
            <a:pPr lvl="0"/>
            <a:fld id="{94D42D57-0225-445C-870C-787526C15BEA}" type="datetimeFigureOut">
              <a:t>4/13/2023</a:t>
            </a:fld>
            <a:endParaRPr lang="en-US"/>
          </a:p>
        </p:txBody>
      </p:sp>
      <p:sp>
        <p:nvSpPr>
          <p:cNvPr id="8" name="Slide Number Placeholder 3">
            <a:extLst>
              <a:ext uri="{FF2B5EF4-FFF2-40B4-BE49-F238E27FC236}">
                <a16:creationId xmlns:a16="http://schemas.microsoft.com/office/drawing/2014/main" id="{643A3152-0DAC-7425-0A0C-36F363481D2B}"/>
              </a:ext>
            </a:extLst>
          </p:cNvPr>
          <p:cNvSpPr>
            <a:spLocks noGrp="1"/>
          </p:cNvSpPr>
          <p:nvPr>
            <p:ph type="sldNum" sz="quarter" idx="12"/>
          </p:nvPr>
        </p:nvSpPr>
        <p:spPr/>
        <p:txBody>
          <a:bodyPr/>
          <a:lstStyle/>
          <a:p>
            <a:pPr lvl="0"/>
            <a:fld id="{832B69EC-B501-436F-8143-AA6B0F1917DB}" type="slidenum">
              <a:t>16</a:t>
            </a:fld>
            <a:endParaRPr lang="en-US"/>
          </a:p>
        </p:txBody>
      </p:sp>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a:solidFill>
                  <a:srgbClr val="000000"/>
                </a:solidFill>
                <a:latin typeface="Alef" pitchFamily="18"/>
                <a:cs typeface="Alef" pitchFamily="2"/>
              </a:rPr>
              <a:t>Centro Comercial Aqua</a:t>
            </a:r>
          </a:p>
        </p:txBody>
      </p:sp>
      <p:sp>
        <p:nvSpPr>
          <p:cNvPr id="3" name="TextBox 2">
            <a:extLst>
              <a:ext uri="{FF2B5EF4-FFF2-40B4-BE49-F238E27FC236}">
                <a16:creationId xmlns:a16="http://schemas.microsoft.com/office/drawing/2014/main" id="{52A920CA-F6F5-8D27-4CFE-CB360709E561}"/>
              </a:ext>
            </a:extLst>
          </p:cNvPr>
          <p:cNvSpPr txBox="1"/>
          <p:nvPr/>
        </p:nvSpPr>
        <p:spPr>
          <a:xfrm>
            <a:off x="72000" y="806400"/>
            <a:ext cx="4343400" cy="260352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Aqua Shopping Centre is located near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the City of Arts and Sciences in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Valencia. The five floors of the mall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include local fashion and accessories,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services, restaurants, cafes , 10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Cinemas and even a sports club.</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For shoppers, this is the Paradise you </a:t>
            </a:r>
          </a:p>
          <a:p>
            <a:pPr marL="0" marR="0" lvl="0" indent="0" rtl="0" hangingPunct="0">
              <a:lnSpc>
                <a:spcPct val="100000"/>
              </a:lnSpc>
              <a:spcBef>
                <a:spcPts val="0"/>
              </a:spcBef>
              <a:spcAft>
                <a:spcPts val="0"/>
              </a:spcAft>
              <a:buNone/>
              <a:tabLst/>
            </a:pPr>
            <a:r>
              <a:rPr lang="en-US" sz="1800" b="0" i="0" u="none" strike="noStrike" kern="1200" dirty="0">
                <a:ln>
                  <a:noFill/>
                </a:ln>
                <a:latin typeface="Liberation Sans" pitchFamily="18"/>
                <a:ea typeface="Lucida Sans Unicode" pitchFamily="2"/>
                <a:cs typeface="Tahoma" pitchFamily="2"/>
              </a:rPr>
              <a:t>have been looking for.</a:t>
            </a:r>
          </a:p>
        </p:txBody>
      </p:sp>
      <p:pic>
        <p:nvPicPr>
          <p:cNvPr id="5" name="Picture 4">
            <a:extLst>
              <a:ext uri="{FF2B5EF4-FFF2-40B4-BE49-F238E27FC236}">
                <a16:creationId xmlns:a16="http://schemas.microsoft.com/office/drawing/2014/main" id="{CD95C602-208B-FF36-4847-FCCB908B0348}"/>
              </a:ext>
            </a:extLst>
          </p:cNvPr>
          <p:cNvPicPr>
            <a:picLocks noChangeAspect="1"/>
          </p:cNvPicPr>
          <p:nvPr/>
        </p:nvPicPr>
        <p:blipFill>
          <a:blip r:embed="rId5">
            <a:lum/>
            <a:alphaModFix/>
          </a:blip>
          <a:srcRect/>
          <a:stretch>
            <a:fillRect/>
          </a:stretch>
        </p:blipFill>
        <p:spPr>
          <a:xfrm>
            <a:off x="269280" y="3072600"/>
            <a:ext cx="3711960" cy="1736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A0E7C47F-3410-DB81-2140-D10F90B43E4A}"/>
              </a:ext>
            </a:extLst>
          </p:cNvPr>
          <p:cNvSpPr>
            <a:spLocks noGrp="1"/>
          </p:cNvSpPr>
          <p:nvPr>
            <p:ph type="dt" sz="half" idx="10"/>
          </p:nvPr>
        </p:nvSpPr>
        <p:spPr/>
        <p:txBody>
          <a:bodyPr/>
          <a:lstStyle/>
          <a:p>
            <a:pPr lvl="0"/>
            <a:fld id="{56002019-EB03-4B8D-BB14-B77DD18A8394}" type="datetimeFigureOut">
              <a:t>4/13/2023</a:t>
            </a:fld>
            <a:endParaRPr lang="en-US"/>
          </a:p>
        </p:txBody>
      </p:sp>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12"/>
          </p:nvPr>
        </p:nvSpPr>
        <p:spPr/>
        <p:txBody>
          <a:bodyPr/>
          <a:lstStyle/>
          <a:p>
            <a:pPr lvl="0"/>
            <a:fld id="{6673F94B-AADF-477E-AB5E-32039594264B}" type="slidenum">
              <a:t>17</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360000" y="21960"/>
            <a:ext cx="9360000" cy="794160"/>
          </a:xfrm>
        </p:spPr>
        <p:txBody>
          <a:bodyPr vert="horz"/>
          <a:lstStyle/>
          <a:p>
            <a:pPr lvl="0" rtl="0"/>
            <a:r>
              <a:rPr lang="en-US" sz="4000" b="1">
                <a:solidFill>
                  <a:srgbClr val="000000"/>
                </a:solidFill>
                <a:latin typeface="Alef" pitchFamily="18"/>
                <a:cs typeface="Alef" pitchFamily="2"/>
              </a:rPr>
              <a:t>Playa de Las Arenas</a:t>
            </a:r>
          </a:p>
        </p:txBody>
      </p:sp>
      <p:sp>
        <p:nvSpPr>
          <p:cNvPr id="3" name="TextBox 2">
            <a:extLst>
              <a:ext uri="{FF2B5EF4-FFF2-40B4-BE49-F238E27FC236}">
                <a16:creationId xmlns:a16="http://schemas.microsoft.com/office/drawing/2014/main" id="{4A0F1B4C-EE82-0F39-B7B0-12D76DDD9F2B}"/>
              </a:ext>
            </a:extLst>
          </p:cNvPr>
          <p:cNvSpPr txBox="1"/>
          <p:nvPr/>
        </p:nvSpPr>
        <p:spPr>
          <a:xfrm>
            <a:off x="144000" y="806400"/>
            <a:ext cx="4014000" cy="363240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lef" pitchFamily="18"/>
              <a:ea typeface="Lucida Sans Unicode" pitchFamily="2"/>
              <a:cs typeface="Alef" pitchFamily="2"/>
            </a:endParaRPr>
          </a:p>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Stretching north from the marina,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this is the beginning of Valencia’s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beach, the closest to the center and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the focal point of seaside life. Backed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by hotels and restaurants, it's a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lively, busy strip that's also a major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zone for summer nightlife. The beach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is over 100m wide and a great place to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walk and people-watch.</a:t>
            </a:r>
          </a:p>
        </p:txBody>
      </p:sp>
      <p:pic>
        <p:nvPicPr>
          <p:cNvPr id="4" name="Picture 3">
            <a:extLst>
              <a:ext uri="{FF2B5EF4-FFF2-40B4-BE49-F238E27FC236}">
                <a16:creationId xmlns:a16="http://schemas.microsoft.com/office/drawing/2014/main" id="{B831F286-AAD0-861F-3E1B-25DD8E41DD72}"/>
              </a:ext>
            </a:extLst>
          </p:cNvPr>
          <p:cNvPicPr>
            <a:picLocks noChangeAspect="1"/>
          </p:cNvPicPr>
          <p:nvPr/>
        </p:nvPicPr>
        <p:blipFill>
          <a:blip r:embed="rId4">
            <a:lum/>
            <a:alphaModFix/>
          </a:blip>
          <a:srcRect/>
          <a:stretch>
            <a:fillRect/>
          </a:stretch>
        </p:blipFill>
        <p:spPr>
          <a:xfrm>
            <a:off x="4322106" y="879119"/>
            <a:ext cx="5744160" cy="39916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830997"/>
          </a:xfrm>
          <a:prstGeom prst="rect">
            <a:avLst/>
          </a:prstGeom>
          <a:noFill/>
        </p:spPr>
        <p:txBody>
          <a:bodyPr wrap="square">
            <a:spAutoFit/>
          </a:bodyPr>
          <a:lstStyle/>
          <a:p>
            <a:pPr algn="ctr"/>
            <a:r>
              <a:rPr lang="en-US" altLang="en-US" sz="4800" b="1" dirty="0"/>
              <a:t>Valencia Michelin Star Restaurants</a:t>
            </a:r>
            <a:endParaRPr lang="en-US" sz="48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77821" y="1109771"/>
            <a:ext cx="9863847" cy="4339650"/>
          </a:xfrm>
          <a:prstGeom prst="rect">
            <a:avLst/>
          </a:prstGeom>
          <a:noFill/>
        </p:spPr>
        <p:txBody>
          <a:bodyPr wrap="square">
            <a:spAutoFit/>
          </a:bodyPr>
          <a:lstStyle/>
          <a:p>
            <a:pPr>
              <a:buClrTx/>
              <a:buFontTx/>
              <a:buNone/>
            </a:pPr>
            <a:r>
              <a:rPr lang="en-US" altLang="en-US" dirty="0"/>
              <a:t>Valencia has 20 Michelin-star restaurants. Many of us on the ship are foodies, so naturally, we’re always on the hunt to eat at the most exclusive spots anytime we travel.</a:t>
            </a:r>
          </a:p>
          <a:p>
            <a:pPr>
              <a:buClrTx/>
              <a:buFontTx/>
              <a:buNone/>
            </a:pPr>
            <a:r>
              <a:rPr lang="en-US" altLang="en-US" dirty="0"/>
              <a:t>Here are a few of the Michelin Star Restaurants to consider. </a:t>
            </a:r>
          </a:p>
          <a:p>
            <a:pPr algn="l"/>
            <a:r>
              <a:rPr lang="es-ES" b="1" i="0" dirty="0">
                <a:solidFill>
                  <a:srgbClr val="191919"/>
                </a:solidFill>
                <a:effectLst/>
                <a:latin typeface="AvenirNext-DemiBold"/>
              </a:rPr>
              <a:t>El Poblet</a:t>
            </a:r>
            <a:r>
              <a:rPr lang="es-ES" b="0" i="0" dirty="0">
                <a:solidFill>
                  <a:srgbClr val="191919"/>
                </a:solidFill>
                <a:effectLst/>
                <a:latin typeface="AvenirNext-DemiBold"/>
              </a:rPr>
              <a:t> - </a:t>
            </a:r>
            <a:r>
              <a:rPr lang="es-ES" b="0" i="0" dirty="0">
                <a:solidFill>
                  <a:srgbClr val="191919"/>
                </a:solidFill>
                <a:effectLst/>
                <a:latin typeface="AvenirNext-Regular"/>
              </a:rPr>
              <a:t>Correos 8-1º, Valencia, €€€€ · Creative</a:t>
            </a:r>
          </a:p>
          <a:p>
            <a:pPr algn="l"/>
            <a:r>
              <a:rPr lang="it-IT" b="1" i="0" dirty="0">
                <a:solidFill>
                  <a:srgbClr val="191919"/>
                </a:solidFill>
                <a:effectLst/>
                <a:latin typeface="AvenirNext-DemiBold"/>
              </a:rPr>
              <a:t>Riff - </a:t>
            </a:r>
            <a:r>
              <a:rPr lang="it-IT" b="0" i="0" dirty="0">
                <a:solidFill>
                  <a:srgbClr val="191919"/>
                </a:solidFill>
                <a:effectLst/>
                <a:latin typeface="AvenirNext-Regular"/>
              </a:rPr>
              <a:t>Conde de Altea 18, Valencia, €€€€ · Creative, Modern Cuisine</a:t>
            </a:r>
            <a:endParaRPr lang="es-ES" b="0" i="0" dirty="0">
              <a:solidFill>
                <a:srgbClr val="191919"/>
              </a:solidFill>
              <a:effectLst/>
              <a:latin typeface="AvenirNext-Regular"/>
            </a:endParaRPr>
          </a:p>
          <a:p>
            <a:pPr algn="l"/>
            <a:r>
              <a:rPr lang="en-US" b="1" i="0" dirty="0" err="1">
                <a:solidFill>
                  <a:srgbClr val="191919"/>
                </a:solidFill>
                <a:effectLst/>
                <a:latin typeface="AvenirNext-DemiBold"/>
              </a:rPr>
              <a:t>Karak</a:t>
            </a:r>
            <a:r>
              <a:rPr lang="en-US" i="0" dirty="0">
                <a:solidFill>
                  <a:srgbClr val="191919"/>
                </a:solidFill>
                <a:effectLst/>
                <a:latin typeface="AvenirNext-DemiBold"/>
              </a:rPr>
              <a:t> - </a:t>
            </a:r>
            <a:r>
              <a:rPr lang="en-US" b="0" i="0" dirty="0" err="1">
                <a:solidFill>
                  <a:srgbClr val="191919"/>
                </a:solidFill>
                <a:effectLst/>
                <a:latin typeface="AvenirNext-Regular"/>
              </a:rPr>
              <a:t>Músico</a:t>
            </a:r>
            <a:r>
              <a:rPr lang="en-US" b="0" i="0" dirty="0">
                <a:solidFill>
                  <a:srgbClr val="191919"/>
                </a:solidFill>
                <a:effectLst/>
                <a:latin typeface="AvenirNext-Regular"/>
              </a:rPr>
              <a:t> </a:t>
            </a:r>
            <a:r>
              <a:rPr lang="en-US" b="0" i="0" dirty="0" err="1">
                <a:solidFill>
                  <a:srgbClr val="191919"/>
                </a:solidFill>
                <a:effectLst/>
                <a:latin typeface="AvenirNext-Regular"/>
              </a:rPr>
              <a:t>Peydró</a:t>
            </a:r>
            <a:r>
              <a:rPr lang="en-US" b="0" i="0" dirty="0">
                <a:solidFill>
                  <a:srgbClr val="191919"/>
                </a:solidFill>
                <a:effectLst/>
                <a:latin typeface="AvenirNext-Regular"/>
              </a:rPr>
              <a:t> 9, Valencia, €€€ · Fusion</a:t>
            </a:r>
          </a:p>
          <a:p>
            <a:pPr algn="l"/>
            <a:r>
              <a:rPr lang="es-ES" b="1" i="0" dirty="0" err="1">
                <a:solidFill>
                  <a:srgbClr val="191919"/>
                </a:solidFill>
                <a:effectLst/>
                <a:latin typeface="AvenirNext-DemiBold"/>
              </a:rPr>
              <a:t>Llisa</a:t>
            </a:r>
            <a:r>
              <a:rPr lang="es-ES" b="1" i="0" dirty="0">
                <a:solidFill>
                  <a:srgbClr val="191919"/>
                </a:solidFill>
                <a:effectLst/>
                <a:latin typeface="AvenirNext-DemiBold"/>
              </a:rPr>
              <a:t> Negra </a:t>
            </a:r>
            <a:r>
              <a:rPr lang="es-ES" b="0" i="0" dirty="0">
                <a:solidFill>
                  <a:srgbClr val="191919"/>
                </a:solidFill>
                <a:effectLst/>
                <a:latin typeface="AvenirNext-DemiBold"/>
              </a:rPr>
              <a:t>- </a:t>
            </a:r>
            <a:r>
              <a:rPr lang="es-ES" b="0" i="0" dirty="0">
                <a:solidFill>
                  <a:srgbClr val="191919"/>
                </a:solidFill>
                <a:effectLst/>
                <a:latin typeface="AvenirNext-Regular"/>
              </a:rPr>
              <a:t>Pascual y Genís 10, Valencia, €€€ · </a:t>
            </a:r>
            <a:r>
              <a:rPr lang="es-ES" b="0" i="0" dirty="0" err="1">
                <a:solidFill>
                  <a:srgbClr val="191919"/>
                </a:solidFill>
                <a:effectLst/>
                <a:latin typeface="AvenirNext-Regular"/>
              </a:rPr>
              <a:t>Market</a:t>
            </a:r>
            <a:r>
              <a:rPr lang="es-ES" b="0" i="0" dirty="0">
                <a:solidFill>
                  <a:srgbClr val="191919"/>
                </a:solidFill>
                <a:effectLst/>
                <a:latin typeface="AvenirNext-Regular"/>
              </a:rPr>
              <a:t> </a:t>
            </a:r>
            <a:r>
              <a:rPr lang="es-ES" b="0" i="0" dirty="0" err="1">
                <a:solidFill>
                  <a:srgbClr val="191919"/>
                </a:solidFill>
                <a:effectLst/>
                <a:latin typeface="AvenirNext-Regular"/>
              </a:rPr>
              <a:t>Cuisine</a:t>
            </a:r>
            <a:br>
              <a:rPr lang="es-ES" b="0" i="0" dirty="0">
                <a:solidFill>
                  <a:srgbClr val="191919"/>
                </a:solidFill>
                <a:effectLst/>
                <a:latin typeface="AvenirNext-Regular"/>
              </a:rPr>
            </a:br>
            <a:r>
              <a:rPr lang="en-US" b="1" i="0" dirty="0">
                <a:solidFill>
                  <a:srgbClr val="191919"/>
                </a:solidFill>
                <a:effectLst/>
                <a:latin typeface="AvenirNext-DemiBold"/>
              </a:rPr>
              <a:t>Habitual - </a:t>
            </a:r>
            <a:r>
              <a:rPr lang="en-US" b="0" i="0" dirty="0">
                <a:solidFill>
                  <a:srgbClr val="191919"/>
                </a:solidFill>
                <a:effectLst/>
                <a:latin typeface="AvenirNext-Regular"/>
              </a:rPr>
              <a:t>Jorge Juan 19, Valencia, €€ · International</a:t>
            </a:r>
          </a:p>
          <a:p>
            <a:pPr algn="l"/>
            <a:r>
              <a:rPr lang="en-US" b="1" i="0" dirty="0">
                <a:solidFill>
                  <a:srgbClr val="191919"/>
                </a:solidFill>
                <a:effectLst/>
                <a:latin typeface="AvenirNext-DemiBold"/>
              </a:rPr>
              <a:t>Nozomi Sushi Bar </a:t>
            </a:r>
            <a:r>
              <a:rPr lang="en-US" b="0" i="0" dirty="0">
                <a:solidFill>
                  <a:srgbClr val="191919"/>
                </a:solidFill>
                <a:effectLst/>
                <a:latin typeface="AvenirNext-DemiBold"/>
              </a:rPr>
              <a:t>- </a:t>
            </a:r>
            <a:r>
              <a:rPr lang="en-US" b="0" i="0" dirty="0">
                <a:solidFill>
                  <a:srgbClr val="191919"/>
                </a:solidFill>
                <a:effectLst/>
                <a:latin typeface="AvenirNext-Regular"/>
              </a:rPr>
              <a:t>Pedro III El Grande 11, Valencia, €€ · Japanese</a:t>
            </a:r>
          </a:p>
          <a:p>
            <a:pPr algn="l"/>
            <a:r>
              <a:rPr lang="en-US" b="1" i="0" dirty="0">
                <a:solidFill>
                  <a:srgbClr val="191919"/>
                </a:solidFill>
                <a:effectLst/>
                <a:latin typeface="AvenirNext-DemiBold"/>
              </a:rPr>
              <a:t>Goya Gallery </a:t>
            </a:r>
            <a:r>
              <a:rPr lang="en-US" b="0" i="0" dirty="0">
                <a:solidFill>
                  <a:srgbClr val="191919"/>
                </a:solidFill>
                <a:effectLst/>
                <a:latin typeface="AvenirNext-DemiBold"/>
              </a:rPr>
              <a:t>- </a:t>
            </a:r>
            <a:r>
              <a:rPr lang="en-US" b="0" i="0" dirty="0" err="1">
                <a:solidFill>
                  <a:srgbClr val="191919"/>
                </a:solidFill>
                <a:effectLst/>
                <a:latin typeface="AvenirNext-Regular"/>
              </a:rPr>
              <a:t>Burriana</a:t>
            </a:r>
            <a:r>
              <a:rPr lang="en-US" b="0" i="0" dirty="0">
                <a:solidFill>
                  <a:srgbClr val="191919"/>
                </a:solidFill>
                <a:effectLst/>
                <a:latin typeface="AvenirNext-Regular"/>
              </a:rPr>
              <a:t> 3, Valencia, €€ · Traditional Cuisine, Rice Dishes</a:t>
            </a:r>
          </a:p>
          <a:p>
            <a:pPr algn="l"/>
            <a:r>
              <a:rPr lang="en-US" b="1" i="0" dirty="0" err="1">
                <a:solidFill>
                  <a:srgbClr val="191919"/>
                </a:solidFill>
                <a:effectLst/>
                <a:latin typeface="AvenirNext-DemiBold"/>
              </a:rPr>
              <a:t>Canalla</a:t>
            </a:r>
            <a:r>
              <a:rPr lang="en-US" b="1" i="0" dirty="0">
                <a:solidFill>
                  <a:srgbClr val="191919"/>
                </a:solidFill>
                <a:effectLst/>
                <a:latin typeface="AvenirNext-DemiBold"/>
              </a:rPr>
              <a:t> Bistro </a:t>
            </a:r>
            <a:r>
              <a:rPr lang="en-US" b="0" i="0" dirty="0">
                <a:solidFill>
                  <a:srgbClr val="191919"/>
                </a:solidFill>
                <a:effectLst/>
                <a:latin typeface="AvenirNext-DemiBold"/>
              </a:rPr>
              <a:t>- </a:t>
            </a:r>
            <a:r>
              <a:rPr lang="en-US" b="0" i="0" dirty="0">
                <a:solidFill>
                  <a:srgbClr val="191919"/>
                </a:solidFill>
                <a:effectLst/>
                <a:latin typeface="AvenirNext-Regular"/>
              </a:rPr>
              <a:t>Maestro José Serrano 5, Valencia, €€ · Fusion</a:t>
            </a:r>
          </a:p>
          <a:p>
            <a:pPr algn="l"/>
            <a:r>
              <a:rPr lang="en-US" b="1" dirty="0">
                <a:solidFill>
                  <a:srgbClr val="191919"/>
                </a:solidFill>
                <a:latin typeface="AvenirNext-Regular"/>
              </a:rPr>
              <a:t>2 </a:t>
            </a:r>
            <a:r>
              <a:rPr lang="en-US" b="1" dirty="0" err="1">
                <a:solidFill>
                  <a:srgbClr val="191919"/>
                </a:solidFill>
                <a:latin typeface="AvenirNext-Regular"/>
              </a:rPr>
              <a:t>Estaciones</a:t>
            </a:r>
            <a:r>
              <a:rPr lang="en-US" b="1" dirty="0">
                <a:solidFill>
                  <a:srgbClr val="191919"/>
                </a:solidFill>
                <a:latin typeface="AvenirNext-Regular"/>
              </a:rPr>
              <a:t> - </a:t>
            </a:r>
            <a:r>
              <a:rPr kumimoji="0" lang="en-US" altLang="en-US" sz="1800" b="0" i="0" u="none" strike="noStrike" cap="none" normalizeH="0" baseline="0" dirty="0" err="1">
                <a:ln>
                  <a:noFill/>
                </a:ln>
                <a:solidFill>
                  <a:srgbClr val="191919"/>
                </a:solidFill>
                <a:effectLst/>
                <a:latin typeface="AvenirNext-Regular"/>
              </a:rPr>
              <a:t>Pintor</a:t>
            </a:r>
            <a:r>
              <a:rPr kumimoji="0" lang="en-US" altLang="en-US" sz="1800" b="0" i="0" u="none" strike="noStrike" cap="none" normalizeH="0" baseline="0" dirty="0">
                <a:ln>
                  <a:noFill/>
                </a:ln>
                <a:solidFill>
                  <a:srgbClr val="191919"/>
                </a:solidFill>
                <a:effectLst/>
                <a:latin typeface="AvenirNext-Regular"/>
              </a:rPr>
              <a:t> Salvador Abril 28, Valencia, €€ · Mediterranean</a:t>
            </a:r>
            <a:endParaRPr kumimoji="0" lang="en-US" altLang="en-US" sz="2800" b="0" i="0" u="none" strike="noStrike" cap="none" normalizeH="0" baseline="0" dirty="0">
              <a:ln>
                <a:noFill/>
              </a:ln>
              <a:solidFill>
                <a:srgbClr val="191919"/>
              </a:solidFill>
              <a:effectLst/>
              <a:latin typeface="AvenirNext-Regular"/>
            </a:endParaRPr>
          </a:p>
          <a:p>
            <a:pPr>
              <a:buClrTx/>
              <a:buFontTx/>
              <a:buNone/>
            </a:pPr>
            <a:endParaRPr lang="en-US" altLang="en-US" dirty="0"/>
          </a:p>
          <a:p>
            <a:pPr>
              <a:buClrTx/>
              <a:buFontTx/>
              <a:buNone/>
            </a:pPr>
            <a:r>
              <a:rPr lang="en-US" altLang="en-US" dirty="0"/>
              <a:t>For those of you that just like good food, you can’t go wrong just about anywhere you go in Spain.</a:t>
            </a:r>
          </a:p>
          <a:p>
            <a:pPr algn="ctr">
              <a:buClrTx/>
              <a:buFontTx/>
              <a:buNone/>
            </a:pPr>
            <a:r>
              <a:rPr lang="en-US" altLang="en-US" sz="2400" b="1" dirty="0"/>
              <a:t>GOOD EATING</a:t>
            </a:r>
            <a:endParaRPr lang="en-US" dirty="0"/>
          </a:p>
        </p:txBody>
      </p:sp>
      <p:pic>
        <p:nvPicPr>
          <p:cNvPr id="7" name="Picture 6">
            <a:extLst>
              <a:ext uri="{FF2B5EF4-FFF2-40B4-BE49-F238E27FC236}">
                <a16:creationId xmlns:a16="http://schemas.microsoft.com/office/drawing/2014/main" id="{64CF001B-8974-6650-21FF-B3821F038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0881" y="1580571"/>
            <a:ext cx="3067381" cy="3039705"/>
          </a:xfrm>
          <a:prstGeom prst="rect">
            <a:avLst/>
          </a:prstGeom>
        </p:spPr>
      </p:pic>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t>4/13/2023</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t>19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sz="4800"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193014"/>
            <a:ext cx="9360000" cy="3600000"/>
          </a:xfrm>
        </p:spPr>
        <p:txBody>
          <a:bodyPr vert="horz"/>
          <a:lstStyle/>
          <a:p>
            <a:pPr lvl="0" rtl="0"/>
            <a:r>
              <a:rPr lang="en-US" sz="2800" dirty="0">
                <a:solidFill>
                  <a:srgbClr val="000000"/>
                </a:solidFill>
                <a:latin typeface="Alef" pitchFamily="18"/>
                <a:cs typeface="Alef" pitchFamily="2"/>
              </a:rPr>
              <a:t>Valencia is a beautiful City with a rich history and numerous attractions. Whether you're looking for stunning beaches, historic sites, or unique attractions, Valencia 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when we visit Valencia!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04126" y="1438382"/>
            <a:ext cx="8971393" cy="3965825"/>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Valencia</a:t>
            </a:r>
          </a:p>
          <a:p>
            <a:pPr algn="l">
              <a:buFont typeface="Wingdings" panose="05000000000000000000" pitchFamily="2" charset="2"/>
              <a:buChar char=""/>
            </a:pPr>
            <a:r>
              <a:rPr lang="en-US" altLang="en-US" b="1" dirty="0">
                <a:solidFill>
                  <a:schemeClr val="tx1"/>
                </a:solidFill>
              </a:rPr>
              <a:t>Valencia Points of Interest</a:t>
            </a:r>
          </a:p>
          <a:p>
            <a:pPr algn="l">
              <a:buFont typeface="Wingdings" panose="05000000000000000000" pitchFamily="2" charset="2"/>
              <a:buChar char=""/>
            </a:pPr>
            <a:r>
              <a:rPr lang="en-US" altLang="en-US" b="1" dirty="0">
                <a:solidFill>
                  <a:schemeClr val="tx1"/>
                </a:solidFill>
              </a:rPr>
              <a:t>24 Hour Tourist Card</a:t>
            </a:r>
          </a:p>
          <a:p>
            <a:pPr algn="l">
              <a:buFont typeface="Wingdings" panose="05000000000000000000" pitchFamily="2" charset="2"/>
              <a:buChar char=""/>
            </a:pPr>
            <a:r>
              <a:rPr lang="en-US" altLang="en-US" b="1" dirty="0">
                <a:solidFill>
                  <a:schemeClr val="tx1"/>
                </a:solidFill>
              </a:rPr>
              <a:t>Hop On – Hop Off</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err="1">
                <a:latin typeface="Segoe UI" pitchFamily="34"/>
                <a:cs typeface="Segoe UI" pitchFamily="34"/>
              </a:rPr>
              <a:t>Valleencia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43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419671"/>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 to 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wait 	</a:t>
            </a:r>
            <a:br>
              <a:rPr lang="en-US" altLang="en-US" sz="1800" dirty="0"/>
            </a:br>
            <a:r>
              <a:rPr lang="en-US" altLang="en-US" sz="1800" dirty="0"/>
              <a:t>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74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a:ln>
                  <a:noFill/>
                </a:ln>
                <a:solidFill>
                  <a:srgbClr val="000000"/>
                </a:solidFill>
                <a:latin typeface="Times New Roman" pitchFamily="18"/>
                <a:ea typeface="Times New Roman" pitchFamily="18"/>
                <a:cs typeface="Times New Roman" pitchFamily="18"/>
              </a:rPr>
              <a:t>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1076400"/>
            <a:ext cx="8686800" cy="1796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euro is the official currency of 20 European Union countries which collectively make up the euro area, also known as the euro-zone</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$1.079 US to €1</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Euro">
            <a:extLst>
              <a:ext uri="{FF2B5EF4-FFF2-40B4-BE49-F238E27FC236}">
                <a16:creationId xmlns:a16="http://schemas.microsoft.com/office/drawing/2014/main" id="{0C4787A3-E431-DBB0-078C-E16F33B8A21E}"/>
              </a:ext>
            </a:extLst>
          </p:cNvPr>
          <p:cNvPicPr>
            <a:picLocks noChangeAspect="1"/>
          </p:cNvPicPr>
          <p:nvPr/>
        </p:nvPicPr>
        <p:blipFill>
          <a:blip r:embed="rId4">
            <a:lum/>
            <a:alphaModFix/>
          </a:blip>
          <a:srcRect b="10972"/>
          <a:stretch>
            <a:fillRect/>
          </a:stretch>
        </p:blipFill>
        <p:spPr>
          <a:xfrm>
            <a:off x="3024000" y="2590919"/>
            <a:ext cx="3962160" cy="2825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a:lstStyle/>
          <a:p>
            <a:pPr lvl="0"/>
            <a:fld id="{725BFCD4-FF11-47AA-9F14-ECCCD51CFFA2}" type="datetimeFigureOut">
              <a:t>4/13/2023</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232223"/>
            <a:ext cx="9360000" cy="615553"/>
          </a:xfrm>
        </p:spPr>
        <p:txBody>
          <a:bodyPr vert="horz">
            <a:spAutoFit/>
          </a:bodyPr>
          <a:lstStyle/>
          <a:p>
            <a:pPr lvl="0" rtl="0"/>
            <a:r>
              <a:rPr lang="en-US" sz="4000" dirty="0">
                <a:solidFill>
                  <a:srgbClr val="000000"/>
                </a:solidFill>
                <a:latin typeface="Alef" pitchFamily="18"/>
                <a:cs typeface="Alef" pitchFamily="2"/>
              </a:rPr>
              <a:t>About Valencia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p:txBody>
          <a:bodyPr vert="horz"/>
          <a:lstStyle/>
          <a:p>
            <a:pPr lvl="0" rtl="0"/>
            <a:r>
              <a:rPr lang="en-US">
                <a:solidFill>
                  <a:srgbClr val="000000"/>
                </a:solidFill>
                <a:latin typeface="Alef" pitchFamily="18"/>
                <a:cs typeface="Alef" pitchFamily="2"/>
              </a:rPr>
              <a:t>Valencia, one of the biggest cities in Spain, is a great place to visit. Located on the southern coast – in Costa Blanca – it offers a beautiful mix of modern and old buildings, fun street art, a bustling city center, lovely parks, beautiful beaches, palm and orange trees.</a:t>
            </a:r>
          </a:p>
          <a:p>
            <a:pPr lvl="0" rtl="0"/>
            <a:r>
              <a:rPr lang="en-US">
                <a:solidFill>
                  <a:srgbClr val="000000"/>
                </a:solidFill>
                <a:latin typeface="Alef" pitchFamily="18"/>
                <a:cs typeface="Alef" pitchFamily="2"/>
              </a:rPr>
              <a:t>Valencia is rather compact, and you can see almost everything by just walking. You can also take either the Hop-On Hop-Off bus or use the Municipal Bus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p:txBody>
          <a:bodyPr/>
          <a:lstStyle/>
          <a:p>
            <a:pPr lvl="0"/>
            <a:fld id="{B4F54A55-245A-45DC-BA14-3526431F34C2}" type="datetimeFigureOut">
              <a:t>4/13/2023</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a:solidFill>
                  <a:srgbClr val="000000"/>
                </a:solidFill>
                <a:latin typeface="Alef" pitchFamily="18"/>
                <a:cs typeface="Alef" pitchFamily="2"/>
              </a:rPr>
              <a:t>Valencia Points of Interest</a:t>
            </a:r>
          </a:p>
        </p:txBody>
      </p:sp>
      <p:pic>
        <p:nvPicPr>
          <p:cNvPr id="3" name="Picture Placeholder 2">
            <a:extLst>
              <a:ext uri="{FF2B5EF4-FFF2-40B4-BE49-F238E27FC236}">
                <a16:creationId xmlns:a16="http://schemas.microsoft.com/office/drawing/2014/main" id="{C2960F38-91F2-72CE-31CF-3FAFDCEF13CF}"/>
              </a:ext>
            </a:extLst>
          </p:cNvPr>
          <p:cNvPicPr>
            <a:picLocks noGrp="1" noChangeAspect="1"/>
          </p:cNvPicPr>
          <p:nvPr>
            <p:ph type="pic" idx="4294967295"/>
          </p:nvPr>
        </p:nvPicPr>
        <p:blipFill>
          <a:blip r:embed="rId4">
            <a:lum/>
            <a:alphaModFix/>
          </a:blip>
          <a:srcRect t="10259" r="7606" b="9225"/>
          <a:stretch>
            <a:fillRect/>
          </a:stretch>
        </p:blipFill>
        <p:spPr>
          <a:xfrm>
            <a:off x="914400" y="728640"/>
            <a:ext cx="7543440" cy="4300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p:txBody>
          <a:bodyPr/>
          <a:lstStyle/>
          <a:p>
            <a:pPr lvl="0"/>
            <a:fld id="{12C53A42-FDC9-48E4-B9B6-1F3136EDA0A4}" type="datetimeFigureOut">
              <a:t>4/13/2023</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t>8</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a:solidFill>
                  <a:srgbClr val="000000"/>
                </a:solidFill>
                <a:latin typeface="Alef" pitchFamily="18"/>
                <a:cs typeface="Alef" pitchFamily="2"/>
              </a:rPr>
              <a:t>24 HourTourist Card</a:t>
            </a:r>
          </a:p>
        </p:txBody>
      </p:sp>
      <p:sp>
        <p:nvSpPr>
          <p:cNvPr id="3" name="TextBox 2">
            <a:extLst>
              <a:ext uri="{FF2B5EF4-FFF2-40B4-BE49-F238E27FC236}">
                <a16:creationId xmlns:a16="http://schemas.microsoft.com/office/drawing/2014/main" id="{8E4A7305-3999-B419-FE75-784BC6D0E8E3}"/>
              </a:ext>
            </a:extLst>
          </p:cNvPr>
          <p:cNvSpPr txBox="1"/>
          <p:nvPr/>
        </p:nvSpPr>
        <p:spPr>
          <a:xfrm>
            <a:off x="72000" y="806400"/>
            <a:ext cx="4859596" cy="260352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The Valencia Tourist Card is your key to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the city. For 12 Euros it Includes:</a:t>
            </a:r>
          </a:p>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Free public transport</a:t>
            </a:r>
          </a:p>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Free entry to public museums and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monuments</a:t>
            </a:r>
          </a:p>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Discounts of up to 50% on 130 participating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tourist and leisure services and in shops and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restaurants</a:t>
            </a:r>
          </a:p>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 2 tapas &amp;  2 drinks</a:t>
            </a:r>
          </a:p>
          <a:p>
            <a:pPr marL="0" marR="0" lvl="0" indent="0" rtl="0" hangingPunct="0">
              <a:lnSpc>
                <a:spcPct val="100000"/>
              </a:lnSpc>
              <a:spcBef>
                <a:spcPts val="0"/>
              </a:spcBef>
              <a:spcAft>
                <a:spcPts val="0"/>
              </a:spcAft>
              <a:buNone/>
              <a:tabLst/>
            </a:pPr>
            <a:r>
              <a:rPr lang="en-US" sz="1800" b="0" i="0" u="none" strike="noStrike" kern="1200" dirty="0">
                <a:ln>
                  <a:noFill/>
                </a:ln>
                <a:solidFill>
                  <a:srgbClr val="FF0066"/>
                </a:solidFill>
                <a:latin typeface="Alef" pitchFamily="18"/>
                <a:ea typeface="Lucida Sans Unicode" pitchFamily="2"/>
                <a:cs typeface="Alef" pitchFamily="2"/>
              </a:rPr>
              <a:t>Valencia Tourist Bus tickets are available </a:t>
            </a:r>
            <a:br>
              <a:rPr lang="en-US" sz="1800" b="0" i="0" u="none" strike="noStrike" kern="1200" dirty="0">
                <a:ln>
                  <a:noFill/>
                </a:ln>
                <a:solidFill>
                  <a:srgbClr val="FF0066"/>
                </a:solidFill>
                <a:latin typeface="Alef" pitchFamily="18"/>
                <a:ea typeface="Lucida Sans Unicode" pitchFamily="2"/>
                <a:cs typeface="Alef" pitchFamily="2"/>
              </a:rPr>
            </a:br>
            <a:r>
              <a:rPr lang="en-US" sz="1800" b="0" i="0" u="none" strike="noStrike" kern="1200" dirty="0">
                <a:ln>
                  <a:noFill/>
                </a:ln>
                <a:solidFill>
                  <a:srgbClr val="FF0066"/>
                </a:solidFill>
                <a:latin typeface="Alef" pitchFamily="18"/>
                <a:ea typeface="Lucida Sans Unicode" pitchFamily="2"/>
                <a:cs typeface="Alef" pitchFamily="2"/>
              </a:rPr>
              <a:t>to buy in the reception of most of the hotels </a:t>
            </a:r>
            <a:br>
              <a:rPr lang="en-US" sz="1800" b="0" i="0" u="none" strike="noStrike" kern="1200" dirty="0">
                <a:ln>
                  <a:noFill/>
                </a:ln>
                <a:solidFill>
                  <a:srgbClr val="FF0066"/>
                </a:solidFill>
                <a:latin typeface="Alef" pitchFamily="18"/>
                <a:ea typeface="Lucida Sans Unicode" pitchFamily="2"/>
                <a:cs typeface="Alef" pitchFamily="2"/>
              </a:rPr>
            </a:br>
            <a:r>
              <a:rPr lang="en-US" sz="1800" b="0" i="0" u="none" strike="noStrike" kern="1200" dirty="0">
                <a:ln>
                  <a:noFill/>
                </a:ln>
                <a:solidFill>
                  <a:srgbClr val="FF0066"/>
                </a:solidFill>
                <a:latin typeface="Alef" pitchFamily="18"/>
                <a:ea typeface="Lucida Sans Unicode" pitchFamily="2"/>
                <a:cs typeface="Alef" pitchFamily="2"/>
              </a:rPr>
              <a:t>in Valencia.</a:t>
            </a:r>
          </a:p>
        </p:txBody>
      </p:sp>
      <p:pic>
        <p:nvPicPr>
          <p:cNvPr id="4" name="Picture 3">
            <a:extLst>
              <a:ext uri="{FF2B5EF4-FFF2-40B4-BE49-F238E27FC236}">
                <a16:creationId xmlns:a16="http://schemas.microsoft.com/office/drawing/2014/main" id="{ECAEE58E-DF48-7BE2-94FC-17FB1554A0F4}"/>
              </a:ext>
            </a:extLst>
          </p:cNvPr>
          <p:cNvPicPr>
            <a:picLocks noChangeAspect="1"/>
          </p:cNvPicPr>
          <p:nvPr/>
        </p:nvPicPr>
        <p:blipFill>
          <a:blip r:embed="rId4">
            <a:lum/>
            <a:alphaModFix/>
          </a:blip>
          <a:srcRect l="8079" t="7051" r="7350"/>
          <a:stretch>
            <a:fillRect/>
          </a:stretch>
        </p:blipFill>
        <p:spPr>
          <a:xfrm>
            <a:off x="4931596" y="708917"/>
            <a:ext cx="5175324" cy="43356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6C15915B-4C30-A8D9-86D2-ED8A558F0AA3}"/>
              </a:ext>
            </a:extLst>
          </p:cNvPr>
          <p:cNvSpPr>
            <a:spLocks noGrp="1"/>
          </p:cNvSpPr>
          <p:nvPr>
            <p:ph type="dt" sz="half" idx="10"/>
          </p:nvPr>
        </p:nvSpPr>
        <p:spPr/>
        <p:txBody>
          <a:bodyPr/>
          <a:lstStyle/>
          <a:p>
            <a:pPr lvl="0"/>
            <a:fld id="{9A8B2E79-54F3-42B0-8957-B758006FDFAB}" type="datetimeFigureOut">
              <a:t>4/13/2023</a:t>
            </a:fld>
            <a:endParaRPr lang="en-US"/>
          </a:p>
        </p:txBody>
      </p:sp>
      <p:sp>
        <p:nvSpPr>
          <p:cNvPr id="7" name="Slide Number Placeholder 3">
            <a:extLst>
              <a:ext uri="{FF2B5EF4-FFF2-40B4-BE49-F238E27FC236}">
                <a16:creationId xmlns:a16="http://schemas.microsoft.com/office/drawing/2014/main" id="{33AB95CF-E36E-88A7-A587-821943770B61}"/>
              </a:ext>
            </a:extLst>
          </p:cNvPr>
          <p:cNvSpPr>
            <a:spLocks noGrp="1"/>
          </p:cNvSpPr>
          <p:nvPr>
            <p:ph type="sldNum" sz="quarter" idx="12"/>
          </p:nvPr>
        </p:nvSpPr>
        <p:spPr/>
        <p:txBody>
          <a:bodyPr/>
          <a:lstStyle/>
          <a:p>
            <a:pPr lvl="0"/>
            <a:fld id="{2069A3D9-82A7-43AB-969E-2A734B4402AE}" type="slidenum">
              <a:t>9</a:t>
            </a:fld>
            <a:endParaRPr lang="en-US"/>
          </a:p>
        </p:txBody>
      </p:sp>
      <p:sp>
        <p:nvSpPr>
          <p:cNvPr id="2" name="Title 1">
            <a:extLst>
              <a:ext uri="{FF2B5EF4-FFF2-40B4-BE49-F238E27FC236}">
                <a16:creationId xmlns:a16="http://schemas.microsoft.com/office/drawing/2014/main" id="{42F20D07-2F65-B968-7A5B-D8EAF9A7AD2C}"/>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b="1">
                <a:solidFill>
                  <a:srgbClr val="000000"/>
                </a:solidFill>
                <a:latin typeface="Alef" pitchFamily="18"/>
                <a:cs typeface="Alef" pitchFamily="2"/>
              </a:rPr>
              <a:t>24 Hour Hop-on Hop-off  Bus Ticket</a:t>
            </a:r>
          </a:p>
        </p:txBody>
      </p:sp>
      <p:sp>
        <p:nvSpPr>
          <p:cNvPr id="3" name="TextBox 2">
            <a:extLst>
              <a:ext uri="{FF2B5EF4-FFF2-40B4-BE49-F238E27FC236}">
                <a16:creationId xmlns:a16="http://schemas.microsoft.com/office/drawing/2014/main" id="{DD148586-1090-0BE3-4C9A-0762E9A1D9E6}"/>
              </a:ext>
            </a:extLst>
          </p:cNvPr>
          <p:cNvSpPr txBox="1"/>
          <p:nvPr/>
        </p:nvSpPr>
        <p:spPr>
          <a:xfrm>
            <a:off x="72000" y="806400"/>
            <a:ext cx="4343400" cy="260352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I have to admit I rarely use the Hop-on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Hop-off Bus, but in Valencia it's one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of the easiest ways to see a lot.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Tickets are available to see the sights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at your leisure. The audio guide they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provide talks about the landmarks of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the city on each of their 17 stops.</a:t>
            </a:r>
          </a:p>
          <a:p>
            <a:pPr marL="0" marR="0" lvl="0" indent="0" rtl="0" hangingPunct="0">
              <a:lnSpc>
                <a:spcPct val="100000"/>
              </a:lnSpc>
              <a:spcBef>
                <a:spcPts val="0"/>
              </a:spcBef>
              <a:spcAft>
                <a:spcPts val="0"/>
              </a:spcAft>
              <a:buNone/>
              <a:tabLst/>
            </a:pPr>
            <a:endParaRPr lang="en-US" sz="1800" b="0" i="0" u="none" strike="noStrike" kern="1200" dirty="0">
              <a:ln>
                <a:noFill/>
              </a:ln>
              <a:latin typeface="Alef" pitchFamily="18"/>
              <a:ea typeface="Lucida Sans Unicode" pitchFamily="2"/>
              <a:cs typeface="Alef" pitchFamily="2"/>
            </a:endParaRPr>
          </a:p>
          <a:p>
            <a:pPr marL="0" marR="0" lvl="0" indent="0" rtl="0" hangingPunct="0">
              <a:lnSpc>
                <a:spcPct val="100000"/>
              </a:lnSpc>
              <a:spcBef>
                <a:spcPts val="0"/>
              </a:spcBef>
              <a:spcAft>
                <a:spcPts val="0"/>
              </a:spcAft>
              <a:buNone/>
              <a:tabLst/>
            </a:pPr>
            <a:endParaRPr lang="en-US" sz="1800" b="0" i="0" u="none" strike="noStrike" kern="1200" dirty="0">
              <a:ln>
                <a:noFill/>
              </a:ln>
              <a:latin typeface="Alef" pitchFamily="18"/>
              <a:ea typeface="Lucida Sans Unicode" pitchFamily="2"/>
              <a:cs typeface="Alef" pitchFamily="2"/>
            </a:endParaRPr>
          </a:p>
          <a:p>
            <a:pPr marL="0" marR="0" lvl="0" indent="0" algn="ctr"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Tickets From</a:t>
            </a:r>
          </a:p>
          <a:p>
            <a:pPr marL="0" marR="0" lvl="0" indent="0" algn="ctr" rtl="0" hangingPunct="0">
              <a:lnSpc>
                <a:spcPct val="100000"/>
              </a:lnSpc>
              <a:spcBef>
                <a:spcPts val="0"/>
              </a:spcBef>
              <a:spcAft>
                <a:spcPts val="0"/>
              </a:spcAft>
              <a:buNone/>
              <a:tabLst/>
            </a:pPr>
            <a:r>
              <a:rPr lang="en-US" sz="1800" b="0" i="0" u="none" strike="noStrike" kern="1200" baseline="0" dirty="0">
                <a:ln>
                  <a:noFill/>
                </a:ln>
                <a:solidFill>
                  <a:srgbClr val="000000"/>
                </a:solidFill>
                <a:latin typeface="Times New Roman" pitchFamily="18"/>
                <a:ea typeface="Segoe UI" pitchFamily="34"/>
                <a:cs typeface="Segoe UI" pitchFamily="34"/>
              </a:rPr>
              <a:t>€</a:t>
            </a:r>
            <a:r>
              <a:rPr lang="en-US" baseline="0" dirty="0">
                <a:solidFill>
                  <a:srgbClr val="000000"/>
                </a:solidFill>
                <a:latin typeface="Alef" pitchFamily="18"/>
                <a:ea typeface="Segoe UI" pitchFamily="34"/>
                <a:cs typeface="Alef" pitchFamily="2"/>
              </a:rPr>
              <a:t>20</a:t>
            </a:r>
            <a:endParaRPr lang="en-US" sz="1800" b="0" i="0" u="none" strike="noStrike" kern="1200" dirty="0">
              <a:ln>
                <a:noFill/>
              </a:ln>
              <a:latin typeface="Alef" pitchFamily="18"/>
              <a:ea typeface="Lucida Sans Unicode" pitchFamily="2"/>
              <a:cs typeface="Alef" pitchFamily="2"/>
            </a:endParaRPr>
          </a:p>
          <a:p>
            <a:pPr marL="0" marR="0" lvl="0" indent="0" algn="ctr"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US$ 20.78 per person</a:t>
            </a:r>
          </a:p>
        </p:txBody>
      </p:sp>
      <p:pic>
        <p:nvPicPr>
          <p:cNvPr id="4" name="Picture 3">
            <a:extLst>
              <a:ext uri="{FF2B5EF4-FFF2-40B4-BE49-F238E27FC236}">
                <a16:creationId xmlns:a16="http://schemas.microsoft.com/office/drawing/2014/main" id="{A4754D58-9C8F-C7D1-D14D-E180D52711A4}"/>
              </a:ext>
            </a:extLst>
          </p:cNvPr>
          <p:cNvPicPr>
            <a:picLocks noChangeAspect="1"/>
          </p:cNvPicPr>
          <p:nvPr/>
        </p:nvPicPr>
        <p:blipFill>
          <a:blip r:embed="rId4">
            <a:lum/>
            <a:alphaModFix/>
          </a:blip>
          <a:srcRect l="8079" t="7051" r="3154" b="4837"/>
          <a:stretch>
            <a:fillRect/>
          </a:stretch>
        </p:blipFill>
        <p:spPr>
          <a:xfrm>
            <a:off x="4228919" y="878400"/>
            <a:ext cx="5739480" cy="3993840"/>
          </a:xfrm>
          <a:prstGeom prst="rect">
            <a:avLst/>
          </a:prstGeom>
          <a:noFill/>
          <a:ln>
            <a:noFill/>
          </a:ln>
        </p:spPr>
      </p:pic>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1420</Words>
  <Application>Microsoft Office PowerPoint</Application>
  <PresentationFormat>Custom</PresentationFormat>
  <Paragraphs>170</Paragraphs>
  <Slides>20</Slides>
  <Notes>18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Alef</vt:lpstr>
      <vt:lpstr>Arial</vt:lpstr>
      <vt:lpstr>AvenirNext-DemiBold</vt:lpstr>
      <vt:lpstr>AvenirNext-Regular</vt:lpstr>
      <vt:lpstr>Calibri</vt:lpstr>
      <vt:lpstr>Calibri Light</vt:lpstr>
      <vt:lpstr>Liberation Sans</vt:lpstr>
      <vt:lpstr>Segoe UI</vt:lpstr>
      <vt:lpstr>Times New Roman</vt:lpstr>
      <vt:lpstr>Wingdings</vt:lpstr>
      <vt:lpstr>Blue_Curve1</vt:lpstr>
      <vt:lpstr>Default</vt:lpstr>
      <vt:lpstr>Office Theme</vt:lpstr>
      <vt:lpstr>Valencia Spain </vt:lpstr>
      <vt:lpstr>What I Will Cover</vt:lpstr>
      <vt:lpstr>My Port Philosophy</vt:lpstr>
      <vt:lpstr>PowerPoint Presentation</vt:lpstr>
      <vt:lpstr>PowerPoint Presentation</vt:lpstr>
      <vt:lpstr>About Valencia</vt:lpstr>
      <vt:lpstr>Valencia Points of Interest</vt:lpstr>
      <vt:lpstr>24 HourTourist Card</vt:lpstr>
      <vt:lpstr>24 Hour Hop-on Hop-off  Bus Ticket</vt:lpstr>
      <vt:lpstr>Hop-on Hop-off  Bus Stops</vt:lpstr>
      <vt:lpstr>El Puerto</vt:lpstr>
      <vt:lpstr>Museo Fallero</vt:lpstr>
      <vt:lpstr>Museo Fallero</vt:lpstr>
      <vt:lpstr>Ciudad de las Artes y las Ciencias.</vt:lpstr>
      <vt:lpstr>Oceanografico</vt:lpstr>
      <vt:lpstr>Centro Comercial Aqua</vt:lpstr>
      <vt:lpstr>Playa de Las Arenas</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69</cp:revision>
  <dcterms:created xsi:type="dcterms:W3CDTF">2023-03-25T21:24:27Z</dcterms:created>
  <dcterms:modified xsi:type="dcterms:W3CDTF">2023-04-14T05:12:25Z</dcterms:modified>
</cp:coreProperties>
</file>