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56" r:id="rId2"/>
    <p:sldId id="273" r:id="rId3"/>
    <p:sldId id="257" r:id="rId4"/>
    <p:sldId id="274" r:id="rId5"/>
    <p:sldId id="259" r:id="rId6"/>
    <p:sldId id="278" r:id="rId7"/>
    <p:sldId id="261" r:id="rId8"/>
    <p:sldId id="265" r:id="rId9"/>
    <p:sldId id="266" r:id="rId10"/>
    <p:sldId id="275" r:id="rId11"/>
    <p:sldId id="276" r:id="rId12"/>
    <p:sldId id="272" r:id="rId13"/>
    <p:sldId id="277" r:id="rId14"/>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3272" autoAdjust="0"/>
  </p:normalViewPr>
  <p:slideViewPr>
    <p:cSldViewPr snapToGrid="0">
      <p:cViewPr varScale="1">
        <p:scale>
          <a:sx n="94" d="100"/>
          <a:sy n="94" d="100"/>
        </p:scale>
        <p:origin x="3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11</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79970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12</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a:t>
            </a:fld>
            <a:endParaRPr lang="en-US"/>
          </a:p>
        </p:txBody>
      </p:sp>
    </p:spTree>
    <p:extLst>
      <p:ext uri="{BB962C8B-B14F-4D97-AF65-F5344CB8AC3E}">
        <p14:creationId xmlns:p14="http://schemas.microsoft.com/office/powerpoint/2010/main" val="2154998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5</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180567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7</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8</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9</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10</a:t>
            </a:fld>
            <a:endParaRPr lang="en-US"/>
          </a:p>
        </p:txBody>
      </p:sp>
    </p:spTree>
    <p:extLst>
      <p:ext uri="{BB962C8B-B14F-4D97-AF65-F5344CB8AC3E}">
        <p14:creationId xmlns:p14="http://schemas.microsoft.com/office/powerpoint/2010/main" val="295028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214313"/>
            <a:ext cx="10080625" cy="2143125"/>
          </a:xfrm>
          <a:prstGeom prst="rect">
            <a:avLst/>
          </a:prstGeom>
        </p:spPr>
        <p:txBody>
          <a:bodyPr vert="horz" wrap="square">
            <a:spAutoFit/>
          </a:bodyPr>
          <a:lstStyle/>
          <a:p>
            <a:pPr lvl="0" algn="ctr" rtl="0"/>
            <a:r>
              <a:rPr lang="en-US" sz="4800" b="1" dirty="0">
                <a:latin typeface="Times New Roman" panose="02020603050405020304" pitchFamily="18" charset="0"/>
                <a:cs typeface="Times New Roman" panose="02020603050405020304" pitchFamily="18" charset="0"/>
              </a:rPr>
              <a:t>Valdez Alaska</a:t>
            </a:r>
            <a:br>
              <a:rPr lang="en-US" sz="4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Presented by</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Fellow Cruiser</a:t>
            </a:r>
            <a:br>
              <a:rPr lang="en-US" sz="80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Marc Silver</a:t>
            </a:r>
            <a:endParaRPr lang="en-US" sz="4400" b="1" dirty="0">
              <a:solidFill>
                <a:srgbClr val="000000"/>
              </a:solidFill>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0D61EDD6-B65F-1387-9355-EEAEAA13A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912" y="2672337"/>
            <a:ext cx="411480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122" name="Picture 2" descr="media-collage">
            <a:extLst>
              <a:ext uri="{FF2B5EF4-FFF2-40B4-BE49-F238E27FC236}">
                <a16:creationId xmlns:a16="http://schemas.microsoft.com/office/drawing/2014/main" id="{E53EF45B-73A8-662D-B5D6-4ADA64A9A5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02"/>
          <a:stretch/>
        </p:blipFill>
        <p:spPr bwMode="auto">
          <a:xfrm>
            <a:off x="0" y="-29183"/>
            <a:ext cx="10080624" cy="56751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20B7AF-108B-234A-3C3B-EB5DFC1BFAD6}"/>
              </a:ext>
            </a:extLst>
          </p:cNvPr>
          <p:cNvSpPr txBox="1"/>
          <p:nvPr/>
        </p:nvSpPr>
        <p:spPr>
          <a:xfrm>
            <a:off x="0" y="-60527"/>
            <a:ext cx="10080625" cy="830997"/>
          </a:xfrm>
          <a:prstGeom prst="rect">
            <a:avLst/>
          </a:prstGeom>
          <a:noFill/>
        </p:spPr>
        <p:txBody>
          <a:bodyPr wrap="square">
            <a:spAutoFit/>
          </a:bodyPr>
          <a:lstStyle/>
          <a:p>
            <a:pPr algn="ctr"/>
            <a:r>
              <a:rPr lang="en-US" sz="4400" b="1" i="0" dirty="0">
                <a:solidFill>
                  <a:srgbClr val="1A2B49"/>
                </a:solidFill>
                <a:effectLst/>
                <a:latin typeface="Times New Roman" panose="02020603050405020304" pitchFamily="18" charset="0"/>
                <a:cs typeface="Times New Roman" panose="02020603050405020304" pitchFamily="18" charset="0"/>
              </a:rPr>
              <a:t>Columbia Glacier Cruise</a:t>
            </a:r>
            <a:r>
              <a:rPr lang="en-US" altLang="en-US" sz="4800" b="1" dirty="0"/>
              <a:t>	</a:t>
            </a:r>
            <a:endParaRPr lang="en-US" sz="4800"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550AE3BB-7284-4F0F-03DB-AD11750C1D18}"/>
              </a:ext>
            </a:extLst>
          </p:cNvPr>
          <p:cNvSpPr txBox="1"/>
          <p:nvPr/>
        </p:nvSpPr>
        <p:spPr>
          <a:xfrm>
            <a:off x="-1" y="1712068"/>
            <a:ext cx="3747917" cy="1323439"/>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Visit the Columbia Glacier area and view history in the making as Columbia Glacier retreats into the Chugach Mountains. </a:t>
            </a:r>
          </a:p>
        </p:txBody>
      </p:sp>
      <p:sp>
        <p:nvSpPr>
          <p:cNvPr id="4" name="TextBox 3">
            <a:extLst>
              <a:ext uri="{FF2B5EF4-FFF2-40B4-BE49-F238E27FC236}">
                <a16:creationId xmlns:a16="http://schemas.microsoft.com/office/drawing/2014/main" id="{FDFFFB8E-B527-EAF3-87B5-1DB9643A2AF6}"/>
              </a:ext>
            </a:extLst>
          </p:cNvPr>
          <p:cNvSpPr txBox="1"/>
          <p:nvPr/>
        </p:nvSpPr>
        <p:spPr>
          <a:xfrm>
            <a:off x="6916366" y="4962664"/>
            <a:ext cx="3164259" cy="707886"/>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Tour Pricing: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From $167.00 per person</a:t>
            </a:r>
          </a:p>
        </p:txBody>
      </p:sp>
      <p:sp>
        <p:nvSpPr>
          <p:cNvPr id="5" name="TextBox 4">
            <a:extLst>
              <a:ext uri="{FF2B5EF4-FFF2-40B4-BE49-F238E27FC236}">
                <a16:creationId xmlns:a16="http://schemas.microsoft.com/office/drawing/2014/main" id="{E47702F1-F057-57C2-2ED7-F7C4C6FD1418}"/>
              </a:ext>
            </a:extLst>
          </p:cNvPr>
          <p:cNvSpPr txBox="1"/>
          <p:nvPr/>
        </p:nvSpPr>
        <p:spPr>
          <a:xfrm>
            <a:off x="6332706" y="1837798"/>
            <a:ext cx="3747917" cy="923330"/>
          </a:xfrm>
          <a:prstGeom prst="rect">
            <a:avLst/>
          </a:prstGeom>
          <a:noFill/>
        </p:spPr>
        <p:txBody>
          <a:bodyPr wrap="square">
            <a:spAutoFit/>
          </a:bodyPr>
          <a:lstStyle/>
          <a:p>
            <a:pPr marL="285750" indent="-285750">
              <a:buFont typeface="Arial" panose="020B0604020202020204" pitchFamily="34" charset="0"/>
              <a:buChar char="•"/>
            </a:pPr>
            <a:r>
              <a:rPr lang="en-US" sz="1800" dirty="0">
                <a:solidFill>
                  <a:schemeClr val="bg1"/>
                </a:solidFill>
                <a:latin typeface="Times New Roman" panose="02020603050405020304" pitchFamily="18" charset="0"/>
                <a:cs typeface="Times New Roman" panose="02020603050405020304" pitchFamily="18" charset="0"/>
              </a:rPr>
              <a:t>Take the chance to see otters, seals, whales, sea otters, and more. Duration 6 hours</a:t>
            </a:r>
            <a:endParaRPr lang="en-US" dirty="0"/>
          </a:p>
        </p:txBody>
      </p:sp>
    </p:spTree>
    <p:extLst>
      <p:ext uri="{BB962C8B-B14F-4D97-AF65-F5344CB8AC3E}">
        <p14:creationId xmlns:p14="http://schemas.microsoft.com/office/powerpoint/2010/main" val="278344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479425"/>
          </a:xfrm>
          <a:prstGeom prst="rect">
            <a:avLst/>
          </a:prstGeom>
        </p:spPr>
        <p:txBody>
          <a:bodyPr vert="horz"/>
          <a:lstStyle/>
          <a:p>
            <a:pPr lvl="0" algn="ctr" rtl="0"/>
            <a:r>
              <a:rPr lang="en-US"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1342416" y="1079500"/>
            <a:ext cx="7198469" cy="3600450"/>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Valdez is a beautiful City with a rich history and numerous attractions. Whether you're looking for stunning views, historic sites, or unique attractions, Valdez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Valdez.</a:t>
            </a:r>
          </a:p>
        </p:txBody>
      </p:sp>
    </p:spTree>
    <p:extLst>
      <p:ext uri="{BB962C8B-B14F-4D97-AF65-F5344CB8AC3E}">
        <p14:creationId xmlns:p14="http://schemas.microsoft.com/office/powerpoint/2010/main" val="403613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Valdez!</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Trip Advisor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Museum, Park and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050587" y="1410787"/>
            <a:ext cx="8824932" cy="4071314"/>
          </a:xfrm>
        </p:spPr>
        <p:txBody>
          <a:bodyPr/>
          <a:lstStyle/>
          <a:p>
            <a:pPr algn="l">
              <a:buFont typeface="Wingdings" panose="05000000000000000000" pitchFamily="2" charset="2"/>
              <a:buChar char=""/>
            </a:pPr>
            <a:r>
              <a:rPr lang="en-US" altLang="en-US" sz="3200" b="1" dirty="0">
                <a:solidFill>
                  <a:schemeClr val="tx1"/>
                </a:solidFill>
                <a:latin typeface="Times New Roman" panose="02020603050405020304" pitchFamily="18" charset="0"/>
                <a:cs typeface="Times New Roman" panose="02020603050405020304" pitchFamily="18" charset="0"/>
              </a:rPr>
              <a:t>My Port Philosophy</a:t>
            </a:r>
            <a:endParaRPr lang="en-US" altLang="en-US" sz="32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32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3200" b="1" dirty="0">
                <a:solidFill>
                  <a:schemeClr val="tx1"/>
                </a:solidFill>
                <a:latin typeface="Times New Roman" panose="02020603050405020304" pitchFamily="18" charset="0"/>
                <a:cs typeface="Times New Roman" panose="02020603050405020304" pitchFamily="18" charset="0"/>
              </a:rPr>
              <a:t>About </a:t>
            </a:r>
            <a:r>
              <a:rPr lang="en-US" sz="3200" b="1" dirty="0">
                <a:latin typeface="Times New Roman" panose="02020603050405020304" pitchFamily="18" charset="0"/>
                <a:cs typeface="Times New Roman" panose="02020603050405020304" pitchFamily="18" charset="0"/>
              </a:rPr>
              <a:t>Valdez</a:t>
            </a:r>
          </a:p>
          <a:p>
            <a:pPr algn="l">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Getting around Valdez </a:t>
            </a:r>
          </a:p>
          <a:p>
            <a:pPr algn="l">
              <a:buFont typeface="Wingdings" panose="05000000000000000000" pitchFamily="2" charset="2"/>
              <a:buChar char=""/>
            </a:pPr>
            <a:r>
              <a:rPr lang="en-US" altLang="en-US" sz="3200" b="1" dirty="0">
                <a:solidFill>
                  <a:schemeClr val="tx1"/>
                </a:solidFill>
                <a:latin typeface="Times New Roman" panose="02020603050405020304" pitchFamily="18" charset="0"/>
                <a:cs typeface="Times New Roman" panose="02020603050405020304" pitchFamily="18" charset="0"/>
              </a:rPr>
              <a:t>Points of Interest</a:t>
            </a:r>
          </a:p>
          <a:p>
            <a:pPr algn="l">
              <a:buFont typeface="Wingdings" panose="05000000000000000000" pitchFamily="2" charset="2"/>
              <a:buChar char=""/>
            </a:pPr>
            <a:r>
              <a:rPr lang="en-US" altLang="en-US" sz="32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3200" b="1" dirty="0">
                <a:solidFill>
                  <a:schemeClr val="tx1"/>
                </a:solidFill>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13484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50863"/>
            <a:ext cx="10080625" cy="646331"/>
          </a:xfrm>
          <a:prstGeom prst="rect">
            <a:avLst/>
          </a:prstGeom>
        </p:spPr>
        <p:txBody>
          <a:bodyPr vert="horz" wrap="square">
            <a:spAutoFit/>
          </a:bodyPr>
          <a:lstStyle/>
          <a:p>
            <a:pPr lvl="0" algn="ctr" rtl="0"/>
            <a:r>
              <a:rPr lang="en-US" sz="40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 </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 </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155643" y="1047022"/>
            <a:ext cx="9747114"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for,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latin typeface="Times New Roman" panose="02020603050405020304" pitchFamily="18" charset="0"/>
                <a:cs typeface="Times New Roman" panose="02020603050405020304" pitchFamily="18" charset="0"/>
              </a:rPr>
            </a:br>
            <a:endParaRPr lang="en-US" altLang="en-US" sz="1800" dirty="0">
              <a:latin typeface="Times New Roman" panose="02020603050405020304" pitchFamily="18" charset="0"/>
              <a:cs typeface="Times New Roman" panose="02020603050405020304" pitchFamily="18" charset="0"/>
            </a:endParaRP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sailing through the ocean&#10;&#10;Description automatically generated">
            <a:extLst>
              <a:ext uri="{FF2B5EF4-FFF2-40B4-BE49-F238E27FC236}">
                <a16:creationId xmlns:a16="http://schemas.microsoft.com/office/drawing/2014/main" id="{C835BB8C-AD4E-86DC-6A64-624A7629C3B5}"/>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5057319" y="1"/>
            <a:ext cx="5020785" cy="1343378"/>
          </a:xfrm>
          <a:prstGeom prst="rect">
            <a:avLst/>
          </a:prstGeom>
        </p:spPr>
        <p:txBody>
          <a:bodyPr vert="horz" lIns="91440" tIns="45720" rIns="91440" bIns="45720" rtlCol="0" anchor="ctr">
            <a:normAutofit/>
          </a:bodyPr>
          <a:lstStyle/>
          <a:p>
            <a:pPr lvl="0" algn="ctr"/>
            <a:r>
              <a:rPr lang="en-US" b="1" dirty="0">
                <a:latin typeface="Times New Roman" panose="02020603050405020304" pitchFamily="18" charset="0"/>
                <a:cs typeface="Times New Roman" panose="02020603050405020304" pitchFamily="18" charset="0"/>
              </a:rPr>
              <a:t>About Valdez</a:t>
            </a:r>
          </a:p>
        </p:txBody>
      </p:sp>
      <p:pic>
        <p:nvPicPr>
          <p:cNvPr id="6146" name="Picture 2">
            <a:extLst>
              <a:ext uri="{FF2B5EF4-FFF2-40B4-BE49-F238E27FC236}">
                <a16:creationId xmlns:a16="http://schemas.microsoft.com/office/drawing/2014/main" id="{C4ABAE1C-BB5E-7330-ECFA-31402C023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52" r="31383" b="-1"/>
          <a:stretch/>
        </p:blipFill>
        <p:spPr bwMode="auto">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5057318" y="1343378"/>
            <a:ext cx="5020785" cy="4327172"/>
          </a:xfrm>
          <a:prstGeom prst="rect">
            <a:avLst/>
          </a:prstGeom>
        </p:spPr>
        <p:txBody>
          <a:bodyPr vert="horz" lIns="91440" tIns="45720" rIns="91440" bIns="45720" rtlCol="0">
            <a:noAutofit/>
          </a:bodyPr>
          <a:lstStyle/>
          <a:p>
            <a:r>
              <a:rPr lang="en-US" sz="2000" dirty="0">
                <a:latin typeface="Times New Roman" panose="02020603050405020304" pitchFamily="18" charset="0"/>
                <a:cs typeface="Times New Roman" panose="02020603050405020304" pitchFamily="18" charset="0"/>
              </a:rPr>
              <a:t>The Valdez deepwater port, at the head of a long, dramatic fjord, was first developed with the 1898 Klondike gold rush and an ill-fated attempt to establish an alternative route to the gold fields from here. </a:t>
            </a:r>
          </a:p>
          <a:p>
            <a:r>
              <a:rPr lang="en-US" sz="2000" dirty="0">
                <a:latin typeface="Times New Roman" panose="02020603050405020304" pitchFamily="18" charset="0"/>
                <a:cs typeface="Times New Roman" panose="02020603050405020304" pitchFamily="18" charset="0"/>
              </a:rPr>
              <a:t>The area around Valdez was never permanently inhabited before the founding of the town by white settlers, although Natives did use the land for hunting and fishing.</a:t>
            </a:r>
          </a:p>
          <a:p>
            <a:r>
              <a:rPr lang="en-US" sz="2000" dirty="0">
                <a:latin typeface="Times New Roman" panose="02020603050405020304" pitchFamily="18" charset="0"/>
                <a:cs typeface="Times New Roman" panose="02020603050405020304" pitchFamily="18" charset="0"/>
              </a:rPr>
              <a:t>The City was founded just prior to the turn of the 20th century as a gateway to the "All-American Route" to interior gold and copper fields.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0"/>
            <a:ext cx="5147935" cy="1366173"/>
          </a:xfrm>
          <a:prstGeom prst="rect">
            <a:avLst/>
          </a:prstGeom>
        </p:spPr>
        <p:txBody>
          <a:bodyPr vert="horz" lIns="91440" tIns="45720" rIns="91440" bIns="45720" rtlCol="0" anchor="ctr">
            <a:normAutofit/>
          </a:bodyPr>
          <a:lstStyle/>
          <a:p>
            <a:pPr lvl="0" algn="ctr"/>
            <a:r>
              <a:rPr lang="en-US" b="1" dirty="0">
                <a:latin typeface="Times New Roman" panose="02020603050405020304" pitchFamily="18" charset="0"/>
                <a:cs typeface="Times New Roman" panose="02020603050405020304" pitchFamily="18" charset="0"/>
              </a:rPr>
              <a:t>About Valdez</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1" y="1079769"/>
            <a:ext cx="5147935" cy="5107021"/>
          </a:xfrm>
          <a:prstGeom prst="rect">
            <a:avLst/>
          </a:prstGeom>
        </p:spPr>
        <p:txBody>
          <a:bodyPr vert="horz" lIns="91440" tIns="45720" rIns="91440" bIns="45720" rtlCol="0">
            <a:noAutofit/>
          </a:bodyPr>
          <a:lstStyle/>
          <a:p>
            <a:r>
              <a:rPr lang="en-US" sz="2000" dirty="0">
                <a:latin typeface="Times New Roman" panose="02020603050405020304" pitchFamily="18" charset="0"/>
                <a:cs typeface="Times New Roman" panose="02020603050405020304" pitchFamily="18" charset="0"/>
              </a:rPr>
              <a:t>Incorporated in 1901, the community's first hundred years have been marked by a number of significant events the most notable of which are: The 1964 Alaska Earthquake, being chosen as the terminus of the trans-Alaska Pipeline, and the 1989 Exxon Valdez Oil Spill.</a:t>
            </a:r>
          </a:p>
          <a:p>
            <a:r>
              <a:rPr lang="en-US" sz="2000" dirty="0">
                <a:latin typeface="Times New Roman" panose="02020603050405020304" pitchFamily="18" charset="0"/>
                <a:cs typeface="Times New Roman" panose="02020603050405020304" pitchFamily="18" charset="0"/>
              </a:rPr>
              <a:t>Valdez has a friendly, Alaskan small-town feel. Not only do they enjoy a myriad recreational opportunities, but they also take pride in a quality of life provided by mountain coastal living at its best. </a:t>
            </a:r>
          </a:p>
          <a:p>
            <a:r>
              <a:rPr lang="en-US" sz="2000" dirty="0">
                <a:latin typeface="Times New Roman" panose="02020603050405020304" pitchFamily="18" charset="0"/>
                <a:cs typeface="Times New Roman" panose="02020603050405020304" pitchFamily="18" charset="0"/>
              </a:rPr>
              <a:t>You can enjoy the endless open space and wilderness; surrounded by the Chugach national forest, with over 30 miles of recreation paths and trails.</a:t>
            </a:r>
          </a:p>
        </p:txBody>
      </p:sp>
      <p:pic>
        <p:nvPicPr>
          <p:cNvPr id="7170" name="Picture 2">
            <a:extLst>
              <a:ext uri="{FF2B5EF4-FFF2-40B4-BE49-F238E27FC236}">
                <a16:creationId xmlns:a16="http://schemas.microsoft.com/office/drawing/2014/main" id="{B7215330-531D-7ED4-1CBC-EA5475AC1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55" r="21838" b="1"/>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282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22225"/>
            <a:ext cx="10080624" cy="793750"/>
          </a:xfrm>
          <a:prstGeom prst="rect">
            <a:avLst/>
          </a:prstGeom>
        </p:spPr>
        <p:txBody>
          <a:bodyPr vert="horz"/>
          <a:lstStyle/>
          <a:p>
            <a:pPr lvl="0" algn="ctr" rtl="0">
              <a:lnSpc>
                <a:spcPct val="115000"/>
              </a:lnSpc>
              <a:spcAft>
                <a:spcPts val="1236"/>
              </a:spcAft>
            </a:pPr>
            <a:r>
              <a:rPr lang="en-US" sz="4000" b="1" dirty="0">
                <a:solidFill>
                  <a:srgbClr val="000000"/>
                </a:solidFill>
                <a:latin typeface="Times New Roman" panose="02020603050405020304" pitchFamily="18" charset="0"/>
                <a:cs typeface="Times New Roman" panose="02020603050405020304" pitchFamily="18" charset="0"/>
              </a:rPr>
              <a:t>Getting Around Valdez</a:t>
            </a:r>
          </a:p>
        </p:txBody>
      </p:sp>
      <p:sp>
        <p:nvSpPr>
          <p:cNvPr id="8" name="TextBox 7">
            <a:extLst>
              <a:ext uri="{FF2B5EF4-FFF2-40B4-BE49-F238E27FC236}">
                <a16:creationId xmlns:a16="http://schemas.microsoft.com/office/drawing/2014/main" id="{FEA2BF4D-FA93-DE63-B297-86861BB573F8}"/>
              </a:ext>
            </a:extLst>
          </p:cNvPr>
          <p:cNvSpPr txBox="1"/>
          <p:nvPr/>
        </p:nvSpPr>
        <p:spPr>
          <a:xfrm>
            <a:off x="0" y="760237"/>
            <a:ext cx="9926425" cy="2246769"/>
          </a:xfrm>
          <a:prstGeom prst="rect">
            <a:avLst/>
          </a:prstGeom>
          <a:noFill/>
        </p:spPr>
        <p:txBody>
          <a:bodyPr wrap="square">
            <a:spAutoFit/>
          </a:bodyPr>
          <a:lstStyle/>
          <a:p>
            <a:pPr marL="342900" lvl="0" indent="-342900" hangingPunct="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main part of the town and boat harbor are compact enough to walk, but you will need wheels for the attractions on Dayville Road, most of the hiking trails. </a:t>
            </a:r>
          </a:p>
          <a:p>
            <a:pPr marL="342900" lvl="0" indent="-342900" hangingPunct="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Rental cars are available at the airport, but not near the port.</a:t>
            </a:r>
          </a:p>
          <a:p>
            <a:pPr marL="342900" lvl="0" indent="-342900" hangingPunct="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Taxis are available from Valdez Yellow Cab (tel. 907/835-2500).</a:t>
            </a:r>
          </a:p>
          <a:p>
            <a:pPr hangingPunct="0"/>
            <a:r>
              <a:rPr lang="en-US" sz="2000" b="1" dirty="0">
                <a:latin typeface="Times New Roman" panose="02020603050405020304" pitchFamily="18" charset="0"/>
                <a:cs typeface="Times New Roman" panose="02020603050405020304" pitchFamily="18" charset="0"/>
              </a:rPr>
              <a:t>Trolley Town Tour </a:t>
            </a:r>
          </a:p>
          <a:p>
            <a:pPr marL="342900" lvl="0" indent="-342900" hangingPunct="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Hop on the vintage trolley and learn the layout of the town. You will be show downtown and the best spots to explore on your own, shop, eat and drink. </a:t>
            </a:r>
          </a:p>
        </p:txBody>
      </p:sp>
      <p:pic>
        <p:nvPicPr>
          <p:cNvPr id="2050" name="Picture 2">
            <a:extLst>
              <a:ext uri="{FF2B5EF4-FFF2-40B4-BE49-F238E27FC236}">
                <a16:creationId xmlns:a16="http://schemas.microsoft.com/office/drawing/2014/main" id="{825D6E61-3B32-C4D9-33DE-1434B0714D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99" r="13716" b="33395"/>
          <a:stretch/>
        </p:blipFill>
        <p:spPr bwMode="auto">
          <a:xfrm>
            <a:off x="0" y="3029231"/>
            <a:ext cx="4075889" cy="26413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E8169A-E9B7-EC58-3B91-4C6953FCFF2C}"/>
              </a:ext>
            </a:extLst>
          </p:cNvPr>
          <p:cNvSpPr txBox="1"/>
          <p:nvPr/>
        </p:nvSpPr>
        <p:spPr>
          <a:xfrm>
            <a:off x="4075889" y="3007006"/>
            <a:ext cx="6004735" cy="2308324"/>
          </a:xfrm>
          <a:prstGeom prst="rect">
            <a:avLst/>
          </a:prstGeom>
          <a:noFill/>
        </p:spPr>
        <p:txBody>
          <a:bodyPr wrap="square">
            <a:spAutoFit/>
          </a:bodyPr>
          <a:lstStyle/>
          <a:p>
            <a:pPr marL="342900" lvl="0" indent="-342900" hangingPunct="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This trip includes a 15-minute stop at the waterfall and viewing area, stop at Kelsey or Dock Point for pictures and option to get off the Trolley at the beginning of the Brewery Row for a refreshing drink or bite to eat or continue to the starting point at the Visitor Center. </a:t>
            </a:r>
          </a:p>
          <a:p>
            <a:pPr marL="342900" lvl="0" indent="-342900" hangingPunct="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This trip is narrated with interesting and fun info about Valdez.</a:t>
            </a:r>
          </a:p>
          <a:p>
            <a:pPr marL="342900" lvl="0" indent="-342900" hangingPunct="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Adult fare is $30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10">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22225"/>
            <a:ext cx="10080625" cy="793750"/>
          </a:xfrm>
          <a:prstGeom prst="rect">
            <a:avLst/>
          </a:prstGeom>
        </p:spPr>
        <p:txBody>
          <a:bodyPr vert="horz"/>
          <a:lstStyle/>
          <a:p>
            <a:pPr algn="ctr" fontAlgn="base"/>
            <a:r>
              <a:rPr lang="en-US" b="1" i="0" u="none" strike="noStrike" dirty="0">
                <a:effectLst/>
                <a:latin typeface="Times New Roman" panose="02020603050405020304" pitchFamily="18" charset="0"/>
                <a:cs typeface="Times New Roman" panose="02020603050405020304" pitchFamily="18" charset="0"/>
              </a:rPr>
              <a:t>Maxine &amp; Jesse Whitney Museum</a:t>
            </a:r>
            <a:endParaRPr lang="en-US" b="1" i="0" dirty="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4363CA7-FF31-5E41-E796-43416E0445B9}"/>
              </a:ext>
            </a:extLst>
          </p:cNvPr>
          <p:cNvSpPr txBox="1"/>
          <p:nvPr/>
        </p:nvSpPr>
        <p:spPr>
          <a:xfrm>
            <a:off x="150829" y="895547"/>
            <a:ext cx="9929795" cy="4708981"/>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Maxine &amp; Jesse Whitney Museum contains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one of the largest collections of Native Alaskan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art and artifacts in the world.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Whitneys came to Alaska in 1947, and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Maxine traveled to Native villages throughout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territory, buying items directly from the artists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to sell in her gift shop.</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1969, Maxine assumed ownership of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Eskimo Museum in Fairbanks and continued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collecting until the mid-1980s.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collection was donated by Ms. Whitney to Prince William Sound Community College in 1998. The artifacts were housed in a climate-controlled facility at the Valdez Airport for ten years and now finds a permanent home in the new state-of-the-art museum adjacent to the college.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Admission is free, but donations are always gratefully accepted.</a:t>
            </a:r>
          </a:p>
        </p:txBody>
      </p:sp>
      <p:pic>
        <p:nvPicPr>
          <p:cNvPr id="3074" name="Picture 2">
            <a:extLst>
              <a:ext uri="{FF2B5EF4-FFF2-40B4-BE49-F238E27FC236}">
                <a16:creationId xmlns:a16="http://schemas.microsoft.com/office/drawing/2014/main" id="{2E159FA1-9A3E-5BA5-5AEF-818D2C4D4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952" y="1011677"/>
            <a:ext cx="4399671" cy="26167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11">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1" y="22225"/>
            <a:ext cx="10054913" cy="793750"/>
          </a:xfrm>
          <a:prstGeom prst="rect">
            <a:avLst/>
          </a:prstGeom>
        </p:spPr>
        <p:txBody>
          <a:bodyPr vert="horz"/>
          <a:lstStyle/>
          <a:p>
            <a:pPr algn="ctr" fontAlgn="base"/>
            <a:r>
              <a:rPr lang="en-US" b="1" i="0" cap="all" dirty="0">
                <a:solidFill>
                  <a:srgbClr val="451112"/>
                </a:solidFill>
                <a:effectLst/>
                <a:latin typeface="Times New Roman" panose="02020603050405020304" pitchFamily="18" charset="0"/>
                <a:cs typeface="Times New Roman" panose="02020603050405020304" pitchFamily="18" charset="0"/>
              </a:rPr>
              <a:t>Valdez Museum</a:t>
            </a:r>
          </a:p>
        </p:txBody>
      </p:sp>
      <p:sp>
        <p:nvSpPr>
          <p:cNvPr id="8" name="TextBox 7">
            <a:extLst>
              <a:ext uri="{FF2B5EF4-FFF2-40B4-BE49-F238E27FC236}">
                <a16:creationId xmlns:a16="http://schemas.microsoft.com/office/drawing/2014/main" id="{FCED4790-07B2-275E-E4BB-E9D4083BF3D9}"/>
              </a:ext>
            </a:extLst>
          </p:cNvPr>
          <p:cNvSpPr txBox="1"/>
          <p:nvPr/>
        </p:nvSpPr>
        <p:spPr>
          <a:xfrm>
            <a:off x="25712" y="826595"/>
            <a:ext cx="10029200" cy="224676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Valdez Museum’s permanent historical exhibits reflect the history of Valdez, the Copper River Valley, and Prince William Sound from the earliest days, when Native Alaskans first occupied the area, to the present day.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Exhibits are located in two buildings that are four blocks apart. They recommend that visitors come to the Valdez Museum on Egan first for an overview of area  history and then visit the Valdez Museum on </a:t>
            </a:r>
            <a:r>
              <a:rPr lang="en-US" sz="2000" dirty="0" err="1">
                <a:latin typeface="Times New Roman" panose="02020603050405020304" pitchFamily="18" charset="0"/>
                <a:cs typeface="Times New Roman" panose="02020603050405020304" pitchFamily="18" charset="0"/>
              </a:rPr>
              <a:t>Hazelet</a:t>
            </a:r>
            <a:r>
              <a:rPr lang="en-US" sz="2000" dirty="0">
                <a:latin typeface="Times New Roman" panose="02020603050405020304" pitchFamily="18" charset="0"/>
                <a:cs typeface="Times New Roman" panose="02020603050405020304" pitchFamily="18" charset="0"/>
              </a:rPr>
              <a:t> location to gain a broader understanding of the period of time surrounding the 1964 Good Friday Earthquake.</a:t>
            </a:r>
          </a:p>
        </p:txBody>
      </p:sp>
      <p:sp>
        <p:nvSpPr>
          <p:cNvPr id="4" name="TextBox 3">
            <a:extLst>
              <a:ext uri="{FF2B5EF4-FFF2-40B4-BE49-F238E27FC236}">
                <a16:creationId xmlns:a16="http://schemas.microsoft.com/office/drawing/2014/main" id="{2EAD335E-9EC6-6EF4-580B-349102C7BDF3}"/>
              </a:ext>
            </a:extLst>
          </p:cNvPr>
          <p:cNvSpPr txBox="1"/>
          <p:nvPr/>
        </p:nvSpPr>
        <p:spPr>
          <a:xfrm>
            <a:off x="279671" y="4166868"/>
            <a:ext cx="5092430" cy="1631216"/>
          </a:xfrm>
          <a:prstGeom prst="rect">
            <a:avLst/>
          </a:prstGeom>
          <a:noFill/>
        </p:spPr>
        <p:txBody>
          <a:bodyPr wrap="square">
            <a:spAutoFit/>
          </a:bodyPr>
          <a:lstStyle/>
          <a:p>
            <a:pPr algn="l" fontAlgn="base">
              <a:buFont typeface="Arial" panose="020B0604020202020204" pitchFamily="34" charset="0"/>
              <a:buChar char="•"/>
            </a:pPr>
            <a:r>
              <a:rPr lang="en-US" sz="2000" b="0" i="0" dirty="0">
                <a:solidFill>
                  <a:srgbClr val="444444"/>
                </a:solidFill>
                <a:effectLst/>
                <a:latin typeface="Times New Roman" panose="02020603050405020304" pitchFamily="18" charset="0"/>
                <a:cs typeface="Times New Roman" panose="02020603050405020304" pitchFamily="18" charset="0"/>
              </a:rPr>
              <a:t>Adults-$12.00</a:t>
            </a:r>
          </a:p>
          <a:p>
            <a:pPr algn="l" fontAlgn="base">
              <a:buFont typeface="Arial" panose="020B0604020202020204" pitchFamily="34" charset="0"/>
              <a:buChar char="•"/>
            </a:pPr>
            <a:r>
              <a:rPr lang="en-US" sz="2000" b="0" i="0" dirty="0">
                <a:solidFill>
                  <a:srgbClr val="444444"/>
                </a:solidFill>
                <a:effectLst/>
                <a:latin typeface="Times New Roman" panose="02020603050405020304" pitchFamily="18" charset="0"/>
                <a:cs typeface="Times New Roman" panose="02020603050405020304" pitchFamily="18" charset="0"/>
              </a:rPr>
              <a:t>Senior (62 +)-$9.00</a:t>
            </a:r>
          </a:p>
          <a:p>
            <a:pPr algn="l" fontAlgn="base">
              <a:buFont typeface="Arial" panose="020B0604020202020204" pitchFamily="34" charset="0"/>
              <a:buChar char="•"/>
            </a:pPr>
            <a:r>
              <a:rPr lang="en-US" sz="2000" b="0" i="0" dirty="0">
                <a:solidFill>
                  <a:srgbClr val="444444"/>
                </a:solidFill>
                <a:effectLst/>
                <a:latin typeface="Times New Roman" panose="02020603050405020304" pitchFamily="18" charset="0"/>
                <a:cs typeface="Times New Roman" panose="02020603050405020304" pitchFamily="18" charset="0"/>
              </a:rPr>
              <a:t>Active Military – $9.00</a:t>
            </a:r>
          </a:p>
          <a:p>
            <a:pPr algn="l" fontAlgn="base">
              <a:buFont typeface="Arial" panose="020B0604020202020204" pitchFamily="34" charset="0"/>
              <a:buChar char="•"/>
            </a:pPr>
            <a:r>
              <a:rPr lang="en-US" sz="2000" b="0" i="0" dirty="0">
                <a:solidFill>
                  <a:srgbClr val="444444"/>
                </a:solidFill>
                <a:effectLst/>
                <a:latin typeface="Times New Roman" panose="02020603050405020304" pitchFamily="18" charset="0"/>
                <a:cs typeface="Times New Roman" panose="02020603050405020304" pitchFamily="18" charset="0"/>
              </a:rPr>
              <a:t>Youth(14 -17)-$7.00</a:t>
            </a:r>
          </a:p>
          <a:p>
            <a:pPr algn="l" fontAlgn="base">
              <a:buFont typeface="Arial" panose="020B0604020202020204" pitchFamily="34" charset="0"/>
              <a:buChar char="•"/>
            </a:pPr>
            <a:r>
              <a:rPr lang="en-US" sz="2000" b="0" i="0" dirty="0">
                <a:solidFill>
                  <a:srgbClr val="444444"/>
                </a:solidFill>
                <a:effectLst/>
                <a:latin typeface="Times New Roman" panose="02020603050405020304" pitchFamily="18" charset="0"/>
                <a:cs typeface="Times New Roman" panose="02020603050405020304" pitchFamily="18" charset="0"/>
              </a:rPr>
              <a:t>Youth (13 and younger)-Free</a:t>
            </a:r>
          </a:p>
        </p:txBody>
      </p:sp>
      <p:sp>
        <p:nvSpPr>
          <p:cNvPr id="5" name="TextBox 4">
            <a:extLst>
              <a:ext uri="{FF2B5EF4-FFF2-40B4-BE49-F238E27FC236}">
                <a16:creationId xmlns:a16="http://schemas.microsoft.com/office/drawing/2014/main" id="{9408825F-DD7A-8F85-2912-7A308D298953}"/>
              </a:ext>
            </a:extLst>
          </p:cNvPr>
          <p:cNvSpPr txBox="1"/>
          <p:nvPr/>
        </p:nvSpPr>
        <p:spPr>
          <a:xfrm>
            <a:off x="3414196" y="4343679"/>
            <a:ext cx="6666429" cy="1015663"/>
          </a:xfrm>
          <a:prstGeom prst="rect">
            <a:avLst/>
          </a:prstGeom>
          <a:noFill/>
        </p:spPr>
        <p:txBody>
          <a:bodyPr wrap="square">
            <a:spAutoFit/>
          </a:bodyPr>
          <a:lstStyle/>
          <a:p>
            <a:pPr algn="ctr" fontAlgn="base"/>
            <a:r>
              <a:rPr lang="en-US" sz="2000" b="0" i="0" dirty="0">
                <a:effectLst/>
                <a:latin typeface="Times New Roman" panose="02020603050405020304" pitchFamily="18" charset="0"/>
                <a:cs typeface="Times New Roman" panose="02020603050405020304" pitchFamily="18" charset="0"/>
              </a:rPr>
              <a:t>Adults:$12.00 / Senior (62 +): $9.00</a:t>
            </a:r>
          </a:p>
          <a:p>
            <a:pPr algn="ctr" fontAlgn="base"/>
            <a:r>
              <a:rPr lang="en-US" sz="2000" b="0" i="0" dirty="0">
                <a:effectLst/>
                <a:latin typeface="Times New Roman" panose="02020603050405020304" pitchFamily="18" charset="0"/>
                <a:cs typeface="Times New Roman" panose="02020603050405020304" pitchFamily="18" charset="0"/>
              </a:rPr>
              <a:t>Active Military: $9.00</a:t>
            </a:r>
          </a:p>
          <a:p>
            <a:pPr algn="ctr" fontAlgn="base"/>
            <a:r>
              <a:rPr lang="en-US" sz="2000" b="0" i="0" dirty="0">
                <a:effectLst/>
                <a:latin typeface="Times New Roman" panose="02020603050405020304" pitchFamily="18" charset="0"/>
                <a:cs typeface="Times New Roman" panose="02020603050405020304" pitchFamily="18" charset="0"/>
              </a:rPr>
              <a:t>Youth (14 -17): $7.00 / Youth (13 and younger): Free</a:t>
            </a:r>
          </a:p>
        </p:txBody>
      </p:sp>
      <p:pic>
        <p:nvPicPr>
          <p:cNvPr id="4098" name="Picture 2" descr="The Old Valdez and Valdez Museums.">
            <a:extLst>
              <a:ext uri="{FF2B5EF4-FFF2-40B4-BE49-F238E27FC236}">
                <a16:creationId xmlns:a16="http://schemas.microsoft.com/office/drawing/2014/main" id="{9DCAEF5F-DFE8-1515-9EA6-731034317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32305"/>
            <a:ext cx="3414197" cy="25604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C12175-705A-BFB5-445D-841DC06D6941}"/>
              </a:ext>
            </a:extLst>
          </p:cNvPr>
          <p:cNvSpPr txBox="1"/>
          <p:nvPr/>
        </p:nvSpPr>
        <p:spPr>
          <a:xfrm>
            <a:off x="3414197" y="2743241"/>
            <a:ext cx="6640714" cy="1600438"/>
          </a:xfrm>
          <a:prstGeom prst="rect">
            <a:avLst/>
          </a:prstGeom>
          <a:noFill/>
        </p:spPr>
        <p:txBody>
          <a:bodyPr wrap="square">
            <a:spAutoFit/>
          </a:bodyPr>
          <a:lstStyle/>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2007, the Valdez Museum opened up a </a:t>
            </a:r>
            <a:r>
              <a:rPr lang="en-US" sz="2000" dirty="0" err="1">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600 square-foot portion of its space dedicated to Alaska Natives, for the interpretation of the history and culture of the Natives of Prince William Sound and the Copper River Basin. </a:t>
            </a:r>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824</TotalTime>
  <Words>1245</Words>
  <Application>Microsoft Office PowerPoint</Application>
  <PresentationFormat>Custom</PresentationFormat>
  <Paragraphs>92</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Liberation Sans</vt:lpstr>
      <vt:lpstr>Times New Roman</vt:lpstr>
      <vt:lpstr>Wingdings</vt:lpstr>
      <vt:lpstr>Default</vt:lpstr>
      <vt:lpstr>Valdez Alaska Presented by Fellow Cruiser Marc Silver</vt:lpstr>
      <vt:lpstr>What I Will Cover</vt:lpstr>
      <vt:lpstr>My Port Philosophy</vt:lpstr>
      <vt:lpstr>PowerPoint Presentation</vt:lpstr>
      <vt:lpstr>About Valdez</vt:lpstr>
      <vt:lpstr>About Valdez</vt:lpstr>
      <vt:lpstr>Getting Around Valdez</vt:lpstr>
      <vt:lpstr>Maxine &amp; Jesse Whitney Museum</vt:lpstr>
      <vt:lpstr>Valdez Museum</vt:lpstr>
      <vt:lpstr>PowerPoint Presentation</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108</cp:revision>
  <dcterms:created xsi:type="dcterms:W3CDTF">2023-03-25T21:24:27Z</dcterms:created>
  <dcterms:modified xsi:type="dcterms:W3CDTF">2024-08-22T00:13:55Z</dcterms:modified>
</cp:coreProperties>
</file>