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68" r:id="rId2"/>
    <p:sldId id="273" r:id="rId3"/>
    <p:sldId id="274" r:id="rId4"/>
    <p:sldId id="275" r:id="rId5"/>
    <p:sldId id="276" r:id="rId6"/>
    <p:sldId id="257" r:id="rId7"/>
    <p:sldId id="277" r:id="rId8"/>
    <p:sldId id="278" r:id="rId9"/>
    <p:sldId id="279" r:id="rId10"/>
    <p:sldId id="258" r:id="rId11"/>
    <p:sldId id="283" r:id="rId12"/>
    <p:sldId id="282" r:id="rId13"/>
    <p:sldId id="291" r:id="rId14"/>
    <p:sldId id="284" r:id="rId15"/>
    <p:sldId id="292" r:id="rId16"/>
    <p:sldId id="293" r:id="rId17"/>
    <p:sldId id="294" r:id="rId18"/>
    <p:sldId id="295" r:id="rId19"/>
    <p:sldId id="261" r:id="rId20"/>
    <p:sldId id="289" r:id="rId21"/>
    <p:sldId id="290" r:id="rId22"/>
    <p:sldId id="287" r:id="rId23"/>
    <p:sldId id="286" r:id="rId24"/>
    <p:sldId id="266" r:id="rId25"/>
    <p:sldId id="267" r:id="rId26"/>
    <p:sldId id="272"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164" autoAdjust="0"/>
    <p:restoredTop sz="84889" autoAdjust="0"/>
  </p:normalViewPr>
  <p:slideViewPr>
    <p:cSldViewPr snapToGrid="0" snapToObjects="1">
      <p:cViewPr varScale="1">
        <p:scale>
          <a:sx n="73" d="100"/>
          <a:sy n="73" d="100"/>
        </p:scale>
        <p:origin x="1254"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0863C0-45B0-4425-9929-12CD5F8059CE}" type="datetimeFigureOut">
              <a:rPr lang="en-US" smtClean="0"/>
              <a:t>10/17/2025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645-CB9E-4DB3-919A-9ACB85C26875}" type="slidenum">
              <a:rPr lang="en-US" smtClean="0"/>
              <a:t>‹#›</a:t>
            </a:fld>
            <a:endParaRPr lang="en-US"/>
          </a:p>
        </p:txBody>
      </p:sp>
    </p:spTree>
    <p:extLst>
      <p:ext uri="{BB962C8B-B14F-4D97-AF65-F5344CB8AC3E}">
        <p14:creationId xmlns:p14="http://schemas.microsoft.com/office/powerpoint/2010/main" val="3312279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463645-CB9E-4DB3-919A-9ACB85C26875}" type="slidenum">
              <a:rPr lang="en-US" smtClean="0"/>
              <a:t>8</a:t>
            </a:fld>
            <a:endParaRPr lang="en-US"/>
          </a:p>
        </p:txBody>
      </p:sp>
    </p:spTree>
    <p:extLst>
      <p:ext uri="{BB962C8B-B14F-4D97-AF65-F5344CB8AC3E}">
        <p14:creationId xmlns:p14="http://schemas.microsoft.com/office/powerpoint/2010/main" val="184925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$25.70 for adults</a:t>
            </a:r>
            <a:br>
              <a:rPr lang="en-US" dirty="0"/>
            </a:br>
            <a:r>
              <a:rPr lang="en-US" dirty="0"/>
              <a:t>$20 for Students</a:t>
            </a:r>
            <a:br>
              <a:rPr lang="en-US" dirty="0"/>
            </a:br>
            <a:endParaRPr lang="en-US" dirty="0"/>
          </a:p>
        </p:txBody>
      </p:sp>
      <p:sp>
        <p:nvSpPr>
          <p:cNvPr id="4" name="Slide Number Placeholder 3"/>
          <p:cNvSpPr>
            <a:spLocks noGrp="1"/>
          </p:cNvSpPr>
          <p:nvPr>
            <p:ph type="sldNum" sz="quarter" idx="5"/>
          </p:nvPr>
        </p:nvSpPr>
        <p:spPr/>
        <p:txBody>
          <a:bodyPr/>
          <a:lstStyle/>
          <a:p>
            <a:fld id="{CB463645-CB9E-4DB3-919A-9ACB85C26875}" type="slidenum">
              <a:rPr lang="en-US" smtClean="0"/>
              <a:t>17</a:t>
            </a:fld>
            <a:endParaRPr lang="en-US"/>
          </a:p>
        </p:txBody>
      </p:sp>
    </p:spTree>
    <p:extLst>
      <p:ext uri="{BB962C8B-B14F-4D97-AF65-F5344CB8AC3E}">
        <p14:creationId xmlns:p14="http://schemas.microsoft.com/office/powerpoint/2010/main" val="1762100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Beagle Channel Cruises: </a:t>
            </a:r>
            <a:r>
              <a:rPr lang="en-US" sz="2400" b="1" dirty="0"/>
              <a:t>~ USD 150</a:t>
            </a:r>
            <a:endParaRPr lang="en-US" sz="2400" dirty="0"/>
          </a:p>
          <a:p>
            <a:r>
              <a:rPr lang="en-US" sz="2400" dirty="0"/>
              <a:t>Half-day tours (e.g. Tierra del Fuego park + train): </a:t>
            </a:r>
            <a:r>
              <a:rPr lang="en-US" sz="2400" b="1" dirty="0"/>
              <a:t>USD 60–125</a:t>
            </a:r>
            <a:r>
              <a:rPr lang="en-US" sz="2400" dirty="0"/>
              <a:t> </a:t>
            </a:r>
          </a:p>
          <a:p>
            <a:r>
              <a:rPr lang="en-US" sz="2400" dirty="0"/>
              <a:t>Full-day combined tours: </a:t>
            </a:r>
            <a:r>
              <a:rPr lang="en-US" sz="2400" b="1" dirty="0"/>
              <a:t>USD 150–175</a:t>
            </a:r>
            <a:r>
              <a:rPr lang="en-US" sz="2400" dirty="0"/>
              <a:t> </a:t>
            </a:r>
          </a:p>
          <a:p>
            <a:r>
              <a:rPr lang="en-US" sz="2400" dirty="0"/>
              <a:t>Private/custom tours: USD 400–800 </a:t>
            </a:r>
          </a:p>
          <a:p>
            <a:endParaRPr lang="en-US" dirty="0"/>
          </a:p>
        </p:txBody>
      </p:sp>
      <p:sp>
        <p:nvSpPr>
          <p:cNvPr id="4" name="Slide Number Placeholder 3"/>
          <p:cNvSpPr>
            <a:spLocks noGrp="1"/>
          </p:cNvSpPr>
          <p:nvPr>
            <p:ph type="sldNum" sz="quarter" idx="5"/>
          </p:nvPr>
        </p:nvSpPr>
        <p:spPr/>
        <p:txBody>
          <a:bodyPr/>
          <a:lstStyle/>
          <a:p>
            <a:fld id="{CB463645-CB9E-4DB3-919A-9ACB85C26875}" type="slidenum">
              <a:rPr lang="en-US" smtClean="0"/>
              <a:t>18</a:t>
            </a:fld>
            <a:endParaRPr lang="en-US"/>
          </a:p>
        </p:txBody>
      </p:sp>
    </p:spTree>
    <p:extLst>
      <p:ext uri="{BB962C8B-B14F-4D97-AF65-F5344CB8AC3E}">
        <p14:creationId xmlns:p14="http://schemas.microsoft.com/office/powerpoint/2010/main" val="4189133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26</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6241713" y="-13793788"/>
            <a:ext cx="19477038"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10/17/2025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10/17/2025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10/17/2025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10/17/2025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10/17/2025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ebp"/><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web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webp"/><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web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web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web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web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web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webp"/><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0" y="1793160"/>
            <a:ext cx="4216320" cy="3271680"/>
          </a:xfrm>
        </p:spPr>
        <p:txBody>
          <a:bodyPr vert="horz" lIns="82944" tIns="41472" rIns="82944" bIns="41472" rtlCol="0" anchor="ctr">
            <a:normAutofit fontScale="90000"/>
          </a:bodyPr>
          <a:lstStyle/>
          <a:p>
            <a:pPr defTabSz="414726"/>
            <a:r>
              <a:rPr lang="en-US" sz="5400" dirty="0">
                <a:latin typeface="Times New Roman" panose="02020603050405020304" pitchFamily="18" charset="0"/>
                <a:cs typeface="Times New Roman" panose="02020603050405020304" pitchFamily="18" charset="0"/>
              </a:rPr>
              <a:t>Ushuaia, Argentina </a:t>
            </a:r>
            <a:br>
              <a:rPr lang="en-US" sz="54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The End of the World</a:t>
            </a:r>
            <a:br>
              <a:rPr lang="en-US" sz="4898" dirty="0">
                <a:latin typeface="Times New Roman" panose="02020603050405020304" pitchFamily="18" charset="0"/>
                <a:cs typeface="Times New Roman" panose="02020603050405020304" pitchFamily="18" charset="0"/>
              </a:rPr>
            </a:br>
            <a:r>
              <a:rPr lang="en-US" sz="2540" dirty="0">
                <a:latin typeface="Times New Roman" panose="02020603050405020304" pitchFamily="18" charset="0"/>
                <a:cs typeface="Times New Roman" panose="02020603050405020304" pitchFamily="18" charset="0"/>
              </a:rPr>
              <a:t>Presented by</a:t>
            </a:r>
            <a:br>
              <a:rPr lang="en-US" sz="2540" dirty="0">
                <a:latin typeface="Times New Roman" panose="02020603050405020304" pitchFamily="18" charset="0"/>
                <a:cs typeface="Times New Roman" panose="02020603050405020304" pitchFamily="18" charset="0"/>
              </a:rPr>
            </a:br>
            <a:r>
              <a:rPr lang="en-US" sz="4898" dirty="0">
                <a:latin typeface="Times New Roman" panose="02020603050405020304" pitchFamily="18" charset="0"/>
                <a:cs typeface="Times New Roman" panose="02020603050405020304" pitchFamily="18" charset="0"/>
              </a:rPr>
              <a:t>Marc Silver</a:t>
            </a:r>
          </a:p>
        </p:txBody>
      </p:sp>
      <p:pic>
        <p:nvPicPr>
          <p:cNvPr id="4" name="Picture 3">
            <a:extLst>
              <a:ext uri="{FF2B5EF4-FFF2-40B4-BE49-F238E27FC236}">
                <a16:creationId xmlns:a16="http://schemas.microsoft.com/office/drawing/2014/main" id="{FCE6E78B-9D4D-B589-A063-FA83B236C797}"/>
              </a:ext>
            </a:extLst>
          </p:cNvPr>
          <p:cNvPicPr>
            <a:picLocks noChangeAspect="1"/>
          </p:cNvPicPr>
          <p:nvPr/>
        </p:nvPicPr>
        <p:blipFill>
          <a:blip r:embed="rId3"/>
          <a:stretch>
            <a:fillRect/>
          </a:stretch>
        </p:blipFill>
        <p:spPr>
          <a:xfrm>
            <a:off x="4366356" y="1875221"/>
            <a:ext cx="4648689" cy="3157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7"/>
            <a:ext cx="8229600" cy="1143000"/>
          </a:xfrm>
        </p:spPr>
        <p:txBody>
          <a:bodyPr/>
          <a:lstStyle/>
          <a:p>
            <a:r>
              <a:rPr b="1" dirty="0">
                <a:latin typeface="Times New Roman" panose="02020603050405020304" pitchFamily="18" charset="0"/>
                <a:cs typeface="Times New Roman" panose="02020603050405020304" pitchFamily="18" charset="0"/>
              </a:rPr>
              <a:t>A Brief History</a:t>
            </a:r>
          </a:p>
        </p:txBody>
      </p:sp>
      <p:sp>
        <p:nvSpPr>
          <p:cNvPr id="3" name="Content Placeholder 2"/>
          <p:cNvSpPr>
            <a:spLocks noGrp="1"/>
          </p:cNvSpPr>
          <p:nvPr>
            <p:ph idx="1"/>
          </p:nvPr>
        </p:nvSpPr>
        <p:spPr>
          <a:xfrm>
            <a:off x="363415" y="1148007"/>
            <a:ext cx="8639907" cy="5709993"/>
          </a:xfrm>
        </p:spPr>
        <p:txBody>
          <a:bodyPr>
            <a:normAutofit/>
          </a:bodyPr>
          <a:lstStyle/>
          <a:p>
            <a:r>
              <a:rPr lang="en-US" sz="2400" dirty="0">
                <a:latin typeface="Times New Roman" panose="02020603050405020304" pitchFamily="18" charset="0"/>
                <a:cs typeface="Times New Roman" panose="02020603050405020304" pitchFamily="18" charset="0"/>
              </a:rPr>
              <a:t>In 1833, HMS Beagle visited with Charles Darwin.</a:t>
            </a:r>
          </a:p>
          <a:p>
            <a:r>
              <a:rPr lang="en-US" sz="2400" dirty="0">
                <a:latin typeface="Times New Roman" panose="02020603050405020304" pitchFamily="18" charset="0"/>
                <a:cs typeface="Times New Roman" panose="02020603050405020304" pitchFamily="18" charset="0"/>
              </a:rPr>
              <a:t>Argentina established a penal colony here in 1884.</a:t>
            </a:r>
          </a:p>
          <a:p>
            <a:r>
              <a:rPr lang="en-US" sz="2400" dirty="0">
                <a:latin typeface="Times New Roman" panose="02020603050405020304" pitchFamily="18" charset="0"/>
                <a:cs typeface="Times New Roman" panose="02020603050405020304" pitchFamily="18" charset="0"/>
              </a:rPr>
              <a:t>The prison closed in 1947; now it’s a maritime and prison museum.</a:t>
            </a:r>
          </a:p>
          <a:p>
            <a:r>
              <a:rPr lang="en-US" sz="2400" dirty="0">
                <a:latin typeface="Times New Roman" panose="02020603050405020304" pitchFamily="18" charset="0"/>
                <a:cs typeface="Times New Roman" panose="02020603050405020304" pitchFamily="18" charset="0"/>
              </a:rPr>
              <a:t>Ushuaia began as a small settlement for missionaries and explorers in the late 1800s. Argentina later established a penal colony there, and prisoners helped build much of the town’s early infrastructure. </a:t>
            </a:r>
          </a:p>
          <a:p>
            <a:r>
              <a:rPr lang="en-US" sz="2400" dirty="0">
                <a:latin typeface="Times New Roman" panose="02020603050405020304" pitchFamily="18" charset="0"/>
                <a:cs typeface="Times New Roman" panose="02020603050405020304" pitchFamily="18" charset="0"/>
              </a:rPr>
              <a:t>Over time, it grew from an isolated outpost into a key naval base and port. Today, Ushuaia is known not for its prison but as a gateway to Antarctica and Patagonia, blending rugged history with stunning natural beauty.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455"/>
            <a:ext cx="8229600" cy="1143000"/>
          </a:xfrm>
        </p:spPr>
        <p:txBody>
          <a:bodyPr/>
          <a:lstStyle/>
          <a:p>
            <a:r>
              <a:rPr b="1" dirty="0">
                <a:latin typeface="Times New Roman" panose="02020603050405020304" pitchFamily="18" charset="0"/>
                <a:cs typeface="Times New Roman" panose="02020603050405020304" pitchFamily="18" charset="0"/>
              </a:rPr>
              <a:t>The Landscape</a:t>
            </a:r>
          </a:p>
        </p:txBody>
      </p:sp>
      <p:sp>
        <p:nvSpPr>
          <p:cNvPr id="3" name="Content Placeholder 2"/>
          <p:cNvSpPr>
            <a:spLocks noGrp="1"/>
          </p:cNvSpPr>
          <p:nvPr>
            <p:ph idx="1"/>
          </p:nvPr>
        </p:nvSpPr>
        <p:spPr>
          <a:xfrm>
            <a:off x="457200" y="1354017"/>
            <a:ext cx="8229600" cy="4525963"/>
          </a:xfrm>
        </p:spPr>
        <p:txBody>
          <a:bodyPr/>
          <a:lstStyle/>
          <a:p>
            <a:r>
              <a:rPr lang="en-US" dirty="0">
                <a:latin typeface="Times New Roman" panose="02020603050405020304" pitchFamily="18" charset="0"/>
                <a:cs typeface="Times New Roman" panose="02020603050405020304" pitchFamily="18" charset="0"/>
              </a:rPr>
              <a:t>Ushuaia is framed by the Martial Mountains and the Beagle Channel.</a:t>
            </a:r>
          </a:p>
          <a:p>
            <a:r>
              <a:rPr lang="en-US" dirty="0">
                <a:latin typeface="Times New Roman" panose="02020603050405020304" pitchFamily="18" charset="0"/>
                <a:cs typeface="Times New Roman" panose="02020603050405020304" pitchFamily="18" charset="0"/>
              </a:rPr>
              <a:t>Dramatic scenery includes glaciers, peat bogs, and beech forests.</a:t>
            </a:r>
          </a:p>
          <a:p>
            <a:r>
              <a:rPr lang="en-US" dirty="0">
                <a:latin typeface="Times New Roman" panose="02020603050405020304" pitchFamily="18" charset="0"/>
                <a:cs typeface="Times New Roman" panose="02020603050405020304" pitchFamily="18" charset="0"/>
              </a:rPr>
              <a:t>Subpolar climate: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brisk winds, rain,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and occasional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summer snow.</a:t>
            </a:r>
            <a:endParaRPr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490207C7-664E-0162-7D67-30616475CCD1}"/>
              </a:ext>
            </a:extLst>
          </p:cNvPr>
          <p:cNvPicPr>
            <a:picLocks noChangeAspect="1"/>
          </p:cNvPicPr>
          <p:nvPr/>
        </p:nvPicPr>
        <p:blipFill>
          <a:blip r:embed="rId2"/>
          <a:srcRect b="7879"/>
          <a:stretch>
            <a:fillRect/>
          </a:stretch>
        </p:blipFill>
        <p:spPr>
          <a:xfrm>
            <a:off x="3934691" y="2988905"/>
            <a:ext cx="5209309" cy="3869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96D1D-B220-2E1B-8417-E3D09A07146F}"/>
              </a:ext>
            </a:extLst>
          </p:cNvPr>
          <p:cNvSpPr>
            <a:spLocks noGrp="1"/>
          </p:cNvSpPr>
          <p:nvPr>
            <p:ph type="title"/>
          </p:nvPr>
        </p:nvSpPr>
        <p:spPr>
          <a:xfrm>
            <a:off x="457200" y="-5862"/>
            <a:ext cx="8229600" cy="1143000"/>
          </a:xfrm>
        </p:spPr>
        <p:txBody>
          <a:bodyPr/>
          <a:lstStyle/>
          <a:p>
            <a:r>
              <a:rPr lang="en-US" b="1" dirty="0">
                <a:latin typeface="Times New Roman" panose="02020603050405020304" pitchFamily="18" charset="0"/>
                <a:cs typeface="Times New Roman" panose="02020603050405020304" pitchFamily="18" charset="0"/>
              </a:rPr>
              <a:t>Getting Around Ushuaia</a:t>
            </a:r>
          </a:p>
        </p:txBody>
      </p:sp>
      <p:sp>
        <p:nvSpPr>
          <p:cNvPr id="3" name="Content Placeholder 2">
            <a:extLst>
              <a:ext uri="{FF2B5EF4-FFF2-40B4-BE49-F238E27FC236}">
                <a16:creationId xmlns:a16="http://schemas.microsoft.com/office/drawing/2014/main" id="{D8F3B367-FAF8-0A5B-E452-538E799E6A38}"/>
              </a:ext>
            </a:extLst>
          </p:cNvPr>
          <p:cNvSpPr>
            <a:spLocks noGrp="1"/>
          </p:cNvSpPr>
          <p:nvPr>
            <p:ph idx="1"/>
          </p:nvPr>
        </p:nvSpPr>
        <p:spPr>
          <a:xfrm>
            <a:off x="457200" y="1137138"/>
            <a:ext cx="8229600" cy="4983162"/>
          </a:xfrm>
        </p:spPr>
        <p:txBody>
          <a:bodyPr>
            <a:normAutofit lnSpcReduction="10000"/>
          </a:bodyPr>
          <a:lstStyle/>
          <a:p>
            <a:r>
              <a:rPr lang="en-US" sz="2400" dirty="0">
                <a:latin typeface="Times New Roman" panose="02020603050405020304" pitchFamily="18" charset="0"/>
                <a:cs typeface="Times New Roman" panose="02020603050405020304" pitchFamily="18" charset="0"/>
              </a:rPr>
              <a:t>Ushuaia is compact and easy to explore. Most attractions are within walking distance of the cruise port, though taxis are plentiful and affordable.</a:t>
            </a:r>
          </a:p>
          <a:p>
            <a:r>
              <a:rPr lang="en-US" sz="2400" dirty="0">
                <a:latin typeface="Times New Roman" panose="02020603050405020304" pitchFamily="18" charset="0"/>
                <a:cs typeface="Times New Roman" panose="02020603050405020304" pitchFamily="18" charset="0"/>
              </a:rPr>
              <a:t>Taxis charge about 800 pesos base fare plus 100 pesos per kilometer; a typical ride across town costs 3,000–4,500 pesos ($3–$4.50 USD).</a:t>
            </a:r>
          </a:p>
          <a:p>
            <a:r>
              <a:rPr lang="en-US" sz="2400" dirty="0">
                <a:latin typeface="Times New Roman" panose="02020603050405020304" pitchFamily="18" charset="0"/>
                <a:cs typeface="Times New Roman" panose="02020603050405020304" pitchFamily="18" charset="0"/>
              </a:rPr>
              <a:t>Rideshare options like Uber and </a:t>
            </a:r>
            <a:r>
              <a:rPr lang="en-US" sz="2400" dirty="0" err="1">
                <a:latin typeface="Times New Roman" panose="02020603050405020304" pitchFamily="18" charset="0"/>
                <a:cs typeface="Times New Roman" panose="02020603050405020304" pitchFamily="18" charset="0"/>
              </a:rPr>
              <a:t>DiDi</a:t>
            </a:r>
            <a:r>
              <a:rPr lang="en-US" sz="2400" dirty="0">
                <a:latin typeface="Times New Roman" panose="02020603050405020304" pitchFamily="18" charset="0"/>
                <a:cs typeface="Times New Roman" panose="02020603050405020304" pitchFamily="18" charset="0"/>
              </a:rPr>
              <a:t> operate intermittently, often at similar rates.</a:t>
            </a:r>
          </a:p>
          <a:p>
            <a:r>
              <a:rPr lang="en-US" sz="2400" dirty="0">
                <a:latin typeface="Times New Roman" panose="02020603050405020304" pitchFamily="18" charset="0"/>
                <a:cs typeface="Times New Roman" panose="02020603050405020304" pitchFamily="18" charset="0"/>
              </a:rPr>
              <a:t> Local buses serve nearby neighborhoods for around 300–400 pesos ($0.30–$0.40 USD) per ride, paid with a SUBE card.</a:t>
            </a:r>
          </a:p>
          <a:p>
            <a:r>
              <a:rPr lang="en-US" sz="2400" dirty="0">
                <a:latin typeface="Times New Roman" panose="02020603050405020304" pitchFamily="18" charset="0"/>
                <a:cs typeface="Times New Roman" panose="02020603050405020304" pitchFamily="18" charset="0"/>
              </a:rPr>
              <a:t>For out-of-town excursions—like Tierra del Fuego National Park—organized tours or private shuttles are the most convenient choice.</a:t>
            </a:r>
          </a:p>
        </p:txBody>
      </p:sp>
    </p:spTree>
    <p:extLst>
      <p:ext uri="{BB962C8B-B14F-4D97-AF65-F5344CB8AC3E}">
        <p14:creationId xmlns:p14="http://schemas.microsoft.com/office/powerpoint/2010/main" val="338911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82967B7D-90EF-DBBD-CAC5-6D439B0326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BF12F8-089C-E1C4-BA23-568052541B71}"/>
              </a:ext>
            </a:extLst>
          </p:cNvPr>
          <p:cNvSpPr>
            <a:spLocks noGrp="1"/>
          </p:cNvSpPr>
          <p:nvPr>
            <p:ph type="title"/>
          </p:nvPr>
        </p:nvSpPr>
        <p:spPr>
          <a:xfrm>
            <a:off x="457200" y="28455"/>
            <a:ext cx="8229600" cy="1143000"/>
          </a:xfrm>
        </p:spPr>
        <p:txBody>
          <a:bodyPr>
            <a:normAutofit/>
          </a:bodyPr>
          <a:lstStyle/>
          <a:p>
            <a:r>
              <a:rPr lang="en-US" b="1" dirty="0">
                <a:latin typeface="Times New Roman" panose="02020603050405020304" pitchFamily="18" charset="0"/>
                <a:cs typeface="Times New Roman" panose="02020603050405020304" pitchFamily="18" charset="0"/>
              </a:rPr>
              <a:t>Walking Tour</a:t>
            </a:r>
          </a:p>
        </p:txBody>
      </p:sp>
      <p:sp>
        <p:nvSpPr>
          <p:cNvPr id="3" name="Content Placeholder 2">
            <a:extLst>
              <a:ext uri="{FF2B5EF4-FFF2-40B4-BE49-F238E27FC236}">
                <a16:creationId xmlns:a16="http://schemas.microsoft.com/office/drawing/2014/main" id="{E30063D4-6E2F-093D-D0D0-CC03D1393F44}"/>
              </a:ext>
            </a:extLst>
          </p:cNvPr>
          <p:cNvSpPr>
            <a:spLocks noGrp="1"/>
          </p:cNvSpPr>
          <p:nvPr>
            <p:ph idx="1"/>
          </p:nvPr>
        </p:nvSpPr>
        <p:spPr>
          <a:xfrm>
            <a:off x="457199" y="1171455"/>
            <a:ext cx="8417169" cy="6155468"/>
          </a:xfrm>
        </p:spPr>
        <p:txBody>
          <a:bodyPr>
            <a:normAutofit fontScale="25000" lnSpcReduction="20000"/>
          </a:bodyPr>
          <a:lstStyle/>
          <a:p>
            <a:pPr marL="0" indent="0">
              <a:buNone/>
            </a:pPr>
            <a:r>
              <a:rPr lang="en-US" sz="9600" b="1" dirty="0">
                <a:latin typeface="Times New Roman" panose="02020603050405020304" pitchFamily="18" charset="0"/>
                <a:cs typeface="Times New Roman" panose="02020603050405020304" pitchFamily="18" charset="0"/>
              </a:rPr>
              <a:t>Start:</a:t>
            </a:r>
            <a:r>
              <a:rPr lang="en-US" sz="9600" dirty="0">
                <a:latin typeface="Times New Roman" panose="02020603050405020304" pitchFamily="18" charset="0"/>
                <a:cs typeface="Times New Roman" panose="02020603050405020304" pitchFamily="18" charset="0"/>
              </a:rPr>
              <a:t> Ushuaia Cruise Port</a:t>
            </a:r>
          </a:p>
          <a:p>
            <a:r>
              <a:rPr lang="en-US" sz="9600" b="1" dirty="0">
                <a:latin typeface="Times New Roman" panose="02020603050405020304" pitchFamily="18" charset="0"/>
                <a:cs typeface="Times New Roman" panose="02020603050405020304" pitchFamily="18" charset="0"/>
              </a:rPr>
              <a:t>1. Avenida Maipú - </a:t>
            </a:r>
            <a:r>
              <a:rPr lang="en-US" sz="9600" dirty="0">
                <a:latin typeface="Times New Roman" panose="02020603050405020304" pitchFamily="18" charset="0"/>
                <a:cs typeface="Times New Roman" panose="02020603050405020304" pitchFamily="18" charset="0"/>
              </a:rPr>
              <a:t>Exit the port and stroll along this waterfront street lined with shops and cafés. The harbor views are excellent, and you’ll spot fishing boats and Antarctic vessels.</a:t>
            </a:r>
          </a:p>
          <a:p>
            <a:r>
              <a:rPr lang="en-US" sz="9600" b="1" dirty="0">
                <a:latin typeface="Times New Roman" panose="02020603050405020304" pitchFamily="18" charset="0"/>
                <a:cs typeface="Times New Roman" panose="02020603050405020304" pitchFamily="18" charset="0"/>
              </a:rPr>
              <a:t>2. Plaza </a:t>
            </a:r>
            <a:r>
              <a:rPr lang="en-US" sz="9600" b="1" dirty="0" err="1">
                <a:latin typeface="Times New Roman" panose="02020603050405020304" pitchFamily="18" charset="0"/>
                <a:cs typeface="Times New Roman" panose="02020603050405020304" pitchFamily="18" charset="0"/>
              </a:rPr>
              <a:t>Cívica</a:t>
            </a:r>
            <a:r>
              <a:rPr lang="en-US" sz="9600" b="1" dirty="0">
                <a:latin typeface="Times New Roman" panose="02020603050405020304" pitchFamily="18" charset="0"/>
                <a:cs typeface="Times New Roman" panose="02020603050405020304" pitchFamily="18" charset="0"/>
              </a:rPr>
              <a:t> 12 de </a:t>
            </a:r>
            <a:r>
              <a:rPr lang="en-US" sz="9600" b="1" dirty="0" err="1">
                <a:latin typeface="Times New Roman" panose="02020603050405020304" pitchFamily="18" charset="0"/>
                <a:cs typeface="Times New Roman" panose="02020603050405020304" pitchFamily="18" charset="0"/>
              </a:rPr>
              <a:t>Octubre</a:t>
            </a:r>
            <a:r>
              <a:rPr lang="en-US" sz="9600" b="1" dirty="0">
                <a:latin typeface="Times New Roman" panose="02020603050405020304" pitchFamily="18" charset="0"/>
                <a:cs typeface="Times New Roman" panose="02020603050405020304" pitchFamily="18" charset="0"/>
              </a:rPr>
              <a:t> - </a:t>
            </a:r>
            <a:r>
              <a:rPr lang="en-US" sz="9600" dirty="0">
                <a:latin typeface="Times New Roman" panose="02020603050405020304" pitchFamily="18" charset="0"/>
                <a:cs typeface="Times New Roman" panose="02020603050405020304" pitchFamily="18" charset="0"/>
              </a:rPr>
              <a:t>short walk inland brings you to this small plaza, where the Argentine flag marks the country’s southernmost administrative point.</a:t>
            </a:r>
          </a:p>
          <a:p>
            <a:r>
              <a:rPr lang="en-US" sz="9600" b="1" dirty="0">
                <a:latin typeface="Times New Roman" panose="02020603050405020304" pitchFamily="18" charset="0"/>
                <a:cs typeface="Times New Roman" panose="02020603050405020304" pitchFamily="18" charset="0"/>
              </a:rPr>
              <a:t>3. Museo del Fin del Mundo - </a:t>
            </a:r>
            <a:r>
              <a:rPr lang="en-US" sz="9600" dirty="0">
                <a:latin typeface="Times New Roman" panose="02020603050405020304" pitchFamily="18" charset="0"/>
                <a:cs typeface="Times New Roman" panose="02020603050405020304" pitchFamily="18" charset="0"/>
              </a:rPr>
              <a:t>Just a few minutes away, this small museum tells the story of early explorers, the Yámana people, and Ushuaia’s growth as a penal colony.</a:t>
            </a:r>
          </a:p>
          <a:p>
            <a:r>
              <a:rPr lang="en-US" sz="9600" b="1" dirty="0">
                <a:latin typeface="Times New Roman" panose="02020603050405020304" pitchFamily="18" charset="0"/>
                <a:cs typeface="Times New Roman" panose="02020603050405020304" pitchFamily="18" charset="0"/>
              </a:rPr>
              <a:t>4. St. Christopher Shipwreck - </a:t>
            </a:r>
            <a:r>
              <a:rPr lang="en-US" sz="9600" dirty="0">
                <a:latin typeface="Times New Roman" panose="02020603050405020304" pitchFamily="18" charset="0"/>
                <a:cs typeface="Times New Roman" panose="02020603050405020304" pitchFamily="18" charset="0"/>
              </a:rPr>
              <a:t>Return to the waterfront to see this photogenic 1940s ship resting just offshore—one of Ushuaia’s best-known landmarks.</a:t>
            </a:r>
          </a:p>
          <a:p>
            <a:r>
              <a:rPr lang="en-US" sz="9600" b="1" dirty="0">
                <a:latin typeface="Times New Roman" panose="02020603050405020304" pitchFamily="18" charset="0"/>
                <a:cs typeface="Times New Roman" panose="02020603050405020304" pitchFamily="18" charset="0"/>
              </a:rPr>
              <a:t>5. End:</a:t>
            </a:r>
            <a:r>
              <a:rPr lang="en-US" sz="9600" dirty="0">
                <a:latin typeface="Times New Roman" panose="02020603050405020304" pitchFamily="18" charset="0"/>
                <a:cs typeface="Times New Roman" panose="02020603050405020304" pitchFamily="18" charset="0"/>
              </a:rPr>
              <a:t> Cruise Port - Follow the waterfront back toward the terminal, stopping for souvenirs or a coffee at one of the nearby cafés overlooking the Beagle Channel.</a:t>
            </a:r>
          </a:p>
          <a:p>
            <a:r>
              <a:rPr lang="en-US" sz="9600" dirty="0">
                <a:latin typeface="Times New Roman" panose="02020603050405020304" pitchFamily="18" charset="0"/>
                <a:cs typeface="Times New Roman" panose="02020603050405020304" pitchFamily="18" charset="0"/>
              </a:rPr>
              <a:t>This walk should take Approx. 2 hours</a:t>
            </a:r>
          </a:p>
          <a:p>
            <a:endParaRP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628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0178"/>
            <a:ext cx="8229600" cy="1143000"/>
          </a:xfrm>
        </p:spPr>
        <p:txBody>
          <a:bodyPr>
            <a:normAutofit/>
          </a:bodyPr>
          <a:lstStyle/>
          <a:p>
            <a:r>
              <a:rPr lang="en-US" b="1" dirty="0">
                <a:latin typeface="Times New Roman" panose="02020603050405020304" pitchFamily="18" charset="0"/>
                <a:cs typeface="Times New Roman" panose="02020603050405020304" pitchFamily="18" charset="0"/>
              </a:rPr>
              <a:t>Tierra del Fuego National Park</a:t>
            </a:r>
          </a:p>
        </p:txBody>
      </p:sp>
      <p:sp>
        <p:nvSpPr>
          <p:cNvPr id="3" name="Content Placeholder 2"/>
          <p:cNvSpPr>
            <a:spLocks noGrp="1"/>
          </p:cNvSpPr>
          <p:nvPr>
            <p:ph idx="1"/>
          </p:nvPr>
        </p:nvSpPr>
        <p:spPr>
          <a:xfrm>
            <a:off x="457200" y="1205027"/>
            <a:ext cx="4800600" cy="5652973"/>
          </a:xfrm>
        </p:spPr>
        <p:txBody>
          <a:bodyPr>
            <a:normAutofit/>
          </a:bodyPr>
          <a:lstStyle/>
          <a:p>
            <a:r>
              <a:rPr lang="en-US" sz="2400" dirty="0">
                <a:latin typeface="Times New Roman" panose="02020603050405020304" pitchFamily="18" charset="0"/>
                <a:cs typeface="Times New Roman" panose="02020603050405020304" pitchFamily="18" charset="0"/>
              </a:rPr>
              <a:t>Tierra del Fuego National Park lies just west of Ushuaia, where the Andes meet the sea. </a:t>
            </a:r>
          </a:p>
          <a:p>
            <a:r>
              <a:rPr lang="en-US" sz="2400" dirty="0">
                <a:latin typeface="Times New Roman" panose="02020603050405020304" pitchFamily="18" charset="0"/>
                <a:cs typeface="Times New Roman" panose="02020603050405020304" pitchFamily="18" charset="0"/>
              </a:rPr>
              <a:t>It’s a landscape of forests, rivers, and glaciers framed by the Beagle Channel. </a:t>
            </a:r>
          </a:p>
          <a:p>
            <a:r>
              <a:rPr lang="en-US" sz="2400" dirty="0">
                <a:latin typeface="Times New Roman" panose="02020603050405020304" pitchFamily="18" charset="0"/>
                <a:cs typeface="Times New Roman" panose="02020603050405020304" pitchFamily="18" charset="0"/>
              </a:rPr>
              <a:t>Visitors can hike scenic trails, ride the End of the World Train, and spot foxes, condors, and beavers while taking in some of Argentina’s most dramatic scenery.</a:t>
            </a:r>
          </a:p>
        </p:txBody>
      </p:sp>
      <p:pic>
        <p:nvPicPr>
          <p:cNvPr id="5" name="Picture 4">
            <a:extLst>
              <a:ext uri="{FF2B5EF4-FFF2-40B4-BE49-F238E27FC236}">
                <a16:creationId xmlns:a16="http://schemas.microsoft.com/office/drawing/2014/main" id="{BB18D361-C4A7-28F4-9351-A20021814449}"/>
              </a:ext>
            </a:extLst>
          </p:cNvPr>
          <p:cNvPicPr>
            <a:picLocks noChangeAspect="1"/>
          </p:cNvPicPr>
          <p:nvPr/>
        </p:nvPicPr>
        <p:blipFill>
          <a:blip r:embed="rId2"/>
          <a:stretch>
            <a:fillRect/>
          </a:stretch>
        </p:blipFill>
        <p:spPr>
          <a:xfrm>
            <a:off x="5257800" y="1183178"/>
            <a:ext cx="3886200" cy="2806931"/>
          </a:xfrm>
          <a:prstGeom prst="rect">
            <a:avLst/>
          </a:prstGeom>
        </p:spPr>
      </p:pic>
      <p:pic>
        <p:nvPicPr>
          <p:cNvPr id="7" name="Picture 6">
            <a:extLst>
              <a:ext uri="{FF2B5EF4-FFF2-40B4-BE49-F238E27FC236}">
                <a16:creationId xmlns:a16="http://schemas.microsoft.com/office/drawing/2014/main" id="{86940B36-F88A-D2D8-90ED-EA8036818F9D}"/>
              </a:ext>
            </a:extLst>
          </p:cNvPr>
          <p:cNvPicPr>
            <a:picLocks noChangeAspect="1"/>
          </p:cNvPicPr>
          <p:nvPr/>
        </p:nvPicPr>
        <p:blipFill>
          <a:blip r:embed="rId3"/>
          <a:stretch>
            <a:fillRect/>
          </a:stretch>
        </p:blipFill>
        <p:spPr>
          <a:xfrm>
            <a:off x="5257800" y="4010891"/>
            <a:ext cx="3886200" cy="28069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74BBA4A5-8D4B-5B95-2AA5-8E6FC9F884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9519C8-57EA-2D6A-6F1A-71543AE74F3A}"/>
              </a:ext>
            </a:extLst>
          </p:cNvPr>
          <p:cNvSpPr>
            <a:spLocks noGrp="1"/>
          </p:cNvSpPr>
          <p:nvPr>
            <p:ph type="title"/>
          </p:nvPr>
        </p:nvSpPr>
        <p:spPr>
          <a:xfrm>
            <a:off x="457200" y="40178"/>
            <a:ext cx="8229600" cy="1143000"/>
          </a:xfrm>
        </p:spPr>
        <p:txBody>
          <a:bodyPr>
            <a:normAutofit/>
          </a:bodyPr>
          <a:lstStyle/>
          <a:p>
            <a:r>
              <a:rPr lang="en-US" b="1" dirty="0">
                <a:latin typeface="Times New Roman" panose="02020603050405020304" pitchFamily="18" charset="0"/>
                <a:cs typeface="Times New Roman" panose="02020603050405020304" pitchFamily="18" charset="0"/>
              </a:rPr>
              <a:t>End of the World Train</a:t>
            </a:r>
          </a:p>
        </p:txBody>
      </p:sp>
      <p:sp>
        <p:nvSpPr>
          <p:cNvPr id="3" name="Content Placeholder 2">
            <a:extLst>
              <a:ext uri="{FF2B5EF4-FFF2-40B4-BE49-F238E27FC236}">
                <a16:creationId xmlns:a16="http://schemas.microsoft.com/office/drawing/2014/main" id="{BFA1D75B-3789-982E-0139-178AD4DB5BCE}"/>
              </a:ext>
            </a:extLst>
          </p:cNvPr>
          <p:cNvSpPr>
            <a:spLocks noGrp="1"/>
          </p:cNvSpPr>
          <p:nvPr>
            <p:ph idx="1"/>
          </p:nvPr>
        </p:nvSpPr>
        <p:spPr>
          <a:xfrm>
            <a:off x="3937000" y="1365740"/>
            <a:ext cx="4749800" cy="5452082"/>
          </a:xfrm>
        </p:spPr>
        <p:txBody>
          <a:bodyPr>
            <a:normAutofit/>
          </a:bodyPr>
          <a:lstStyle/>
          <a:p>
            <a:r>
              <a:rPr lang="en-US" sz="2400" dirty="0">
                <a:latin typeface="Times New Roman" panose="02020603050405020304" pitchFamily="18" charset="0"/>
                <a:cs typeface="Times New Roman" panose="02020603050405020304" pitchFamily="18" charset="0"/>
              </a:rPr>
              <a:t>The End of the World Train, or </a:t>
            </a:r>
            <a:r>
              <a:rPr lang="en-US" sz="2400" i="1" dirty="0">
                <a:latin typeface="Times New Roman" panose="02020603050405020304" pitchFamily="18" charset="0"/>
                <a:cs typeface="Times New Roman" panose="02020603050405020304" pitchFamily="18" charset="0"/>
              </a:rPr>
              <a:t>Tren del Fin del Mundo</a:t>
            </a:r>
            <a:r>
              <a:rPr lang="en-US" sz="2400" dirty="0">
                <a:latin typeface="Times New Roman" panose="02020603050405020304" pitchFamily="18" charset="0"/>
                <a:cs typeface="Times New Roman" panose="02020603050405020304" pitchFamily="18" charset="0"/>
              </a:rPr>
              <a:t>, follows the route once used by prisoners from Ushuaia’s penal colony to haul wood in the early 1900s. </a:t>
            </a:r>
          </a:p>
        </p:txBody>
      </p:sp>
      <p:pic>
        <p:nvPicPr>
          <p:cNvPr id="5" name="Picture 4">
            <a:extLst>
              <a:ext uri="{FF2B5EF4-FFF2-40B4-BE49-F238E27FC236}">
                <a16:creationId xmlns:a16="http://schemas.microsoft.com/office/drawing/2014/main" id="{36CCDA9B-1DC1-F35F-EA88-D9C1D23D7BFE}"/>
              </a:ext>
            </a:extLst>
          </p:cNvPr>
          <p:cNvPicPr>
            <a:picLocks noChangeAspect="1"/>
          </p:cNvPicPr>
          <p:nvPr/>
        </p:nvPicPr>
        <p:blipFill>
          <a:blip r:embed="rId2"/>
          <a:stretch>
            <a:fillRect/>
          </a:stretch>
        </p:blipFill>
        <p:spPr>
          <a:xfrm>
            <a:off x="0" y="1342721"/>
            <a:ext cx="3937000" cy="2286000"/>
          </a:xfrm>
          <a:prstGeom prst="rect">
            <a:avLst/>
          </a:prstGeom>
        </p:spPr>
      </p:pic>
      <p:sp>
        <p:nvSpPr>
          <p:cNvPr id="7" name="TextBox 6">
            <a:extLst>
              <a:ext uri="{FF2B5EF4-FFF2-40B4-BE49-F238E27FC236}">
                <a16:creationId xmlns:a16="http://schemas.microsoft.com/office/drawing/2014/main" id="{A0D265E5-EBE5-03A6-3FFA-9D4C24E49264}"/>
              </a:ext>
            </a:extLst>
          </p:cNvPr>
          <p:cNvSpPr txBox="1"/>
          <p:nvPr/>
        </p:nvSpPr>
        <p:spPr>
          <a:xfrm>
            <a:off x="457200" y="3811283"/>
            <a:ext cx="8229600" cy="1938992"/>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Today, it’s a scenic heritage railway that winds through forests, rivers, and mountains on the edge of Tierra del Fuego National Park. Steam locomotives and vintage carriages recreate the past while offering travelers breathtaking views of Patagonia’s rugged southern frontier.</a:t>
            </a:r>
          </a:p>
        </p:txBody>
      </p:sp>
    </p:spTree>
    <p:extLst>
      <p:ext uri="{BB962C8B-B14F-4D97-AF65-F5344CB8AC3E}">
        <p14:creationId xmlns:p14="http://schemas.microsoft.com/office/powerpoint/2010/main" val="419679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410D58EF-3A5E-9BBE-DE89-8C00AB337F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4CA3E6-52A7-D785-BA58-3A6306FF1BF1}"/>
              </a:ext>
            </a:extLst>
          </p:cNvPr>
          <p:cNvSpPr>
            <a:spLocks noGrp="1"/>
          </p:cNvSpPr>
          <p:nvPr>
            <p:ph type="title"/>
          </p:nvPr>
        </p:nvSpPr>
        <p:spPr>
          <a:xfrm>
            <a:off x="457200" y="40178"/>
            <a:ext cx="8229600" cy="1143000"/>
          </a:xfrm>
        </p:spPr>
        <p:txBody>
          <a:bodyPr>
            <a:normAutofit fontScale="90000"/>
          </a:bodyPr>
          <a:lstStyle/>
          <a:p>
            <a:r>
              <a:rPr lang="en-US" dirty="0">
                <a:latin typeface="Times New Roman" panose="02020603050405020304" pitchFamily="18" charset="0"/>
                <a:cs typeface="Times New Roman" panose="02020603050405020304" pitchFamily="18" charset="0"/>
              </a:rPr>
              <a:t>Beagle Channel Cruise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Sea lions and penguins.</a:t>
            </a:r>
          </a:p>
        </p:txBody>
      </p:sp>
      <p:sp>
        <p:nvSpPr>
          <p:cNvPr id="3" name="Content Placeholder 2">
            <a:extLst>
              <a:ext uri="{FF2B5EF4-FFF2-40B4-BE49-F238E27FC236}">
                <a16:creationId xmlns:a16="http://schemas.microsoft.com/office/drawing/2014/main" id="{BF5C9E68-0B99-0760-645F-81A76721F75B}"/>
              </a:ext>
            </a:extLst>
          </p:cNvPr>
          <p:cNvSpPr>
            <a:spLocks noGrp="1"/>
          </p:cNvSpPr>
          <p:nvPr>
            <p:ph idx="1"/>
          </p:nvPr>
        </p:nvSpPr>
        <p:spPr>
          <a:xfrm>
            <a:off x="457200" y="1365740"/>
            <a:ext cx="4251340" cy="5159751"/>
          </a:xfrm>
        </p:spPr>
        <p:txBody>
          <a:bodyPr>
            <a:normAutofit lnSpcReduction="10000"/>
          </a:bodyPr>
          <a:lstStyle/>
          <a:p>
            <a:r>
              <a:rPr lang="en-US" sz="2400" dirty="0">
                <a:latin typeface="Times New Roman" panose="02020603050405020304" pitchFamily="18" charset="0"/>
                <a:cs typeface="Times New Roman" panose="02020603050405020304" pitchFamily="18" charset="0"/>
              </a:rPr>
              <a:t>A Beagle Channel cruise is one of Ushuaia’s most popular excursions, offering stunning views of snow-capped mountains and remote islands. </a:t>
            </a:r>
          </a:p>
          <a:p>
            <a:r>
              <a:rPr lang="en-US" sz="2400" dirty="0">
                <a:latin typeface="Times New Roman" panose="02020603050405020304" pitchFamily="18" charset="0"/>
                <a:cs typeface="Times New Roman" panose="02020603050405020304" pitchFamily="18" charset="0"/>
              </a:rPr>
              <a:t>Boats glide past colonies of sea lions and cormorants, and many trips stop near Les </a:t>
            </a:r>
            <a:r>
              <a:rPr lang="en-US" sz="2400" dirty="0" err="1">
                <a:latin typeface="Times New Roman" panose="02020603050405020304" pitchFamily="18" charset="0"/>
                <a:cs typeface="Times New Roman" panose="02020603050405020304" pitchFamily="18" charset="0"/>
              </a:rPr>
              <a:t>Éclaireurs</a:t>
            </a:r>
            <a:r>
              <a:rPr lang="en-US" sz="2400" dirty="0">
                <a:latin typeface="Times New Roman" panose="02020603050405020304" pitchFamily="18" charset="0"/>
                <a:cs typeface="Times New Roman" panose="02020603050405020304" pitchFamily="18" charset="0"/>
              </a:rPr>
              <a:t> Lighthouse, often called the “Lighthouse at the End of the World.”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Beagle Channel Cruises run about</a:t>
            </a:r>
            <a:r>
              <a:rPr lang="en-US" sz="2400" b="1" dirty="0">
                <a:latin typeface="Times New Roman" panose="02020603050405020304" pitchFamily="18" charset="0"/>
                <a:cs typeface="Times New Roman" panose="02020603050405020304" pitchFamily="18" charset="0"/>
              </a:rPr>
              <a:t> $150  USD/person</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4A4CB149-EF99-A5BA-6CAE-40021C961E1E}"/>
              </a:ext>
            </a:extLst>
          </p:cNvPr>
          <p:cNvPicPr>
            <a:picLocks noChangeAspect="1"/>
          </p:cNvPicPr>
          <p:nvPr/>
        </p:nvPicPr>
        <p:blipFill>
          <a:blip r:embed="rId2"/>
          <a:stretch>
            <a:fillRect/>
          </a:stretch>
        </p:blipFill>
        <p:spPr>
          <a:xfrm>
            <a:off x="4708540" y="1342720"/>
            <a:ext cx="4435460" cy="2924479"/>
          </a:xfrm>
          <a:prstGeom prst="rect">
            <a:avLst/>
          </a:prstGeom>
        </p:spPr>
      </p:pic>
      <p:sp>
        <p:nvSpPr>
          <p:cNvPr id="7" name="TextBox 6">
            <a:extLst>
              <a:ext uri="{FF2B5EF4-FFF2-40B4-BE49-F238E27FC236}">
                <a16:creationId xmlns:a16="http://schemas.microsoft.com/office/drawing/2014/main" id="{F93321E1-021E-35B4-B7E6-7BC65B958EBE}"/>
              </a:ext>
            </a:extLst>
          </p:cNvPr>
          <p:cNvSpPr txBox="1"/>
          <p:nvPr/>
        </p:nvSpPr>
        <p:spPr>
          <a:xfrm>
            <a:off x="4708540" y="4361118"/>
            <a:ext cx="4435460" cy="2308324"/>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Some cruises venture farther to penguin rookeries or small settlements, giving visitors a close look at the wild beauty that defines Patagonia’s southernmost waters.</a:t>
            </a:r>
          </a:p>
        </p:txBody>
      </p:sp>
    </p:spTree>
    <p:extLst>
      <p:ext uri="{BB962C8B-B14F-4D97-AF65-F5344CB8AC3E}">
        <p14:creationId xmlns:p14="http://schemas.microsoft.com/office/powerpoint/2010/main" val="116134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40828EF9-87D1-9441-1AB3-5EE7872BDF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A538D9-029E-9204-1FC8-D8F25F4C0897}"/>
              </a:ext>
            </a:extLst>
          </p:cNvPr>
          <p:cNvSpPr>
            <a:spLocks noGrp="1"/>
          </p:cNvSpPr>
          <p:nvPr>
            <p:ph type="title"/>
          </p:nvPr>
        </p:nvSpPr>
        <p:spPr>
          <a:xfrm>
            <a:off x="457200" y="40178"/>
            <a:ext cx="8229600" cy="1143000"/>
          </a:xfrm>
        </p:spPr>
        <p:txBody>
          <a:bodyPr>
            <a:normAutofit/>
          </a:bodyPr>
          <a:lstStyle/>
          <a:p>
            <a:r>
              <a:rPr lang="en-US" dirty="0">
                <a:latin typeface="Times New Roman" panose="02020603050405020304" pitchFamily="18" charset="0"/>
                <a:cs typeface="Times New Roman" panose="02020603050405020304" pitchFamily="18" charset="0"/>
              </a:rPr>
              <a:t>Maritime &amp; Prison Museum</a:t>
            </a:r>
          </a:p>
        </p:txBody>
      </p:sp>
      <p:sp>
        <p:nvSpPr>
          <p:cNvPr id="3" name="Content Placeholder 2">
            <a:extLst>
              <a:ext uri="{FF2B5EF4-FFF2-40B4-BE49-F238E27FC236}">
                <a16:creationId xmlns:a16="http://schemas.microsoft.com/office/drawing/2014/main" id="{FAF6379D-DAB8-3024-B50C-E75FF6422143}"/>
              </a:ext>
            </a:extLst>
          </p:cNvPr>
          <p:cNvSpPr>
            <a:spLocks noGrp="1"/>
          </p:cNvSpPr>
          <p:nvPr>
            <p:ph idx="1"/>
          </p:nvPr>
        </p:nvSpPr>
        <p:spPr>
          <a:xfrm>
            <a:off x="457200" y="1365740"/>
            <a:ext cx="4787900" cy="4744115"/>
          </a:xfrm>
        </p:spPr>
        <p:txBody>
          <a:bodyPr>
            <a:normAutofit fontScale="77500" lnSpcReduction="20000"/>
          </a:bodyPr>
          <a:lstStyle/>
          <a:p>
            <a:r>
              <a:rPr lang="en-US" dirty="0">
                <a:latin typeface="Times New Roman" panose="02020603050405020304" pitchFamily="18" charset="0"/>
                <a:ea typeface="Tahoma" panose="020B0604030504040204" pitchFamily="34" charset="0"/>
                <a:cs typeface="Times New Roman" panose="02020603050405020304" pitchFamily="18" charset="0"/>
              </a:rPr>
              <a:t>Ushuaia’s Maritime and Prison Museum is housed in the former penitentiary that once held Argentina’s most notorious criminals. </a:t>
            </a:r>
          </a:p>
          <a:p>
            <a:r>
              <a:rPr lang="en-US" dirty="0">
                <a:latin typeface="Times New Roman" panose="02020603050405020304" pitchFamily="18" charset="0"/>
                <a:ea typeface="Tahoma" panose="020B0604030504040204" pitchFamily="34" charset="0"/>
                <a:cs typeface="Times New Roman" panose="02020603050405020304" pitchFamily="18" charset="0"/>
              </a:rPr>
              <a:t>The museum preserves original cells and corridors, offering a glimpse into prison life at the “End of the World.” Exhibits also highlight maritime exploration, Antarctic expeditions, and the region’s naval history, making it one of Ushuaia’s most fascinating cultural stops.</a:t>
            </a:r>
          </a:p>
        </p:txBody>
      </p:sp>
      <p:pic>
        <p:nvPicPr>
          <p:cNvPr id="5" name="Picture 4">
            <a:extLst>
              <a:ext uri="{FF2B5EF4-FFF2-40B4-BE49-F238E27FC236}">
                <a16:creationId xmlns:a16="http://schemas.microsoft.com/office/drawing/2014/main" id="{49B12970-3AAD-214B-4011-8BC63E71C457}"/>
              </a:ext>
            </a:extLst>
          </p:cNvPr>
          <p:cNvPicPr>
            <a:picLocks noChangeAspect="1"/>
          </p:cNvPicPr>
          <p:nvPr/>
        </p:nvPicPr>
        <p:blipFill>
          <a:blip r:embed="rId3"/>
          <a:stretch>
            <a:fillRect/>
          </a:stretch>
        </p:blipFill>
        <p:spPr>
          <a:xfrm>
            <a:off x="5245100" y="1365740"/>
            <a:ext cx="3898900" cy="2514600"/>
          </a:xfrm>
          <a:prstGeom prst="rect">
            <a:avLst/>
          </a:prstGeom>
        </p:spPr>
      </p:pic>
      <p:sp>
        <p:nvSpPr>
          <p:cNvPr id="7" name="TextBox 6">
            <a:extLst>
              <a:ext uri="{FF2B5EF4-FFF2-40B4-BE49-F238E27FC236}">
                <a16:creationId xmlns:a16="http://schemas.microsoft.com/office/drawing/2014/main" id="{06D8142B-69A0-8489-44E3-635A1D97832C}"/>
              </a:ext>
            </a:extLst>
          </p:cNvPr>
          <p:cNvSpPr txBox="1"/>
          <p:nvPr/>
        </p:nvSpPr>
        <p:spPr>
          <a:xfrm>
            <a:off x="5245100" y="4062902"/>
            <a:ext cx="3851564" cy="1938992"/>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Admission (as of 2025) is approximately </a:t>
            </a:r>
            <a:r>
              <a:rPr lang="en-US" sz="2400" b="1" dirty="0">
                <a:latin typeface="Times New Roman" panose="02020603050405020304" pitchFamily="18" charset="0"/>
                <a:cs typeface="Times New Roman" panose="02020603050405020304" pitchFamily="18" charset="0"/>
              </a:rPr>
              <a:t>ARS 36,000</a:t>
            </a:r>
            <a:r>
              <a:rPr lang="en-US" sz="2400" dirty="0">
                <a:latin typeface="Times New Roman" panose="02020603050405020304" pitchFamily="18" charset="0"/>
                <a:cs typeface="Times New Roman" panose="02020603050405020304" pitchFamily="18" charset="0"/>
              </a:rPr>
              <a:t> for adults, </a:t>
            </a:r>
            <a:r>
              <a:rPr lang="en-US" sz="2400" b="1" dirty="0">
                <a:latin typeface="Times New Roman" panose="02020603050405020304" pitchFamily="18" charset="0"/>
                <a:cs typeface="Times New Roman" panose="02020603050405020304" pitchFamily="18" charset="0"/>
              </a:rPr>
              <a:t>ARS 28,000</a:t>
            </a:r>
            <a:r>
              <a:rPr lang="en-US" sz="2400" dirty="0">
                <a:latin typeface="Times New Roman" panose="02020603050405020304" pitchFamily="18" charset="0"/>
                <a:cs typeface="Times New Roman" panose="02020603050405020304" pitchFamily="18" charset="0"/>
              </a:rPr>
              <a:t> for students (with ID), and free for children under 12. </a:t>
            </a:r>
          </a:p>
        </p:txBody>
      </p:sp>
    </p:spTree>
    <p:extLst>
      <p:ext uri="{BB962C8B-B14F-4D97-AF65-F5344CB8AC3E}">
        <p14:creationId xmlns:p14="http://schemas.microsoft.com/office/powerpoint/2010/main" val="4250078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p:cTn id="13"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1DCD3A5D-3690-8819-74B0-C01A0AF194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BE7585-9A23-3FBC-B05F-0B614CADBC44}"/>
              </a:ext>
            </a:extLst>
          </p:cNvPr>
          <p:cNvSpPr>
            <a:spLocks noGrp="1"/>
          </p:cNvSpPr>
          <p:nvPr>
            <p:ph type="title"/>
          </p:nvPr>
        </p:nvSpPr>
        <p:spPr>
          <a:xfrm>
            <a:off x="457200" y="40178"/>
            <a:ext cx="8229600" cy="1143000"/>
          </a:xfrm>
        </p:spPr>
        <p:txBody>
          <a:bodyPr>
            <a:normAutofit fontScale="90000"/>
          </a:bodyPr>
          <a:lstStyle/>
          <a:p>
            <a:r>
              <a:rPr lang="en-US" dirty="0">
                <a:latin typeface="Times New Roman" panose="02020603050405020304" pitchFamily="18" charset="0"/>
                <a:cs typeface="Times New Roman" panose="02020603050405020304" pitchFamily="18" charset="0"/>
              </a:rPr>
              <a:t>Laguna Esmeralda</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Emerald glacial lake</a:t>
            </a:r>
          </a:p>
        </p:txBody>
      </p:sp>
      <p:sp>
        <p:nvSpPr>
          <p:cNvPr id="3" name="Content Placeholder 2">
            <a:extLst>
              <a:ext uri="{FF2B5EF4-FFF2-40B4-BE49-F238E27FC236}">
                <a16:creationId xmlns:a16="http://schemas.microsoft.com/office/drawing/2014/main" id="{712F6BA7-4AD0-46AF-E077-D9D770DA86C7}"/>
              </a:ext>
            </a:extLst>
          </p:cNvPr>
          <p:cNvSpPr>
            <a:spLocks noGrp="1"/>
          </p:cNvSpPr>
          <p:nvPr>
            <p:ph idx="1"/>
          </p:nvPr>
        </p:nvSpPr>
        <p:spPr>
          <a:xfrm>
            <a:off x="457200" y="1365740"/>
            <a:ext cx="8229600" cy="4525963"/>
          </a:xfrm>
        </p:spPr>
        <p:txBody>
          <a:bodyPr>
            <a:normAutofit/>
          </a:bodyPr>
          <a:lstStyle/>
          <a:p>
            <a:r>
              <a:rPr lang="en-US" sz="2400" dirty="0">
                <a:latin typeface="Times New Roman" panose="02020603050405020304" pitchFamily="18" charset="0"/>
                <a:cs typeface="Times New Roman" panose="02020603050405020304" pitchFamily="18" charset="0"/>
              </a:rPr>
              <a:t>Laguna Esmeralda is a glacial lake nestled in the Fuegian Andes, about 12 miles from Ushuaia. </a:t>
            </a:r>
          </a:p>
          <a:p>
            <a:r>
              <a:rPr lang="en-US" sz="2400" dirty="0">
                <a:latin typeface="Times New Roman" panose="02020603050405020304" pitchFamily="18" charset="0"/>
                <a:cs typeface="Times New Roman" panose="02020603050405020304" pitchFamily="18" charset="0"/>
              </a:rPr>
              <a:t>Its name, meaning “Emerald Lagoon,” comes from the brilliant turquoise color created by mineral-rich glacial meltwater. </a:t>
            </a:r>
            <a:endParaRPr lang="en-US"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4F6FF5EB-4889-31AC-E63B-E8BEC5B06726}"/>
              </a:ext>
            </a:extLst>
          </p:cNvPr>
          <p:cNvPicPr>
            <a:picLocks noChangeAspect="1"/>
          </p:cNvPicPr>
          <p:nvPr/>
        </p:nvPicPr>
        <p:blipFill>
          <a:blip r:embed="rId3"/>
          <a:stretch>
            <a:fillRect/>
          </a:stretch>
        </p:blipFill>
        <p:spPr>
          <a:xfrm>
            <a:off x="-1" y="3346177"/>
            <a:ext cx="3278777" cy="3471646"/>
          </a:xfrm>
          <a:prstGeom prst="rect">
            <a:avLst/>
          </a:prstGeom>
        </p:spPr>
      </p:pic>
      <p:sp>
        <p:nvSpPr>
          <p:cNvPr id="8" name="TextBox 7">
            <a:extLst>
              <a:ext uri="{FF2B5EF4-FFF2-40B4-BE49-F238E27FC236}">
                <a16:creationId xmlns:a16="http://schemas.microsoft.com/office/drawing/2014/main" id="{6860F776-2BF4-61A0-A839-FEB38F41271C}"/>
              </a:ext>
            </a:extLst>
          </p:cNvPr>
          <p:cNvSpPr txBox="1"/>
          <p:nvPr/>
        </p:nvSpPr>
        <p:spPr>
          <a:xfrm>
            <a:off x="3383280" y="3350622"/>
            <a:ext cx="5303519" cy="3693319"/>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popular half-day hike leads through forests and peat bogs to the lagoon, surrounded by snow-capped peaks.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It’s a peaceful spot that captures the rugged beauty of Tierra del Fuego’s wilderness.</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Tours run about $190 USD +</a:t>
            </a:r>
            <a:r>
              <a:rPr lang="en-US" sz="2400" dirty="0">
                <a:latin typeface="Times New Roman" panose="02020603050405020304" pitchFamily="18" charset="0"/>
                <a:cs typeface="Times New Roman" panose="02020603050405020304" pitchFamily="18" charset="0"/>
              </a:rPr>
              <a:t> Including: picks from hotels, lunch, and transportation.</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766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p:cTn id="25" dur="1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8">
                                            <p:txEl>
                                              <p:pRg st="2" end="2"/>
                                            </p:txEl>
                                          </p:spTgt>
                                        </p:tgtEl>
                                        <p:attrNameLst>
                                          <p:attrName>ppt_h</p:attrName>
                                        </p:attrNameLst>
                                      </p:cBhvr>
                                      <p:tavLst>
                                        <p:tav tm="0">
                                          <p:val>
                                            <p:fltVal val="0"/>
                                          </p:val>
                                        </p:tav>
                                        <p:tav tm="100000">
                                          <p:val>
                                            <p:strVal val="#ppt_h"/>
                                          </p:val>
                                        </p:tav>
                                      </p:tavLst>
                                    </p:anim>
                                    <p:anim calcmode="lin" valueType="num">
                                      <p:cBhvr>
                                        <p:cTn id="27" dur="1000" fill="hold"/>
                                        <p:tgtEl>
                                          <p:spTgt spid="8">
                                            <p:txEl>
                                              <p:pRg st="2" end="2"/>
                                            </p:txEl>
                                          </p:spTgt>
                                        </p:tgtEl>
                                        <p:attrNameLst>
                                          <p:attrName>style.rotation</p:attrName>
                                        </p:attrNameLst>
                                      </p:cBhvr>
                                      <p:tavLst>
                                        <p:tav tm="0">
                                          <p:val>
                                            <p:fltVal val="90"/>
                                          </p:val>
                                        </p:tav>
                                        <p:tav tm="100000">
                                          <p:val>
                                            <p:fltVal val="0"/>
                                          </p:val>
                                        </p:tav>
                                      </p:tavLst>
                                    </p:anim>
                                    <p:animEffect transition="in" filter="fade">
                                      <p:cBhvr>
                                        <p:cTn id="28" dur="1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latin typeface="Times New Roman" panose="02020603050405020304" pitchFamily="18" charset="0"/>
                <a:cs typeface="Times New Roman" panose="02020603050405020304" pitchFamily="18" charset="0"/>
              </a:rPr>
              <a:t>Wildlife and Nature</a:t>
            </a:r>
          </a:p>
        </p:txBody>
      </p:sp>
      <p:sp>
        <p:nvSpPr>
          <p:cNvPr id="3" name="Content Placeholder 2"/>
          <p:cNvSpPr>
            <a:spLocks noGrp="1"/>
          </p:cNvSpPr>
          <p:nvPr>
            <p:ph idx="1"/>
          </p:nvPr>
        </p:nvSpPr>
        <p:spPr/>
        <p:txBody>
          <a:bodyPr>
            <a:normAutofit/>
          </a:bodyPr>
          <a:lstStyle/>
          <a:p>
            <a:r>
              <a:rPr sz="2800" dirty="0">
                <a:latin typeface="Times New Roman" panose="02020603050405020304" pitchFamily="18" charset="0"/>
                <a:cs typeface="Times New Roman" panose="02020603050405020304" pitchFamily="18" charset="0"/>
              </a:rPr>
              <a:t>Rich ecosystems: sea lions, seals, </a:t>
            </a:r>
            <a:r>
              <a:rPr sz="2800" dirty="0" err="1">
                <a:latin typeface="Times New Roman" panose="02020603050405020304" pitchFamily="18" charset="0"/>
                <a:cs typeface="Times New Roman" panose="02020603050405020304" pitchFamily="18" charset="0"/>
              </a:rPr>
              <a:t>Magellanic</a:t>
            </a:r>
            <a:r>
              <a:rPr sz="2800" dirty="0">
                <a:latin typeface="Times New Roman" panose="02020603050405020304" pitchFamily="18" charset="0"/>
                <a:cs typeface="Times New Roman" panose="02020603050405020304" pitchFamily="18" charset="0"/>
              </a:rPr>
              <a:t> and gentoo penguins.</a:t>
            </a:r>
          </a:p>
        </p:txBody>
      </p:sp>
      <p:pic>
        <p:nvPicPr>
          <p:cNvPr id="5" name="Picture 4">
            <a:extLst>
              <a:ext uri="{FF2B5EF4-FFF2-40B4-BE49-F238E27FC236}">
                <a16:creationId xmlns:a16="http://schemas.microsoft.com/office/drawing/2014/main" id="{C56AD3BB-FB7F-DAA1-7A46-29D3FBF463B3}"/>
              </a:ext>
            </a:extLst>
          </p:cNvPr>
          <p:cNvPicPr>
            <a:picLocks noChangeAspect="1"/>
          </p:cNvPicPr>
          <p:nvPr/>
        </p:nvPicPr>
        <p:blipFill>
          <a:blip r:embed="rId2"/>
          <a:srcRect r="12017"/>
          <a:stretch>
            <a:fillRect/>
          </a:stretch>
        </p:blipFill>
        <p:spPr>
          <a:xfrm>
            <a:off x="-235130" y="2625634"/>
            <a:ext cx="5355772" cy="4232366"/>
          </a:xfrm>
          <a:prstGeom prst="rect">
            <a:avLst/>
          </a:prstGeom>
        </p:spPr>
      </p:pic>
      <p:sp>
        <p:nvSpPr>
          <p:cNvPr id="7" name="TextBox 6">
            <a:extLst>
              <a:ext uri="{FF2B5EF4-FFF2-40B4-BE49-F238E27FC236}">
                <a16:creationId xmlns:a16="http://schemas.microsoft.com/office/drawing/2014/main" id="{27A6A818-78A9-A29E-8C3E-0A81B1D132D0}"/>
              </a:ext>
            </a:extLst>
          </p:cNvPr>
          <p:cNvSpPr txBox="1"/>
          <p:nvPr/>
        </p:nvSpPr>
        <p:spPr>
          <a:xfrm>
            <a:off x="5355773" y="2655891"/>
            <a:ext cx="3566158" cy="2677656"/>
          </a:xfrm>
          <a:prstGeom prst="rect">
            <a:avLst/>
          </a:prstGeom>
          <a:noFill/>
        </p:spPr>
        <p:txBody>
          <a:bodyPr wrap="square">
            <a:spAutoFit/>
          </a:bodyPr>
          <a:lstStyle/>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Offshore islands teem with seabirds and whales.</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Key departure point for Antarctic expeditions.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944069" y="289548"/>
            <a:ext cx="6857280" cy="854210"/>
          </a:xfrm>
        </p:spPr>
        <p:txBody>
          <a:bodyPr>
            <a:normAutofit/>
          </a:bodyPr>
          <a:lstStyle/>
          <a:p>
            <a:r>
              <a:rPr lang="en-US" sz="4354" b="1" dirty="0">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1463040" y="1398313"/>
            <a:ext cx="7295620" cy="5144042"/>
          </a:xfrm>
        </p:spPr>
        <p:txBody>
          <a:bodyPr>
            <a:normAutofit fontScale="92500" lnSpcReduction="10000"/>
          </a:bodyPr>
          <a:lstStyle/>
          <a:p>
            <a:pPr algn="l">
              <a:buFont typeface="Wingdings" panose="05000000000000000000" pitchFamily="2" charset="2"/>
              <a:buChar char=""/>
            </a:pPr>
            <a:r>
              <a:rPr lang="en-US" altLang="en-US" sz="2400" b="1" dirty="0">
                <a:solidFill>
                  <a:schemeClr val="tx1"/>
                </a:solidFill>
                <a:latin typeface="Times New Roman" panose="02020603050405020304" pitchFamily="18" charset="0"/>
                <a:cs typeface="Times New Roman" panose="02020603050405020304" pitchFamily="18" charset="0"/>
              </a:rPr>
              <a:t>My Port Philosophy</a:t>
            </a:r>
            <a:endParaRPr lang="en-US" altLang="en-US" sz="2400" b="1" i="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2400" b="1" dirty="0">
                <a:solidFill>
                  <a:schemeClr val="tx1"/>
                </a:solidFill>
                <a:latin typeface="Times New Roman" panose="02020603050405020304" pitchFamily="18" charset="0"/>
                <a:cs typeface="Times New Roman" panose="02020603050405020304" pitchFamily="18" charset="0"/>
              </a:rPr>
              <a:t>Don’t Miss the Ship</a:t>
            </a:r>
          </a:p>
          <a:p>
            <a:pPr algn="l">
              <a:buFont typeface="Wingdings" panose="05000000000000000000" pitchFamily="2" charset="2"/>
              <a:buChar char=""/>
            </a:pPr>
            <a:r>
              <a:rPr lang="en-US" altLang="en-US" sz="2400" b="1" dirty="0">
                <a:solidFill>
                  <a:schemeClr val="tx1"/>
                </a:solidFill>
                <a:latin typeface="Times New Roman" panose="02020603050405020304" pitchFamily="18" charset="0"/>
                <a:cs typeface="Times New Roman" panose="02020603050405020304" pitchFamily="18" charset="0"/>
              </a:rPr>
              <a:t>Money</a:t>
            </a:r>
          </a:p>
          <a:p>
            <a:pPr algn="l">
              <a:buFont typeface="Wingdings" panose="05000000000000000000" pitchFamily="2" charset="2"/>
              <a:buChar char=""/>
            </a:pPr>
            <a:r>
              <a:rPr lang="en-US" altLang="en-US" sz="2400" b="1" dirty="0">
                <a:solidFill>
                  <a:schemeClr val="tx1"/>
                </a:solidFill>
                <a:latin typeface="Times New Roman" panose="02020603050405020304" pitchFamily="18" charset="0"/>
                <a:cs typeface="Times New Roman" panose="02020603050405020304" pitchFamily="18" charset="0"/>
              </a:rPr>
              <a:t>About </a:t>
            </a:r>
            <a:r>
              <a:rPr lang="en-US" sz="2400" b="1" dirty="0">
                <a:solidFill>
                  <a:schemeClr val="tx1"/>
                </a:solidFill>
                <a:latin typeface="Times New Roman" panose="02020603050405020304" pitchFamily="18" charset="0"/>
                <a:ea typeface="+mj-ea"/>
                <a:cs typeface="Times New Roman" panose="02020603050405020304" pitchFamily="18" charset="0"/>
              </a:rPr>
              <a:t>Ushuaia</a:t>
            </a:r>
          </a:p>
          <a:p>
            <a:pPr algn="l">
              <a:buFont typeface="Wingdings" panose="05000000000000000000" pitchFamily="2" charset="2"/>
              <a:buChar char=""/>
            </a:pPr>
            <a:r>
              <a:rPr lang="en-US" altLang="en-US" sz="2400" b="1" dirty="0">
                <a:solidFill>
                  <a:schemeClr val="tx1"/>
                </a:solidFill>
                <a:latin typeface="Times New Roman" panose="02020603050405020304" pitchFamily="18" charset="0"/>
                <a:cs typeface="Times New Roman" panose="02020603050405020304" pitchFamily="18" charset="0"/>
              </a:rPr>
              <a:t>Maps</a:t>
            </a:r>
          </a:p>
          <a:p>
            <a:pPr algn="l">
              <a:buFont typeface="Wingdings" panose="05000000000000000000" pitchFamily="2" charset="2"/>
              <a:buChar char=""/>
            </a:pPr>
            <a:r>
              <a:rPr lang="en-US" sz="2400" b="1" dirty="0">
                <a:solidFill>
                  <a:schemeClr val="tx1"/>
                </a:solidFill>
                <a:latin typeface="Times New Roman" panose="02020603050405020304" pitchFamily="18" charset="0"/>
                <a:cs typeface="Times New Roman" panose="02020603050405020304" pitchFamily="18" charset="0"/>
              </a:rPr>
              <a:t>The Indigenous People</a:t>
            </a:r>
            <a:endParaRPr lang="en-US" altLang="en-US" sz="2400" b="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sz="2400" b="1" dirty="0">
                <a:solidFill>
                  <a:schemeClr val="tx1"/>
                </a:solidFill>
                <a:latin typeface="Times New Roman" panose="02020603050405020304" pitchFamily="18" charset="0"/>
                <a:cs typeface="Times New Roman" panose="02020603050405020304" pitchFamily="18" charset="0"/>
              </a:rPr>
              <a:t>Ushuaia </a:t>
            </a:r>
            <a:r>
              <a:rPr lang="en-US" sz="2400" b="1" dirty="0">
                <a:solidFill>
                  <a:schemeClr val="tx1"/>
                </a:solidFill>
                <a:latin typeface="Times New Roman" panose="02020603050405020304" pitchFamily="18" charset="0"/>
                <a:ea typeface="+mj-ea"/>
                <a:cs typeface="Times New Roman" panose="02020603050405020304" pitchFamily="18" charset="0"/>
              </a:rPr>
              <a:t>History</a:t>
            </a:r>
          </a:p>
          <a:p>
            <a:pPr algn="l">
              <a:buFont typeface="Wingdings" panose="05000000000000000000" pitchFamily="2" charset="2"/>
              <a:buChar char=""/>
            </a:pPr>
            <a:r>
              <a:rPr lang="en-US" sz="2400" b="1" dirty="0">
                <a:solidFill>
                  <a:schemeClr val="tx1"/>
                </a:solidFill>
                <a:latin typeface="Times New Roman" panose="02020603050405020304" pitchFamily="18" charset="0"/>
                <a:cs typeface="Times New Roman" panose="02020603050405020304" pitchFamily="18" charset="0"/>
              </a:rPr>
              <a:t>The Landscape</a:t>
            </a:r>
          </a:p>
          <a:p>
            <a:pPr algn="l">
              <a:buFont typeface="Wingdings" panose="05000000000000000000" pitchFamily="2" charset="2"/>
              <a:buChar char=""/>
            </a:pPr>
            <a:r>
              <a:rPr lang="en-US" sz="2400" b="1" dirty="0">
                <a:solidFill>
                  <a:schemeClr val="tx1"/>
                </a:solidFill>
                <a:latin typeface="Times New Roman" panose="02020603050405020304" pitchFamily="18" charset="0"/>
                <a:cs typeface="Times New Roman" panose="02020603050405020304" pitchFamily="18" charset="0"/>
              </a:rPr>
              <a:t>Getting around Ushuaia</a:t>
            </a:r>
          </a:p>
          <a:p>
            <a:pPr algn="l">
              <a:buFont typeface="Wingdings" panose="05000000000000000000" pitchFamily="2" charset="2"/>
              <a:buChar char=""/>
            </a:pPr>
            <a:r>
              <a:rPr lang="en-US" sz="2400" b="1" dirty="0">
                <a:solidFill>
                  <a:schemeClr val="tx1"/>
                </a:solidFill>
                <a:latin typeface="Times New Roman" panose="02020603050405020304" pitchFamily="18" charset="0"/>
                <a:cs typeface="Times New Roman" panose="02020603050405020304" pitchFamily="18" charset="0"/>
              </a:rPr>
              <a:t>Walking Tour</a:t>
            </a:r>
          </a:p>
          <a:p>
            <a:pPr algn="l">
              <a:buFont typeface="Wingdings" panose="05000000000000000000" pitchFamily="2" charset="2"/>
              <a:buChar char=""/>
            </a:pPr>
            <a:r>
              <a:rPr lang="en-US" altLang="en-US" sz="2400" b="1" dirty="0">
                <a:solidFill>
                  <a:schemeClr val="tx1"/>
                </a:solidFill>
                <a:latin typeface="Times New Roman" panose="02020603050405020304" pitchFamily="18" charset="0"/>
                <a:cs typeface="Times New Roman" panose="02020603050405020304" pitchFamily="18" charset="0"/>
              </a:rPr>
              <a:t>Places to see or at least consider</a:t>
            </a:r>
          </a:p>
          <a:p>
            <a:pPr algn="l">
              <a:buFont typeface="Wingdings" panose="05000000000000000000" pitchFamily="2" charset="2"/>
              <a:buChar char=""/>
            </a:pPr>
            <a:r>
              <a:rPr lang="en-US" altLang="en-US" sz="2400" b="1" dirty="0">
                <a:solidFill>
                  <a:schemeClr val="tx1"/>
                </a:solidFill>
                <a:latin typeface="Times New Roman" panose="02020603050405020304" pitchFamily="18" charset="0"/>
                <a:cs typeface="Times New Roman" panose="02020603050405020304" pitchFamily="18" charset="0"/>
              </a:rPr>
              <a:t>Practical Tips</a:t>
            </a:r>
          </a:p>
          <a:p>
            <a:pPr algn="l">
              <a:buFont typeface="Wingdings" panose="05000000000000000000" pitchFamily="2" charset="2"/>
              <a:buChar char=""/>
            </a:pPr>
            <a:r>
              <a:rPr lang="en-US" altLang="en-US" sz="2400" b="1" dirty="0">
                <a:solidFill>
                  <a:schemeClr val="tx1"/>
                </a:solidFill>
                <a:latin typeface="Times New Roman" panose="02020603050405020304" pitchFamily="18" charset="0"/>
                <a:cs typeface="Times New Roman" panose="02020603050405020304" pitchFamily="18" charset="0"/>
              </a:rPr>
              <a:t>Conclusion</a:t>
            </a:r>
          </a:p>
          <a:p>
            <a:endParaRPr lang="en-US" dirty="0"/>
          </a:p>
        </p:txBody>
      </p:sp>
    </p:spTree>
    <p:extLst>
      <p:ext uri="{BB962C8B-B14F-4D97-AF65-F5344CB8AC3E}">
        <p14:creationId xmlns:p14="http://schemas.microsoft.com/office/powerpoint/2010/main" val="1348489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 calcmode="lin" valueType="num">
                                      <p:cBhvr additive="base">
                                        <p:cTn id="6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2" end="12"/>
                                            </p:txEl>
                                          </p:spTgt>
                                        </p:tgtEl>
                                        <p:attrNameLst>
                                          <p:attrName>style.visibility</p:attrName>
                                        </p:attrNameLst>
                                      </p:cBhvr>
                                      <p:to>
                                        <p:strVal val="visible"/>
                                      </p:to>
                                    </p:set>
                                    <p:anim calcmode="lin" valueType="num">
                                      <p:cBhvr additive="base">
                                        <p:cTn id="7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latin typeface="Times New Roman" panose="02020603050405020304" pitchFamily="18" charset="0"/>
                <a:cs typeface="Times New Roman" panose="02020603050405020304" pitchFamily="18" charset="0"/>
              </a:rPr>
              <a:t>Gateway to Antarctica</a:t>
            </a:r>
          </a:p>
        </p:txBody>
      </p:sp>
      <p:sp>
        <p:nvSpPr>
          <p:cNvPr id="3" name="Content Placeholder 2"/>
          <p:cNvSpPr>
            <a:spLocks noGrp="1"/>
          </p:cNvSpPr>
          <p:nvPr>
            <p:ph idx="1"/>
          </p:nvPr>
        </p:nvSpPr>
        <p:spPr/>
        <p:txBody>
          <a:bodyPr>
            <a:normAutofit lnSpcReduction="10000"/>
          </a:bodyPr>
          <a:lstStyle/>
          <a:p>
            <a:r>
              <a:rPr lang="en-US" dirty="0">
                <a:latin typeface="Times New Roman" panose="02020603050405020304" pitchFamily="18" charset="0"/>
                <a:cs typeface="Times New Roman" panose="02020603050405020304" pitchFamily="18" charset="0"/>
              </a:rPr>
              <a:t>Ushuaia is the main port for Antarctic cruises, with over 90% of expeditions departing from its harbor. </a:t>
            </a:r>
          </a:p>
          <a:p>
            <a:r>
              <a:rPr lang="en-US" dirty="0">
                <a:latin typeface="Times New Roman" panose="02020603050405020304" pitchFamily="18" charset="0"/>
                <a:cs typeface="Times New Roman" panose="02020603050405020304" pitchFamily="18" charset="0"/>
              </a:rPr>
              <a:t>From here, ships cross the 600-mile Drake Passage to reach the White Continent. Adventure tourism drives much of Ushuaia’s economy, making it a vital hub for explorers, scientists, and travelers heading to the end of the world.</a:t>
            </a:r>
            <a:endParaRPr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latin typeface="Times New Roman" panose="02020603050405020304" pitchFamily="18" charset="0"/>
                <a:cs typeface="Times New Roman" panose="02020603050405020304" pitchFamily="18" charset="0"/>
              </a:rPr>
              <a:t>Local Life and Culture</a:t>
            </a:r>
          </a:p>
        </p:txBody>
      </p:sp>
      <p:sp>
        <p:nvSpPr>
          <p:cNvPr id="3" name="Content Placeholder 2"/>
          <p:cNvSpPr>
            <a:spLocks noGrp="1"/>
          </p:cNvSpPr>
          <p:nvPr>
            <p:ph idx="1"/>
          </p:nvPr>
        </p:nvSpPr>
        <p:spPr/>
        <p:txBody>
          <a:bodyPr>
            <a:normAutofit fontScale="92500"/>
          </a:bodyPr>
          <a:lstStyle/>
          <a:p>
            <a:r>
              <a:rPr lang="en-US" b="1" dirty="0">
                <a:latin typeface="Times New Roman" panose="02020603050405020304" pitchFamily="18" charset="0"/>
                <a:cs typeface="Times New Roman" panose="02020603050405020304" pitchFamily="18" charset="0"/>
              </a:rPr>
              <a:t>Population:</a:t>
            </a:r>
            <a:r>
              <a:rPr lang="en-US" dirty="0">
                <a:latin typeface="Times New Roman" panose="02020603050405020304" pitchFamily="18" charset="0"/>
                <a:cs typeface="Times New Roman" panose="02020603050405020304" pitchFamily="18" charset="0"/>
              </a:rPr>
              <a:t> About 80,000 </a:t>
            </a:r>
            <a:r>
              <a:rPr lang="en-US" dirty="0" err="1">
                <a:latin typeface="Times New Roman" panose="02020603050405020304" pitchFamily="18" charset="0"/>
                <a:cs typeface="Times New Roman" panose="02020603050405020304" pitchFamily="18" charset="0"/>
              </a:rPr>
              <a:t>Ushuaienses</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Known for their resilient, independent spirit, residents have built a thriving city at the edge of the world. </a:t>
            </a:r>
          </a:p>
          <a:p>
            <a:r>
              <a:rPr lang="en-US" dirty="0">
                <a:latin typeface="Times New Roman" panose="02020603050405020304" pitchFamily="18" charset="0"/>
                <a:cs typeface="Times New Roman" panose="02020603050405020304" pitchFamily="18" charset="0"/>
              </a:rPr>
              <a:t>Ushuaia’s architecture blends modern design with alpine charm, reflecting its mountain setting.</a:t>
            </a:r>
          </a:p>
          <a:p>
            <a:r>
              <a:rPr lang="en-US" dirty="0">
                <a:latin typeface="Times New Roman" panose="02020603050405020304" pitchFamily="18" charset="0"/>
                <a:cs typeface="Times New Roman" panose="02020603050405020304" pitchFamily="18" charset="0"/>
              </a:rPr>
              <a:t>Local cuisine highlights fresh king crab, Patagonian lamb, and fine Argentine wines, offering visitors a true taste of Tierra del Fuego.</a:t>
            </a:r>
            <a:endParaRPr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9"/>
            <a:ext cx="8229600" cy="1143000"/>
          </a:xfrm>
        </p:spPr>
        <p:txBody>
          <a:bodyPr/>
          <a:lstStyle/>
          <a:p>
            <a:r>
              <a:rPr dirty="0">
                <a:latin typeface="Times New Roman" panose="02020603050405020304" pitchFamily="18" charset="0"/>
                <a:cs typeface="Times New Roman" panose="02020603050405020304" pitchFamily="18" charset="0"/>
              </a:rPr>
              <a:t>Day Trip Ideas</a:t>
            </a:r>
          </a:p>
        </p:txBody>
      </p:sp>
      <p:sp>
        <p:nvSpPr>
          <p:cNvPr id="3" name="Content Placeholder 2"/>
          <p:cNvSpPr>
            <a:spLocks noGrp="1"/>
          </p:cNvSpPr>
          <p:nvPr>
            <p:ph idx="1"/>
          </p:nvPr>
        </p:nvSpPr>
        <p:spPr>
          <a:xfrm>
            <a:off x="457200" y="1330571"/>
            <a:ext cx="8229600" cy="4525963"/>
          </a:xfrm>
        </p:spPr>
        <p:txBody>
          <a:bodyPr>
            <a:normAutofit fontScale="92500"/>
          </a:bodyPr>
          <a:lstStyle/>
          <a:p>
            <a:r>
              <a:rPr lang="en-US" dirty="0">
                <a:latin typeface="Times New Roman" panose="02020603050405020304" pitchFamily="18" charset="0"/>
                <a:cs typeface="Times New Roman" panose="02020603050405020304" pitchFamily="18" charset="0"/>
              </a:rPr>
              <a:t>Beagle Channel Cruise – Spot sea lions, cormorants, and Les </a:t>
            </a:r>
            <a:r>
              <a:rPr lang="en-US" dirty="0" err="1">
                <a:latin typeface="Times New Roman" panose="02020603050405020304" pitchFamily="18" charset="0"/>
                <a:cs typeface="Times New Roman" panose="02020603050405020304" pitchFamily="18" charset="0"/>
              </a:rPr>
              <a:t>Éclaireurs</a:t>
            </a:r>
            <a:r>
              <a:rPr lang="en-US" dirty="0">
                <a:latin typeface="Times New Roman" panose="02020603050405020304" pitchFamily="18" charset="0"/>
                <a:cs typeface="Times New Roman" panose="02020603050405020304" pitchFamily="18" charset="0"/>
              </a:rPr>
              <a:t> Lighthouse.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Tierra del Fuego National Park – Easy hikes, lakes, and the world’s southernmost post office.</a:t>
            </a:r>
          </a:p>
          <a:p>
            <a:r>
              <a:rPr lang="en-US" dirty="0">
                <a:latin typeface="Times New Roman" panose="02020603050405020304" pitchFamily="18" charset="0"/>
                <a:cs typeface="Times New Roman" panose="02020603050405020304" pitchFamily="18" charset="0"/>
              </a:rPr>
              <a:t>End of the World Train – Ride the historic narrow-gauge railway built by prisoners.</a:t>
            </a:r>
          </a:p>
          <a:p>
            <a:r>
              <a:rPr lang="en-US" dirty="0">
                <a:latin typeface="Times New Roman" panose="02020603050405020304" pitchFamily="18" charset="0"/>
                <a:cs typeface="Times New Roman" panose="02020603050405020304" pitchFamily="18" charset="0"/>
              </a:rPr>
              <a:t>Martial Glacier – Scenic chairlift ride and panoramic views over the city and Beagle Channel.</a:t>
            </a:r>
            <a:endParaRPr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0178"/>
            <a:ext cx="8229600" cy="1143000"/>
          </a:xfrm>
        </p:spPr>
        <p:txBody>
          <a:bodyPr/>
          <a:lstStyle/>
          <a:p>
            <a:r>
              <a:rPr dirty="0">
                <a:latin typeface="Times New Roman" panose="02020603050405020304" pitchFamily="18" charset="0"/>
                <a:cs typeface="Times New Roman" panose="02020603050405020304" pitchFamily="18" charset="0"/>
              </a:rPr>
              <a:t>Practical Tips</a:t>
            </a:r>
          </a:p>
        </p:txBody>
      </p:sp>
      <p:sp>
        <p:nvSpPr>
          <p:cNvPr id="3" name="Content Placeholder 2"/>
          <p:cNvSpPr>
            <a:spLocks noGrp="1"/>
          </p:cNvSpPr>
          <p:nvPr>
            <p:ph idx="1"/>
          </p:nvPr>
        </p:nvSpPr>
        <p:spPr>
          <a:xfrm>
            <a:off x="457200" y="1365740"/>
            <a:ext cx="8229600" cy="4525963"/>
          </a:xfrm>
        </p:spPr>
        <p:txBody>
          <a:bodyPr/>
          <a:lstStyle/>
          <a:p>
            <a:r>
              <a:rPr lang="en-US" dirty="0">
                <a:latin typeface="Times New Roman" panose="02020603050405020304" pitchFamily="18" charset="0"/>
                <a:cs typeface="Times New Roman" panose="02020603050405020304" pitchFamily="18" charset="0"/>
              </a:rPr>
              <a:t>Currency: Argentine Peso (ARS).</a:t>
            </a:r>
          </a:p>
          <a:p>
            <a:r>
              <a:rPr lang="en-US" dirty="0">
                <a:latin typeface="Times New Roman" panose="02020603050405020304" pitchFamily="18" charset="0"/>
                <a:cs typeface="Times New Roman" panose="02020603050405020304" pitchFamily="18" charset="0"/>
              </a:rPr>
              <a:t>Language: Spanish.</a:t>
            </a:r>
          </a:p>
          <a:p>
            <a:r>
              <a:rPr lang="en-US" dirty="0">
                <a:latin typeface="Times New Roman" panose="02020603050405020304" pitchFamily="18" charset="0"/>
                <a:cs typeface="Times New Roman" panose="02020603050405020304" pitchFamily="18" charset="0"/>
              </a:rPr>
              <a:t>Weather: unpredictable; bring layers.</a:t>
            </a:r>
          </a:p>
          <a:p>
            <a:r>
              <a:rPr lang="en-US" dirty="0">
                <a:latin typeface="Times New Roman" panose="02020603050405020304" pitchFamily="18" charset="0"/>
                <a:cs typeface="Times New Roman" panose="02020603050405020304" pitchFamily="18" charset="0"/>
              </a:rPr>
              <a:t>Souvenirs: wool goods, penguin carvings, Antarctic memorabilia.</a:t>
            </a:r>
          </a:p>
          <a:p>
            <a:r>
              <a:rPr lang="en-US" dirty="0">
                <a:latin typeface="Times New Roman" panose="02020603050405020304" pitchFamily="18" charset="0"/>
                <a:cs typeface="Times New Roman" panose="02020603050405020304" pitchFamily="18" charset="0"/>
              </a:rPr>
              <a:t>Best season: November to March.</a:t>
            </a:r>
          </a:p>
          <a:p>
            <a:endParaRPr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50747"/>
            <a:ext cx="8229600" cy="1143000"/>
          </a:xfrm>
        </p:spPr>
        <p:txBody>
          <a:bodyPr/>
          <a:lstStyle/>
          <a:p>
            <a:r>
              <a:rPr dirty="0">
                <a:latin typeface="Times New Roman" panose="02020603050405020304" pitchFamily="18" charset="0"/>
                <a:cs typeface="Times New Roman" panose="02020603050405020304" pitchFamily="18" charset="0"/>
              </a:rPr>
              <a:t>Reflection &amp; Closing</a:t>
            </a:r>
          </a:p>
        </p:txBody>
      </p:sp>
      <p:sp>
        <p:nvSpPr>
          <p:cNvPr id="3" name="Content Placeholder 2"/>
          <p:cNvSpPr>
            <a:spLocks noGrp="1"/>
          </p:cNvSpPr>
          <p:nvPr>
            <p:ph idx="1"/>
          </p:nvPr>
        </p:nvSpPr>
        <p:spPr>
          <a:xfrm>
            <a:off x="457200" y="2601272"/>
            <a:ext cx="8229600" cy="4525963"/>
          </a:xfrm>
        </p:spPr>
        <p:txBody>
          <a:bodyPr/>
          <a:lstStyle/>
          <a:p>
            <a:r>
              <a:rPr lang="en-US" dirty="0">
                <a:latin typeface="Times New Roman" panose="02020603050405020304" pitchFamily="18" charset="0"/>
                <a:cs typeface="Times New Roman" panose="02020603050405020304" pitchFamily="18" charset="0"/>
              </a:rPr>
              <a:t>“Here, nature rules — vast, unspoiled, and magnificent.”</a:t>
            </a:r>
          </a:p>
          <a:p>
            <a:r>
              <a:rPr lang="en-US" dirty="0">
                <a:latin typeface="Times New Roman" panose="02020603050405020304" pitchFamily="18" charset="0"/>
                <a:cs typeface="Times New Roman" panose="02020603050405020304" pitchFamily="18" charset="0"/>
              </a:rPr>
              <a:t>Ushuaia is Patagonia’s frontier — where land meets sea and wildlife reigns free.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32284"/>
            <a:ext cx="8229600" cy="1143000"/>
          </a:xfrm>
        </p:spPr>
        <p:txBody>
          <a:bodyPr/>
          <a:lstStyle/>
          <a:p>
            <a:r>
              <a:rPr dirty="0">
                <a:latin typeface="Times New Roman" panose="02020603050405020304" pitchFamily="18" charset="0"/>
                <a:cs typeface="Times New Roman" panose="02020603050405020304" pitchFamily="18" charset="0"/>
              </a:rPr>
              <a:t>Q&amp;A</a:t>
            </a:r>
          </a:p>
        </p:txBody>
      </p:sp>
      <p:sp>
        <p:nvSpPr>
          <p:cNvPr id="3" name="Content Placeholder 2"/>
          <p:cNvSpPr>
            <a:spLocks noGrp="1"/>
          </p:cNvSpPr>
          <p:nvPr>
            <p:ph idx="1"/>
          </p:nvPr>
        </p:nvSpPr>
        <p:spPr>
          <a:xfrm>
            <a:off x="561703" y="2893422"/>
            <a:ext cx="8229600" cy="4525963"/>
          </a:xfrm>
        </p:spPr>
        <p:txBody>
          <a:bodyPr/>
          <a:lstStyle/>
          <a:p>
            <a:r>
              <a:rPr lang="en-US" dirty="0">
                <a:latin typeface="Times New Roman" panose="02020603050405020304" pitchFamily="18" charset="0"/>
                <a:cs typeface="Times New Roman" panose="02020603050405020304" pitchFamily="18" charset="0"/>
              </a:rPr>
              <a:t>Questions &amp; Curiosities</a:t>
            </a:r>
          </a:p>
          <a:p>
            <a:r>
              <a:rPr lang="en-US" dirty="0">
                <a:latin typeface="Times New Roman" panose="02020603050405020304" pitchFamily="18" charset="0"/>
                <a:cs typeface="Times New Roman" panose="02020603050405020304" pitchFamily="18" charset="0"/>
              </a:rPr>
              <a:t>Let’s explore Patagonia together.</a:t>
            </a:r>
          </a:p>
          <a:p>
            <a:pPr marL="0" indent="0">
              <a:buNone/>
            </a:pPr>
            <a:endParaRPr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0" y="1719537"/>
            <a:ext cx="9144000" cy="856800"/>
          </a:xfrm>
          <a:prstGeom prst="rect">
            <a:avLst/>
          </a:prstGeom>
          <a:noFill/>
          <a:ln>
            <a:noFill/>
          </a:ln>
        </p:spPr>
        <p:txBody>
          <a:bodyPr vert="horz" wrap="square" lIns="81638" tIns="42452" rIns="81638" bIns="42452" rtlCol="0" anchor="ctr" anchorCtr="0" compatLnSpc="1">
            <a:noAutofit/>
          </a:bodyPr>
          <a:lstStyle/>
          <a:p>
            <a:pPr>
              <a:spcBef>
                <a:spcPts val="203"/>
              </a:spcBef>
              <a:spcAft>
                <a:spcPts val="203"/>
              </a:spcAft>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 pos="8709249" algn="l"/>
                <a:tab pos="9123975" algn="l"/>
                <a:tab pos="9538701" algn="l"/>
              </a:tabLst>
            </a:pPr>
            <a:r>
              <a:rPr lang="en-US" sz="4354"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1" y="2692977"/>
            <a:ext cx="9144000" cy="3257280"/>
          </a:xfrm>
          <a:prstGeom prst="rect">
            <a:avLst/>
          </a:prstGeom>
          <a:noFill/>
          <a:ln>
            <a:noFill/>
          </a:ln>
        </p:spPr>
        <p:txBody>
          <a:bodyPr vert="horz" wrap="square" lIns="81638" tIns="42452" rIns="81638" bIns="42452" rtlCol="0" anchor="t" anchorCtr="0" compatLnSpc="0">
            <a:normAutofit/>
          </a:bodyPr>
          <a:lstStyle/>
          <a:p>
            <a:pPr marL="311208" indent="-311208" algn="ctr">
              <a:lnSpc>
                <a:spcPct val="92000"/>
              </a:lnSpc>
              <a:spcBef>
                <a:spcPts val="738"/>
              </a:spcBef>
              <a:spcAft>
                <a:spcPts val="10"/>
              </a:spcAft>
              <a:buNone/>
              <a:tabLst>
                <a:tab pos="311208" algn="l"/>
                <a:tab pos="725934" algn="l"/>
                <a:tab pos="1140660" algn="l"/>
                <a:tab pos="1555385" algn="l"/>
                <a:tab pos="1970112" algn="l"/>
                <a:tab pos="2384838" algn="l"/>
                <a:tab pos="2799564" algn="l"/>
                <a:tab pos="3214291" algn="l"/>
                <a:tab pos="3629017" algn="l"/>
                <a:tab pos="4043743" algn="l"/>
                <a:tab pos="4458469" algn="l"/>
                <a:tab pos="4873195" algn="l"/>
                <a:tab pos="5287920" algn="l"/>
                <a:tab pos="5702647" algn="l"/>
                <a:tab pos="6117373" algn="l"/>
                <a:tab pos="6532100" algn="l"/>
                <a:tab pos="6946826" algn="l"/>
                <a:tab pos="7361552" algn="l"/>
                <a:tab pos="7776278" algn="l"/>
                <a:tab pos="8191004" algn="l"/>
                <a:tab pos="8605730" algn="l"/>
                <a:tab pos="9020456" algn="l"/>
                <a:tab pos="9435183" algn="l"/>
                <a:tab pos="9849909" algn="l"/>
              </a:tabLst>
            </a:pPr>
            <a:r>
              <a:rPr lang="en-US" sz="2800" b="1" dirty="0">
                <a:latin typeface="Times New Roman" panose="02020603050405020304" pitchFamily="18" charset="0"/>
                <a:cs typeface="Times New Roman" panose="02020603050405020304" pitchFamily="18" charset="0"/>
              </a:rPr>
              <a:t>If you have any more questions, please ask.</a:t>
            </a:r>
          </a:p>
          <a:p>
            <a:pPr marL="311208" indent="-311208" algn="ctr">
              <a:lnSpc>
                <a:spcPct val="92000"/>
              </a:lnSpc>
              <a:spcBef>
                <a:spcPts val="738"/>
              </a:spcBef>
              <a:spcAft>
                <a:spcPts val="10"/>
              </a:spcAft>
              <a:buNone/>
              <a:tabLst>
                <a:tab pos="311208" algn="l"/>
                <a:tab pos="725934" algn="l"/>
                <a:tab pos="1140660" algn="l"/>
                <a:tab pos="1555385" algn="l"/>
                <a:tab pos="1970112" algn="l"/>
                <a:tab pos="2384838" algn="l"/>
                <a:tab pos="2799564" algn="l"/>
                <a:tab pos="3214291" algn="l"/>
                <a:tab pos="3629017" algn="l"/>
                <a:tab pos="4043743" algn="l"/>
                <a:tab pos="4458469" algn="l"/>
                <a:tab pos="4873195" algn="l"/>
                <a:tab pos="5287920" algn="l"/>
                <a:tab pos="5702647" algn="l"/>
                <a:tab pos="6117373" algn="l"/>
                <a:tab pos="6532100" algn="l"/>
                <a:tab pos="6946826" algn="l"/>
                <a:tab pos="7361552" algn="l"/>
                <a:tab pos="7776278" algn="l"/>
                <a:tab pos="8191004" algn="l"/>
                <a:tab pos="8605730" algn="l"/>
                <a:tab pos="9020456" algn="l"/>
                <a:tab pos="9435183" algn="l"/>
                <a:tab pos="9849909" algn="l"/>
              </a:tabLst>
            </a:pPr>
            <a:r>
              <a:rPr lang="en-US" sz="2800" b="1" dirty="0">
                <a:latin typeface="Times New Roman" panose="02020603050405020304" pitchFamily="18" charset="0"/>
                <a:cs typeface="Times New Roman" panose="02020603050405020304" pitchFamily="18" charset="0"/>
              </a:rPr>
              <a:t>I will do my best to answer them for you.</a:t>
            </a:r>
          </a:p>
          <a:p>
            <a:pPr marL="311208" indent="-311208" algn="ctr">
              <a:lnSpc>
                <a:spcPct val="92000"/>
              </a:lnSpc>
              <a:spcBef>
                <a:spcPts val="738"/>
              </a:spcBef>
              <a:spcAft>
                <a:spcPts val="10"/>
              </a:spcAft>
              <a:buNone/>
              <a:tabLst>
                <a:tab pos="311208" algn="l"/>
                <a:tab pos="725934" algn="l"/>
                <a:tab pos="1140660" algn="l"/>
                <a:tab pos="1555385" algn="l"/>
                <a:tab pos="1970112" algn="l"/>
                <a:tab pos="2384838" algn="l"/>
                <a:tab pos="2799564" algn="l"/>
                <a:tab pos="3214291" algn="l"/>
                <a:tab pos="3629017" algn="l"/>
                <a:tab pos="4043743" algn="l"/>
                <a:tab pos="4458469" algn="l"/>
                <a:tab pos="4873195" algn="l"/>
                <a:tab pos="5287920" algn="l"/>
                <a:tab pos="5702647" algn="l"/>
                <a:tab pos="6117373" algn="l"/>
                <a:tab pos="6532100" algn="l"/>
                <a:tab pos="6946826" algn="l"/>
                <a:tab pos="7361552" algn="l"/>
                <a:tab pos="7776278" algn="l"/>
                <a:tab pos="8191004" algn="l"/>
                <a:tab pos="8605730" algn="l"/>
                <a:tab pos="9020456" algn="l"/>
                <a:tab pos="9435183" algn="l"/>
                <a:tab pos="9849909" algn="l"/>
              </a:tabLst>
            </a:pPr>
            <a:endParaRPr lang="en-US" sz="2800" b="1" dirty="0">
              <a:latin typeface="Times New Roman" panose="02020603050405020304" pitchFamily="18" charset="0"/>
              <a:cs typeface="Times New Roman" panose="02020603050405020304" pitchFamily="18" charset="0"/>
            </a:endParaRPr>
          </a:p>
          <a:p>
            <a:pPr marL="311208" indent="-311208" algn="ctr">
              <a:lnSpc>
                <a:spcPct val="92000"/>
              </a:lnSpc>
              <a:spcBef>
                <a:spcPts val="738"/>
              </a:spcBef>
              <a:spcAft>
                <a:spcPts val="10"/>
              </a:spcAft>
              <a:buNone/>
              <a:tabLst>
                <a:tab pos="311208" algn="l"/>
                <a:tab pos="725934" algn="l"/>
                <a:tab pos="1140660" algn="l"/>
                <a:tab pos="1555385" algn="l"/>
                <a:tab pos="1970112" algn="l"/>
                <a:tab pos="2384838" algn="l"/>
                <a:tab pos="2799564" algn="l"/>
                <a:tab pos="3214291" algn="l"/>
                <a:tab pos="3629017" algn="l"/>
                <a:tab pos="4043743" algn="l"/>
                <a:tab pos="4458469" algn="l"/>
                <a:tab pos="4873195" algn="l"/>
                <a:tab pos="5287920" algn="l"/>
                <a:tab pos="5702647" algn="l"/>
                <a:tab pos="6117373" algn="l"/>
                <a:tab pos="6532100" algn="l"/>
                <a:tab pos="6946826" algn="l"/>
                <a:tab pos="7361552" algn="l"/>
                <a:tab pos="7776278" algn="l"/>
                <a:tab pos="8191004" algn="l"/>
                <a:tab pos="8605730" algn="l"/>
                <a:tab pos="9020456" algn="l"/>
                <a:tab pos="9435183" algn="l"/>
                <a:tab pos="9849909" algn="l"/>
              </a:tabLst>
            </a:pPr>
            <a:r>
              <a:rPr lang="en-US" sz="2800" b="1" dirty="0">
                <a:latin typeface="Times New Roman" panose="02020603050405020304" pitchFamily="18" charset="0"/>
                <a:cs typeface="Times New Roman" panose="02020603050405020304" pitchFamily="18" charset="0"/>
              </a:rPr>
              <a:t>Have a great visit 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5420" y="334958"/>
            <a:ext cx="9144000" cy="762388"/>
          </a:xfrm>
        </p:spPr>
        <p:txBody>
          <a:bodyPr vert="horz" wrap="square">
            <a:spAutoFit/>
          </a:bodyPr>
          <a:lstStyle/>
          <a:p>
            <a:pPr lvl="0" algn="ctr" rtl="0"/>
            <a:r>
              <a:rPr lang="en-US" sz="4354" b="1" dirty="0">
                <a:solidFill>
                  <a:srgbClr val="000000"/>
                </a:solidFill>
                <a:latin typeface="Times New Roman" panose="02020603050405020304" pitchFamily="18" charset="0"/>
                <a:cs typeface="Times New Roman" panose="02020603050405020304" pitchFamily="18" charset="0"/>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339968" y="1448953"/>
            <a:ext cx="8804031" cy="3960094"/>
          </a:xfrm>
          <a:prstGeom prst="rect">
            <a:avLst/>
          </a:prstGeom>
          <a:noFill/>
          <a:ln>
            <a:noFill/>
          </a:ln>
        </p:spPr>
        <p:txBody>
          <a:bodyPr vert="horz" wrap="none" lIns="81638" tIns="40819" rIns="81638" bIns="40819" anchorCtr="0" compatLnSpc="0">
            <a:noAutofit/>
          </a:bodyPr>
          <a:lstStyle/>
          <a:p>
            <a:pPr marL="398463" lvl="0" indent="-398463" defTabSz="914400" eaLnBrk="0" fontAlgn="base" hangingPunct="0">
              <a:spcBef>
                <a:spcPct val="0"/>
              </a:spcBef>
              <a:spcAft>
                <a:spcPct val="0"/>
              </a:spcAft>
              <a:buFontTx/>
              <a:buChar char="•"/>
            </a:pPr>
            <a:r>
              <a:rPr lang="en-US" altLang="en-US" sz="2400" dirty="0">
                <a:latin typeface="Times New Roman" panose="02020603050405020304" pitchFamily="18" charset="0"/>
                <a:cs typeface="Times New Roman" panose="02020603050405020304" pitchFamily="18" charset="0"/>
              </a:rPr>
              <a:t>I’ve been cruising for over 46 years and have taken more than </a:t>
            </a:r>
            <a:br>
              <a:rPr lang="en-US" altLang="en-US" sz="2400" dirty="0">
                <a:latin typeface="Times New Roman" panose="02020603050405020304" pitchFamily="18" charset="0"/>
                <a:cs typeface="Times New Roman" panose="02020603050405020304" pitchFamily="18" charset="0"/>
              </a:rPr>
            </a:br>
            <a:r>
              <a:rPr lang="en-US" altLang="en-US" sz="2400" dirty="0">
                <a:latin typeface="Times New Roman" panose="02020603050405020304" pitchFamily="18" charset="0"/>
                <a:cs typeface="Times New Roman" panose="02020603050405020304" pitchFamily="18" charset="0"/>
              </a:rPr>
              <a:t>100 cruises, so I consider myself an experienced cruiser.</a:t>
            </a:r>
          </a:p>
          <a:p>
            <a:pPr marL="398463" lvl="0" indent="-398463" defTabSz="914400" eaLnBrk="0" fontAlgn="base" hangingPunct="0">
              <a:spcBef>
                <a:spcPct val="0"/>
              </a:spcBef>
              <a:spcAft>
                <a:spcPct val="0"/>
              </a:spcAft>
              <a:buFontTx/>
              <a:buChar char="•"/>
            </a:pPr>
            <a:r>
              <a:rPr lang="en-US" altLang="en-US" sz="2400" dirty="0">
                <a:latin typeface="Times New Roman" panose="02020603050405020304" pitchFamily="18" charset="0"/>
                <a:cs typeface="Times New Roman" panose="02020603050405020304" pitchFamily="18" charset="0"/>
              </a:rPr>
              <a:t>The information I’m sharing comes from all those years at sea.</a:t>
            </a:r>
          </a:p>
          <a:p>
            <a:pPr marL="398463" lvl="0" indent="-398463" defTabSz="914400" eaLnBrk="0" fontAlgn="base" hangingPunct="0">
              <a:spcBef>
                <a:spcPct val="0"/>
              </a:spcBef>
              <a:spcAft>
                <a:spcPct val="0"/>
              </a:spcAft>
              <a:buFontTx/>
              <a:buChar char="•"/>
            </a:pPr>
            <a:r>
              <a:rPr lang="en-US" altLang="en-US" sz="2400" dirty="0">
                <a:latin typeface="Times New Roman" panose="02020603050405020304" pitchFamily="18" charset="0"/>
                <a:cs typeface="Times New Roman" panose="02020603050405020304" pitchFamily="18" charset="0"/>
              </a:rPr>
              <a:t>When the city I want to visit isn’t the same as the port city, </a:t>
            </a:r>
            <a:br>
              <a:rPr lang="en-US" altLang="en-US" sz="2400" dirty="0">
                <a:latin typeface="Times New Roman" panose="02020603050405020304" pitchFamily="18" charset="0"/>
                <a:cs typeface="Times New Roman" panose="02020603050405020304" pitchFamily="18" charset="0"/>
              </a:rPr>
            </a:br>
            <a:r>
              <a:rPr lang="en-US" altLang="en-US" sz="2400" dirty="0">
                <a:latin typeface="Times New Roman" panose="02020603050405020304" pitchFamily="18" charset="0"/>
                <a:cs typeface="Times New Roman" panose="02020603050405020304" pitchFamily="18" charset="0"/>
              </a:rPr>
              <a:t>I always recommend taking a ship’s tour.</a:t>
            </a:r>
          </a:p>
          <a:p>
            <a:pPr marL="398463" lvl="0" indent="-398463" defTabSz="914400" eaLnBrk="0" fontAlgn="base" hangingPunct="0">
              <a:spcBef>
                <a:spcPct val="0"/>
              </a:spcBef>
              <a:spcAft>
                <a:spcPct val="0"/>
              </a:spcAft>
              <a:buFontTx/>
              <a:buChar char="•"/>
            </a:pPr>
            <a:r>
              <a:rPr lang="en-US" altLang="en-US" sz="2400" dirty="0">
                <a:latin typeface="Times New Roman" panose="02020603050405020304" pitchFamily="18" charset="0"/>
                <a:cs typeface="Times New Roman" panose="02020603050405020304" pitchFamily="18" charset="0"/>
              </a:rPr>
              <a:t>But when a port has plenty to see nearby and it’s easy to explore, </a:t>
            </a:r>
            <a:br>
              <a:rPr lang="en-US" altLang="en-US" sz="2400" dirty="0">
                <a:latin typeface="Times New Roman" panose="02020603050405020304" pitchFamily="18" charset="0"/>
                <a:cs typeface="Times New Roman" panose="02020603050405020304" pitchFamily="18" charset="0"/>
              </a:rPr>
            </a:br>
            <a:r>
              <a:rPr lang="en-US" altLang="en-US" sz="2400" dirty="0">
                <a:latin typeface="Times New Roman" panose="02020603050405020304" pitchFamily="18" charset="0"/>
                <a:cs typeface="Times New Roman" panose="02020603050405020304" pitchFamily="18" charset="0"/>
              </a:rPr>
              <a:t>I’ll do it on my own.</a:t>
            </a:r>
          </a:p>
          <a:p>
            <a:pPr marL="398463" lvl="0" indent="-398463" defTabSz="914400" eaLnBrk="0" fontAlgn="base" hangingPunct="0">
              <a:spcBef>
                <a:spcPct val="0"/>
              </a:spcBef>
              <a:spcAft>
                <a:spcPct val="0"/>
              </a:spcAft>
              <a:buFontTx/>
              <a:buChar char="•"/>
            </a:pPr>
            <a:r>
              <a:rPr lang="en-US" altLang="en-US" sz="2400" dirty="0">
                <a:latin typeface="Times New Roman" panose="02020603050405020304" pitchFamily="18" charset="0"/>
                <a:cs typeface="Times New Roman" panose="02020603050405020304" pitchFamily="18" charset="0"/>
              </a:rPr>
              <a:t>This time, it’s worth letting the ship handle the logistics.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29420" y="1230924"/>
            <a:ext cx="8914579" cy="4851585"/>
          </a:xfrm>
          <a:prstGeom prst="rect">
            <a:avLst/>
          </a:prstGeom>
          <a:noFill/>
        </p:spPr>
        <p:txBody>
          <a:bodyPr wrap="square">
            <a:spAutoFit/>
          </a:bodyPr>
          <a:lstStyle/>
          <a:p>
            <a:pPr hangingPunct="0">
              <a:lnSpc>
                <a:spcPct val="93000"/>
              </a:lnSpc>
              <a:spcBef>
                <a:spcPts val="68"/>
              </a:spcBef>
              <a:spcAft>
                <a:spcPts val="68"/>
              </a:spcAft>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709249" algn="l"/>
                <a:tab pos="9123975" algn="l"/>
                <a:tab pos="9538701" algn="l"/>
              </a:tabLst>
            </a:pPr>
            <a:r>
              <a:rPr lang="en-US" altLang="en-US" sz="2000" b="1" dirty="0">
                <a:latin typeface="Times New Roman" panose="02020603050405020304" pitchFamily="18" charset="0"/>
                <a:cs typeface="Times New Roman" panose="02020603050405020304" pitchFamily="18" charset="0"/>
              </a:rPr>
              <a:t>How to Avoid Missing Your Ship</a:t>
            </a:r>
          </a:p>
          <a:p>
            <a:pPr hangingPunct="0">
              <a:lnSpc>
                <a:spcPct val="93000"/>
              </a:lnSpc>
              <a:spcBef>
                <a:spcPts val="68"/>
              </a:spcBef>
              <a:spcAft>
                <a:spcPts val="68"/>
              </a:spcAft>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709249" algn="l"/>
                <a:tab pos="9123975" algn="l"/>
                <a:tab pos="9538701" algn="l"/>
              </a:tabLst>
            </a:pPr>
            <a:r>
              <a:rPr lang="en-US" altLang="en-US" sz="2000" dirty="0">
                <a:latin typeface="Times New Roman" panose="02020603050405020304" pitchFamily="18" charset="0"/>
                <a:cs typeface="Times New Roman" panose="02020603050405020304" pitchFamily="18" charset="0"/>
              </a:rPr>
              <a:t>Pay attention to the time. - Ship time and local time </a:t>
            </a:r>
            <a:br>
              <a:rPr lang="en-US" altLang="en-US" sz="2000" dirty="0">
                <a:latin typeface="Times New Roman" panose="02020603050405020304" pitchFamily="18" charset="0"/>
                <a:cs typeface="Times New Roman" panose="02020603050405020304" pitchFamily="18" charset="0"/>
              </a:rPr>
            </a:br>
            <a:r>
              <a:rPr lang="en-US" altLang="en-US" sz="2000" dirty="0">
                <a:latin typeface="Times New Roman" panose="02020603050405020304" pitchFamily="18" charset="0"/>
                <a:cs typeface="Times New Roman" panose="02020603050405020304" pitchFamily="18" charset="0"/>
              </a:rPr>
              <a:t>are often different. </a:t>
            </a:r>
            <a:r>
              <a:rPr lang="en-US" sz="2000" dirty="0">
                <a:latin typeface="Times New Roman" panose="02020603050405020304" pitchFamily="18" charset="0"/>
                <a:cs typeface="Times New Roman" panose="02020603050405020304" pitchFamily="18" charset="0"/>
              </a:rPr>
              <a:t>Ship time doesn’t always match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local time. </a:t>
            </a:r>
            <a:r>
              <a:rPr lang="en-US" altLang="en-US" sz="2000" dirty="0">
                <a:latin typeface="Times New Roman" panose="02020603050405020304" pitchFamily="18" charset="0"/>
                <a:cs typeface="Times New Roman" panose="02020603050405020304" pitchFamily="18" charset="0"/>
              </a:rPr>
              <a:t>Put a return-to-ship reminder on your phone.</a:t>
            </a:r>
          </a:p>
          <a:p>
            <a:pPr hangingPunct="0">
              <a:lnSpc>
                <a:spcPct val="93000"/>
              </a:lnSpc>
              <a:spcBef>
                <a:spcPts val="68"/>
              </a:spcBef>
              <a:spcAft>
                <a:spcPts val="68"/>
              </a:spcAft>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709249" algn="l"/>
                <a:tab pos="9123975" algn="l"/>
                <a:tab pos="9538701" algn="l"/>
              </a:tabLst>
            </a:pPr>
            <a:r>
              <a:rPr lang="en-US" altLang="en-US" sz="2000" b="1" dirty="0">
                <a:latin typeface="Times New Roman" panose="02020603050405020304" pitchFamily="18" charset="0"/>
                <a:cs typeface="Times New Roman" panose="02020603050405020304" pitchFamily="18" charset="0"/>
              </a:rPr>
              <a:t>Choose excursions wisely.</a:t>
            </a:r>
          </a:p>
          <a:p>
            <a:pPr hangingPunct="0">
              <a:lnSpc>
                <a:spcPct val="93000"/>
              </a:lnSpc>
              <a:spcBef>
                <a:spcPts val="68"/>
              </a:spcBef>
              <a:spcAft>
                <a:spcPts val="68"/>
              </a:spcAft>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709249" algn="l"/>
                <a:tab pos="9123975" algn="l"/>
                <a:tab pos="9538701" algn="l"/>
              </a:tabLst>
            </a:pPr>
            <a:r>
              <a:rPr lang="en-US" altLang="en-US" sz="2000" b="1" dirty="0">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If a ship-sponsored excursion is late returning to port, </a:t>
            </a:r>
            <a:br>
              <a:rPr lang="en-US" altLang="en-US" sz="2000" dirty="0">
                <a:latin typeface="Times New Roman" panose="02020603050405020304" pitchFamily="18" charset="0"/>
                <a:cs typeface="Times New Roman" panose="02020603050405020304" pitchFamily="18" charset="0"/>
              </a:rPr>
            </a:br>
            <a:r>
              <a:rPr lang="en-US" altLang="en-US" sz="2000" dirty="0">
                <a:latin typeface="Times New Roman" panose="02020603050405020304" pitchFamily="18" charset="0"/>
                <a:cs typeface="Times New Roman" panose="02020603050405020304" pitchFamily="18" charset="0"/>
              </a:rPr>
              <a:t>the ship will wait for you. If you are on your own.</a:t>
            </a:r>
          </a:p>
          <a:p>
            <a:pPr hangingPunct="0">
              <a:lnSpc>
                <a:spcPct val="93000"/>
              </a:lnSpc>
              <a:spcBef>
                <a:spcPts val="68"/>
              </a:spcBef>
              <a:spcAft>
                <a:spcPts val="68"/>
              </a:spcAft>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709249" algn="l"/>
                <a:tab pos="9123975" algn="l"/>
                <a:tab pos="9538701" algn="l"/>
              </a:tabLst>
            </a:pPr>
            <a:r>
              <a:rPr lang="en-US" altLang="en-US" sz="2000" b="1" dirty="0">
                <a:latin typeface="Times New Roman" panose="02020603050405020304" pitchFamily="18" charset="0"/>
                <a:cs typeface="Times New Roman" panose="02020603050405020304" pitchFamily="18" charset="0"/>
              </a:rPr>
              <a:t>Be Prepared</a:t>
            </a:r>
          </a:p>
          <a:p>
            <a:pPr hangingPunct="0">
              <a:lnSpc>
                <a:spcPct val="93000"/>
              </a:lnSpc>
              <a:spcBef>
                <a:spcPts val="68"/>
              </a:spcBef>
              <a:spcAft>
                <a:spcPts val="68"/>
              </a:spcAft>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709249" algn="l"/>
                <a:tab pos="9123975" algn="l"/>
                <a:tab pos="9538701" algn="l"/>
              </a:tabLst>
            </a:pPr>
            <a:r>
              <a:rPr lang="en-US" altLang="en-US" sz="2000" b="1" dirty="0">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Have your Passport, Credit Card, and phone numbers for your ship port agent. </a:t>
            </a:r>
          </a:p>
          <a:p>
            <a:pPr hangingPunct="0">
              <a:lnSpc>
                <a:spcPct val="93000"/>
              </a:lnSpc>
              <a:spcBef>
                <a:spcPts val="68"/>
              </a:spcBef>
              <a:spcAft>
                <a:spcPts val="68"/>
              </a:spcAft>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709249" algn="l"/>
                <a:tab pos="9123975" algn="l"/>
                <a:tab pos="9538701" algn="l"/>
              </a:tabLst>
            </a:pPr>
            <a:r>
              <a:rPr lang="en-US" altLang="en-US" sz="2000" b="1" dirty="0">
                <a:latin typeface="Times New Roman" panose="02020603050405020304" pitchFamily="18" charset="0"/>
                <a:cs typeface="Times New Roman" panose="02020603050405020304" pitchFamily="18" charset="0"/>
              </a:rPr>
              <a:t>What to Do If You Miss the Ship</a:t>
            </a:r>
            <a:br>
              <a:rPr lang="en-US" altLang="en-US" sz="2000" b="1" dirty="0">
                <a:latin typeface="Times New Roman" panose="02020603050405020304" pitchFamily="18" charset="0"/>
                <a:cs typeface="Times New Roman" panose="02020603050405020304" pitchFamily="18" charset="0"/>
              </a:rPr>
            </a:br>
            <a:r>
              <a:rPr lang="en-US" altLang="en-US" sz="2000" dirty="0">
                <a:latin typeface="Times New Roman" panose="02020603050405020304" pitchFamily="18" charset="0"/>
                <a:cs typeface="Times New Roman" panose="02020603050405020304" pitchFamily="18" charset="0"/>
              </a:rPr>
              <a:t>Most cruise lines have port agents stationed in the port area to assist if your ship has left without you. If you are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68"/>
              </a:spcBef>
              <a:spcAft>
                <a:spcPts val="68"/>
              </a:spcAft>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709249" algn="l"/>
                <a:tab pos="9123975" algn="l"/>
                <a:tab pos="9538701" algn="l"/>
              </a:tabLst>
            </a:pPr>
            <a:r>
              <a:rPr lang="en-US" altLang="en-US" sz="2000" dirty="0">
                <a:latin typeface="Times New Roman" panose="02020603050405020304" pitchFamily="18" charset="0"/>
                <a:cs typeface="Times New Roman" panose="02020603050405020304" pitchFamily="18" charset="0"/>
              </a:rPr>
              <a:t>The Port Officials can help you with contacting your ship </a:t>
            </a:r>
            <a:br>
              <a:rPr lang="en-US" altLang="en-US" sz="2000" dirty="0">
                <a:latin typeface="Times New Roman" panose="02020603050405020304" pitchFamily="18" charset="0"/>
                <a:cs typeface="Times New Roman" panose="02020603050405020304" pitchFamily="18" charset="0"/>
              </a:rPr>
            </a:br>
            <a:r>
              <a:rPr lang="en-US" altLang="en-US" sz="2000" dirty="0">
                <a:latin typeface="Times New Roman" panose="02020603050405020304" pitchFamily="18" charset="0"/>
                <a:cs typeface="Times New Roman" panose="02020603050405020304" pitchFamily="18"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0" y="268062"/>
            <a:ext cx="9143999" cy="762388"/>
          </a:xfrm>
          <a:prstGeom prst="rect">
            <a:avLst/>
          </a:prstGeom>
          <a:noFill/>
        </p:spPr>
        <p:txBody>
          <a:bodyPr wrap="square">
            <a:spAutoFit/>
          </a:bodyPr>
          <a:lstStyle/>
          <a:p>
            <a:pPr algn="ctr"/>
            <a:r>
              <a:rPr lang="en-US" altLang="en-US" sz="4354" b="1" dirty="0">
                <a:latin typeface="Times New Roman" panose="02020603050405020304" pitchFamily="18" charset="0"/>
                <a:cs typeface="Times New Roman" panose="02020603050405020304" pitchFamily="18" charset="0"/>
              </a:rPr>
              <a:t>Don’t Miss the Ship</a:t>
            </a:r>
            <a:endParaRPr lang="en-US" sz="4354" b="1" dirty="0">
              <a:latin typeface="Times New Roman" panose="02020603050405020304" pitchFamily="18" charset="0"/>
              <a:cs typeface="Times New Roman" panose="02020603050405020304" pitchFamily="18" charset="0"/>
            </a:endParaRPr>
          </a:p>
        </p:txBody>
      </p:sp>
      <p:pic>
        <p:nvPicPr>
          <p:cNvPr id="2" name="Picture 1" descr="A cruise ship in the water&#10;&#10;Description automatically generated">
            <a:extLst>
              <a:ext uri="{FF2B5EF4-FFF2-40B4-BE49-F238E27FC236}">
                <a16:creationId xmlns:a16="http://schemas.microsoft.com/office/drawing/2014/main" id="{30905AEC-A2B2-3CC0-51E9-E057735C8786}"/>
              </a:ext>
            </a:extLst>
          </p:cNvPr>
          <p:cNvPicPr>
            <a:picLocks noChangeAspect="1"/>
          </p:cNvPicPr>
          <p:nvPr/>
        </p:nvPicPr>
        <p:blipFill rotWithShape="1">
          <a:blip r:embed="rId2">
            <a:extLst>
              <a:ext uri="{28A0092B-C50C-407E-A947-70E740481C1C}">
                <a14:useLocalDpi xmlns:a14="http://schemas.microsoft.com/office/drawing/2010/main" val="0"/>
              </a:ext>
            </a:extLst>
          </a:blip>
          <a:srcRect l="4344" r="45149" b="14647"/>
          <a:stretch>
            <a:fillRect/>
          </a:stretch>
        </p:blipFill>
        <p:spPr>
          <a:xfrm>
            <a:off x="6037384" y="1030451"/>
            <a:ext cx="3106615" cy="2624964"/>
          </a:xfrm>
          <a:prstGeom prst="rect">
            <a:avLst/>
          </a:prstGeom>
        </p:spPr>
      </p:pic>
    </p:spTree>
    <p:extLst>
      <p:ext uri="{BB962C8B-B14F-4D97-AF65-F5344CB8AC3E}">
        <p14:creationId xmlns:p14="http://schemas.microsoft.com/office/powerpoint/2010/main" val="116508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5FBB3892-0118-B36D-C766-6C3095E12345}"/>
              </a:ext>
            </a:extLst>
          </p:cNvPr>
          <p:cNvSpPr/>
          <p:nvPr/>
        </p:nvSpPr>
        <p:spPr>
          <a:xfrm>
            <a:off x="1" y="727846"/>
            <a:ext cx="8946849" cy="127992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81638" tIns="42452" rIns="81638" bIns="42452" anchor="ctr" anchorCtr="0" compatLnSpc="0">
            <a:noAutofit/>
          </a:bodyPr>
          <a:lstStyle/>
          <a:p>
            <a:pPr algn="ctr">
              <a:tabLst>
                <a:tab pos="0" algn="l"/>
                <a:tab pos="829452" algn="l"/>
                <a:tab pos="1658904" algn="l"/>
                <a:tab pos="2488356" algn="l"/>
                <a:tab pos="3317809" algn="l"/>
                <a:tab pos="4147261" algn="l"/>
                <a:tab pos="4976713" algn="l"/>
                <a:tab pos="5806165" algn="l"/>
                <a:tab pos="6635618" algn="l"/>
                <a:tab pos="7465070" algn="l"/>
                <a:tab pos="8294522" algn="l"/>
                <a:tab pos="9123975" algn="l"/>
                <a:tab pos="9538701" algn="l"/>
              </a:tabLst>
            </a:pPr>
            <a:endParaRPr lang="en-US" sz="3628" dirty="0">
              <a:solidFill>
                <a:srgbClr val="000000"/>
              </a:solidFill>
              <a:latin typeface="Times New Roman" pitchFamily="18"/>
              <a:ea typeface="Times New Roman" pitchFamily="18"/>
              <a:cs typeface="Times New Roman" pitchFamily="18"/>
            </a:endParaRPr>
          </a:p>
        </p:txBody>
      </p:sp>
      <p:sp>
        <p:nvSpPr>
          <p:cNvPr id="4" name="TextBox 3">
            <a:extLst>
              <a:ext uri="{FF2B5EF4-FFF2-40B4-BE49-F238E27FC236}">
                <a16:creationId xmlns:a16="http://schemas.microsoft.com/office/drawing/2014/main" id="{06A41A5A-2D48-6545-99F7-62C5A0760B92}"/>
              </a:ext>
            </a:extLst>
          </p:cNvPr>
          <p:cNvSpPr txBox="1"/>
          <p:nvPr/>
        </p:nvSpPr>
        <p:spPr>
          <a:xfrm>
            <a:off x="0" y="1026262"/>
            <a:ext cx="9143998" cy="2548390"/>
          </a:xfrm>
          <a:prstGeom prst="rect">
            <a:avLst/>
          </a:prstGeom>
          <a:noFill/>
        </p:spPr>
        <p:txBody>
          <a:bodyPr wrap="square">
            <a:spAutoFit/>
          </a:bodyPr>
          <a:lstStyle/>
          <a:p>
            <a:pPr algn="ctr">
              <a:lnSpc>
                <a:spcPct val="90000"/>
              </a:lnSpc>
              <a:spcBef>
                <a:spcPts val="10"/>
              </a:spcBef>
              <a:spcAft>
                <a:spcPts val="10"/>
              </a:spcAft>
              <a:tabLst>
                <a:tab pos="0" algn="l"/>
                <a:tab pos="829452" algn="l"/>
                <a:tab pos="1658904" algn="l"/>
                <a:tab pos="2488356" algn="l"/>
                <a:tab pos="3317809" algn="l"/>
                <a:tab pos="4147261" algn="l"/>
                <a:tab pos="4976713" algn="l"/>
                <a:tab pos="5806165" algn="l"/>
                <a:tab pos="6635618" algn="l"/>
                <a:tab pos="7465070" algn="l"/>
                <a:tab pos="8294522" algn="l"/>
                <a:tab pos="9123975" algn="l"/>
                <a:tab pos="9538701" algn="l"/>
              </a:tabLst>
            </a:pPr>
            <a:r>
              <a:rPr lang="en-US" sz="2800" b="1" dirty="0">
                <a:latin typeface="Times New Roman" panose="02020603050405020304" pitchFamily="18" charset="0"/>
                <a:cs typeface="Times New Roman" panose="02020603050405020304" pitchFamily="18" charset="0"/>
              </a:rPr>
              <a:t>The Argentine Peso </a:t>
            </a:r>
          </a:p>
          <a:p>
            <a:pPr algn="ctr">
              <a:lnSpc>
                <a:spcPct val="90000"/>
              </a:lnSpc>
              <a:spcBef>
                <a:spcPts val="10"/>
              </a:spcBef>
              <a:spcAft>
                <a:spcPts val="10"/>
              </a:spcAft>
              <a:tabLst>
                <a:tab pos="0" algn="l"/>
                <a:tab pos="829452" algn="l"/>
                <a:tab pos="1658904" algn="l"/>
                <a:tab pos="2488356" algn="l"/>
                <a:tab pos="3317809" algn="l"/>
                <a:tab pos="4147261" algn="l"/>
                <a:tab pos="4976713" algn="l"/>
                <a:tab pos="5806165" algn="l"/>
                <a:tab pos="6635618" algn="l"/>
                <a:tab pos="7465070" algn="l"/>
                <a:tab pos="8294522" algn="l"/>
                <a:tab pos="9123975" algn="l"/>
                <a:tab pos="9538701" algn="l"/>
              </a:tabLst>
            </a:pPr>
            <a:r>
              <a:rPr lang="en-US" sz="2800" dirty="0">
                <a:latin typeface="Times New Roman" panose="02020603050405020304" pitchFamily="18" charset="0"/>
                <a:cs typeface="Times New Roman" panose="02020603050405020304" pitchFamily="18" charset="0"/>
              </a:rPr>
              <a:t>The official exchange rate is:</a:t>
            </a:r>
          </a:p>
          <a:p>
            <a:pPr algn="ctr" fontAlgn="base">
              <a:lnSpc>
                <a:spcPct val="90000"/>
              </a:lnSpc>
            </a:pPr>
            <a:r>
              <a:rPr lang="en-US" sz="2800" dirty="0">
                <a:latin typeface="Times New Roman" panose="02020603050405020304" pitchFamily="18" charset="0"/>
                <a:cs typeface="Times New Roman" panose="02020603050405020304" pitchFamily="18" charset="0"/>
              </a:rPr>
              <a:t>$1.00 US = 1,400 Argentine Pesos (ARS$)</a:t>
            </a:r>
          </a:p>
          <a:p>
            <a:pPr algn="ctr"/>
            <a:r>
              <a:rPr lang="en-US" sz="2800" dirty="0">
                <a:latin typeface="Times New Roman" panose="02020603050405020304" pitchFamily="18" charset="0"/>
                <a:cs typeface="Times New Roman" panose="02020603050405020304" pitchFamily="18" charset="0"/>
              </a:rPr>
              <a:t>100 Argentine Peso = 0.07 US Dollar</a:t>
            </a:r>
          </a:p>
          <a:p>
            <a:pPr algn="ctr"/>
            <a:r>
              <a:rPr lang="en-US" sz="2800" dirty="0">
                <a:latin typeface="Times New Roman" panose="02020603050405020304" pitchFamily="18" charset="0"/>
                <a:cs typeface="Times New Roman" panose="02020603050405020304" pitchFamily="18" charset="0"/>
              </a:rPr>
              <a:t>As of 2025, the rate hovers around 1,400 ARS to 1 USD,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but it changes daily.</a:t>
            </a:r>
          </a:p>
        </p:txBody>
      </p:sp>
      <p:sp>
        <p:nvSpPr>
          <p:cNvPr id="6" name="TextBox 5">
            <a:extLst>
              <a:ext uri="{FF2B5EF4-FFF2-40B4-BE49-F238E27FC236}">
                <a16:creationId xmlns:a16="http://schemas.microsoft.com/office/drawing/2014/main" id="{5DCFFFC5-5621-CD47-8324-24C05AC8A0AE}"/>
              </a:ext>
            </a:extLst>
          </p:cNvPr>
          <p:cNvSpPr txBox="1"/>
          <p:nvPr/>
        </p:nvSpPr>
        <p:spPr>
          <a:xfrm>
            <a:off x="105507" y="280060"/>
            <a:ext cx="9038492" cy="701731"/>
          </a:xfrm>
          <a:prstGeom prst="rect">
            <a:avLst/>
          </a:prstGeom>
          <a:noFill/>
        </p:spPr>
        <p:txBody>
          <a:bodyPr wrap="square">
            <a:spAutoFit/>
          </a:bodyPr>
          <a:lstStyle/>
          <a:p>
            <a:pPr algn="ctr">
              <a:lnSpc>
                <a:spcPct val="90000"/>
              </a:lnSpc>
              <a:spcBef>
                <a:spcPct val="0"/>
              </a:spcBef>
              <a:spcAft>
                <a:spcPts val="544"/>
              </a:spcAft>
              <a:tabLst>
                <a:tab pos="0" algn="l"/>
                <a:tab pos="829452" algn="l"/>
                <a:tab pos="1658904" algn="l"/>
                <a:tab pos="2488356" algn="l"/>
                <a:tab pos="3317809" algn="l"/>
                <a:tab pos="4147261" algn="l"/>
                <a:tab pos="4976713" algn="l"/>
                <a:tab pos="5806165" algn="l"/>
                <a:tab pos="6635618" algn="l"/>
                <a:tab pos="7465070" algn="l"/>
                <a:tab pos="8294522" algn="l"/>
                <a:tab pos="9123975" algn="l"/>
                <a:tab pos="9538701" algn="l"/>
              </a:tabLst>
            </a:pPr>
            <a:r>
              <a:rPr lang="en-US" sz="4400" b="1" dirty="0">
                <a:latin typeface="Times New Roman" panose="02020603050405020304" pitchFamily="18" charset="0"/>
                <a:ea typeface="+mj-ea"/>
                <a:cs typeface="Times New Roman" panose="02020603050405020304" pitchFamily="18" charset="0"/>
              </a:rPr>
              <a:t>Money</a:t>
            </a:r>
          </a:p>
        </p:txBody>
      </p:sp>
      <p:pic>
        <p:nvPicPr>
          <p:cNvPr id="3" name="Picture 2">
            <a:extLst>
              <a:ext uri="{FF2B5EF4-FFF2-40B4-BE49-F238E27FC236}">
                <a16:creationId xmlns:a16="http://schemas.microsoft.com/office/drawing/2014/main" id="{55911284-B4B9-9B01-AD5B-30AA96F98C8C}"/>
              </a:ext>
            </a:extLst>
          </p:cNvPr>
          <p:cNvPicPr>
            <a:picLocks noChangeAspect="1"/>
          </p:cNvPicPr>
          <p:nvPr/>
        </p:nvPicPr>
        <p:blipFill>
          <a:blip r:embed="rId3"/>
          <a:srcRect b="9149"/>
          <a:stretch>
            <a:fillRect/>
          </a:stretch>
        </p:blipFill>
        <p:spPr>
          <a:xfrm>
            <a:off x="2262554" y="3553994"/>
            <a:ext cx="5029200" cy="33040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8)">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 calcmode="lin" valueType="num">
                                      <p:cBhvr additive="base">
                                        <p:cTn id="12"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
                                            <p:txEl>
                                              <p:pRg st="2" end="2"/>
                                            </p:txEl>
                                          </p:spTgt>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 calcmode="lin" valueType="num">
                                      <p:cBhvr additive="base">
                                        <p:cTn id="16"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4">
                                            <p:txEl>
                                              <p:pRg st="3" end="3"/>
                                            </p:txEl>
                                          </p:spTgt>
                                        </p:tgtEl>
                                        <p:attrNameLst>
                                          <p:attrName>ppt_y</p:attrName>
                                        </p:attrNameLst>
                                      </p:cBhvr>
                                      <p:tavLst>
                                        <p:tav tm="0">
                                          <p:val>
                                            <p:strVal val="#ppt_y"/>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 calcmode="lin" valueType="num">
                                      <p:cBhvr additive="base">
                                        <p:cTn id="20"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66092"/>
          </a:xfrm>
        </p:spPr>
        <p:txBody>
          <a:bodyPr>
            <a:normAutofit/>
          </a:bodyPr>
          <a:lstStyle/>
          <a:p>
            <a:r>
              <a:rPr lang="en-US" b="1" dirty="0">
                <a:latin typeface="Times New Roman" panose="02020603050405020304" pitchFamily="18" charset="0"/>
                <a:cs typeface="Times New Roman" panose="02020603050405020304" pitchFamily="18" charset="0"/>
              </a:rPr>
              <a:t>About Ushuaia</a:t>
            </a:r>
          </a:p>
        </p:txBody>
      </p:sp>
      <p:sp>
        <p:nvSpPr>
          <p:cNvPr id="3" name="Content Placeholder 2"/>
          <p:cNvSpPr>
            <a:spLocks noGrp="1"/>
          </p:cNvSpPr>
          <p:nvPr>
            <p:ph idx="1"/>
          </p:nvPr>
        </p:nvSpPr>
        <p:spPr>
          <a:xfrm>
            <a:off x="457200" y="1266092"/>
            <a:ext cx="8229600" cy="4860071"/>
          </a:xfrm>
        </p:spPr>
        <p:txBody>
          <a:bodyPr>
            <a:normAutofit/>
          </a:bodyPr>
          <a:lstStyle/>
          <a:p>
            <a:r>
              <a:rPr lang="en-US" sz="2400" dirty="0">
                <a:latin typeface="Times New Roman" panose="02020603050405020304" pitchFamily="18" charset="0"/>
                <a:cs typeface="Times New Roman" panose="02020603050405020304" pitchFamily="18" charset="0"/>
              </a:rPr>
              <a:t>Ushuaia lies at the southern tip of South America on the island of Tierra del Fuego. </a:t>
            </a:r>
          </a:p>
          <a:p>
            <a:r>
              <a:rPr lang="en-US" sz="2400" dirty="0">
                <a:latin typeface="Times New Roman" panose="02020603050405020304" pitchFamily="18" charset="0"/>
                <a:cs typeface="Times New Roman" panose="02020603050405020304" pitchFamily="18" charset="0"/>
              </a:rPr>
              <a:t>Known as </a:t>
            </a:r>
            <a:r>
              <a:rPr lang="en-US" sz="2400" i="1" dirty="0">
                <a:latin typeface="Times New Roman" panose="02020603050405020304" pitchFamily="18" charset="0"/>
                <a:cs typeface="Times New Roman" panose="02020603050405020304" pitchFamily="18" charset="0"/>
              </a:rPr>
              <a:t>El Fin del Mundo</a:t>
            </a:r>
            <a:r>
              <a:rPr lang="en-US" sz="2400" dirty="0">
                <a:latin typeface="Times New Roman" panose="02020603050405020304" pitchFamily="18" charset="0"/>
                <a:cs typeface="Times New Roman" panose="02020603050405020304" pitchFamily="18" charset="0"/>
              </a:rPr>
              <a:t>—“The End of the World”</a:t>
            </a:r>
          </a:p>
          <a:p>
            <a:r>
              <a:rPr lang="en-US" sz="2400" dirty="0">
                <a:latin typeface="Times New Roman" panose="02020603050405020304" pitchFamily="18" charset="0"/>
                <a:cs typeface="Times New Roman" panose="02020603050405020304" pitchFamily="18" charset="0"/>
              </a:rPr>
              <a:t>It’s the world’s southernmost city and gateway to Antarctica. Snow-capped mountains rise behind a colorful harbor filled with fishing boats and expedition ships. </a:t>
            </a:r>
          </a:p>
          <a:p>
            <a:r>
              <a:rPr lang="en-US" sz="2400" dirty="0">
                <a:latin typeface="Times New Roman" panose="02020603050405020304" pitchFamily="18" charset="0"/>
                <a:cs typeface="Times New Roman" panose="02020603050405020304" pitchFamily="18" charset="0"/>
              </a:rPr>
              <a:t>Visitors come for its dramatic scenery, wildlife, and rugged charm. From here, you can sail the Beagle Channel, spot penguins and sea lions, or take the scenic train once used by prisoners who helped build the city.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4B25666-1206-68B6-BAA3-68C13EC91AF7}"/>
              </a:ext>
            </a:extLst>
          </p:cNvPr>
          <p:cNvSpPr txBox="1"/>
          <p:nvPr/>
        </p:nvSpPr>
        <p:spPr>
          <a:xfrm>
            <a:off x="4149969" y="4756611"/>
            <a:ext cx="4572000" cy="369332"/>
          </a:xfrm>
          <a:prstGeom prst="rect">
            <a:avLst/>
          </a:prstGeom>
          <a:noFill/>
        </p:spPr>
        <p:txBody>
          <a:bodyPr wrap="square">
            <a:spAutoFit/>
          </a:bodyPr>
          <a:lstStyle/>
          <a:p>
            <a:r>
              <a:rPr lang="en-US" sz="1800" dirty="0">
                <a:latin typeface="Times New Roman" panose="02020603050405020304" pitchFamily="18" charset="0"/>
                <a:cs typeface="Times New Roman" panose="02020603050405020304" pitchFamily="18" charset="0"/>
              </a:rPr>
              <a:t>Puerto Madryn </a:t>
            </a:r>
            <a:endParaRPr lang="en-US" dirty="0"/>
          </a:p>
        </p:txBody>
      </p:sp>
      <p:pic>
        <p:nvPicPr>
          <p:cNvPr id="4" name="Picture 3">
            <a:extLst>
              <a:ext uri="{FF2B5EF4-FFF2-40B4-BE49-F238E27FC236}">
                <a16:creationId xmlns:a16="http://schemas.microsoft.com/office/drawing/2014/main" id="{F2DE3DEF-A41B-0F53-2387-AC60310E3144}"/>
              </a:ext>
            </a:extLst>
          </p:cNvPr>
          <p:cNvPicPr>
            <a:picLocks noChangeAspect="1"/>
          </p:cNvPicPr>
          <p:nvPr/>
        </p:nvPicPr>
        <p:blipFill>
          <a:blip r:embed="rId2"/>
          <a:srcRect l="23431" r="13736"/>
          <a:stretch>
            <a:fillRect/>
          </a:stretch>
        </p:blipFill>
        <p:spPr>
          <a:xfrm>
            <a:off x="0" y="-22681"/>
            <a:ext cx="9144000" cy="6903362"/>
          </a:xfrm>
          <a:prstGeom prst="rect">
            <a:avLst/>
          </a:prstGeom>
        </p:spPr>
      </p:pic>
    </p:spTree>
    <p:extLst>
      <p:ext uri="{BB962C8B-B14F-4D97-AF65-F5344CB8AC3E}">
        <p14:creationId xmlns:p14="http://schemas.microsoft.com/office/powerpoint/2010/main" val="2023022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F99B768-60A2-F6AC-B14D-A6C34DD23EF0}"/>
              </a:ext>
            </a:extLst>
          </p:cNvPr>
          <p:cNvSpPr txBox="1"/>
          <p:nvPr/>
        </p:nvSpPr>
        <p:spPr>
          <a:xfrm>
            <a:off x="5732585" y="2722656"/>
            <a:ext cx="1336431" cy="369332"/>
          </a:xfrm>
          <a:prstGeom prst="rect">
            <a:avLst/>
          </a:prstGeom>
          <a:noFill/>
        </p:spPr>
        <p:txBody>
          <a:bodyPr wrap="square">
            <a:spAutoFit/>
          </a:bodyPr>
          <a:lstStyle/>
          <a:p>
            <a:r>
              <a:rPr lang="en-US" altLang="en-US" sz="1800" dirty="0">
                <a:solidFill>
                  <a:schemeClr val="bg1"/>
                </a:solidFill>
                <a:latin typeface="Times New Roman" panose="02020603050405020304" pitchFamily="18" charset="0"/>
                <a:cs typeface="Times New Roman" panose="02020603050405020304" pitchFamily="18" charset="0"/>
              </a:rPr>
              <a:t>Cruise Port</a:t>
            </a:r>
            <a:endParaRPr lang="en-US" dirty="0">
              <a:solidFill>
                <a:schemeClr val="bg1"/>
              </a:solidFill>
            </a:endParaRPr>
          </a:p>
        </p:txBody>
      </p:sp>
      <p:sp>
        <p:nvSpPr>
          <p:cNvPr id="9" name="TextBox 8">
            <a:extLst>
              <a:ext uri="{FF2B5EF4-FFF2-40B4-BE49-F238E27FC236}">
                <a16:creationId xmlns:a16="http://schemas.microsoft.com/office/drawing/2014/main" id="{583CA7A0-F515-16F4-BFDC-80A3B6861424}"/>
              </a:ext>
            </a:extLst>
          </p:cNvPr>
          <p:cNvSpPr txBox="1"/>
          <p:nvPr/>
        </p:nvSpPr>
        <p:spPr>
          <a:xfrm>
            <a:off x="5169877" y="274638"/>
            <a:ext cx="4572000" cy="707886"/>
          </a:xfrm>
          <a:prstGeom prst="rect">
            <a:avLst/>
          </a:prstGeom>
          <a:noFill/>
        </p:spPr>
        <p:txBody>
          <a:bodyPr wrap="square">
            <a:spAutoFit/>
          </a:bodyPr>
          <a:lstStyle/>
          <a:p>
            <a:r>
              <a:rPr lang="en-US" sz="4000" dirty="0">
                <a:solidFill>
                  <a:schemeClr val="bg1"/>
                </a:solidFill>
                <a:latin typeface="Times New Roman" panose="02020603050405020304" pitchFamily="18" charset="0"/>
                <a:cs typeface="Times New Roman" panose="02020603050405020304" pitchFamily="18" charset="0"/>
              </a:rPr>
              <a:t>Puerto Madryn </a:t>
            </a:r>
            <a:endParaRPr lang="en-US" sz="4000" dirty="0">
              <a:solidFill>
                <a:schemeClr val="bg1"/>
              </a:solidFill>
            </a:endParaRPr>
          </a:p>
        </p:txBody>
      </p:sp>
      <p:pic>
        <p:nvPicPr>
          <p:cNvPr id="3" name="Picture 2">
            <a:extLst>
              <a:ext uri="{FF2B5EF4-FFF2-40B4-BE49-F238E27FC236}">
                <a16:creationId xmlns:a16="http://schemas.microsoft.com/office/drawing/2014/main" id="{884952E3-8859-1BB8-47F6-8A029E475410}"/>
              </a:ext>
            </a:extLst>
          </p:cNvPr>
          <p:cNvPicPr>
            <a:picLocks noChangeAspect="1"/>
          </p:cNvPicPr>
          <p:nvPr/>
        </p:nvPicPr>
        <p:blipFill>
          <a:blip r:embed="rId3"/>
          <a:srcRect l="26009" r="7417"/>
          <a:stretch>
            <a:fillRect/>
          </a:stretch>
        </p:blipFill>
        <p:spPr>
          <a:xfrm>
            <a:off x="0" y="0"/>
            <a:ext cx="9144000" cy="6858000"/>
          </a:xfrm>
          <a:prstGeom prst="rect">
            <a:avLst/>
          </a:prstGeom>
        </p:spPr>
      </p:pic>
    </p:spTree>
    <p:extLst>
      <p:ext uri="{BB962C8B-B14F-4D97-AF65-F5344CB8AC3E}">
        <p14:creationId xmlns:p14="http://schemas.microsoft.com/office/powerpoint/2010/main" val="1333405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230EDC25-1B65-BFF6-06CD-92CDBEE837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58B934-13AB-73FE-A99D-B802F0217E36}"/>
              </a:ext>
            </a:extLst>
          </p:cNvPr>
          <p:cNvSpPr>
            <a:spLocks noGrp="1"/>
          </p:cNvSpPr>
          <p:nvPr>
            <p:ph type="title"/>
          </p:nvPr>
        </p:nvSpPr>
        <p:spPr>
          <a:xfrm>
            <a:off x="457200" y="5007"/>
            <a:ext cx="8229600" cy="1143000"/>
          </a:xfrm>
        </p:spPr>
        <p:txBody>
          <a:bodyPr/>
          <a:lstStyle/>
          <a:p>
            <a:r>
              <a:rPr lang="en-US" b="1" dirty="0">
                <a:latin typeface="Times New Roman" panose="02020603050405020304" pitchFamily="18" charset="0"/>
                <a:cs typeface="Times New Roman" panose="02020603050405020304" pitchFamily="18" charset="0"/>
              </a:rPr>
              <a:t>The Indigenous People</a:t>
            </a:r>
            <a:endParaRPr b="1" dirty="0">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1AC2811A-8BFA-C0FB-B97E-46D677991AE6}"/>
              </a:ext>
            </a:extLst>
          </p:cNvPr>
          <p:cNvSpPr>
            <a:spLocks noGrp="1"/>
          </p:cNvSpPr>
          <p:nvPr>
            <p:ph idx="1"/>
          </p:nvPr>
        </p:nvSpPr>
        <p:spPr>
          <a:xfrm>
            <a:off x="457200" y="1148007"/>
            <a:ext cx="8229600" cy="5463807"/>
          </a:xfrm>
        </p:spPr>
        <p:txBody>
          <a:bodyPr>
            <a:normAutofit lnSpcReduction="10000"/>
          </a:bodyPr>
          <a:lstStyle/>
          <a:p>
            <a:r>
              <a:rPr lang="en-US" sz="2400" dirty="0">
                <a:latin typeface="Times New Roman" panose="02020603050405020304" pitchFamily="18" charset="0"/>
                <a:cs typeface="Times New Roman" panose="02020603050405020304" pitchFamily="18" charset="0"/>
              </a:rPr>
              <a:t>The Indigenous Yámana, also known as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Yaghan or Yahgan, were the original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inhabitants of Ushuaia and the wider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Tierra del Fuego archipelago. </a:t>
            </a:r>
          </a:p>
          <a:p>
            <a:r>
              <a:rPr lang="en-US" sz="2400" dirty="0">
                <a:latin typeface="Times New Roman" panose="02020603050405020304" pitchFamily="18" charset="0"/>
                <a:cs typeface="Times New Roman" panose="02020603050405020304" pitchFamily="18" charset="0"/>
              </a:rPr>
              <a:t>For thousands of years before European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contact, they lived along the cold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southern channels, mastering one of the harshest environments on earth. </a:t>
            </a:r>
          </a:p>
          <a:p>
            <a:r>
              <a:rPr lang="en-US" sz="2400" dirty="0">
                <a:latin typeface="Times New Roman" panose="02020603050405020304" pitchFamily="18" charset="0"/>
                <a:cs typeface="Times New Roman" panose="02020603050405020304" pitchFamily="18" charset="0"/>
              </a:rPr>
              <a:t>Expert seafarers, the Yámana built canoes from bark, hunted sea lions, and gathered shellfish, relying on the sea for nearly every aspect of life. </a:t>
            </a:r>
          </a:p>
          <a:p>
            <a:r>
              <a:rPr lang="en-US" sz="2400" dirty="0">
                <a:latin typeface="Times New Roman" panose="02020603050405020304" pitchFamily="18" charset="0"/>
                <a:cs typeface="Times New Roman" panose="02020603050405020304" pitchFamily="18" charset="0"/>
              </a:rPr>
              <a:t>Their deep bond with the water shaped their language, spirituality, and traditions. Today, a few Yaghan descendants remain in southern Chile and Argentina, keeping their remarkable heritage alive.</a:t>
            </a:r>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AF5347CC-3D36-1F71-4DF2-1376D893716D}"/>
              </a:ext>
            </a:extLst>
          </p:cNvPr>
          <p:cNvPicPr>
            <a:picLocks noChangeAspect="1"/>
          </p:cNvPicPr>
          <p:nvPr/>
        </p:nvPicPr>
        <p:blipFill>
          <a:blip r:embed="rId2"/>
          <a:srcRect t="7373"/>
          <a:stretch>
            <a:fillRect/>
          </a:stretch>
        </p:blipFill>
        <p:spPr>
          <a:xfrm>
            <a:off x="5842936" y="1120297"/>
            <a:ext cx="3301064" cy="2112818"/>
          </a:xfrm>
          <a:prstGeom prst="rect">
            <a:avLst/>
          </a:prstGeom>
        </p:spPr>
      </p:pic>
    </p:spTree>
    <p:extLst>
      <p:ext uri="{BB962C8B-B14F-4D97-AF65-F5344CB8AC3E}">
        <p14:creationId xmlns:p14="http://schemas.microsoft.com/office/powerpoint/2010/main" val="1216288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390</TotalTime>
  <Words>1899</Words>
  <Application>Microsoft Office PowerPoint</Application>
  <PresentationFormat>On-screen Show (4:3)</PresentationFormat>
  <Paragraphs>141</Paragraphs>
  <Slides>26</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Times New Roman</vt:lpstr>
      <vt:lpstr>Wingdings</vt:lpstr>
      <vt:lpstr>Office Theme</vt:lpstr>
      <vt:lpstr>Ushuaia, Argentina  The End of the World Presented by Marc Silver</vt:lpstr>
      <vt:lpstr>What I Will Cover</vt:lpstr>
      <vt:lpstr>My Port Philosophy</vt:lpstr>
      <vt:lpstr>PowerPoint Presentation</vt:lpstr>
      <vt:lpstr>PowerPoint Presentation</vt:lpstr>
      <vt:lpstr>About Ushuaia</vt:lpstr>
      <vt:lpstr>PowerPoint Presentation</vt:lpstr>
      <vt:lpstr>PowerPoint Presentation</vt:lpstr>
      <vt:lpstr>The Indigenous People</vt:lpstr>
      <vt:lpstr>A Brief History</vt:lpstr>
      <vt:lpstr>The Landscape</vt:lpstr>
      <vt:lpstr>Getting Around Ushuaia</vt:lpstr>
      <vt:lpstr>Walking Tour</vt:lpstr>
      <vt:lpstr>Tierra del Fuego National Park</vt:lpstr>
      <vt:lpstr>End of the World Train</vt:lpstr>
      <vt:lpstr>Beagle Channel Cruise Sea lions and penguins.</vt:lpstr>
      <vt:lpstr>Maritime &amp; Prison Museum</vt:lpstr>
      <vt:lpstr>Laguna Esmeralda Emerald glacial lake</vt:lpstr>
      <vt:lpstr>Wildlife and Nature</vt:lpstr>
      <vt:lpstr>Gateway to Antarctica</vt:lpstr>
      <vt:lpstr>Local Life and Culture</vt:lpstr>
      <vt:lpstr>Day Trip Ideas</vt:lpstr>
      <vt:lpstr>Practical Tips</vt:lpstr>
      <vt:lpstr>Reflection &amp; Closing</vt:lpstr>
      <vt:lpstr>Q&amp;A</vt:lpstr>
      <vt:lpstr>Thanks For Coming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Marc Silver</dc:creator>
  <cp:keywords/>
  <dc:description>generated using python-pptx</dc:description>
  <cp:lastModifiedBy>Marc Silver</cp:lastModifiedBy>
  <cp:revision>41</cp:revision>
  <dcterms:created xsi:type="dcterms:W3CDTF">2013-01-27T09:14:16Z</dcterms:created>
  <dcterms:modified xsi:type="dcterms:W3CDTF">2025-10-17T23:14:02Z</dcterms:modified>
  <cp:category/>
</cp:coreProperties>
</file>