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85" r:id="rId3"/>
    <p:sldId id="258" r:id="rId4"/>
    <p:sldId id="297" r:id="rId5"/>
    <p:sldId id="296" r:id="rId6"/>
    <p:sldId id="289" r:id="rId7"/>
    <p:sldId id="290" r:id="rId8"/>
    <p:sldId id="291" r:id="rId9"/>
    <p:sldId id="292" r:id="rId10"/>
    <p:sldId id="293" r:id="rId11"/>
    <p:sldId id="294" r:id="rId12"/>
    <p:sldId id="267" r:id="rId13"/>
    <p:sldId id="274" r:id="rId14"/>
    <p:sldId id="298" r:id="rId15"/>
    <p:sldId id="299" r:id="rId16"/>
    <p:sldId id="287" r:id="rId17"/>
    <p:sldId id="300" r:id="rId18"/>
    <p:sldId id="273" r:id="rId19"/>
    <p:sldId id="301" r:id="rId20"/>
    <p:sldId id="288" r:id="rId21"/>
    <p:sldId id="302" r:id="rId22"/>
    <p:sldId id="303" r:id="rId23"/>
    <p:sldId id="304" r:id="rId24"/>
    <p:sldId id="305" r:id="rId25"/>
    <p:sldId id="309" r:id="rId26"/>
    <p:sldId id="311" r:id="rId27"/>
    <p:sldId id="312" r:id="rId28"/>
    <p:sldId id="310" r:id="rId29"/>
    <p:sldId id="313" r:id="rId30"/>
    <p:sldId id="272" r:id="rId31"/>
    <p:sldId id="271" r:id="rId32"/>
    <p:sldId id="308" r:id="rId33"/>
    <p:sldId id="307" r:id="rId34"/>
    <p:sldId id="270" r:id="rId35"/>
    <p:sldId id="269" r:id="rId36"/>
    <p:sldId id="268" r:id="rId37"/>
    <p:sldId id="275" r:id="rId38"/>
    <p:sldId id="276" r:id="rId39"/>
    <p:sldId id="2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35" autoAdjust="0"/>
    <p:restoredTop sz="94660"/>
  </p:normalViewPr>
  <p:slideViewPr>
    <p:cSldViewPr snapToGrid="0" showGuides="1">
      <p:cViewPr varScale="1">
        <p:scale>
          <a:sx n="79" d="100"/>
          <a:sy n="79" d="100"/>
        </p:scale>
        <p:origin x="40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70B10-5E1B-48A0-A837-2D43B9D76F6F}"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CD14A-7918-4274-8974-B19AA0264B16}" type="slidenum">
              <a:rPr lang="en-US" smtClean="0"/>
              <a:t>‹#›</a:t>
            </a:fld>
            <a:endParaRPr lang="en-US"/>
          </a:p>
        </p:txBody>
      </p:sp>
    </p:spTree>
    <p:extLst>
      <p:ext uri="{BB962C8B-B14F-4D97-AF65-F5344CB8AC3E}">
        <p14:creationId xmlns:p14="http://schemas.microsoft.com/office/powerpoint/2010/main" val="244590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CD14A-7918-4274-8974-B19AA0264B16}" type="slidenum">
              <a:rPr lang="en-US" smtClean="0"/>
              <a:t>8</a:t>
            </a:fld>
            <a:endParaRPr lang="en-US"/>
          </a:p>
        </p:txBody>
      </p:sp>
    </p:spTree>
    <p:extLst>
      <p:ext uri="{BB962C8B-B14F-4D97-AF65-F5344CB8AC3E}">
        <p14:creationId xmlns:p14="http://schemas.microsoft.com/office/powerpoint/2010/main" val="166085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CD14A-7918-4274-8974-B19AA0264B16}" type="slidenum">
              <a:rPr lang="en-US" smtClean="0"/>
              <a:t>30</a:t>
            </a:fld>
            <a:endParaRPr lang="en-US"/>
          </a:p>
        </p:txBody>
      </p:sp>
    </p:spTree>
    <p:extLst>
      <p:ext uri="{BB962C8B-B14F-4D97-AF65-F5344CB8AC3E}">
        <p14:creationId xmlns:p14="http://schemas.microsoft.com/office/powerpoint/2010/main" val="3239389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CD14A-7918-4274-8974-B19AA0264B16}" type="slidenum">
              <a:rPr lang="en-US" smtClean="0"/>
              <a:t>31</a:t>
            </a:fld>
            <a:endParaRPr lang="en-US"/>
          </a:p>
        </p:txBody>
      </p:sp>
    </p:spTree>
    <p:extLst>
      <p:ext uri="{BB962C8B-B14F-4D97-AF65-F5344CB8AC3E}">
        <p14:creationId xmlns:p14="http://schemas.microsoft.com/office/powerpoint/2010/main" val="340189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CD14A-7918-4274-8974-B19AA0264B16}" type="slidenum">
              <a:rPr lang="en-US" smtClean="0"/>
              <a:t>34</a:t>
            </a:fld>
            <a:endParaRPr lang="en-US"/>
          </a:p>
        </p:txBody>
      </p:sp>
    </p:spTree>
    <p:extLst>
      <p:ext uri="{BB962C8B-B14F-4D97-AF65-F5344CB8AC3E}">
        <p14:creationId xmlns:p14="http://schemas.microsoft.com/office/powerpoint/2010/main" val="3289662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28904-5346-09D2-6B8E-8EF1FF55AD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F492F3-0E83-A140-1876-0AD5434385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8F2B99-5CED-E697-9BE5-462DB22B63F8}"/>
              </a:ext>
            </a:extLst>
          </p:cNvPr>
          <p:cNvSpPr>
            <a:spLocks noGrp="1"/>
          </p:cNvSpPr>
          <p:nvPr>
            <p:ph type="dt" sz="half" idx="10"/>
          </p:nvPr>
        </p:nvSpPr>
        <p:spPr/>
        <p:txBody>
          <a:bodyPr/>
          <a:lstStyle/>
          <a:p>
            <a:fld id="{6DD10215-2E83-47D0-B9B2-A64EDED43553}" type="datetimeFigureOut">
              <a:rPr lang="en-US" smtClean="0"/>
              <a:t>9/9/2024</a:t>
            </a:fld>
            <a:endParaRPr lang="en-US"/>
          </a:p>
        </p:txBody>
      </p:sp>
      <p:sp>
        <p:nvSpPr>
          <p:cNvPr id="5" name="Footer Placeholder 4">
            <a:extLst>
              <a:ext uri="{FF2B5EF4-FFF2-40B4-BE49-F238E27FC236}">
                <a16:creationId xmlns:a16="http://schemas.microsoft.com/office/drawing/2014/main" id="{B51EDCCB-7ED5-5B43-9570-5A37C2437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8E7DB-3989-6B4E-88EE-C29106680E01}"/>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3977433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A306-3C64-F355-711D-2C5D6A1B10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342F6C-7F22-FCF3-190A-4D0DF03A71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3C697-86D8-8F47-FCAE-43D3E0D2C746}"/>
              </a:ext>
            </a:extLst>
          </p:cNvPr>
          <p:cNvSpPr>
            <a:spLocks noGrp="1"/>
          </p:cNvSpPr>
          <p:nvPr>
            <p:ph type="dt" sz="half" idx="10"/>
          </p:nvPr>
        </p:nvSpPr>
        <p:spPr/>
        <p:txBody>
          <a:bodyPr/>
          <a:lstStyle/>
          <a:p>
            <a:fld id="{6DD10215-2E83-47D0-B9B2-A64EDED43553}" type="datetimeFigureOut">
              <a:rPr lang="en-US" smtClean="0"/>
              <a:t>9/9/2024</a:t>
            </a:fld>
            <a:endParaRPr lang="en-US"/>
          </a:p>
        </p:txBody>
      </p:sp>
      <p:sp>
        <p:nvSpPr>
          <p:cNvPr id="5" name="Footer Placeholder 4">
            <a:extLst>
              <a:ext uri="{FF2B5EF4-FFF2-40B4-BE49-F238E27FC236}">
                <a16:creationId xmlns:a16="http://schemas.microsoft.com/office/drawing/2014/main" id="{384940CB-78B6-CC81-F7B7-848F650E3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2ED26-CFCD-AF2F-F2A0-9DB0F83F9071}"/>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308559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5C6F1-D084-D4AD-4CB1-5FE78B91EA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A78AD-8F0D-4374-B0E4-4FCC59BFD7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682FF-4997-EBA5-941E-08933AB26598}"/>
              </a:ext>
            </a:extLst>
          </p:cNvPr>
          <p:cNvSpPr>
            <a:spLocks noGrp="1"/>
          </p:cNvSpPr>
          <p:nvPr>
            <p:ph type="dt" sz="half" idx="10"/>
          </p:nvPr>
        </p:nvSpPr>
        <p:spPr/>
        <p:txBody>
          <a:bodyPr/>
          <a:lstStyle/>
          <a:p>
            <a:fld id="{6DD10215-2E83-47D0-B9B2-A64EDED43553}" type="datetimeFigureOut">
              <a:rPr lang="en-US" smtClean="0"/>
              <a:t>9/9/2024</a:t>
            </a:fld>
            <a:endParaRPr lang="en-US"/>
          </a:p>
        </p:txBody>
      </p:sp>
      <p:sp>
        <p:nvSpPr>
          <p:cNvPr id="5" name="Footer Placeholder 4">
            <a:extLst>
              <a:ext uri="{FF2B5EF4-FFF2-40B4-BE49-F238E27FC236}">
                <a16:creationId xmlns:a16="http://schemas.microsoft.com/office/drawing/2014/main" id="{CE2F69FC-1AE7-CE27-A199-D10D54323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2C482-52EA-6198-CC18-BE7754FB9C45}"/>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87178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3C6D-7D8D-D464-BE27-188A68851D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E2679-067C-E449-EA8E-B347A3E782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453AC-5BBD-55C6-9987-B129297C5DA6}"/>
              </a:ext>
            </a:extLst>
          </p:cNvPr>
          <p:cNvSpPr>
            <a:spLocks noGrp="1"/>
          </p:cNvSpPr>
          <p:nvPr>
            <p:ph type="dt" sz="half" idx="10"/>
          </p:nvPr>
        </p:nvSpPr>
        <p:spPr/>
        <p:txBody>
          <a:bodyPr/>
          <a:lstStyle/>
          <a:p>
            <a:fld id="{6DD10215-2E83-47D0-B9B2-A64EDED43553}" type="datetimeFigureOut">
              <a:rPr lang="en-US" smtClean="0"/>
              <a:t>9/9/2024</a:t>
            </a:fld>
            <a:endParaRPr lang="en-US"/>
          </a:p>
        </p:txBody>
      </p:sp>
      <p:sp>
        <p:nvSpPr>
          <p:cNvPr id="5" name="Footer Placeholder 4">
            <a:extLst>
              <a:ext uri="{FF2B5EF4-FFF2-40B4-BE49-F238E27FC236}">
                <a16:creationId xmlns:a16="http://schemas.microsoft.com/office/drawing/2014/main" id="{FEB51BA9-E51F-6F25-8664-59295BD55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93E17-B63F-63F2-7DB9-06272E75A5FB}"/>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108174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954C-FDE5-DD87-3A93-1FA25D704E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C3A7DD-1869-DF77-BDA5-424D71A558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DECC07-A752-D95F-76DE-10850BF374E9}"/>
              </a:ext>
            </a:extLst>
          </p:cNvPr>
          <p:cNvSpPr>
            <a:spLocks noGrp="1"/>
          </p:cNvSpPr>
          <p:nvPr>
            <p:ph type="dt" sz="half" idx="10"/>
          </p:nvPr>
        </p:nvSpPr>
        <p:spPr/>
        <p:txBody>
          <a:bodyPr/>
          <a:lstStyle/>
          <a:p>
            <a:fld id="{6DD10215-2E83-47D0-B9B2-A64EDED43553}" type="datetimeFigureOut">
              <a:rPr lang="en-US" smtClean="0"/>
              <a:t>9/9/2024</a:t>
            </a:fld>
            <a:endParaRPr lang="en-US"/>
          </a:p>
        </p:txBody>
      </p:sp>
      <p:sp>
        <p:nvSpPr>
          <p:cNvPr id="5" name="Footer Placeholder 4">
            <a:extLst>
              <a:ext uri="{FF2B5EF4-FFF2-40B4-BE49-F238E27FC236}">
                <a16:creationId xmlns:a16="http://schemas.microsoft.com/office/drawing/2014/main" id="{3B74DBFB-6A1C-2145-1DB0-DE4F7C955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41E3A-63F2-FCBA-9721-F0EE59A7A04C}"/>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4162850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FA09-D515-30A5-DB78-ED7D1789C4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EB87D0-3FDB-6887-5A3A-011F746183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BF7ADA-4604-8F53-D48D-6AEBD272A4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AC940A-4487-D1B7-1BE4-7ED233DA558A}"/>
              </a:ext>
            </a:extLst>
          </p:cNvPr>
          <p:cNvSpPr>
            <a:spLocks noGrp="1"/>
          </p:cNvSpPr>
          <p:nvPr>
            <p:ph type="dt" sz="half" idx="10"/>
          </p:nvPr>
        </p:nvSpPr>
        <p:spPr/>
        <p:txBody>
          <a:bodyPr/>
          <a:lstStyle/>
          <a:p>
            <a:fld id="{6DD10215-2E83-47D0-B9B2-A64EDED43553}" type="datetimeFigureOut">
              <a:rPr lang="en-US" smtClean="0"/>
              <a:t>9/9/2024</a:t>
            </a:fld>
            <a:endParaRPr lang="en-US"/>
          </a:p>
        </p:txBody>
      </p:sp>
      <p:sp>
        <p:nvSpPr>
          <p:cNvPr id="6" name="Footer Placeholder 5">
            <a:extLst>
              <a:ext uri="{FF2B5EF4-FFF2-40B4-BE49-F238E27FC236}">
                <a16:creationId xmlns:a16="http://schemas.microsoft.com/office/drawing/2014/main" id="{CE1EEFAA-456E-A4A0-D9DA-8B6F8F943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EC8A2A-48EB-4E3C-CCA6-7D90BB5C3FF5}"/>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6271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2C87-018C-2B1F-81F3-0F7B7E7776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B8E500-36A3-05E4-7DB8-4C0A360922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EB46D8-F34B-7898-802A-0CC5AF3E2D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35DCAE-D87B-7157-51A5-0DCDAE9EE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40B242-146D-9912-6D70-31E17ACACC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B4BD3E-2E64-CDFE-F305-2A6E1FACC763}"/>
              </a:ext>
            </a:extLst>
          </p:cNvPr>
          <p:cNvSpPr>
            <a:spLocks noGrp="1"/>
          </p:cNvSpPr>
          <p:nvPr>
            <p:ph type="dt" sz="half" idx="10"/>
          </p:nvPr>
        </p:nvSpPr>
        <p:spPr/>
        <p:txBody>
          <a:bodyPr/>
          <a:lstStyle/>
          <a:p>
            <a:fld id="{6DD10215-2E83-47D0-B9B2-A64EDED43553}" type="datetimeFigureOut">
              <a:rPr lang="en-US" smtClean="0"/>
              <a:t>9/9/2024</a:t>
            </a:fld>
            <a:endParaRPr lang="en-US"/>
          </a:p>
        </p:txBody>
      </p:sp>
      <p:sp>
        <p:nvSpPr>
          <p:cNvPr id="8" name="Footer Placeholder 7">
            <a:extLst>
              <a:ext uri="{FF2B5EF4-FFF2-40B4-BE49-F238E27FC236}">
                <a16:creationId xmlns:a16="http://schemas.microsoft.com/office/drawing/2014/main" id="{E36DF8AC-C7ED-05B5-2DF9-96F8C2C83E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EE2487-C46C-C7BB-C776-27581BDC0BB8}"/>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3932664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4D03-1E23-853C-9FDE-9744869B92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48E4C4-C4B2-5187-E414-D210C0AD9C58}"/>
              </a:ext>
            </a:extLst>
          </p:cNvPr>
          <p:cNvSpPr>
            <a:spLocks noGrp="1"/>
          </p:cNvSpPr>
          <p:nvPr>
            <p:ph type="dt" sz="half" idx="10"/>
          </p:nvPr>
        </p:nvSpPr>
        <p:spPr/>
        <p:txBody>
          <a:bodyPr/>
          <a:lstStyle/>
          <a:p>
            <a:fld id="{6DD10215-2E83-47D0-B9B2-A64EDED43553}" type="datetimeFigureOut">
              <a:rPr lang="en-US" smtClean="0"/>
              <a:t>9/9/2024</a:t>
            </a:fld>
            <a:endParaRPr lang="en-US"/>
          </a:p>
        </p:txBody>
      </p:sp>
      <p:sp>
        <p:nvSpPr>
          <p:cNvPr id="4" name="Footer Placeholder 3">
            <a:extLst>
              <a:ext uri="{FF2B5EF4-FFF2-40B4-BE49-F238E27FC236}">
                <a16:creationId xmlns:a16="http://schemas.microsoft.com/office/drawing/2014/main" id="{D9C15E0E-566C-87F9-C80C-632D967473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B6615A-AD8A-E6A4-D311-03EF77F71FA7}"/>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4792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2781D3-8A78-3305-32AB-C7800AB4A6AB}"/>
              </a:ext>
            </a:extLst>
          </p:cNvPr>
          <p:cNvSpPr>
            <a:spLocks noGrp="1"/>
          </p:cNvSpPr>
          <p:nvPr>
            <p:ph type="dt" sz="half" idx="10"/>
          </p:nvPr>
        </p:nvSpPr>
        <p:spPr/>
        <p:txBody>
          <a:bodyPr/>
          <a:lstStyle/>
          <a:p>
            <a:fld id="{6DD10215-2E83-47D0-B9B2-A64EDED43553}" type="datetimeFigureOut">
              <a:rPr lang="en-US" smtClean="0"/>
              <a:t>9/9/2024</a:t>
            </a:fld>
            <a:endParaRPr lang="en-US"/>
          </a:p>
        </p:txBody>
      </p:sp>
      <p:sp>
        <p:nvSpPr>
          <p:cNvPr id="3" name="Footer Placeholder 2">
            <a:extLst>
              <a:ext uri="{FF2B5EF4-FFF2-40B4-BE49-F238E27FC236}">
                <a16:creationId xmlns:a16="http://schemas.microsoft.com/office/drawing/2014/main" id="{17599B41-C693-ED2E-0751-1EDC4C8628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180392-3319-6112-EAB5-98BD936747BA}"/>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47205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7430-886D-7796-DFB0-21213E14C0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89DF39-219A-C400-09F8-A94203626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53E512-553B-A1B8-0449-013896AB3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6C9C10-1DC3-8573-3459-AD0A229C957B}"/>
              </a:ext>
            </a:extLst>
          </p:cNvPr>
          <p:cNvSpPr>
            <a:spLocks noGrp="1"/>
          </p:cNvSpPr>
          <p:nvPr>
            <p:ph type="dt" sz="half" idx="10"/>
          </p:nvPr>
        </p:nvSpPr>
        <p:spPr/>
        <p:txBody>
          <a:bodyPr/>
          <a:lstStyle/>
          <a:p>
            <a:fld id="{6DD10215-2E83-47D0-B9B2-A64EDED43553}" type="datetimeFigureOut">
              <a:rPr lang="en-US" smtClean="0"/>
              <a:t>9/9/2024</a:t>
            </a:fld>
            <a:endParaRPr lang="en-US"/>
          </a:p>
        </p:txBody>
      </p:sp>
      <p:sp>
        <p:nvSpPr>
          <p:cNvPr id="6" name="Footer Placeholder 5">
            <a:extLst>
              <a:ext uri="{FF2B5EF4-FFF2-40B4-BE49-F238E27FC236}">
                <a16:creationId xmlns:a16="http://schemas.microsoft.com/office/drawing/2014/main" id="{21AB30E2-3AB1-53BA-79CE-DB03286EA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C0B7B-0293-6C62-9D91-2FD5D1656E33}"/>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3289226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34AC4-0CAD-7601-82C9-0F73582C7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B59429-DA8B-F7FD-F895-C82DEE93AF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881A1E-FE3C-C181-4561-3E273B90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10B690-1476-3A6E-959A-8D73A962DA4A}"/>
              </a:ext>
            </a:extLst>
          </p:cNvPr>
          <p:cNvSpPr>
            <a:spLocks noGrp="1"/>
          </p:cNvSpPr>
          <p:nvPr>
            <p:ph type="dt" sz="half" idx="10"/>
          </p:nvPr>
        </p:nvSpPr>
        <p:spPr/>
        <p:txBody>
          <a:bodyPr/>
          <a:lstStyle/>
          <a:p>
            <a:fld id="{6DD10215-2E83-47D0-B9B2-A64EDED43553}" type="datetimeFigureOut">
              <a:rPr lang="en-US" smtClean="0"/>
              <a:t>9/9/2024</a:t>
            </a:fld>
            <a:endParaRPr lang="en-US"/>
          </a:p>
        </p:txBody>
      </p:sp>
      <p:sp>
        <p:nvSpPr>
          <p:cNvPr id="6" name="Footer Placeholder 5">
            <a:extLst>
              <a:ext uri="{FF2B5EF4-FFF2-40B4-BE49-F238E27FC236}">
                <a16:creationId xmlns:a16="http://schemas.microsoft.com/office/drawing/2014/main" id="{DC751BE6-EAE9-0CB9-8633-912D44382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212575-D9DB-8DE9-91B6-2B986FFB385C}"/>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1997957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1FF1D4-AC69-9060-D519-85AA57D02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B3E46-6F49-B625-6511-6A1439DF5F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E4AFD-78DA-8E5E-CDDE-82BCBE844F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D10215-2E83-47D0-B9B2-A64EDED43553}" type="datetimeFigureOut">
              <a:rPr lang="en-US" smtClean="0"/>
              <a:t>9/9/2024</a:t>
            </a:fld>
            <a:endParaRPr lang="en-US"/>
          </a:p>
        </p:txBody>
      </p:sp>
      <p:sp>
        <p:nvSpPr>
          <p:cNvPr id="5" name="Footer Placeholder 4">
            <a:extLst>
              <a:ext uri="{FF2B5EF4-FFF2-40B4-BE49-F238E27FC236}">
                <a16:creationId xmlns:a16="http://schemas.microsoft.com/office/drawing/2014/main" id="{60F335D5-59CD-4142-16B1-C3AF9F1ED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C3CE5A-7EC9-46B3-F425-490F043800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14DCCE-5770-48AD-BF66-BED817094EEF}" type="slidenum">
              <a:rPr lang="en-US" smtClean="0"/>
              <a:t>‹#›</a:t>
            </a:fld>
            <a:endParaRPr lang="en-US"/>
          </a:p>
        </p:txBody>
      </p:sp>
    </p:spTree>
    <p:extLst>
      <p:ext uri="{BB962C8B-B14F-4D97-AF65-F5344CB8AC3E}">
        <p14:creationId xmlns:p14="http://schemas.microsoft.com/office/powerpoint/2010/main" val="3966124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britannica.com/"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nch of grapes on a vine&#10;&#10;Description automatically generated">
            <a:extLst>
              <a:ext uri="{FF2B5EF4-FFF2-40B4-BE49-F238E27FC236}">
                <a16:creationId xmlns:a16="http://schemas.microsoft.com/office/drawing/2014/main" id="{A2EF0999-1B47-9846-79E1-24DF1BBBB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3776"/>
          </a:xfrm>
          <a:prstGeom prst="rect">
            <a:avLst/>
          </a:prstGeom>
        </p:spPr>
      </p:pic>
      <p:sp>
        <p:nvSpPr>
          <p:cNvPr id="2" name="Title 1">
            <a:extLst>
              <a:ext uri="{FF2B5EF4-FFF2-40B4-BE49-F238E27FC236}">
                <a16:creationId xmlns:a16="http://schemas.microsoft.com/office/drawing/2014/main" id="{05A7080A-BC18-B135-12DE-91B135E029D5}"/>
              </a:ext>
            </a:extLst>
          </p:cNvPr>
          <p:cNvSpPr>
            <a:spLocks noGrp="1"/>
          </p:cNvSpPr>
          <p:nvPr>
            <p:ph type="ctrTitle"/>
          </p:nvPr>
        </p:nvSpPr>
        <p:spPr>
          <a:xfrm>
            <a:off x="0" y="1122363"/>
            <a:ext cx="7461504" cy="2387600"/>
          </a:xfrm>
        </p:spPr>
        <p:txBody>
          <a:bodyPr anchor="ctr">
            <a:noAutofit/>
          </a:bodyPr>
          <a:lstStyle/>
          <a:p>
            <a:r>
              <a:rPr lang="en-US" sz="66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The Wine Regions of Tuscany</a:t>
            </a:r>
            <a:br>
              <a:rPr lang="en-US" sz="6600" b="1" dirty="0">
                <a:solidFill>
                  <a:schemeClr val="bg1"/>
                </a:solidFill>
                <a:effectLst/>
                <a:latin typeface="Times New Roman" panose="02020603050405020304" pitchFamily="18" charset="0"/>
                <a:ea typeface="Aptos" panose="020B0004020202020204" pitchFamily="34" charset="0"/>
              </a:rPr>
            </a:br>
            <a:r>
              <a:rPr lang="en-US" sz="2800" b="1" dirty="0">
                <a:solidFill>
                  <a:schemeClr val="bg1"/>
                </a:solidFill>
                <a:effectLst/>
                <a:latin typeface="Times New Roman" panose="02020603050405020304" pitchFamily="18" charset="0"/>
                <a:ea typeface="Aptos" panose="020B0004020202020204" pitchFamily="34" charset="0"/>
              </a:rPr>
              <a:t>Presented by</a:t>
            </a:r>
            <a:br>
              <a:rPr lang="en-US" sz="6600" b="1" dirty="0">
                <a:solidFill>
                  <a:schemeClr val="bg1"/>
                </a:solidFill>
                <a:effectLst/>
                <a:latin typeface="Times New Roman" panose="02020603050405020304" pitchFamily="18" charset="0"/>
                <a:ea typeface="Aptos" panose="020B0004020202020204" pitchFamily="34" charset="0"/>
              </a:rPr>
            </a:br>
            <a:r>
              <a:rPr lang="en-US" sz="4400" b="1" dirty="0">
                <a:solidFill>
                  <a:schemeClr val="bg1"/>
                </a:solidFill>
                <a:effectLst/>
                <a:latin typeface="Times New Roman" panose="02020603050405020304" pitchFamily="18" charset="0"/>
                <a:ea typeface="Aptos" panose="020B0004020202020204" pitchFamily="34" charset="0"/>
              </a:rPr>
              <a:t>Marc Silver</a:t>
            </a:r>
            <a:endParaRPr lang="en-US" sz="4400" dirty="0">
              <a:solidFill>
                <a:schemeClr val="bg1"/>
              </a:solidFill>
            </a:endParaRPr>
          </a:p>
        </p:txBody>
      </p:sp>
    </p:spTree>
    <p:extLst>
      <p:ext uri="{BB962C8B-B14F-4D97-AF65-F5344CB8AC3E}">
        <p14:creationId xmlns:p14="http://schemas.microsoft.com/office/powerpoint/2010/main" val="310615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a:xfrm>
            <a:off x="0" y="1"/>
            <a:ext cx="12192000" cy="1341119"/>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The Wine Regions of Tuscany</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243840" y="1341120"/>
            <a:ext cx="11753088" cy="5516880"/>
          </a:xfrm>
        </p:spPr>
        <p:txBody>
          <a:bodyPr>
            <a:noAutofit/>
          </a:bodyPr>
          <a:lstStyle/>
          <a:p>
            <a:pPr>
              <a:buNone/>
            </a:pPr>
            <a:r>
              <a:rPr lang="en-US" sz="2400" b="1" dirty="0">
                <a:latin typeface="Times New Roman" panose="02020603050405020304" pitchFamily="18" charset="0"/>
                <a:ea typeface="Tahoma" panose="020B0604030504040204" pitchFamily="34" charset="0"/>
                <a:cs typeface="Times New Roman" panose="02020603050405020304" pitchFamily="18" charset="0"/>
              </a:rPr>
              <a:t>Montepulciano</a:t>
            </a:r>
            <a:r>
              <a:rPr lang="en-US" sz="2400" dirty="0">
                <a:latin typeface="Times New Roman" panose="02020603050405020304" pitchFamily="18" charset="0"/>
                <a:ea typeface="Tahoma" panose="020B0604030504040204" pitchFamily="34" charset="0"/>
                <a:cs typeface="Times New Roman" panose="02020603050405020304" pitchFamily="18" charset="0"/>
              </a:rPr>
              <a:t>: In southeastern Tuscany in the province of Siena, the rolling hills of Montepulciano sit perched between the </a:t>
            </a:r>
            <a:r>
              <a:rPr lang="en-US" sz="2400" dirty="0" err="1">
                <a:latin typeface="Times New Roman" panose="02020603050405020304" pitchFamily="18" charset="0"/>
                <a:ea typeface="Tahoma" panose="020B0604030504040204" pitchFamily="34" charset="0"/>
                <a:cs typeface="Times New Roman" panose="02020603050405020304" pitchFamily="18" charset="0"/>
              </a:rPr>
              <a:t>Ocria</a:t>
            </a:r>
            <a:r>
              <a:rPr lang="en-US" sz="2400" dirty="0">
                <a:latin typeface="Times New Roman" panose="02020603050405020304" pitchFamily="18" charset="0"/>
                <a:ea typeface="Tahoma" panose="020B0604030504040204" pitchFamily="34" charset="0"/>
                <a:cs typeface="Times New Roman" panose="02020603050405020304" pitchFamily="18" charset="0"/>
              </a:rPr>
              <a:t> and the </a:t>
            </a:r>
            <a:r>
              <a:rPr lang="en-US" sz="2400" dirty="0" err="1">
                <a:latin typeface="Times New Roman" panose="02020603050405020304" pitchFamily="18" charset="0"/>
                <a:ea typeface="Tahoma" panose="020B0604030504040204" pitchFamily="34" charset="0"/>
                <a:cs typeface="Times New Roman" panose="02020603050405020304" pitchFamily="18" charset="0"/>
              </a:rPr>
              <a:t>Chiana</a:t>
            </a:r>
            <a:r>
              <a:rPr lang="en-US" sz="2400" dirty="0">
                <a:latin typeface="Times New Roman" panose="02020603050405020304" pitchFamily="18" charset="0"/>
                <a:ea typeface="Tahoma" panose="020B0604030504040204" pitchFamily="34" charset="0"/>
                <a:cs typeface="Times New Roman" panose="02020603050405020304" pitchFamily="18" charset="0"/>
              </a:rPr>
              <a:t> rivers. </a:t>
            </a:r>
          </a:p>
          <a:p>
            <a:r>
              <a:rPr lang="en-US" sz="2400" dirty="0">
                <a:latin typeface="Times New Roman" panose="02020603050405020304" pitchFamily="18" charset="0"/>
                <a:ea typeface="Tahoma" panose="020B0604030504040204" pitchFamily="34" charset="0"/>
                <a:cs typeface="Times New Roman" panose="02020603050405020304" pitchFamily="18" charset="0"/>
              </a:rPr>
              <a:t>The region is synonymous with Vino Nobile di Montepulciano, a Sangiovese-based wine redolent with dark fruit like plum, cherry, and strawberry, with tannins not unlike roasted tea. </a:t>
            </a:r>
          </a:p>
          <a:p>
            <a:r>
              <a:rPr lang="en-US" sz="2400" dirty="0">
                <a:latin typeface="Times New Roman" panose="02020603050405020304" pitchFamily="18" charset="0"/>
                <a:cs typeface="Times New Roman" panose="02020603050405020304" pitchFamily="18" charset="0"/>
              </a:rPr>
              <a:t>San Gimignano reds cover two broad categories: San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Gimignano rosso (red) and varietally-labeled San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Gimignano. The former blend must comprise at least 50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percent Sangiovese with up to 40 percent of Cabernet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Sauvignon, Cabernet Franc, Syrah, Merlot and/or Pinot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Nero</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a:p>
            <a:pPr mar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map of the wine regions&#10;&#10;Description automatically generated">
            <a:extLst>
              <a:ext uri="{FF2B5EF4-FFF2-40B4-BE49-F238E27FC236}">
                <a16:creationId xmlns:a16="http://schemas.microsoft.com/office/drawing/2014/main" id="{FE82E9DE-60DC-50E7-17D0-E00C5FAF150A}"/>
              </a:ext>
            </a:extLst>
          </p:cNvPr>
          <p:cNvPicPr>
            <a:picLocks noChangeAspect="1"/>
          </p:cNvPicPr>
          <p:nvPr/>
        </p:nvPicPr>
        <p:blipFill>
          <a:blip r:embed="rId2">
            <a:extLst>
              <a:ext uri="{28A0092B-C50C-407E-A947-70E740481C1C}">
                <a14:useLocalDpi xmlns:a14="http://schemas.microsoft.com/office/drawing/2010/main" val="0"/>
              </a:ext>
            </a:extLst>
          </a:blip>
          <a:srcRect l="51594" t="45797" r="12798"/>
          <a:stretch/>
        </p:blipFill>
        <p:spPr>
          <a:xfrm>
            <a:off x="7601803" y="2927604"/>
            <a:ext cx="4590196" cy="3930395"/>
          </a:xfrm>
          <a:prstGeom prst="rect">
            <a:avLst/>
          </a:prstGeom>
        </p:spPr>
      </p:pic>
    </p:spTree>
    <p:extLst>
      <p:ext uri="{BB962C8B-B14F-4D97-AF65-F5344CB8AC3E}">
        <p14:creationId xmlns:p14="http://schemas.microsoft.com/office/powerpoint/2010/main" val="96870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a:xfrm>
            <a:off x="0" y="1"/>
            <a:ext cx="12192000" cy="1438655"/>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The Wine Regions of Tuscany</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243840" y="1194816"/>
            <a:ext cx="11643360" cy="2234184"/>
          </a:xfrm>
        </p:spPr>
        <p:txBody>
          <a:bodyPr>
            <a:noAutofit/>
          </a:bodyPr>
          <a:lstStyle/>
          <a:p>
            <a:pPr>
              <a:buNone/>
            </a:pPr>
            <a:r>
              <a:rPr lang="en-US" sz="2400" b="1" dirty="0">
                <a:latin typeface="Times New Roman" panose="02020603050405020304" pitchFamily="18" charset="0"/>
                <a:ea typeface="Tahoma" panose="020B0604030504040204" pitchFamily="34" charset="0"/>
                <a:cs typeface="Times New Roman" panose="02020603050405020304" pitchFamily="18" charset="0"/>
              </a:rPr>
              <a:t>Valdichiana</a:t>
            </a:r>
            <a:r>
              <a:rPr lang="en-US" sz="2400" dirty="0">
                <a:latin typeface="Times New Roman" panose="02020603050405020304" pitchFamily="18" charset="0"/>
                <a:ea typeface="Tahoma" panose="020B0604030504040204" pitchFamily="34" charset="0"/>
                <a:cs typeface="Times New Roman" panose="02020603050405020304" pitchFamily="18" charset="0"/>
              </a:rPr>
              <a:t>: The Valdichiana is an alluvial valley connecting the provinces of Siena and Arezzo with the northern reaches of Umbria. </a:t>
            </a:r>
          </a:p>
          <a:p>
            <a:r>
              <a:rPr lang="en-US" sz="2400" dirty="0">
                <a:latin typeface="Times New Roman" panose="02020603050405020304" pitchFamily="18" charset="0"/>
                <a:ea typeface="Tahoma" panose="020B0604030504040204" pitchFamily="34" charset="0"/>
                <a:cs typeface="Times New Roman" panose="02020603050405020304" pitchFamily="18" charset="0"/>
              </a:rPr>
              <a:t>It is well known for its “Bianco Vergine” white blend (a mix of at least 20 percent of Trebbiano Toscano, and filled out with Chardonnay, Pinot Bianco, Pinot Grigio, and Grechetto), but it is also one of the rare regions in Tuscany that produces a sparkling wine, Valdichiana Spumante.</a:t>
            </a:r>
          </a:p>
          <a:p>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7" descr="A map of the region of italy&#10;&#10;Description automatically generated">
            <a:extLst>
              <a:ext uri="{FF2B5EF4-FFF2-40B4-BE49-F238E27FC236}">
                <a16:creationId xmlns:a16="http://schemas.microsoft.com/office/drawing/2014/main" id="{E107A2CC-B884-FC22-EC19-7F6CB5E82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3498" y="3209497"/>
            <a:ext cx="3648501" cy="3648501"/>
          </a:xfrm>
          <a:prstGeom prst="rect">
            <a:avLst/>
          </a:prstGeom>
        </p:spPr>
      </p:pic>
      <p:sp>
        <p:nvSpPr>
          <p:cNvPr id="10" name="TextBox 9">
            <a:extLst>
              <a:ext uri="{FF2B5EF4-FFF2-40B4-BE49-F238E27FC236}">
                <a16:creationId xmlns:a16="http://schemas.microsoft.com/office/drawing/2014/main" id="{B8756EF7-BEDE-DA47-306C-C161D7A03F7C}"/>
              </a:ext>
            </a:extLst>
          </p:cNvPr>
          <p:cNvSpPr txBox="1"/>
          <p:nvPr/>
        </p:nvSpPr>
        <p:spPr>
          <a:xfrm>
            <a:off x="243840" y="3608152"/>
            <a:ext cx="8299658" cy="2677656"/>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name Valdichiana is a contracted form of Val di </a:t>
            </a:r>
            <a:r>
              <a:rPr lang="en-US" sz="2400" dirty="0" err="1">
                <a:latin typeface="Times New Roman" panose="02020603050405020304" pitchFamily="18" charset="0"/>
                <a:cs typeface="Times New Roman" panose="02020603050405020304" pitchFamily="18" charset="0"/>
              </a:rPr>
              <a:t>Chiana</a:t>
            </a:r>
            <a:r>
              <a:rPr lang="en-US" sz="2400" dirty="0">
                <a:latin typeface="Times New Roman" panose="02020603050405020304" pitchFamily="18" charset="0"/>
                <a:cs typeface="Times New Roman" panose="02020603050405020304" pitchFamily="18" charset="0"/>
              </a:rPr>
              <a:t> ("the </a:t>
            </a:r>
            <a:r>
              <a:rPr lang="en-US" sz="2400" dirty="0" err="1">
                <a:latin typeface="Times New Roman" panose="02020603050405020304" pitchFamily="18" charset="0"/>
                <a:cs typeface="Times New Roman" panose="02020603050405020304" pitchFamily="18" charset="0"/>
              </a:rPr>
              <a:t>Chiana</a:t>
            </a:r>
            <a:r>
              <a:rPr lang="en-US" sz="2400" dirty="0">
                <a:latin typeface="Times New Roman" panose="02020603050405020304" pitchFamily="18" charset="0"/>
                <a:cs typeface="Times New Roman" panose="02020603050405020304" pitchFamily="18" charset="0"/>
              </a:rPr>
              <a:t> Valley").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a:t>
            </a:r>
            <a:r>
              <a:rPr lang="en-US" sz="2400" dirty="0" err="1">
                <a:latin typeface="Times New Roman" panose="02020603050405020304" pitchFamily="18" charset="0"/>
                <a:cs typeface="Times New Roman" panose="02020603050405020304" pitchFamily="18" charset="0"/>
              </a:rPr>
              <a:t>Chiana</a:t>
            </a:r>
            <a:r>
              <a:rPr lang="en-US" sz="2400" dirty="0">
                <a:latin typeface="Times New Roman" panose="02020603050405020304" pitchFamily="18" charset="0"/>
                <a:cs typeface="Times New Roman" panose="02020603050405020304" pitchFamily="18" charset="0"/>
              </a:rPr>
              <a:t> Valley connects Siena and Arezzo in Tuscany with northern Umbria (specifically, the northern end of the Orvieto viticultural area), where the river connects with the Paglia, itself a tributary of the famous Tiber. Valdichiana is perhaps better known for its retail outlet village, than for its wines.</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6217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0" y="1"/>
            <a:ext cx="12192000" cy="1282889"/>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4520366" y="1160060"/>
            <a:ext cx="7503311" cy="5697939"/>
          </a:xfrm>
        </p:spPr>
        <p:txBody>
          <a:bodyPr>
            <a:normAutofit/>
          </a:bodyPr>
          <a:lstStyle/>
          <a:p>
            <a:pPr marL="0" marR="0">
              <a:lnSpc>
                <a:spcPct val="107000"/>
              </a:lnSpc>
              <a:spcBef>
                <a:spcPts val="0"/>
              </a:spcBef>
              <a:spcAft>
                <a:spcPts val="800"/>
              </a:spcAft>
            </a:pP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Tuscan wine production revolves around a multitude of grape varieties, each contributing unique characteristics to the wines.</a:t>
            </a:r>
          </a:p>
          <a:p>
            <a:pPr marL="0" indent="0">
              <a:buNone/>
            </a:pPr>
            <a:r>
              <a:rPr lang="en-US" sz="2600" b="1" dirty="0">
                <a:latin typeface="Times New Roman" panose="02020603050405020304" pitchFamily="18" charset="0"/>
                <a:cs typeface="Times New Roman" panose="02020603050405020304" pitchFamily="18" charset="0"/>
              </a:rPr>
              <a:t>What Grapes Are Grown in Tuscany?</a:t>
            </a:r>
          </a:p>
          <a:p>
            <a:r>
              <a:rPr lang="en-US" sz="2600" dirty="0">
                <a:latin typeface="Times New Roman" panose="02020603050405020304" pitchFamily="18" charset="0"/>
                <a:cs typeface="Times New Roman" panose="02020603050405020304" pitchFamily="18" charset="0"/>
              </a:rPr>
              <a:t>Thanks to the tradition of Super Tuscans, Tuscan winemakers don’t shy away from internationally popular grapes like cabernet sauvignon, syrah, pinot noir, and sauvignon blanc; instead, they blend them with indigenous Italian grape varietals. </a:t>
            </a:r>
          </a:p>
          <a:p>
            <a:r>
              <a:rPr lang="en-US" sz="2600" dirty="0">
                <a:latin typeface="Times New Roman" panose="02020603050405020304" pitchFamily="18" charset="0"/>
                <a:cs typeface="Times New Roman" panose="02020603050405020304" pitchFamily="18" charset="0"/>
              </a:rPr>
              <a:t>While 80 percent of wine production in Tuscany is dedicated to red wine, its white wines have also garnered worldwide acclaim throughout viticultural history.</a:t>
            </a:r>
          </a:p>
          <a:p>
            <a:pPr marL="0" marR="0">
              <a:lnSpc>
                <a:spcPct val="107000"/>
              </a:lnSpc>
              <a:spcBef>
                <a:spcPts val="0"/>
              </a:spcBef>
              <a:spcAft>
                <a:spcPts val="800"/>
              </a:spcAft>
            </a:pP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7" name="Picture 6" descr="A row of wine bottles&#10;&#10;Description automatically generated">
            <a:extLst>
              <a:ext uri="{FF2B5EF4-FFF2-40B4-BE49-F238E27FC236}">
                <a16:creationId xmlns:a16="http://schemas.microsoft.com/office/drawing/2014/main" id="{B62E17DF-8306-D924-2B06-1D6AAB813E18}"/>
              </a:ext>
            </a:extLst>
          </p:cNvPr>
          <p:cNvPicPr>
            <a:picLocks noChangeAspect="1"/>
          </p:cNvPicPr>
          <p:nvPr/>
        </p:nvPicPr>
        <p:blipFill>
          <a:blip r:embed="rId2">
            <a:extLst>
              <a:ext uri="{28A0092B-C50C-407E-A947-70E740481C1C}">
                <a14:useLocalDpi xmlns:a14="http://schemas.microsoft.com/office/drawing/2010/main" val="0"/>
              </a:ext>
            </a:extLst>
          </a:blip>
          <a:srcRect l="13449" t="4776" r="15507" b="5671"/>
          <a:stretch/>
        </p:blipFill>
        <p:spPr>
          <a:xfrm>
            <a:off x="1" y="1160060"/>
            <a:ext cx="4520366" cy="5697940"/>
          </a:xfrm>
          <a:prstGeom prst="rect">
            <a:avLst/>
          </a:prstGeom>
        </p:spPr>
      </p:pic>
    </p:spTree>
    <p:extLst>
      <p:ext uri="{BB962C8B-B14F-4D97-AF65-F5344CB8AC3E}">
        <p14:creationId xmlns:p14="http://schemas.microsoft.com/office/powerpoint/2010/main" val="35971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0" y="1"/>
            <a:ext cx="10226722" cy="1438655"/>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Red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268224" y="1438656"/>
            <a:ext cx="9958498" cy="5419343"/>
          </a:xfrm>
        </p:spPr>
        <p:txBody>
          <a:bodyPr>
            <a:normAutofit/>
          </a:bodyPr>
          <a:lstStyle/>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Sangiovese</a:t>
            </a:r>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queen of Tuscan grape varieties is undoubtedly Sangiovese, with more than 24710 acres planted, it occupies more than 10% of the Italian vineyards. Italy’s best known and most widely planted type of grape, Sangiovese, is native to Tuscany.</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Tuscan Sangiovese wines contain a lot of tannin and acid, but relatively little color. It is the main grape variety for Chianti or for Brunello di Montalcino, one of the most prestigious wines in Italy.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Sangiovese grapes have thin skins, a light color, fine tannins, and a long growing season. Wines made from Sangiovese grapes are medium to full-bodied, dry, and highly acidic, with fruity and savory flavors.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Common Sangiovese wine flavors and aromas include plum, cherry, violets, tobacco, and leather. In Montalcino, the local Sangiovese variety is known as Brunello. </a:t>
            </a:r>
          </a:p>
        </p:txBody>
      </p:sp>
      <p:pic>
        <p:nvPicPr>
          <p:cNvPr id="5" name="Picture 4" descr="A group of wine bottles&#10;&#10;Description automatically generated">
            <a:extLst>
              <a:ext uri="{FF2B5EF4-FFF2-40B4-BE49-F238E27FC236}">
                <a16:creationId xmlns:a16="http://schemas.microsoft.com/office/drawing/2014/main" id="{349974CE-6CB9-CD4A-E99E-24989979E091}"/>
              </a:ext>
            </a:extLst>
          </p:cNvPr>
          <p:cNvPicPr>
            <a:picLocks noChangeAspect="1"/>
          </p:cNvPicPr>
          <p:nvPr/>
        </p:nvPicPr>
        <p:blipFill>
          <a:blip r:embed="rId2">
            <a:extLst>
              <a:ext uri="{28A0092B-C50C-407E-A947-70E740481C1C}">
                <a14:useLocalDpi xmlns:a14="http://schemas.microsoft.com/office/drawing/2010/main" val="0"/>
              </a:ext>
            </a:extLst>
          </a:blip>
          <a:srcRect l="29664" r="54217"/>
          <a:stretch/>
        </p:blipFill>
        <p:spPr>
          <a:xfrm>
            <a:off x="10226722" y="0"/>
            <a:ext cx="1965278" cy="6858000"/>
          </a:xfrm>
          <a:prstGeom prst="rect">
            <a:avLst/>
          </a:prstGeom>
        </p:spPr>
      </p:pic>
    </p:spTree>
    <p:extLst>
      <p:ext uri="{BB962C8B-B14F-4D97-AF65-F5344CB8AC3E}">
        <p14:creationId xmlns:p14="http://schemas.microsoft.com/office/powerpoint/2010/main" val="22693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1828800" y="1"/>
            <a:ext cx="10357514" cy="1438655"/>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Red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1965278" y="1438656"/>
            <a:ext cx="10226722" cy="5419343"/>
          </a:xfrm>
        </p:spPr>
        <p:txBody>
          <a:bodyPr>
            <a:normAutofit/>
          </a:bodyPr>
          <a:lstStyle/>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Canaiolo</a:t>
            </a:r>
            <a:r>
              <a:rPr lang="en-US" sz="2400" dirty="0">
                <a:latin typeface="Times New Roman" panose="02020603050405020304" pitchFamily="18" charset="0"/>
                <a:cs typeface="Times New Roman" panose="02020603050405020304" pitchFamily="18" charset="0"/>
              </a:rPr>
              <a:t>: Canaiolo is a mellow red wine grape thought to be native to the Tuscany region and has historically been a dominant grape in the production of chianti and a crucial component of Vino Nobile di Montepulciano, accenting the more herbaceous notes in Sangiovese with its ripe strawberry and savory dried spice flavor.</a:t>
            </a:r>
          </a:p>
          <a:p>
            <a:r>
              <a:rPr lang="en-US" sz="2400" b="1" dirty="0">
                <a:latin typeface="Times New Roman" panose="02020603050405020304" pitchFamily="18" charset="0"/>
                <a:cs typeface="Times New Roman" panose="02020603050405020304" pitchFamily="18" charset="0"/>
              </a:rPr>
              <a:t>Canaiolo (Nero)</a:t>
            </a:r>
            <a:r>
              <a:rPr lang="en-US" sz="2400" dirty="0">
                <a:latin typeface="Times New Roman" panose="02020603050405020304" pitchFamily="18" charset="0"/>
                <a:cs typeface="Times New Roman" panose="02020603050405020304" pitchFamily="18" charset="0"/>
              </a:rPr>
              <a:t> is a black-skinned wine grape variety that was the main constituent of the Chianti blend up until the late 19th Century. It is still grown today throughout central Italy, though around 90 percent of the total (around 1,050 hectares / 2,600 acres) plantings are found in Tuscany. It is used as a blending grape in a wide range of Sangiovese-based wines.</a:t>
            </a:r>
          </a:p>
          <a:p>
            <a:r>
              <a:rPr lang="en-US" sz="2400" dirty="0">
                <a:latin typeface="Times New Roman" panose="02020603050405020304" pitchFamily="18" charset="0"/>
                <a:cs typeface="Times New Roman" panose="02020603050405020304" pitchFamily="18" charset="0"/>
              </a:rPr>
              <a:t>Just a handful of varietal Canaiolo wines are produced, although interest in the variety is increasing. </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5" name="Picture 4" descr="A bottle of wine with a red label&#10;&#10;Description automatically generated">
            <a:extLst>
              <a:ext uri="{FF2B5EF4-FFF2-40B4-BE49-F238E27FC236}">
                <a16:creationId xmlns:a16="http://schemas.microsoft.com/office/drawing/2014/main" id="{EF328CF6-0D0B-B116-C6FC-2FB270847283}"/>
              </a:ext>
            </a:extLst>
          </p:cNvPr>
          <p:cNvPicPr>
            <a:picLocks noChangeAspect="1"/>
          </p:cNvPicPr>
          <p:nvPr/>
        </p:nvPicPr>
        <p:blipFill>
          <a:blip r:embed="rId2">
            <a:extLst>
              <a:ext uri="{28A0092B-C50C-407E-A947-70E740481C1C}">
                <a14:useLocalDpi xmlns:a14="http://schemas.microsoft.com/office/drawing/2010/main" val="0"/>
              </a:ext>
            </a:extLst>
          </a:blip>
          <a:srcRect l="30316" t="5174" r="30099" b="3284"/>
          <a:stretch/>
        </p:blipFill>
        <p:spPr>
          <a:xfrm>
            <a:off x="5686" y="-16037"/>
            <a:ext cx="1823114" cy="6874036"/>
          </a:xfrm>
          <a:prstGeom prst="rect">
            <a:avLst/>
          </a:prstGeom>
        </p:spPr>
      </p:pic>
    </p:spTree>
    <p:extLst>
      <p:ext uri="{BB962C8B-B14F-4D97-AF65-F5344CB8AC3E}">
        <p14:creationId xmlns:p14="http://schemas.microsoft.com/office/powerpoint/2010/main" val="80122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838200" y="1"/>
            <a:ext cx="10515600" cy="1438655"/>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Red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268224" y="1438657"/>
            <a:ext cx="11923776" cy="1597151"/>
          </a:xfrm>
        </p:spPr>
        <p:txBody>
          <a:bodyPr>
            <a:normAutofit/>
          </a:bodyPr>
          <a:lstStyle/>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Colorino</a:t>
            </a:r>
            <a:r>
              <a:rPr lang="en-US" sz="2400" dirty="0">
                <a:latin typeface="Times New Roman" panose="02020603050405020304" pitchFamily="18" charset="0"/>
                <a:cs typeface="Times New Roman" panose="02020603050405020304" pitchFamily="18" charset="0"/>
              </a:rPr>
              <a:t>: Colorino is an obscure Italian black-skinned grape variety from Tuscany. As the name suggests, its main use is as a blending ingredient to add color to wines. As well as being deeply pigmented, Colorino's small berries have elevated tannin levels. Aromatically, the variety is somewhat muted.</a:t>
            </a:r>
          </a:p>
        </p:txBody>
      </p:sp>
      <p:pic>
        <p:nvPicPr>
          <p:cNvPr id="5" name="Picture 4" descr="Close-up of a bottle of wine&#10;&#10;Description automatically generated">
            <a:extLst>
              <a:ext uri="{FF2B5EF4-FFF2-40B4-BE49-F238E27FC236}">
                <a16:creationId xmlns:a16="http://schemas.microsoft.com/office/drawing/2014/main" id="{212C9D26-EBC1-C59C-F1CB-20870524A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2930" y="2539239"/>
            <a:ext cx="3239069" cy="4318759"/>
          </a:xfrm>
          <a:prstGeom prst="rect">
            <a:avLst/>
          </a:prstGeom>
        </p:spPr>
      </p:pic>
      <p:sp>
        <p:nvSpPr>
          <p:cNvPr id="7" name="TextBox 6">
            <a:extLst>
              <a:ext uri="{FF2B5EF4-FFF2-40B4-BE49-F238E27FC236}">
                <a16:creationId xmlns:a16="http://schemas.microsoft.com/office/drawing/2014/main" id="{3B9D38F7-DE94-27A0-94A9-06C927C66B9E}"/>
              </a:ext>
            </a:extLst>
          </p:cNvPr>
          <p:cNvSpPr txBox="1"/>
          <p:nvPr/>
        </p:nvSpPr>
        <p:spPr>
          <a:xfrm>
            <a:off x="268223" y="2834020"/>
            <a:ext cx="8684706" cy="3416320"/>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Its flavor is correspondingly dark and jammy, with primary notes of boysenberry and huckleberry.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During the 1990s, Colorino became very popular with producers for "correcting" the lighter-hued Sangiovese-based wines of Chianti and Vino Nobile di Montepulciano.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More recently, improvements in winemaking techniques and better vineyard practices have resulted in Sangiovese fruit that is far superior to that produced in the past, and Colorino has lost much of its reason to exist.</a:t>
            </a:r>
          </a:p>
        </p:txBody>
      </p:sp>
    </p:spTree>
    <p:extLst>
      <p:ext uri="{BB962C8B-B14F-4D97-AF65-F5344CB8AC3E}">
        <p14:creationId xmlns:p14="http://schemas.microsoft.com/office/powerpoint/2010/main" val="7934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4094328" y="255943"/>
            <a:ext cx="8097672" cy="132556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Red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4094328" y="1692322"/>
            <a:ext cx="7987944" cy="5165678"/>
          </a:xfrm>
        </p:spPr>
        <p:txBody>
          <a:bodyPr/>
          <a:lstStyle/>
          <a:p>
            <a:pPr>
              <a:lnSpc>
                <a:spcPct val="107000"/>
              </a:lnSpc>
              <a:spcBef>
                <a:spcPts val="0"/>
              </a:spcBef>
              <a:spcAft>
                <a:spcPts val="800"/>
              </a:spcAft>
              <a:buSzPct val="100000"/>
              <a:tabLst>
                <a:tab pos="457200" algn="l"/>
              </a:tabLst>
            </a:pPr>
            <a:r>
              <a:rPr lang="en-US" sz="2400" b="1" dirty="0" err="1">
                <a:latin typeface="Times New Roman" panose="02020603050405020304" pitchFamily="18" charset="0"/>
                <a:cs typeface="Times New Roman" panose="02020603050405020304" pitchFamily="18" charset="0"/>
              </a:rPr>
              <a:t>Mammolo</a:t>
            </a:r>
            <a:r>
              <a:rPr lang="en-US" sz="2400" dirty="0">
                <a:latin typeface="Times New Roman" panose="02020603050405020304" pitchFamily="18" charset="0"/>
                <a:cs typeface="Times New Roman" panose="02020603050405020304" pitchFamily="18" charset="0"/>
              </a:rPr>
              <a:t>: Known as Sciaccarello in Corsica, France, red </a:t>
            </a:r>
            <a:r>
              <a:rPr lang="en-US" sz="2400" dirty="0" err="1">
                <a:latin typeface="Times New Roman" panose="02020603050405020304" pitchFamily="18" charset="0"/>
                <a:cs typeface="Times New Roman" panose="02020603050405020304" pitchFamily="18" charset="0"/>
              </a:rPr>
              <a:t>Mammolo</a:t>
            </a:r>
            <a:r>
              <a:rPr lang="en-US" sz="2400" dirty="0">
                <a:latin typeface="Times New Roman" panose="02020603050405020304" pitchFamily="18" charset="0"/>
                <a:cs typeface="Times New Roman" panose="02020603050405020304" pitchFamily="18" charset="0"/>
              </a:rPr>
              <a:t> grapes are soft and light, with distinct peppery notes that bring a floral tone—specifically, violets—to blends like Chianti and Vino Nobile di Montepulciano.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Sciaccarello is thought to have originated in Tuscany, as DNA profiling has shown close relationships with local Tuscan grape varieties.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In Tuscany, it plays a supporting role to Sangiovese in Chianti blends, as well as in the famed Vino Nobile di Montepulciano wines. Here, it offers up fragrance to the wines – the Italian word </a:t>
            </a:r>
            <a:r>
              <a:rPr lang="en-US" sz="2400" i="1" dirty="0" err="1">
                <a:latin typeface="Times New Roman" panose="02020603050405020304" pitchFamily="18" charset="0"/>
                <a:cs typeface="Times New Roman" panose="02020603050405020304" pitchFamily="18" charset="0"/>
              </a:rPr>
              <a:t>mammole</a:t>
            </a:r>
            <a:r>
              <a:rPr lang="en-US" sz="2400" dirty="0">
                <a:latin typeface="Times New Roman" panose="02020603050405020304" pitchFamily="18" charset="0"/>
                <a:cs typeface="Times New Roman" panose="02020603050405020304" pitchFamily="18" charset="0"/>
              </a:rPr>
              <a:t> means "violets", which is the variety's signature aroma.</a:t>
            </a:r>
          </a:p>
          <a:p>
            <a:endParaRPr lang="en-US" dirty="0"/>
          </a:p>
        </p:txBody>
      </p:sp>
      <p:pic>
        <p:nvPicPr>
          <p:cNvPr id="5" name="Picture 4" descr="A bottle of wine with a black label&#10;&#10;Description automatically generated">
            <a:extLst>
              <a:ext uri="{FF2B5EF4-FFF2-40B4-BE49-F238E27FC236}">
                <a16:creationId xmlns:a16="http://schemas.microsoft.com/office/drawing/2014/main" id="{594A7692-8F60-92A6-F6BF-2DD48BD8547A}"/>
              </a:ext>
            </a:extLst>
          </p:cNvPr>
          <p:cNvPicPr>
            <a:picLocks noChangeAspect="1"/>
          </p:cNvPicPr>
          <p:nvPr/>
        </p:nvPicPr>
        <p:blipFill>
          <a:blip r:embed="rId2">
            <a:extLst>
              <a:ext uri="{28A0092B-C50C-407E-A947-70E740481C1C}">
                <a14:useLocalDpi xmlns:a14="http://schemas.microsoft.com/office/drawing/2010/main" val="0"/>
              </a:ext>
            </a:extLst>
          </a:blip>
          <a:srcRect l="5731" r="14770"/>
          <a:stretch/>
        </p:blipFill>
        <p:spPr>
          <a:xfrm>
            <a:off x="0" y="-8861"/>
            <a:ext cx="4094328" cy="6866861"/>
          </a:xfrm>
          <a:prstGeom prst="rect">
            <a:avLst/>
          </a:prstGeom>
        </p:spPr>
      </p:pic>
    </p:spTree>
    <p:extLst>
      <p:ext uri="{BB962C8B-B14F-4D97-AF65-F5344CB8AC3E}">
        <p14:creationId xmlns:p14="http://schemas.microsoft.com/office/powerpoint/2010/main" val="93652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0" y="365125"/>
            <a:ext cx="9334500" cy="132556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Red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585216" y="1825625"/>
            <a:ext cx="8749284" cy="4351338"/>
          </a:xfrm>
        </p:spPr>
        <p:txBody>
          <a:bodyPr/>
          <a:lstStyle/>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Nebbiolo:</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noble grape from Piedmont, Nebbiolo is known for its complex aromas of rose, tar, and truffle, and its ability to age gracefully.</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If you like your wines big, bold, and red, Nebbiolo needs to be on your radar. Originally, hailing from Northern Italy’s Piedmont region, this grape is known for producing powerful, full-bodied, and mercilessly tannic wines, while looking as pale as Pinot Noir!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Most famously, it’s the grape that goes into Barolo and Barbaresco, two of the world’s most revered (and more expensive) wines.</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pic>
        <p:nvPicPr>
          <p:cNvPr id="5" name="Picture 4" descr="A bottle of wine with a label with Barossa Valley in the background&#10;&#10;Description automatically generated">
            <a:extLst>
              <a:ext uri="{FF2B5EF4-FFF2-40B4-BE49-F238E27FC236}">
                <a16:creationId xmlns:a16="http://schemas.microsoft.com/office/drawing/2014/main" id="{30358B75-9651-2EA7-F692-C320D00CD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0"/>
            <a:ext cx="2857500" cy="6858000"/>
          </a:xfrm>
          <a:prstGeom prst="rect">
            <a:avLst/>
          </a:prstGeom>
        </p:spPr>
      </p:pic>
    </p:spTree>
    <p:extLst>
      <p:ext uri="{BB962C8B-B14F-4D97-AF65-F5344CB8AC3E}">
        <p14:creationId xmlns:p14="http://schemas.microsoft.com/office/powerpoint/2010/main" val="161740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5961888" y="1"/>
            <a:ext cx="6230112" cy="1825624"/>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5961888" y="1825625"/>
            <a:ext cx="6230112" cy="5032374"/>
          </a:xfrm>
        </p:spPr>
        <p:txBody>
          <a:bodyPr>
            <a:normAutofit lnSpcReduction="10000"/>
          </a:bodyPr>
          <a:lstStyle/>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Montepulciano:</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Predominantly grown in Abruzzo, Montepulciano produces full-bodied reds with dark fruit flavors and a robust structure.</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Montepulciano is the 2nd most planted red grape in Italy (after Sangiovese) and has had a reputation for low-priced juicy “pizza-friendly” red wines.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Fortunately, there are several producers in Abruzzo that have shown the amazing potential of this grape by producing inky, black-fruit driven, chocolatey wines best enjoyed after 4 or more years of aging.</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pic>
        <p:nvPicPr>
          <p:cNvPr id="5" name="Picture 4" descr="A group of wine bottles&#10;&#10;Description automatically generated">
            <a:extLst>
              <a:ext uri="{FF2B5EF4-FFF2-40B4-BE49-F238E27FC236}">
                <a16:creationId xmlns:a16="http://schemas.microsoft.com/office/drawing/2014/main" id="{7FDF9327-9412-CB1A-D45F-E710C7BB55D9}"/>
              </a:ext>
            </a:extLst>
          </p:cNvPr>
          <p:cNvPicPr>
            <a:picLocks noChangeAspect="1"/>
          </p:cNvPicPr>
          <p:nvPr/>
        </p:nvPicPr>
        <p:blipFill>
          <a:blip r:embed="rId2">
            <a:extLst>
              <a:ext uri="{28A0092B-C50C-407E-A947-70E740481C1C}">
                <a14:useLocalDpi xmlns:a14="http://schemas.microsoft.com/office/drawing/2010/main" val="0"/>
              </a:ext>
            </a:extLst>
          </a:blip>
          <a:srcRect l="10415" r="31629"/>
          <a:stretch/>
        </p:blipFill>
        <p:spPr>
          <a:xfrm>
            <a:off x="0" y="0"/>
            <a:ext cx="5961888" cy="6858000"/>
          </a:xfrm>
          <a:prstGeom prst="rect">
            <a:avLst/>
          </a:prstGeom>
        </p:spPr>
      </p:pic>
    </p:spTree>
    <p:extLst>
      <p:ext uri="{BB962C8B-B14F-4D97-AF65-F5344CB8AC3E}">
        <p14:creationId xmlns:p14="http://schemas.microsoft.com/office/powerpoint/2010/main" val="25883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0" y="1"/>
            <a:ext cx="12192000" cy="1414271"/>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Red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475488" y="1231392"/>
            <a:ext cx="9103809" cy="5626607"/>
          </a:xfrm>
        </p:spPr>
        <p:txBody>
          <a:bodyPr>
            <a:normAutofit/>
          </a:bodyPr>
          <a:lstStyle/>
          <a:p>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Barbera: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versatile grape from Piedmont, Barbera produces wines with high acidity and flavors of red fruit and spice.</a:t>
            </a:r>
          </a:p>
          <a:p>
            <a:r>
              <a:rPr lang="en-US" sz="2400" dirty="0">
                <a:latin typeface="Times New Roman" panose="02020603050405020304" pitchFamily="18" charset="0"/>
                <a:cs typeface="Times New Roman" panose="02020603050405020304" pitchFamily="18" charset="0"/>
              </a:rPr>
              <a:t>Since Barbera is a grape variety, as opposed to a particular place, Barbera wine can theoretically be produced around the world. And, indeed, it is: There are noteworthy expressions of Barbera from Paso Robles and Lodi in California, McLaren Vale in Australia and is used in Tuscan Blends. </a:t>
            </a:r>
          </a:p>
          <a:p>
            <a:r>
              <a:rPr lang="en-US" sz="2400" dirty="0">
                <a:latin typeface="Times New Roman" panose="02020603050405020304" pitchFamily="18" charset="0"/>
                <a:cs typeface="Times New Roman" panose="02020603050405020304" pitchFamily="18" charset="0"/>
              </a:rPr>
              <a:t>You’ll often find Barbera wine from the Piedmont region of Italy, where the most beloved ones are labeled Barbera </a:t>
            </a:r>
            <a:r>
              <a:rPr lang="en-US" sz="2400" dirty="0" err="1">
                <a:latin typeface="Times New Roman" panose="02020603050405020304" pitchFamily="18" charset="0"/>
                <a:cs typeface="Times New Roman" panose="02020603050405020304" pitchFamily="18" charset="0"/>
              </a:rPr>
              <a:t>d'Asti</a:t>
            </a:r>
            <a:r>
              <a:rPr lang="en-US" sz="2400" dirty="0">
                <a:latin typeface="Times New Roman" panose="02020603050405020304" pitchFamily="18" charset="0"/>
                <a:cs typeface="Times New Roman" panose="02020603050405020304" pitchFamily="18" charset="0"/>
              </a:rPr>
              <a:t>, Barbera </a:t>
            </a:r>
            <a:r>
              <a:rPr lang="en-US" sz="2400" dirty="0" err="1">
                <a:latin typeface="Times New Roman" panose="02020603050405020304" pitchFamily="18" charset="0"/>
                <a:cs typeface="Times New Roman" panose="02020603050405020304" pitchFamily="18" charset="0"/>
              </a:rPr>
              <a:t>d'Alba</a:t>
            </a:r>
            <a:r>
              <a:rPr lang="en-US" sz="2400" dirty="0">
                <a:latin typeface="Times New Roman" panose="02020603050405020304" pitchFamily="18" charset="0"/>
                <a:cs typeface="Times New Roman" panose="02020603050405020304" pitchFamily="18" charset="0"/>
              </a:rPr>
              <a:t>, or Barbera del Monferrato.</a:t>
            </a:r>
          </a:p>
          <a:p>
            <a:r>
              <a:rPr lang="en-US" sz="2400" dirty="0">
                <a:latin typeface="Times New Roman" panose="02020603050405020304" pitchFamily="18" charset="0"/>
                <a:cs typeface="Times New Roman" panose="02020603050405020304" pitchFamily="18" charset="0"/>
              </a:rPr>
              <a:t>Barbera wine possesses mouthwatering acidity, which keeps it fresh and cuts through fat and protein with ease. Its fruit skews in the direction of brambly berries, wild strawberries, and fresh cherries; there's often an underpinning of sweet and woodsy spices and a touch of something more savory, like mushrooms or minerals.</a:t>
            </a:r>
          </a:p>
          <a:p>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pic>
        <p:nvPicPr>
          <p:cNvPr id="7" name="Picture 6" descr="A bottle of wine with a white label&#10;&#10;Description automatically generated">
            <a:extLst>
              <a:ext uri="{FF2B5EF4-FFF2-40B4-BE49-F238E27FC236}">
                <a16:creationId xmlns:a16="http://schemas.microsoft.com/office/drawing/2014/main" id="{B34C497E-EAA8-C18B-A572-1694AB185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97" y="0"/>
            <a:ext cx="2612703" cy="6858000"/>
          </a:xfrm>
          <a:prstGeom prst="rect">
            <a:avLst/>
          </a:prstGeom>
        </p:spPr>
      </p:pic>
    </p:spTree>
    <p:extLst>
      <p:ext uri="{BB962C8B-B14F-4D97-AF65-F5344CB8AC3E}">
        <p14:creationId xmlns:p14="http://schemas.microsoft.com/office/powerpoint/2010/main" val="1296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a:xfrm>
            <a:off x="0" y="10238"/>
            <a:ext cx="12192000" cy="1245536"/>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Wine of Tuscany</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256032" y="1255775"/>
            <a:ext cx="6876288" cy="5591987"/>
          </a:xfrm>
        </p:spPr>
        <p:txBody>
          <a:bodyPr>
            <a:noAutofit/>
          </a:bodyPr>
          <a:lstStyle/>
          <a:p>
            <a:pPr marL="231775" indent="-231775">
              <a:lnSpc>
                <a:spcPct val="100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Tuscany: </a:t>
            </a:r>
            <a:r>
              <a:rPr lang="en-US" sz="2400" dirty="0">
                <a:latin typeface="Times New Roman" panose="02020603050405020304" pitchFamily="18" charset="0"/>
                <a:cs typeface="Times New Roman" panose="02020603050405020304" pitchFamily="18" charset="0"/>
              </a:rPr>
              <a:t>(Toscana) is a region in central Italy, bordered by the Tyrrhenian Sea to the west, Liguria, and Emilia-Romagna to the northwest and northeast, respectively, and Umbria to the south.</a:t>
            </a:r>
          </a:p>
          <a:p>
            <a:pPr>
              <a:lnSpc>
                <a:spcPct val="100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The capital of Tuscany is Florence, but the region is also home to the cities of Arezzo, Livorno, Lucca, Pisa, Prato, and Siena.</a:t>
            </a:r>
          </a:p>
          <a:p>
            <a:pPr>
              <a:lnSpc>
                <a:spcPct val="100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Tuscan wines have long held a reputation for producing some of the best wines in Italy. </a:t>
            </a:r>
          </a:p>
          <a:p>
            <a:pPr>
              <a:lnSpc>
                <a:spcPct val="100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As a prolific central region encompassing many notable subregions like Chianti, Montalcino, and Montepulciano, Tuscany is the fifth-largest region in Italy. It ranks third in total DOC and DOCG appellations, just behind Piedmont and Veneto. </a:t>
            </a:r>
          </a:p>
        </p:txBody>
      </p:sp>
      <p:pic>
        <p:nvPicPr>
          <p:cNvPr id="6" name="Picture 5" descr="A map of italy with different colored regions&#10;&#10;Description automatically generated">
            <a:extLst>
              <a:ext uri="{FF2B5EF4-FFF2-40B4-BE49-F238E27FC236}">
                <a16:creationId xmlns:a16="http://schemas.microsoft.com/office/drawing/2014/main" id="{B3EE57A7-1DDB-12D9-2024-F0BA3913564A}"/>
              </a:ext>
            </a:extLst>
          </p:cNvPr>
          <p:cNvPicPr>
            <a:picLocks noChangeAspect="1"/>
          </p:cNvPicPr>
          <p:nvPr/>
        </p:nvPicPr>
        <p:blipFill>
          <a:blip r:embed="rId2">
            <a:extLst>
              <a:ext uri="{28A0092B-C50C-407E-A947-70E740481C1C}">
                <a14:useLocalDpi xmlns:a14="http://schemas.microsoft.com/office/drawing/2010/main" val="0"/>
              </a:ext>
            </a:extLst>
          </a:blip>
          <a:srcRect l="41958" t="15445" r="3014" b="3466"/>
          <a:stretch/>
        </p:blipFill>
        <p:spPr>
          <a:xfrm>
            <a:off x="7132320" y="1255774"/>
            <a:ext cx="5059680" cy="5591990"/>
          </a:xfrm>
          <a:prstGeom prst="rect">
            <a:avLst/>
          </a:prstGeom>
        </p:spPr>
      </p:pic>
    </p:spTree>
    <p:extLst>
      <p:ext uri="{BB962C8B-B14F-4D97-AF65-F5344CB8AC3E}">
        <p14:creationId xmlns:p14="http://schemas.microsoft.com/office/powerpoint/2010/main" val="25956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838200" y="1"/>
            <a:ext cx="10515600" cy="1690688"/>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White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2143124" y="1714500"/>
            <a:ext cx="10048875" cy="5143500"/>
          </a:xfrm>
        </p:spPr>
        <p:txBody>
          <a:bodyPr>
            <a:normAutofit/>
          </a:bodyPr>
          <a:lstStyle/>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Malvasia</a:t>
            </a:r>
            <a:r>
              <a:rPr lang="en-US" dirty="0">
                <a:latin typeface="Times New Roman" panose="02020603050405020304" pitchFamily="18" charset="0"/>
                <a:cs typeface="Times New Roman" panose="02020603050405020304" pitchFamily="18" charset="0"/>
              </a:rPr>
              <a:t>: Malvasia refers to a group of related grape varieties, including Malvasia nera, and Malvasia bianca, the most widely planted type of Malvasia in Italy. </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While some regions like Piedmont does produce varietal wines using the red Malvasia nera, in Tuscany it plays more of a supporting role; Malvasia bianca, with its notes of ripe, honeyed pear, is used to make vin santo, a dessert wine.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vine is of clear Greek origin and has come to Italy on several occasions. For example, Malvasia </a:t>
            </a:r>
            <a:r>
              <a:rPr lang="en-US" sz="2400" dirty="0" err="1">
                <a:latin typeface="Times New Roman" panose="02020603050405020304" pitchFamily="18" charset="0"/>
                <a:cs typeface="Times New Roman" panose="02020603050405020304" pitchFamily="18" charset="0"/>
              </a:rPr>
              <a:t>Delle</a:t>
            </a:r>
            <a:r>
              <a:rPr lang="en-US" sz="2400" dirty="0">
                <a:latin typeface="Times New Roman" panose="02020603050405020304" pitchFamily="18" charset="0"/>
                <a:cs typeface="Times New Roman" panose="02020603050405020304" pitchFamily="18" charset="0"/>
              </a:rPr>
              <a:t> Lipari arrived with the first Greek conquerors and has since remained confined to these Sicilian islets, embarking on a unique and particular evolution.</a:t>
            </a:r>
          </a:p>
          <a:p>
            <a:pPr marL="0" indent="0">
              <a:buNone/>
            </a:pPr>
            <a:endParaRPr lang="en-US" dirty="0"/>
          </a:p>
        </p:txBody>
      </p:sp>
      <p:pic>
        <p:nvPicPr>
          <p:cNvPr id="5" name="Picture 4" descr="A bottle of wine with a label&#10;&#10;Description automatically generated">
            <a:extLst>
              <a:ext uri="{FF2B5EF4-FFF2-40B4-BE49-F238E27FC236}">
                <a16:creationId xmlns:a16="http://schemas.microsoft.com/office/drawing/2014/main" id="{AF82AE90-B56F-4DC6-300C-9570F3F58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2143125" cy="5143500"/>
          </a:xfrm>
          <a:prstGeom prst="rect">
            <a:avLst/>
          </a:prstGeom>
        </p:spPr>
      </p:pic>
    </p:spTree>
    <p:extLst>
      <p:ext uri="{BB962C8B-B14F-4D97-AF65-F5344CB8AC3E}">
        <p14:creationId xmlns:p14="http://schemas.microsoft.com/office/powerpoint/2010/main" val="23552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0" y="1"/>
            <a:ext cx="6089517" cy="1914143"/>
          </a:xfrm>
        </p:spPr>
        <p:txBody>
          <a:bodyPr>
            <a:normAutofit/>
          </a:bodyPr>
          <a:lstStyle/>
          <a:p>
            <a:pPr algn="ct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Tuscany’s Key White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377952" y="1792224"/>
            <a:ext cx="5584834" cy="5065775"/>
          </a:xfrm>
        </p:spPr>
        <p:txBody>
          <a:bodyPr>
            <a:normAutofit/>
          </a:bodyPr>
          <a:lstStyle/>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Vernaccia</a:t>
            </a:r>
            <a:r>
              <a:rPr lang="en-US" sz="2400" dirty="0">
                <a:latin typeface="Times New Roman" panose="02020603050405020304" pitchFamily="18" charset="0"/>
                <a:cs typeface="Times New Roman" panose="02020603050405020304" pitchFamily="18" charset="0"/>
              </a:rPr>
              <a:t>: Vernaccia is an ancient white wine grape used to make Vernaccia di San Gimignano. It has a fairly acidic profile, with softer notes of yellow apple and almond underlying its crisp, citrus-forward character.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Arguably Tuscany's greatest white wine, </a:t>
            </a:r>
            <a:r>
              <a:rPr lang="en-US" sz="2400" b="1" dirty="0">
                <a:latin typeface="Times New Roman" panose="02020603050405020304" pitchFamily="18" charset="0"/>
                <a:cs typeface="Times New Roman" panose="02020603050405020304" pitchFamily="18" charset="0"/>
              </a:rPr>
              <a:t>Vernaccia di San Gimignano</a:t>
            </a:r>
            <a:r>
              <a:rPr lang="en-US" sz="2400" dirty="0">
                <a:latin typeface="Times New Roman" panose="02020603050405020304" pitchFamily="18" charset="0"/>
                <a:cs typeface="Times New Roman" panose="02020603050405020304" pitchFamily="18" charset="0"/>
              </a:rPr>
              <a:t> is the region's only DOCG-titled white wine, producing often golden-hued, beautifully aromatic and sumptuously dry white wines.</a:t>
            </a:r>
          </a:p>
          <a:p>
            <a:pPr marL="0" indent="0">
              <a:buNone/>
            </a:pPr>
            <a:endParaRPr lang="en-US" sz="2000" dirty="0"/>
          </a:p>
        </p:txBody>
      </p:sp>
      <p:pic>
        <p:nvPicPr>
          <p:cNvPr id="5" name="Picture 4" descr="A bottle of wine next to sunflowers&#10;&#10;Description automatically generated">
            <a:extLst>
              <a:ext uri="{FF2B5EF4-FFF2-40B4-BE49-F238E27FC236}">
                <a16:creationId xmlns:a16="http://schemas.microsoft.com/office/drawing/2014/main" id="{0A0DAAF1-AA6C-75F2-BE98-175780664A9F}"/>
              </a:ext>
            </a:extLst>
          </p:cNvPr>
          <p:cNvPicPr>
            <a:picLocks noChangeAspect="1"/>
          </p:cNvPicPr>
          <p:nvPr/>
        </p:nvPicPr>
        <p:blipFill>
          <a:blip r:embed="rId2">
            <a:extLst>
              <a:ext uri="{28A0092B-C50C-407E-A947-70E740481C1C}">
                <a14:useLocalDpi xmlns:a14="http://schemas.microsoft.com/office/drawing/2010/main" val="0"/>
              </a:ext>
            </a:extLst>
          </a:blip>
          <a:srcRect r="4196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7420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1792224" y="1"/>
            <a:ext cx="10399776" cy="1475231"/>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White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1792224" y="1475232"/>
            <a:ext cx="10399776" cy="538276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Trebbiano</a:t>
            </a:r>
            <a:r>
              <a:rPr lang="en-US" sz="2400" dirty="0">
                <a:latin typeface="Times New Roman" panose="02020603050405020304" pitchFamily="18" charset="0"/>
                <a:cs typeface="Times New Roman" panose="02020603050405020304" pitchFamily="18" charset="0"/>
              </a:rPr>
              <a:t>: Trebbiano is an all-purpose grape in Tuscany, and regional variations of the grape account for a third of all white wine in Italy. Trebbiano Toscano is even included in some red blends, thanks to its neutral flavors and high levels of bright acidity.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Trebbiano Toscano, or simply Trebbiano, is one of the most planted grapes in the world. It is used for producing table wine and brandies like Armagnac and Cognac. Keep in mind that Trebbiano has many different names depending on the country and the region of its production, including Brucanico, Santoro, and </a:t>
            </a:r>
            <a:r>
              <a:rPr lang="en-US" sz="2400" dirty="0" err="1">
                <a:latin typeface="Times New Roman" panose="02020603050405020304" pitchFamily="18" charset="0"/>
                <a:cs typeface="Times New Roman" panose="02020603050405020304" pitchFamily="18" charset="0"/>
              </a:rPr>
              <a:t>Procanico</a:t>
            </a:r>
            <a:r>
              <a:rPr lang="en-US" sz="2400"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Trebbiano seems to derive from the name of the Trebbia river in Emilia-Romagna in Northern Central Italy or from Italian villages with similar-sounding names. It is one of the four main right-bank branches of the River Po.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Trebbiano was first used as a word in 1860, in the meaning of a cultivated Italian white grape used in making white wine and brandy.</a:t>
            </a:r>
          </a:p>
          <a:p>
            <a:pPr marL="0" indent="0">
              <a:buNone/>
            </a:pPr>
            <a:endParaRPr lang="en-US" dirty="0"/>
          </a:p>
        </p:txBody>
      </p:sp>
      <p:pic>
        <p:nvPicPr>
          <p:cNvPr id="5" name="Picture 4">
            <a:extLst>
              <a:ext uri="{FF2B5EF4-FFF2-40B4-BE49-F238E27FC236}">
                <a16:creationId xmlns:a16="http://schemas.microsoft.com/office/drawing/2014/main" id="{466EEFA9-DB04-ADE4-58E1-7BC1FDDC1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43" y="-1"/>
            <a:ext cx="2588054" cy="6858000"/>
          </a:xfrm>
          <a:prstGeom prst="rect">
            <a:avLst/>
          </a:prstGeom>
        </p:spPr>
      </p:pic>
    </p:spTree>
    <p:extLst>
      <p:ext uri="{BB962C8B-B14F-4D97-AF65-F5344CB8AC3E}">
        <p14:creationId xmlns:p14="http://schemas.microsoft.com/office/powerpoint/2010/main" val="163842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0" y="1"/>
            <a:ext cx="7237095" cy="1690688"/>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White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329184" y="1825624"/>
            <a:ext cx="6907911" cy="5032375"/>
          </a:xfrm>
        </p:spPr>
        <p:txBody>
          <a:bodyPr>
            <a:normAutofit/>
          </a:bodyPr>
          <a:lstStyle/>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Vermentino</a:t>
            </a:r>
            <a:r>
              <a:rPr lang="en-US" sz="2400" dirty="0">
                <a:latin typeface="Times New Roman" panose="02020603050405020304" pitchFamily="18" charset="0"/>
                <a:cs typeface="Times New Roman" panose="02020603050405020304" pitchFamily="18" charset="0"/>
              </a:rPr>
              <a:t>: White wine grape Vermentino carries a similar flavor profile to Vernaccia, with salty minerality and soft hints of almond weaving through the main note of floral, bitter citrus, like grapefruit.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is more common in places like Sardinia, but it is used in the Tuscan region of Bolgheri. </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Vermentino is found primarily in three regions of Italy: Liguria, Sardinia and Tuscany, and in each of those territories, the plantings are very close to the sea. Simply stated, producing a Vermentino from seaside vineyards gives the wines a special character that you don’t find from a warmer, inland area.</a:t>
            </a:r>
          </a:p>
          <a:p>
            <a:pPr marL="0" indent="0">
              <a:buNone/>
            </a:pPr>
            <a:endParaRPr lang="en-US" dirty="0"/>
          </a:p>
        </p:txBody>
      </p:sp>
      <p:pic>
        <p:nvPicPr>
          <p:cNvPr id="5" name="Picture 4" descr="A bottle of wine with a gold label&#10;&#10;Description automatically generated">
            <a:extLst>
              <a:ext uri="{FF2B5EF4-FFF2-40B4-BE49-F238E27FC236}">
                <a16:creationId xmlns:a16="http://schemas.microsoft.com/office/drawing/2014/main" id="{4000B9F3-83C7-037F-2C62-01364C4E5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7095" y="-1"/>
            <a:ext cx="4954905" cy="6858000"/>
          </a:xfrm>
          <a:prstGeom prst="rect">
            <a:avLst/>
          </a:prstGeom>
        </p:spPr>
      </p:pic>
    </p:spTree>
    <p:extLst>
      <p:ext uri="{BB962C8B-B14F-4D97-AF65-F5344CB8AC3E}">
        <p14:creationId xmlns:p14="http://schemas.microsoft.com/office/powerpoint/2010/main" val="41415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1905000" y="1"/>
            <a:ext cx="10287000" cy="1690688"/>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Tuscany’s Key White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1905000" y="1825624"/>
            <a:ext cx="10287000" cy="5032375"/>
          </a:xfrm>
        </p:spPr>
        <p:txBody>
          <a:bodyPr>
            <a:normAutofit/>
          </a:bodyPr>
          <a:lstStyle/>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Prosecco (Glera):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sparkling white wine from Veneto, Prosecco is known for its bright, fruity flavors and effervescence.</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Prosecco may not have been formally named until the 1700s, but its vineyards have deep and ancient roots. Like much of Italy, the viticulture of Veneto can be traced </a:t>
            </a:r>
            <a:r>
              <a:rPr lang="en-US" sz="2400" b="1" dirty="0">
                <a:latin typeface="Times New Roman" panose="02020603050405020304" pitchFamily="18" charset="0"/>
                <a:cs typeface="Times New Roman" panose="02020603050405020304" pitchFamily="18" charset="0"/>
              </a:rPr>
              <a:t>back to the Romans</a:t>
            </a:r>
            <a:r>
              <a:rPr lang="en-US" sz="2400" dirty="0">
                <a:latin typeface="Times New Roman" panose="02020603050405020304" pitchFamily="18" charset="0"/>
                <a:cs typeface="Times New Roman" panose="02020603050405020304" pitchFamily="18" charset="0"/>
              </a:rPr>
              <a:t>. Since the mid-13th century, the name ‘</a:t>
            </a:r>
            <a:r>
              <a:rPr lang="en-US" sz="2400" dirty="0" err="1">
                <a:latin typeface="Times New Roman" panose="02020603050405020304" pitchFamily="18" charset="0"/>
                <a:cs typeface="Times New Roman" panose="02020603050405020304" pitchFamily="18" charset="0"/>
              </a:rPr>
              <a:t>Proseco</a:t>
            </a:r>
            <a:r>
              <a:rPr lang="en-US" sz="2400" dirty="0">
                <a:latin typeface="Times New Roman" panose="02020603050405020304" pitchFamily="18" charset="0"/>
                <a:cs typeface="Times New Roman" panose="02020603050405020304" pitchFamily="18" charset="0"/>
              </a:rPr>
              <a:t>’ or ‘</a:t>
            </a:r>
            <a:r>
              <a:rPr lang="en-US" sz="2400" dirty="0" err="1">
                <a:latin typeface="Times New Roman" panose="02020603050405020304" pitchFamily="18" charset="0"/>
                <a:cs typeface="Times New Roman" panose="02020603050405020304" pitchFamily="18" charset="0"/>
              </a:rPr>
              <a:t>Prosech</a:t>
            </a:r>
            <a:r>
              <a:rPr lang="en-US" sz="2400" dirty="0">
                <a:latin typeface="Times New Roman" panose="02020603050405020304" pitchFamily="18" charset="0"/>
                <a:cs typeface="Times New Roman" panose="02020603050405020304" pitchFamily="18" charset="0"/>
              </a:rPr>
              <a:t>’ referred to a small town off the coast of the Gulf of Trieste. This town still exists today and is widely considered the namesake of the popular sparkling wine.</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Prosecco comes in three levels of fizz, or to use the correct term “</a:t>
            </a:r>
            <a:r>
              <a:rPr lang="en-US" sz="2400" dirty="0" err="1">
                <a:latin typeface="Times New Roman" panose="02020603050405020304" pitchFamily="18" charset="0"/>
                <a:cs typeface="Times New Roman" panose="02020603050405020304" pitchFamily="18" charset="0"/>
              </a:rPr>
              <a:t>perlage</a:t>
            </a:r>
            <a:r>
              <a:rPr lang="en-US" sz="2400" dirty="0">
                <a:latin typeface="Times New Roman" panose="02020603050405020304" pitchFamily="18" charset="0"/>
                <a:cs typeface="Times New Roman" panose="02020603050405020304" pitchFamily="18" charset="0"/>
              </a:rPr>
              <a:t>” The most bubbly is “spumante,” then a step down is “frizzante” and the entirely still is called “</a:t>
            </a:r>
            <a:r>
              <a:rPr lang="en-US" sz="2400" dirty="0" err="1">
                <a:latin typeface="Times New Roman" panose="02020603050405020304" pitchFamily="18" charset="0"/>
                <a:cs typeface="Times New Roman" panose="02020603050405020304" pitchFamily="18" charset="0"/>
              </a:rPr>
              <a:t>tranquillo</a:t>
            </a:r>
            <a:r>
              <a:rPr lang="en-US" sz="2400" dirty="0">
                <a:latin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5" name="Picture 4" descr="A black bottle with a white label&#10;&#10;Description automatically generated">
            <a:extLst>
              <a:ext uri="{FF2B5EF4-FFF2-40B4-BE49-F238E27FC236}">
                <a16:creationId xmlns:a16="http://schemas.microsoft.com/office/drawing/2014/main" id="{5A6E54A8-D575-31C4-EC74-13383C7D2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6749"/>
            <a:ext cx="1905000" cy="6191250"/>
          </a:xfrm>
          <a:prstGeom prst="rect">
            <a:avLst/>
          </a:prstGeom>
        </p:spPr>
      </p:pic>
    </p:spTree>
    <p:extLst>
      <p:ext uri="{BB962C8B-B14F-4D97-AF65-F5344CB8AC3E}">
        <p14:creationId xmlns:p14="http://schemas.microsoft.com/office/powerpoint/2010/main" val="3681275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FEC09-A978-8712-5C9E-80D914936CA8}"/>
              </a:ext>
            </a:extLst>
          </p:cNvPr>
          <p:cNvSpPr>
            <a:spLocks noGrp="1"/>
          </p:cNvSpPr>
          <p:nvPr>
            <p:ph type="title"/>
          </p:nvPr>
        </p:nvSpPr>
        <p:spPr>
          <a:xfrm>
            <a:off x="1" y="3752849"/>
            <a:ext cx="2947915" cy="2452687"/>
          </a:xfrm>
        </p:spPr>
        <p:txBody>
          <a:bodyPr anchor="ctr">
            <a:normAutofit/>
          </a:bodyPr>
          <a:lstStyle/>
          <a:p>
            <a:pPr algn="ctr"/>
            <a:r>
              <a:rPr lang="en-US" sz="3600" b="1" kern="100" dirty="0">
                <a:effectLst/>
                <a:latin typeface="Times New Roman" panose="02020603050405020304" pitchFamily="18" charset="0"/>
                <a:ea typeface="Aptos" panose="020B0004020202020204" pitchFamily="34" charset="0"/>
                <a:cs typeface="Times New Roman" panose="02020603050405020304" pitchFamily="18" charset="0"/>
              </a:rPr>
              <a:t>Tuscan Wine Styles</a:t>
            </a:r>
            <a:endParaRPr lang="en-US" sz="3600" dirty="0"/>
          </a:p>
        </p:txBody>
      </p:sp>
      <p:pic>
        <p:nvPicPr>
          <p:cNvPr id="5" name="Picture 4" descr="A row of wine bottles&#10;&#10;Description automatically generated">
            <a:extLst>
              <a:ext uri="{FF2B5EF4-FFF2-40B4-BE49-F238E27FC236}">
                <a16:creationId xmlns:a16="http://schemas.microsoft.com/office/drawing/2014/main" id="{B2A1FE95-E4F3-72D4-E1BA-5F537B045C47}"/>
              </a:ext>
            </a:extLst>
          </p:cNvPr>
          <p:cNvPicPr>
            <a:picLocks noChangeAspect="1"/>
          </p:cNvPicPr>
          <p:nvPr/>
        </p:nvPicPr>
        <p:blipFill>
          <a:blip r:embed="rId2">
            <a:extLst>
              <a:ext uri="{28A0092B-C50C-407E-A947-70E740481C1C}">
                <a14:useLocalDpi xmlns:a14="http://schemas.microsoft.com/office/drawing/2010/main" val="0"/>
              </a:ext>
            </a:extLst>
          </a:blip>
          <a:srcRect t="27130" b="16510"/>
          <a:stretch/>
        </p:blipFill>
        <p:spPr>
          <a:xfrm>
            <a:off x="0" y="-426720"/>
            <a:ext cx="12191980" cy="352711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C151B70-D349-1139-D238-044100CF425B}"/>
              </a:ext>
            </a:extLst>
          </p:cNvPr>
          <p:cNvSpPr>
            <a:spLocks noGrp="1"/>
          </p:cNvSpPr>
          <p:nvPr>
            <p:ph idx="1"/>
          </p:nvPr>
        </p:nvSpPr>
        <p:spPr>
          <a:xfrm>
            <a:off x="2947916" y="2999233"/>
            <a:ext cx="9244064" cy="3858758"/>
          </a:xfrm>
        </p:spPr>
        <p:txBody>
          <a:bodyPr anchor="ctr">
            <a:noAutofit/>
          </a:bodyPr>
          <a:lstStyle/>
          <a:p>
            <a:pPr marL="0" indent="0">
              <a:buNone/>
            </a:pPr>
            <a:r>
              <a:rPr lang="en-US" sz="2200" b="1" dirty="0">
                <a:latin typeface="Times New Roman" panose="02020603050405020304" pitchFamily="18" charset="0"/>
                <a:cs typeface="Times New Roman" panose="02020603050405020304" pitchFamily="18" charset="0"/>
              </a:rPr>
              <a:t>Super Tuscans </a:t>
            </a:r>
          </a:p>
          <a:p>
            <a:r>
              <a:rPr lang="en-US" sz="2200" dirty="0">
                <a:latin typeface="Times New Roman" panose="02020603050405020304" pitchFamily="18" charset="0"/>
                <a:cs typeface="Times New Roman" panose="02020603050405020304" pitchFamily="18" charset="0"/>
              </a:rPr>
              <a:t>What was so special about Super Tuscan wines? Winemakers went against the regulations and traditions by using international grape varieties in Super Tuscan wines, and even though the wines had superior quality, they were still classified as table wines (Il vino da Tavola). </a:t>
            </a:r>
          </a:p>
          <a:p>
            <a:r>
              <a:rPr lang="en-US" sz="2200" dirty="0">
                <a:latin typeface="Times New Roman" panose="02020603050405020304" pitchFamily="18" charset="0"/>
                <a:cs typeface="Times New Roman" panose="02020603050405020304" pitchFamily="18" charset="0"/>
              </a:rPr>
              <a:t>When international press had to write about these unlawful wines, describing them as table wines did not do them justice and the "Super Tuscan" was born.</a:t>
            </a:r>
          </a:p>
          <a:p>
            <a:r>
              <a:rPr lang="en-US" sz="2200" dirty="0">
                <a:latin typeface="Times New Roman" panose="02020603050405020304" pitchFamily="18" charset="0"/>
                <a:cs typeface="Times New Roman" panose="02020603050405020304" pitchFamily="18" charset="0"/>
              </a:rPr>
              <a:t>Super Tuscan wines commonly blend these wine varieties: Sangiovese, Cabernet Sauvignon, Cabernet Franc, Merlot, and Syrah.</a:t>
            </a:r>
          </a:p>
          <a:p>
            <a:r>
              <a:rPr lang="en-US" sz="2200" dirty="0">
                <a:latin typeface="Times New Roman" panose="02020603050405020304" pitchFamily="18" charset="0"/>
                <a:cs typeface="Times New Roman" panose="02020603050405020304" pitchFamily="18" charset="0"/>
              </a:rPr>
              <a:t>Currently, there are around 100 wineries experimenting around different international and local grape varieties. </a:t>
            </a:r>
            <a:endParaRPr 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600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313D-88E5-69C1-7BEC-46B7C2EC9203}"/>
              </a:ext>
            </a:extLst>
          </p:cNvPr>
          <p:cNvSpPr>
            <a:spLocks noGrp="1"/>
          </p:cNvSpPr>
          <p:nvPr>
            <p:ph type="title"/>
          </p:nvPr>
        </p:nvSpPr>
        <p:spPr>
          <a:xfrm>
            <a:off x="0" y="1"/>
            <a:ext cx="10452295" cy="124358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 Wine Styles</a:t>
            </a:r>
            <a:endParaRPr lang="en-US" dirty="0"/>
          </a:p>
        </p:txBody>
      </p:sp>
      <p:sp>
        <p:nvSpPr>
          <p:cNvPr id="3" name="Content Placeholder 2">
            <a:extLst>
              <a:ext uri="{FF2B5EF4-FFF2-40B4-BE49-F238E27FC236}">
                <a16:creationId xmlns:a16="http://schemas.microsoft.com/office/drawing/2014/main" id="{26772D11-432E-82AC-D886-258F896F6425}"/>
              </a:ext>
            </a:extLst>
          </p:cNvPr>
          <p:cNvSpPr>
            <a:spLocks noGrp="1"/>
          </p:cNvSpPr>
          <p:nvPr>
            <p:ph idx="1"/>
          </p:nvPr>
        </p:nvSpPr>
        <p:spPr>
          <a:xfrm>
            <a:off x="300625" y="1243584"/>
            <a:ext cx="10271341" cy="5614416"/>
          </a:xfrm>
        </p:spPr>
        <p:txBody>
          <a:bodyPr>
            <a:normAutofit fontScale="92500" lnSpcReduction="10000"/>
          </a:bodyPr>
          <a:lstStyle/>
          <a:p>
            <a:pPr marL="0" indent="0">
              <a:buNone/>
            </a:pPr>
            <a:r>
              <a:rPr lang="en-US" sz="2400" b="1" dirty="0">
                <a:latin typeface="Times New Roman" panose="02020603050405020304" pitchFamily="18" charset="0"/>
                <a:cs typeface="Times New Roman" panose="02020603050405020304" pitchFamily="18" charset="0"/>
              </a:rPr>
              <a:t>Chianti Classico</a:t>
            </a:r>
          </a:p>
          <a:p>
            <a:r>
              <a:rPr lang="en-US" sz="2400" dirty="0">
                <a:latin typeface="Times New Roman" panose="02020603050405020304" pitchFamily="18" charset="0"/>
                <a:cs typeface="Times New Roman" panose="02020603050405020304" pitchFamily="18" charset="0"/>
              </a:rPr>
              <a:t>Among the best known and most important wines is the Chianti Classico. </a:t>
            </a:r>
            <a:r>
              <a:rPr lang="en-US" sz="2400" i="1" dirty="0">
                <a:latin typeface="Times New Roman" panose="02020603050405020304" pitchFamily="18" charset="0"/>
                <a:cs typeface="Times New Roman" panose="02020603050405020304" pitchFamily="18" charset="0"/>
              </a:rPr>
              <a:t>Chianti Classico</a:t>
            </a:r>
            <a:r>
              <a:rPr lang="en-US" sz="2400" dirty="0">
                <a:latin typeface="Times New Roman" panose="02020603050405020304" pitchFamily="18" charset="0"/>
                <a:cs typeface="Times New Roman" panose="02020603050405020304" pitchFamily="18" charset="0"/>
              </a:rPr>
              <a:t> is slightly denser than simple </a:t>
            </a:r>
            <a:r>
              <a:rPr lang="en-US" sz="2400" i="1" dirty="0">
                <a:latin typeface="Times New Roman" panose="02020603050405020304" pitchFamily="18" charset="0"/>
                <a:cs typeface="Times New Roman" panose="02020603050405020304" pitchFamily="18" charset="0"/>
              </a:rPr>
              <a:t>Chianti</a:t>
            </a:r>
            <a:r>
              <a:rPr lang="en-US" sz="2400" dirty="0">
                <a:latin typeface="Times New Roman" panose="02020603050405020304" pitchFamily="18" charset="0"/>
                <a:cs typeface="Times New Roman" panose="02020603050405020304" pitchFamily="18" charset="0"/>
              </a:rPr>
              <a:t> and usually fuller in flavor, yet still lively and drinkable. </a:t>
            </a:r>
          </a:p>
          <a:p>
            <a:r>
              <a:rPr lang="en-US" sz="2400" dirty="0">
                <a:latin typeface="Times New Roman" panose="02020603050405020304" pitchFamily="18" charset="0"/>
                <a:cs typeface="Times New Roman" panose="02020603050405020304" pitchFamily="18" charset="0"/>
              </a:rPr>
              <a:t>Originally served in its well-known straw-wrapped wine bottle, the </a:t>
            </a:r>
            <a:r>
              <a:rPr lang="en-US" sz="2400" i="1" dirty="0">
                <a:latin typeface="Times New Roman" panose="02020603050405020304" pitchFamily="18" charset="0"/>
                <a:cs typeface="Times New Roman" panose="02020603050405020304" pitchFamily="18" charset="0"/>
              </a:rPr>
              <a:t>fiasco</a:t>
            </a:r>
            <a:r>
              <a:rPr lang="en-US" sz="2400" dirty="0">
                <a:latin typeface="Times New Roman" panose="02020603050405020304" pitchFamily="18" charset="0"/>
                <a:cs typeface="Times New Roman" panose="02020603050405020304" pitchFamily="18" charset="0"/>
              </a:rPr>
              <a:t>, which had fallen out of favor but is now making a bit of a come-back. </a:t>
            </a:r>
          </a:p>
          <a:p>
            <a:r>
              <a:rPr lang="en-US" sz="2400" dirty="0">
                <a:latin typeface="Times New Roman" panose="02020603050405020304" pitchFamily="18" charset="0"/>
                <a:cs typeface="Times New Roman" panose="02020603050405020304" pitchFamily="18" charset="0"/>
              </a:rPr>
              <a:t>The grapes all come from the same region in Tuscany and are grown only in a strictly limited area between Siena and Florence. </a:t>
            </a:r>
          </a:p>
          <a:p>
            <a:r>
              <a:rPr lang="en-US" sz="2400" dirty="0">
                <a:latin typeface="Times New Roman" panose="02020603050405020304" pitchFamily="18" charset="0"/>
                <a:cs typeface="Times New Roman" panose="02020603050405020304" pitchFamily="18" charset="0"/>
              </a:rPr>
              <a:t>Sangiovese which forms most of the Chianti blend. Because of it’s thin-skinned grape, it makes translucent Tuscan wines. </a:t>
            </a:r>
          </a:p>
          <a:p>
            <a:r>
              <a:rPr lang="en-US" sz="2400" dirty="0">
                <a:latin typeface="Times New Roman" panose="02020603050405020304" pitchFamily="18" charset="0"/>
                <a:cs typeface="Times New Roman" panose="02020603050405020304" pitchFamily="18" charset="0"/>
              </a:rPr>
              <a:t>Since 1996, Chianti DOCG wines must contain a minimum of 70 percent Sangiovese. At the same time producers were allowed for the first time to </a:t>
            </a:r>
            <a:r>
              <a:rPr lang="en-US" sz="2400" dirty="0" err="1">
                <a:latin typeface="Times New Roman" panose="02020603050405020304" pitchFamily="18" charset="0"/>
                <a:cs typeface="Times New Roman" panose="02020603050405020304" pitchFamily="18" charset="0"/>
              </a:rPr>
              <a:t>to</a:t>
            </a:r>
            <a:r>
              <a:rPr lang="en-US" sz="2400" dirty="0">
                <a:latin typeface="Times New Roman" panose="02020603050405020304" pitchFamily="18" charset="0"/>
                <a:cs typeface="Times New Roman" panose="02020603050405020304" pitchFamily="18" charset="0"/>
              </a:rPr>
              <a:t> release pure Sangiovese Chianti wines and not be obliged to include inferior or international varieties in the blend.</a:t>
            </a:r>
          </a:p>
          <a:p>
            <a:r>
              <a:rPr lang="en-US" sz="2400" dirty="0">
                <a:latin typeface="Times New Roman" panose="02020603050405020304" pitchFamily="18" charset="0"/>
                <a:cs typeface="Times New Roman" panose="02020603050405020304" pitchFamily="18" charset="0"/>
              </a:rPr>
              <a:t>Chianti Classico wine can vary from light-bodied to full-bodied according to the producer and the terroir where it is produced. It is a robust yet fruity wine that displays among other things an aroma of sour cherries.</a:t>
            </a:r>
            <a:r>
              <a:rPr lang="en-US" sz="2600" dirty="0">
                <a:latin typeface="Times New Roman" panose="02020603050405020304" pitchFamily="18" charset="0"/>
                <a:cs typeface="Times New Roman" panose="02020603050405020304" pitchFamily="18" charset="0"/>
              </a:rPr>
              <a:t> </a:t>
            </a:r>
          </a:p>
        </p:txBody>
      </p:sp>
      <p:pic>
        <p:nvPicPr>
          <p:cNvPr id="5" name="Picture 4" descr="A bottle of wine with a red label&#10;&#10;Description automatically generated">
            <a:extLst>
              <a:ext uri="{FF2B5EF4-FFF2-40B4-BE49-F238E27FC236}">
                <a16:creationId xmlns:a16="http://schemas.microsoft.com/office/drawing/2014/main" id="{676A63C9-310C-4588-968D-8443B021F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5093" y="362536"/>
            <a:ext cx="6667500" cy="6667500"/>
          </a:xfrm>
          <a:prstGeom prst="rect">
            <a:avLst/>
          </a:prstGeom>
        </p:spPr>
      </p:pic>
    </p:spTree>
    <p:extLst>
      <p:ext uri="{BB962C8B-B14F-4D97-AF65-F5344CB8AC3E}">
        <p14:creationId xmlns:p14="http://schemas.microsoft.com/office/powerpoint/2010/main" val="369418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313D-88E5-69C1-7BEC-46B7C2EC9203}"/>
              </a:ext>
            </a:extLst>
          </p:cNvPr>
          <p:cNvSpPr>
            <a:spLocks noGrp="1"/>
          </p:cNvSpPr>
          <p:nvPr>
            <p:ph type="title"/>
          </p:nvPr>
        </p:nvSpPr>
        <p:spPr>
          <a:xfrm>
            <a:off x="0" y="1"/>
            <a:ext cx="12192000" cy="130454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 Wine Styles</a:t>
            </a:r>
            <a:endParaRPr lang="en-US" dirty="0"/>
          </a:p>
        </p:txBody>
      </p:sp>
      <p:sp>
        <p:nvSpPr>
          <p:cNvPr id="3" name="Content Placeholder 2">
            <a:extLst>
              <a:ext uri="{FF2B5EF4-FFF2-40B4-BE49-F238E27FC236}">
                <a16:creationId xmlns:a16="http://schemas.microsoft.com/office/drawing/2014/main" id="{26772D11-432E-82AC-D886-258F896F6425}"/>
              </a:ext>
            </a:extLst>
          </p:cNvPr>
          <p:cNvSpPr>
            <a:spLocks noGrp="1"/>
          </p:cNvSpPr>
          <p:nvPr>
            <p:ph idx="1"/>
          </p:nvPr>
        </p:nvSpPr>
        <p:spPr>
          <a:xfrm>
            <a:off x="2516326" y="1194816"/>
            <a:ext cx="9529370" cy="5663184"/>
          </a:xfrm>
        </p:spPr>
        <p:txBody>
          <a:bodyPr>
            <a:noAutofit/>
          </a:bodyPr>
          <a:lstStyle/>
          <a:p>
            <a:pPr marL="0" indent="0">
              <a:buNone/>
            </a:pPr>
            <a:r>
              <a:rPr lang="en-US" sz="2400" b="1" dirty="0">
                <a:latin typeface="Times New Roman" panose="02020603050405020304" pitchFamily="18" charset="0"/>
                <a:cs typeface="Times New Roman" panose="02020603050405020304" pitchFamily="18" charset="0"/>
              </a:rPr>
              <a:t>Chianti</a:t>
            </a:r>
          </a:p>
          <a:p>
            <a:pPr>
              <a:lnSpc>
                <a:spcPct val="120000"/>
              </a:lnSpc>
            </a:pPr>
            <a:r>
              <a:rPr lang="en-US" sz="2400" dirty="0">
                <a:latin typeface="Times New Roman" panose="02020603050405020304" pitchFamily="18" charset="0"/>
                <a:cs typeface="Times New Roman" panose="02020603050405020304" pitchFamily="18" charset="0"/>
              </a:rPr>
              <a:t>A generic Chianti must reach at least 11.5 percent alcohol by volume. For Chianti Superiore and </a:t>
            </a:r>
            <a:r>
              <a:rPr lang="en-US" sz="2400" dirty="0" err="1">
                <a:latin typeface="Times New Roman" panose="02020603050405020304" pitchFamily="18" charset="0"/>
                <a:cs typeface="Times New Roman" panose="02020603050405020304" pitchFamily="18" charset="0"/>
              </a:rPr>
              <a:t>Chainti</a:t>
            </a:r>
            <a:r>
              <a:rPr lang="en-US" sz="2400" dirty="0">
                <a:latin typeface="Times New Roman" panose="02020603050405020304" pitchFamily="18" charset="0"/>
                <a:cs typeface="Times New Roman" panose="02020603050405020304" pitchFamily="18" charset="0"/>
              </a:rPr>
              <a:t> Riserva this rises to 12 percent.</a:t>
            </a:r>
          </a:p>
          <a:p>
            <a:pPr>
              <a:lnSpc>
                <a:spcPct val="120000"/>
              </a:lnSpc>
            </a:pPr>
            <a:r>
              <a:rPr lang="en-US" sz="2400" dirty="0">
                <a:latin typeface="Times New Roman" panose="02020603050405020304" pitchFamily="18" charset="0"/>
                <a:cs typeface="Times New Roman" panose="02020603050405020304" pitchFamily="18" charset="0"/>
              </a:rPr>
              <a:t>In comparison Chianti Classico figures are 12, 12.5 and 13 percent for the "</a:t>
            </a:r>
            <a:r>
              <a:rPr lang="en-US" sz="2400" dirty="0" err="1">
                <a:latin typeface="Times New Roman" panose="02020603050405020304" pitchFamily="18" charset="0"/>
                <a:cs typeface="Times New Roman" panose="02020603050405020304" pitchFamily="18" charset="0"/>
              </a:rPr>
              <a:t>normale</a:t>
            </a:r>
            <a:r>
              <a:rPr lang="en-US" sz="2400" dirty="0">
                <a:latin typeface="Times New Roman" panose="02020603050405020304" pitchFamily="18" charset="0"/>
                <a:cs typeface="Times New Roman" panose="02020603050405020304" pitchFamily="18" charset="0"/>
              </a:rPr>
              <a:t>", Riserva and Gran Selezione, respectively.</a:t>
            </a:r>
          </a:p>
          <a:p>
            <a:pPr>
              <a:lnSpc>
                <a:spcPct val="120000"/>
              </a:lnSpc>
            </a:pPr>
            <a:r>
              <a:rPr lang="en-US" sz="2400" b="1" dirty="0">
                <a:latin typeface="Times New Roman" panose="02020603050405020304" pitchFamily="18" charset="0"/>
                <a:cs typeface="Times New Roman" panose="02020603050405020304" pitchFamily="18" charset="0"/>
              </a:rPr>
              <a:t>Ageing: </a:t>
            </a:r>
            <a:r>
              <a:rPr lang="en-US" sz="2400" dirty="0">
                <a:latin typeface="Times New Roman" panose="02020603050405020304" pitchFamily="18" charset="0"/>
                <a:cs typeface="Times New Roman" panose="02020603050405020304" pitchFamily="18" charset="0"/>
              </a:rPr>
              <a:t>A standard Chianti must be aged for a minimum of four months before release. </a:t>
            </a:r>
          </a:p>
          <a:p>
            <a:pPr>
              <a:lnSpc>
                <a:spcPct val="120000"/>
              </a:lnSpc>
            </a:pPr>
            <a:r>
              <a:rPr lang="en-US" sz="2400" dirty="0">
                <a:latin typeface="Times New Roman" panose="02020603050405020304" pitchFamily="18" charset="0"/>
                <a:cs typeface="Times New Roman" panose="02020603050405020304" pitchFamily="18" charset="0"/>
              </a:rPr>
              <a:t>This compares with the following: (Minimum) 7 months: Chianti Montesportoli, 10 months: Chianti Superiore, Rufina, Colli Fiorentini, 2 years: Chianti Riserva, 2 years with at least 6 months in barrel: Rufina Riserva, Colli Fiorentini Riserva, 2 years with at least 6 months in barrel and 4 in bottle: Colli Senesi Riserva</a:t>
            </a:r>
          </a:p>
        </p:txBody>
      </p:sp>
      <p:pic>
        <p:nvPicPr>
          <p:cNvPr id="5" name="Picture 4" descr="A bottle of liquor with a rope wrapped around it&#10;&#10;Description automatically generated">
            <a:extLst>
              <a:ext uri="{FF2B5EF4-FFF2-40B4-BE49-F238E27FC236}">
                <a16:creationId xmlns:a16="http://schemas.microsoft.com/office/drawing/2014/main" id="{A0D5A6F2-E450-CB92-EAFA-22A1091E7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4731"/>
            <a:ext cx="2516325" cy="5043267"/>
          </a:xfrm>
          <a:prstGeom prst="rect">
            <a:avLst/>
          </a:prstGeom>
        </p:spPr>
      </p:pic>
    </p:spTree>
    <p:extLst>
      <p:ext uri="{BB962C8B-B14F-4D97-AF65-F5344CB8AC3E}">
        <p14:creationId xmlns:p14="http://schemas.microsoft.com/office/powerpoint/2010/main" val="46352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7FEC09-A978-8712-5C9E-80D914936CA8}"/>
              </a:ext>
            </a:extLst>
          </p:cNvPr>
          <p:cNvSpPr>
            <a:spLocks noGrp="1"/>
          </p:cNvSpPr>
          <p:nvPr>
            <p:ph type="title"/>
          </p:nvPr>
        </p:nvSpPr>
        <p:spPr>
          <a:xfrm>
            <a:off x="-3048" y="1"/>
            <a:ext cx="6092565" cy="1392071"/>
          </a:xfrm>
        </p:spPr>
        <p:txBody>
          <a:bodyPr>
            <a:normAutofit/>
          </a:bodyPr>
          <a:lstStyle/>
          <a:p>
            <a:pPr algn="ct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Tuscan Wine Styles</a:t>
            </a:r>
            <a:endParaRPr lang="en-US" dirty="0"/>
          </a:p>
        </p:txBody>
      </p:sp>
      <p:sp>
        <p:nvSpPr>
          <p:cNvPr id="3" name="Content Placeholder 2">
            <a:extLst>
              <a:ext uri="{FF2B5EF4-FFF2-40B4-BE49-F238E27FC236}">
                <a16:creationId xmlns:a16="http://schemas.microsoft.com/office/drawing/2014/main" id="{BC151B70-D349-1139-D238-044100CF425B}"/>
              </a:ext>
            </a:extLst>
          </p:cNvPr>
          <p:cNvSpPr>
            <a:spLocks noGrp="1"/>
          </p:cNvSpPr>
          <p:nvPr>
            <p:ph idx="1"/>
          </p:nvPr>
        </p:nvSpPr>
        <p:spPr>
          <a:xfrm>
            <a:off x="300251" y="1255594"/>
            <a:ext cx="5789265" cy="4921369"/>
          </a:xfrm>
        </p:spPr>
        <p:txBody>
          <a:bodyPr>
            <a:normAutofit/>
          </a:bodyPr>
          <a:lstStyle/>
          <a:p>
            <a:pPr>
              <a:buNone/>
            </a:pPr>
            <a:r>
              <a:rPr lang="en-US" sz="2400" b="1" dirty="0">
                <a:latin typeface="Times New Roman" panose="02020603050405020304" pitchFamily="18" charset="0"/>
                <a:cs typeface="Times New Roman" panose="02020603050405020304" pitchFamily="18" charset="0"/>
              </a:rPr>
              <a:t>Vin Santo</a:t>
            </a:r>
            <a:r>
              <a:rPr lang="en-US" sz="2400" dirty="0">
                <a:latin typeface="Times New Roman" panose="02020603050405020304" pitchFamily="18" charset="0"/>
                <a:cs typeface="Times New Roman" panose="02020603050405020304" pitchFamily="18" charset="0"/>
              </a:rPr>
              <a:t> is the typical dessert wine of Tuscany wine region. </a:t>
            </a:r>
          </a:p>
          <a:p>
            <a:r>
              <a:rPr lang="en-US" sz="2400" dirty="0">
                <a:latin typeface="Times New Roman" panose="02020603050405020304" pitchFamily="18" charset="0"/>
                <a:cs typeface="Times New Roman" panose="02020603050405020304" pitchFamily="18" charset="0"/>
              </a:rPr>
              <a:t>These wines are often made from white grape varieties such as Trebbiano and Malvasia, although Sangiovese may be used to produce a rosé style known as "</a:t>
            </a:r>
            <a:r>
              <a:rPr lang="en-US" sz="2400" dirty="0" err="1">
                <a:latin typeface="Times New Roman" panose="02020603050405020304" pitchFamily="18" charset="0"/>
                <a:cs typeface="Times New Roman" panose="02020603050405020304" pitchFamily="18" charset="0"/>
              </a:rPr>
              <a:t>Occhio</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Pernice</a:t>
            </a:r>
            <a:r>
              <a:rPr lang="en-US" sz="2400" dirty="0">
                <a:latin typeface="Times New Roman" panose="02020603050405020304" pitchFamily="18" charset="0"/>
                <a:cs typeface="Times New Roman" panose="02020603050405020304" pitchFamily="18" charset="0"/>
              </a:rPr>
              <a:t>" or eye of the partridge. </a:t>
            </a:r>
          </a:p>
          <a:p>
            <a:r>
              <a:rPr lang="en-US" sz="2400" dirty="0">
                <a:latin typeface="Times New Roman" panose="02020603050405020304" pitchFamily="18" charset="0"/>
                <a:cs typeface="Times New Roman" panose="02020603050405020304" pitchFamily="18" charset="0"/>
              </a:rPr>
              <a:t>The grapes are hung on roof beams and dried. After pressing, the wine matures for at least three years in small oak barrels. Typically they give you almond biscuits called </a:t>
            </a:r>
            <a:r>
              <a:rPr lang="en-US" sz="2400" dirty="0" err="1">
                <a:latin typeface="Times New Roman" panose="02020603050405020304" pitchFamily="18" charset="0"/>
                <a:cs typeface="Times New Roman" panose="02020603050405020304" pitchFamily="18" charset="0"/>
              </a:rPr>
              <a:t>Cantucci</a:t>
            </a:r>
            <a:r>
              <a:rPr lang="en-US" sz="2400" dirty="0">
                <a:latin typeface="Times New Roman" panose="02020603050405020304" pitchFamily="18" charset="0"/>
                <a:cs typeface="Times New Roman" panose="02020603050405020304" pitchFamily="18" charset="0"/>
              </a:rPr>
              <a:t> to dip into the wine and taste it like this.</a:t>
            </a:r>
          </a:p>
        </p:txBody>
      </p:sp>
      <p:pic>
        <p:nvPicPr>
          <p:cNvPr id="5" name="Picture 4" descr="A bottle of wine next to glasses and a plate of food&#10;&#10;Description automatically generated">
            <a:extLst>
              <a:ext uri="{FF2B5EF4-FFF2-40B4-BE49-F238E27FC236}">
                <a16:creationId xmlns:a16="http://schemas.microsoft.com/office/drawing/2014/main" id="{65BA5561-7AEC-4138-7AD2-E88E42FA597E}"/>
              </a:ext>
            </a:extLst>
          </p:cNvPr>
          <p:cNvPicPr>
            <a:picLocks noChangeAspect="1"/>
          </p:cNvPicPr>
          <p:nvPr/>
        </p:nvPicPr>
        <p:blipFill>
          <a:blip r:embed="rId2">
            <a:extLst>
              <a:ext uri="{28A0092B-C50C-407E-A947-70E740481C1C}">
                <a14:useLocalDpi xmlns:a14="http://schemas.microsoft.com/office/drawing/2010/main" val="0"/>
              </a:ext>
            </a:extLst>
          </a:blip>
          <a:srcRect l="17735" r="2422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3121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439D-4172-B2EF-E1C9-5B10FFA01BBC}"/>
              </a:ext>
            </a:extLst>
          </p:cNvPr>
          <p:cNvSpPr>
            <a:spLocks noGrp="1"/>
          </p:cNvSpPr>
          <p:nvPr>
            <p:ph type="title"/>
          </p:nvPr>
        </p:nvSpPr>
        <p:spPr>
          <a:xfrm>
            <a:off x="0" y="1"/>
            <a:ext cx="12192000" cy="142646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Tuscan Wine Styles</a:t>
            </a:r>
            <a:endParaRPr lang="en-US" dirty="0"/>
          </a:p>
        </p:txBody>
      </p:sp>
      <p:sp>
        <p:nvSpPr>
          <p:cNvPr id="3" name="Content Placeholder 2">
            <a:extLst>
              <a:ext uri="{FF2B5EF4-FFF2-40B4-BE49-F238E27FC236}">
                <a16:creationId xmlns:a16="http://schemas.microsoft.com/office/drawing/2014/main" id="{A5B02FE2-AE1D-6EF0-2FE3-13419CF7A9F3}"/>
              </a:ext>
            </a:extLst>
          </p:cNvPr>
          <p:cNvSpPr>
            <a:spLocks noGrp="1"/>
          </p:cNvSpPr>
          <p:nvPr>
            <p:ph idx="1"/>
          </p:nvPr>
        </p:nvSpPr>
        <p:spPr>
          <a:xfrm>
            <a:off x="1856934" y="1426464"/>
            <a:ext cx="10335065" cy="4750499"/>
          </a:xfrm>
        </p:spPr>
        <p:txBody>
          <a:bodyPr/>
          <a:lstStyle/>
          <a:p>
            <a:r>
              <a:rPr lang="en-US" sz="2800" b="1" dirty="0">
                <a:latin typeface="Times New Roman" panose="02020603050405020304" pitchFamily="18" charset="0"/>
                <a:cs typeface="Times New Roman" panose="02020603050405020304" pitchFamily="18" charset="0"/>
              </a:rPr>
              <a:t>Valdichiana Toscana </a:t>
            </a:r>
            <a:r>
              <a:rPr lang="en-US" sz="2800" dirty="0">
                <a:latin typeface="Times New Roman" panose="02020603050405020304" pitchFamily="18" charset="0"/>
                <a:cs typeface="Times New Roman" panose="02020603050405020304" pitchFamily="18" charset="0"/>
              </a:rPr>
              <a:t>is a DOC in Tuscany wine region, in central Italy. The title was established as Bianco Vergine Valdichiana DOC in 1972 for white wine only. It took its current name in 2011, when the portfolio was extended.</a:t>
            </a:r>
          </a:p>
          <a:p>
            <a:r>
              <a:rPr lang="en-US" sz="2800" dirty="0">
                <a:latin typeface="Times New Roman" panose="02020603050405020304" pitchFamily="18" charset="0"/>
                <a:cs typeface="Times New Roman" panose="02020603050405020304" pitchFamily="18" charset="0"/>
              </a:rPr>
              <a:t>The Bianco blend may still be labelled as Bianco Vergine ("Virgin White"). It has only one obligatory component: a 20 percent minimum of Tuscany's favorite white wine grape, Trebbiano Toscano. </a:t>
            </a:r>
          </a:p>
          <a:p>
            <a:r>
              <a:rPr lang="en-US" sz="2800" dirty="0">
                <a:latin typeface="Times New Roman" panose="02020603050405020304" pitchFamily="18" charset="0"/>
                <a:cs typeface="Times New Roman" panose="02020603050405020304" pitchFamily="18" charset="0"/>
              </a:rPr>
              <a:t>Up to 80 percent may be composed of Chardonnay, Pinot Bianco, Pinot Grigio and Grechetto, individually or in combination. Up to 15 percent may be any other white grape authorized in the region.</a:t>
            </a:r>
          </a:p>
          <a:p>
            <a:endParaRPr lang="en-US" dirty="0"/>
          </a:p>
        </p:txBody>
      </p:sp>
      <p:pic>
        <p:nvPicPr>
          <p:cNvPr id="5" name="Picture 4" descr="A bottle of liquid with a green label&#10;&#10;Description automatically generated">
            <a:extLst>
              <a:ext uri="{FF2B5EF4-FFF2-40B4-BE49-F238E27FC236}">
                <a16:creationId xmlns:a16="http://schemas.microsoft.com/office/drawing/2014/main" id="{04F1EA6C-202F-1368-3DAB-34100A93A3ED}"/>
              </a:ext>
            </a:extLst>
          </p:cNvPr>
          <p:cNvPicPr>
            <a:picLocks noChangeAspect="1"/>
          </p:cNvPicPr>
          <p:nvPr/>
        </p:nvPicPr>
        <p:blipFill>
          <a:blip r:embed="rId2">
            <a:extLst>
              <a:ext uri="{28A0092B-C50C-407E-A947-70E740481C1C}">
                <a14:useLocalDpi xmlns:a14="http://schemas.microsoft.com/office/drawing/2010/main" val="0"/>
              </a:ext>
            </a:extLst>
          </a:blip>
          <a:srcRect l="24046" r="23516"/>
          <a:stretch/>
        </p:blipFill>
        <p:spPr>
          <a:xfrm>
            <a:off x="0" y="-1"/>
            <a:ext cx="1856935" cy="6858000"/>
          </a:xfrm>
          <a:prstGeom prst="rect">
            <a:avLst/>
          </a:prstGeom>
        </p:spPr>
      </p:pic>
    </p:spTree>
    <p:extLst>
      <p:ext uri="{BB962C8B-B14F-4D97-AF65-F5344CB8AC3E}">
        <p14:creationId xmlns:p14="http://schemas.microsoft.com/office/powerpoint/2010/main" val="278670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0FF53-88A9-FADA-87EB-DBF4A25C2CFC}"/>
              </a:ext>
            </a:extLst>
          </p:cNvPr>
          <p:cNvSpPr>
            <a:spLocks noGrp="1"/>
          </p:cNvSpPr>
          <p:nvPr>
            <p:ph type="title"/>
          </p:nvPr>
        </p:nvSpPr>
        <p:spPr>
          <a:xfrm>
            <a:off x="0" y="1"/>
            <a:ext cx="12192000" cy="1231391"/>
          </a:xfrm>
        </p:spPr>
        <p:txBody>
          <a:bodyPr>
            <a:normAutofit/>
          </a:bodyPr>
          <a:lstStyle/>
          <a:p>
            <a:pPr algn="ctr"/>
            <a:r>
              <a:rPr lang="en-US" b="1" dirty="0">
                <a:latin typeface="Times New Roman" panose="02020603050405020304" pitchFamily="18" charset="0"/>
                <a:cs typeface="Times New Roman" panose="02020603050405020304" pitchFamily="18" charset="0"/>
              </a:rPr>
              <a:t>Winemaking History in Tuscany</a:t>
            </a:r>
          </a:p>
        </p:txBody>
      </p:sp>
      <p:sp>
        <p:nvSpPr>
          <p:cNvPr id="3" name="Content Placeholder 2">
            <a:extLst>
              <a:ext uri="{FF2B5EF4-FFF2-40B4-BE49-F238E27FC236}">
                <a16:creationId xmlns:a16="http://schemas.microsoft.com/office/drawing/2014/main" id="{D88C6D1A-B73B-9BDC-07FE-C84A868CBC0D}"/>
              </a:ext>
            </a:extLst>
          </p:cNvPr>
          <p:cNvSpPr>
            <a:spLocks noGrp="1"/>
          </p:cNvSpPr>
          <p:nvPr>
            <p:ph idx="1"/>
          </p:nvPr>
        </p:nvSpPr>
        <p:spPr>
          <a:xfrm>
            <a:off x="121920" y="1231392"/>
            <a:ext cx="12070080" cy="2211323"/>
          </a:xfrm>
        </p:spPr>
        <p:txBody>
          <a:bodyPr>
            <a:normAutofit/>
          </a:bodyPr>
          <a:lstStyle/>
          <a:p>
            <a:r>
              <a:rPr lang="en-US" sz="2400" dirty="0">
                <a:latin typeface="Times New Roman" panose="02020603050405020304" pitchFamily="18" charset="0"/>
                <a:cs typeface="Times New Roman" panose="02020603050405020304" pitchFamily="18" charset="0"/>
              </a:rPr>
              <a:t>Winemaking in Tuscany can be traced back to the settlement of the area by the ancient Etruscans in the eighth century BC. </a:t>
            </a:r>
          </a:p>
          <a:p>
            <a:r>
              <a:rPr lang="en-US" sz="2400" dirty="0">
                <a:latin typeface="Times New Roman" panose="02020603050405020304" pitchFamily="18" charset="0"/>
                <a:cs typeface="Times New Roman" panose="02020603050405020304" pitchFamily="18" charset="0"/>
              </a:rPr>
              <a:t>Archaeological evidence points to wine being exported to southern Italy and the surrounding regions of what would become France, Switzerland, and Germany a century later, and a few hundred years after that, references to Tuscan wine had begun to pop up in Greek literary texts.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5" name="Picture 4" descr="A painting of people picking grapes&#10;&#10;Description automatically generated">
            <a:extLst>
              <a:ext uri="{FF2B5EF4-FFF2-40B4-BE49-F238E27FC236}">
                <a16:creationId xmlns:a16="http://schemas.microsoft.com/office/drawing/2014/main" id="{EB9C048B-9D97-C569-B98F-0CE6AAC7B8E7}"/>
              </a:ext>
            </a:extLst>
          </p:cNvPr>
          <p:cNvPicPr>
            <a:picLocks noChangeAspect="1"/>
          </p:cNvPicPr>
          <p:nvPr/>
        </p:nvPicPr>
        <p:blipFill>
          <a:blip r:embed="rId2">
            <a:extLst>
              <a:ext uri="{28A0092B-C50C-407E-A947-70E740481C1C}">
                <a14:useLocalDpi xmlns:a14="http://schemas.microsoft.com/office/drawing/2010/main" val="0"/>
              </a:ext>
            </a:extLst>
          </a:blip>
          <a:srcRect l="3012" r="5422"/>
          <a:stretch/>
        </p:blipFill>
        <p:spPr>
          <a:xfrm>
            <a:off x="8656320" y="3487654"/>
            <a:ext cx="3535680" cy="3370346"/>
          </a:xfrm>
          <a:prstGeom prst="rect">
            <a:avLst/>
          </a:prstGeom>
        </p:spPr>
      </p:pic>
      <p:sp>
        <p:nvSpPr>
          <p:cNvPr id="7" name="TextBox 6">
            <a:extLst>
              <a:ext uri="{FF2B5EF4-FFF2-40B4-BE49-F238E27FC236}">
                <a16:creationId xmlns:a16="http://schemas.microsoft.com/office/drawing/2014/main" id="{743F42B7-C7BA-0370-1813-2B624067F3F4}"/>
              </a:ext>
            </a:extLst>
          </p:cNvPr>
          <p:cNvSpPr txBox="1"/>
          <p:nvPr/>
        </p:nvSpPr>
        <p:spPr>
          <a:xfrm>
            <a:off x="109728" y="3043147"/>
            <a:ext cx="11960352" cy="3785652"/>
          </a:xfrm>
          <a:prstGeom prst="rect">
            <a:avLst/>
          </a:prstGeom>
          <a:noFill/>
        </p:spPr>
        <p:txBody>
          <a:bodyPr wrap="square">
            <a:spAutoFit/>
          </a:bodyPr>
          <a:lstStyle/>
          <a:p>
            <a:pPr marL="231775" indent="-2317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After a brief renaissance in the aftermath of the Napoleonic Wars, the region’s wine production suffered when a bacterial fungus destroyed many of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the vineyards in the 1850s, causing many vintners to leave the area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or emigrate abroad.</a:t>
            </a:r>
          </a:p>
          <a:p>
            <a:pPr marL="231775" indent="-2317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the 1970s, winemakers in Tuscany, inspired by their visits to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Bordeaux, began experimenting with international varieties as well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as barriques and extended macerations. They began to believe that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Italy could also produce fine wine, and so the ‘Super Tuscan’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phenomenon was born—bold wines made from blends of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Sangiovese with grapes like Cabernet Sauvignon and Merlot. </a:t>
            </a:r>
          </a:p>
        </p:txBody>
      </p:sp>
    </p:spTree>
    <p:extLst>
      <p:ext uri="{BB962C8B-B14F-4D97-AF65-F5344CB8AC3E}">
        <p14:creationId xmlns:p14="http://schemas.microsoft.com/office/powerpoint/2010/main" val="135309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0" y="29937"/>
            <a:ext cx="12192000" cy="1079535"/>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Wine Classifications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316992" y="943758"/>
            <a:ext cx="11875008" cy="2213955"/>
          </a:xfrm>
        </p:spPr>
        <p:txBody>
          <a:bodyPr>
            <a:normAutofit/>
          </a:bodyPr>
          <a:lstStyle/>
          <a:p>
            <a:pPr marL="0" marR="0" indent="0">
              <a:lnSpc>
                <a:spcPct val="107000"/>
              </a:lnSpc>
              <a:spcBef>
                <a:spcPts val="0"/>
              </a:spcBef>
              <a:spcAft>
                <a:spcPts val="800"/>
              </a:spcAft>
              <a:buNone/>
            </a:pP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Italian wines are classified under various designations that indicate their quality and origin.</a:t>
            </a:r>
          </a:p>
          <a:p>
            <a:pPr marL="341313" indent="-341313">
              <a:lnSpc>
                <a:spcPct val="107000"/>
              </a:lnSpc>
              <a:spcBef>
                <a:spcPts val="0"/>
              </a:spcBef>
              <a:spcAft>
                <a:spcPts val="800"/>
              </a:spcAft>
              <a:buSzPct val="100000"/>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DOCG </a:t>
            </a: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(Denominazione di Origine Controllata e Garantita) in English -</a:t>
            </a:r>
            <a:r>
              <a:rPr lang="en-US" sz="2200" kern="100" dirty="0" err="1">
                <a:effectLst/>
                <a:latin typeface="Times New Roman" panose="02020603050405020304" pitchFamily="18" charset="0"/>
                <a:ea typeface="Aptos" panose="020B0004020202020204" pitchFamily="34" charset="0"/>
                <a:cs typeface="Times New Roman" panose="02020603050405020304" pitchFamily="18" charset="0"/>
              </a:rPr>
              <a:t>Ccontrolled</a:t>
            </a: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 and Guaranteed Designation of Origin. </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1313" indent="-341313">
              <a:lnSpc>
                <a:spcPct val="107000"/>
              </a:lnSpc>
              <a:spcBef>
                <a:spcPts val="0"/>
              </a:spcBef>
              <a:spcAft>
                <a:spcPts val="800"/>
              </a:spcAft>
              <a:buSzPct val="100000"/>
            </a:pP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This is the highest classification, guaranteeing the wine’s origin and quality. Examples include Barolo, Brunello di Montalcino, and Chianti Classico.</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 name="Picture 4" descr="A diagram of wine classification&#10;&#10;Description automatically generated with medium confidence">
            <a:extLst>
              <a:ext uri="{FF2B5EF4-FFF2-40B4-BE49-F238E27FC236}">
                <a16:creationId xmlns:a16="http://schemas.microsoft.com/office/drawing/2014/main" id="{04A4A08D-5626-5B16-5A0D-E8700B20623C}"/>
              </a:ext>
            </a:extLst>
          </p:cNvPr>
          <p:cNvPicPr>
            <a:picLocks noChangeAspect="1"/>
          </p:cNvPicPr>
          <p:nvPr/>
        </p:nvPicPr>
        <p:blipFill>
          <a:blip r:embed="rId3">
            <a:extLst>
              <a:ext uri="{28A0092B-C50C-407E-A947-70E740481C1C}">
                <a14:useLocalDpi xmlns:a14="http://schemas.microsoft.com/office/drawing/2010/main" val="0"/>
              </a:ext>
            </a:extLst>
          </a:blip>
          <a:srcRect l="4097" t="5324" r="4163" b="12239"/>
          <a:stretch/>
        </p:blipFill>
        <p:spPr>
          <a:xfrm>
            <a:off x="8325134" y="2962062"/>
            <a:ext cx="3866866" cy="3474699"/>
          </a:xfrm>
          <a:prstGeom prst="rect">
            <a:avLst/>
          </a:prstGeom>
        </p:spPr>
      </p:pic>
      <p:sp>
        <p:nvSpPr>
          <p:cNvPr id="7" name="TextBox 6">
            <a:extLst>
              <a:ext uri="{FF2B5EF4-FFF2-40B4-BE49-F238E27FC236}">
                <a16:creationId xmlns:a16="http://schemas.microsoft.com/office/drawing/2014/main" id="{DB3C827A-F7BB-87C6-06E3-2F09FB792565}"/>
              </a:ext>
            </a:extLst>
          </p:cNvPr>
          <p:cNvSpPr txBox="1"/>
          <p:nvPr/>
        </p:nvSpPr>
        <p:spPr>
          <a:xfrm>
            <a:off x="316992" y="2962062"/>
            <a:ext cx="8008142" cy="3895938"/>
          </a:xfrm>
          <a:prstGeom prst="rect">
            <a:avLst/>
          </a:prstGeom>
          <a:noFill/>
        </p:spPr>
        <p:txBody>
          <a:bodyPr wrap="square">
            <a:spAutoFit/>
          </a:bodyPr>
          <a:lstStyle/>
          <a:p>
            <a:pPr marL="342900" indent="-342900">
              <a:lnSpc>
                <a:spcPct val="107000"/>
              </a:lnSpc>
              <a:spcBef>
                <a:spcPts val="0"/>
              </a:spcBef>
              <a:spcAft>
                <a:spcPts val="800"/>
              </a:spcAft>
              <a:buSzPct val="100000"/>
              <a:buFont typeface="Arial" panose="020B0604020202020204" pitchFamily="34" charset="0"/>
              <a:buChar char="•"/>
              <a:tabLst>
                <a:tab pos="457200" algn="l"/>
              </a:tabLst>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DOC </a:t>
            </a: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(Denominazione di Origine </a:t>
            </a:r>
            <a:r>
              <a:rPr lang="en-US" sz="2200" kern="100" dirty="0" err="1">
                <a:effectLst/>
                <a:latin typeface="Times New Roman" panose="02020603050405020304" pitchFamily="18" charset="0"/>
                <a:ea typeface="Aptos" panose="020B0004020202020204" pitchFamily="34" charset="0"/>
                <a:cs typeface="Times New Roman" panose="02020603050405020304" pitchFamily="18" charset="0"/>
              </a:rPr>
              <a:t>Controllata</a:t>
            </a: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 A step below DOCG, DOC wines still adhere to strict regulations but do not have the additional guarantee of quality.</a:t>
            </a:r>
          </a:p>
          <a:p>
            <a:pPr marL="342900" indent="-342900">
              <a:lnSpc>
                <a:spcPct val="107000"/>
              </a:lnSpc>
              <a:spcBef>
                <a:spcPts val="0"/>
              </a:spcBef>
              <a:spcAft>
                <a:spcPts val="800"/>
              </a:spcAft>
              <a:buSzPct val="100000"/>
              <a:buFont typeface="Arial" panose="020B0604020202020204" pitchFamily="34" charset="0"/>
              <a:buChar char="•"/>
              <a:tabLst>
                <a:tab pos="457200" algn="l"/>
              </a:tabLst>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IGT </a:t>
            </a: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2200" kern="100" dirty="0" err="1">
                <a:effectLst/>
                <a:latin typeface="Times New Roman" panose="02020603050405020304" pitchFamily="18" charset="0"/>
                <a:ea typeface="Aptos" panose="020B0004020202020204" pitchFamily="34" charset="0"/>
                <a:cs typeface="Times New Roman" panose="02020603050405020304" pitchFamily="18" charset="0"/>
              </a:rPr>
              <a:t>Indicazione</a:t>
            </a: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200" kern="100" dirty="0" err="1">
                <a:effectLst/>
                <a:latin typeface="Times New Roman" panose="02020603050405020304" pitchFamily="18" charset="0"/>
                <a:ea typeface="Aptos" panose="020B0004020202020204" pitchFamily="34" charset="0"/>
                <a:cs typeface="Times New Roman" panose="02020603050405020304" pitchFamily="18" charset="0"/>
              </a:rPr>
              <a:t>Geografica</a:t>
            </a: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 Tipica or Typical Geographical Indication): Allows for more flexibility in grape varieties and winemaking techniques. Tuscan and Super Tuscan blends often fall under this classification.</a:t>
            </a:r>
          </a:p>
          <a:p>
            <a:pPr marL="342900" indent="-342900">
              <a:lnSpc>
                <a:spcPct val="107000"/>
              </a:lnSpc>
              <a:spcBef>
                <a:spcPts val="0"/>
              </a:spcBef>
              <a:spcAft>
                <a:spcPts val="800"/>
              </a:spcAft>
              <a:buSzPct val="100000"/>
              <a:buFont typeface="Arial" panose="020B0604020202020204" pitchFamily="34" charset="0"/>
              <a:buChar char="•"/>
              <a:tabLst>
                <a:tab pos="457200" algn="l"/>
              </a:tabLst>
            </a:pPr>
            <a:r>
              <a:rPr lang="en-US" sz="2200" b="1" kern="100" dirty="0" err="1">
                <a:effectLst/>
                <a:latin typeface="Times New Roman" panose="02020603050405020304" pitchFamily="18" charset="0"/>
                <a:ea typeface="Aptos" panose="020B0004020202020204" pitchFamily="34" charset="0"/>
                <a:cs typeface="Times New Roman" panose="02020603050405020304" pitchFamily="18" charset="0"/>
              </a:rPr>
              <a:t>VdT</a:t>
            </a: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(Vino da Tavola or Table Wine): The most basic classification, indicating table wine without specific geographic or quality designations.</a:t>
            </a:r>
          </a:p>
        </p:txBody>
      </p:sp>
    </p:spTree>
    <p:extLst>
      <p:ext uri="{BB962C8B-B14F-4D97-AF65-F5344CB8AC3E}">
        <p14:creationId xmlns:p14="http://schemas.microsoft.com/office/powerpoint/2010/main" val="395336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Tuscan Wineries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838200" y="1825625"/>
            <a:ext cx="10515600" cy="1112647"/>
          </a:xfrm>
        </p:spPr>
        <p:txBody>
          <a:bodyPr/>
          <a:lstStyle/>
          <a:p>
            <a:pPr>
              <a:lnSpc>
                <a:spcPct val="107000"/>
              </a:lnSpc>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Italy is home to numerous prestigious wineries and producers, each contributing to the country’s rich wine heritage.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building with a curved roof&#10;&#10;Description automatically generated">
            <a:extLst>
              <a:ext uri="{FF2B5EF4-FFF2-40B4-BE49-F238E27FC236}">
                <a16:creationId xmlns:a16="http://schemas.microsoft.com/office/drawing/2014/main" id="{8E7D6926-C78D-9E1C-77F3-5082EC036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9552"/>
            <a:ext cx="6192672" cy="4128448"/>
          </a:xfrm>
          <a:prstGeom prst="rect">
            <a:avLst/>
          </a:prstGeom>
        </p:spPr>
      </p:pic>
      <p:sp>
        <p:nvSpPr>
          <p:cNvPr id="7" name="TextBox 6">
            <a:extLst>
              <a:ext uri="{FF2B5EF4-FFF2-40B4-BE49-F238E27FC236}">
                <a16:creationId xmlns:a16="http://schemas.microsoft.com/office/drawing/2014/main" id="{FB294035-3FDC-DDF8-88E7-17EC68CEDBE4}"/>
              </a:ext>
            </a:extLst>
          </p:cNvPr>
          <p:cNvSpPr txBox="1"/>
          <p:nvPr/>
        </p:nvSpPr>
        <p:spPr>
          <a:xfrm>
            <a:off x="6192672" y="2729552"/>
            <a:ext cx="6096000" cy="2945550"/>
          </a:xfrm>
          <a:prstGeom prst="rect">
            <a:avLst/>
          </a:prstGeom>
          <a:noFill/>
        </p:spPr>
        <p:txBody>
          <a:bodyPr wrap="square">
            <a:spAutoFit/>
          </a:bodyPr>
          <a:lstStyle/>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Antinori:</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leading Tuscan producer known for its innovative Super Tuscans and traditional Chianti Classico.</a:t>
            </a:r>
          </a:p>
          <a:p>
            <a:pPr>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Antinori has a total of 9 estates spread across Tuscana and Umbria primarily producing Very high-quality Chiantis.</a:t>
            </a:r>
          </a:p>
          <a:p>
            <a:endParaRPr lang="en-US" dirty="0"/>
          </a:p>
        </p:txBody>
      </p:sp>
      <p:pic>
        <p:nvPicPr>
          <p:cNvPr id="11" name="Picture 10" descr="A black and gold logo&#10;&#10;Description automatically generated">
            <a:extLst>
              <a:ext uri="{FF2B5EF4-FFF2-40B4-BE49-F238E27FC236}">
                <a16:creationId xmlns:a16="http://schemas.microsoft.com/office/drawing/2014/main" id="{05186D4B-4241-AC6F-A6C7-65B430AEE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6615" y="5624096"/>
            <a:ext cx="4244138" cy="954933"/>
          </a:xfrm>
          <a:prstGeom prst="rect">
            <a:avLst/>
          </a:prstGeom>
        </p:spPr>
      </p:pic>
    </p:spTree>
    <p:extLst>
      <p:ext uri="{BB962C8B-B14F-4D97-AF65-F5344CB8AC3E}">
        <p14:creationId xmlns:p14="http://schemas.microsoft.com/office/powerpoint/2010/main" val="244408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4E821-2D59-01B6-BE7E-291273215ECB}"/>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Tuscan Wineries</a:t>
            </a:r>
            <a:endParaRPr lang="en-US" dirty="0"/>
          </a:p>
        </p:txBody>
      </p:sp>
      <p:sp>
        <p:nvSpPr>
          <p:cNvPr id="3" name="Content Placeholder 2">
            <a:extLst>
              <a:ext uri="{FF2B5EF4-FFF2-40B4-BE49-F238E27FC236}">
                <a16:creationId xmlns:a16="http://schemas.microsoft.com/office/drawing/2014/main" id="{9DDC43B0-C3DF-F92A-BC69-48AF39F7BF33}"/>
              </a:ext>
            </a:extLst>
          </p:cNvPr>
          <p:cNvSpPr>
            <a:spLocks noGrp="1"/>
          </p:cNvSpPr>
          <p:nvPr>
            <p:ph idx="1"/>
          </p:nvPr>
        </p:nvSpPr>
        <p:spPr>
          <a:xfrm>
            <a:off x="597408" y="1584960"/>
            <a:ext cx="9887712" cy="4592003"/>
          </a:xfrm>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Azienda Agricola Villanoviana</a:t>
            </a:r>
          </a:p>
          <a:p>
            <a:r>
              <a:rPr lang="en-US" sz="2400" dirty="0">
                <a:latin typeface="Times New Roman" panose="02020603050405020304" pitchFamily="18" charset="0"/>
                <a:cs typeface="Times New Roman" panose="02020603050405020304" pitchFamily="18" charset="0"/>
              </a:rPr>
              <a:t>Committed to produce one of the newest but prestigious wine appellation in Italy, Azienda Agricola Villanoviana has been operating since the mid-2000s in Bolgheri near Livorno in Tuscany. </a:t>
            </a:r>
          </a:p>
          <a:p>
            <a:r>
              <a:rPr lang="en-US" sz="2400" dirty="0">
                <a:latin typeface="Times New Roman" panose="02020603050405020304" pitchFamily="18" charset="0"/>
                <a:cs typeface="Times New Roman" panose="02020603050405020304" pitchFamily="18" charset="0"/>
              </a:rPr>
              <a:t>The inspiration for the name of the winery came as a tribute to the Villanovian civilization, believed to be the ancestors of the Etruscans and the first people to have settled here. </a:t>
            </a:r>
          </a:p>
          <a:p>
            <a:r>
              <a:rPr lang="en-US" sz="2400" dirty="0">
                <a:latin typeface="Times New Roman" panose="02020603050405020304" pitchFamily="18" charset="0"/>
                <a:cs typeface="Times New Roman" panose="02020603050405020304" pitchFamily="18" charset="0"/>
              </a:rPr>
              <a:t>The owners are very hands on with the management of the winery, cultivation of grapes, and production of the wines. They are always happy to have anyone who wants to visit and experience the wine traditions of the winery.</a:t>
            </a:r>
          </a:p>
        </p:txBody>
      </p:sp>
      <p:pic>
        <p:nvPicPr>
          <p:cNvPr id="7" name="Picture 6" descr="A bottle of wine with a black label&#10;&#10;Description automatically generated">
            <a:extLst>
              <a:ext uri="{FF2B5EF4-FFF2-40B4-BE49-F238E27FC236}">
                <a16:creationId xmlns:a16="http://schemas.microsoft.com/office/drawing/2014/main" id="{1E07B647-DE66-9EE8-1D51-5E1DB77A3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3528" y="0"/>
            <a:ext cx="3713072" cy="6858000"/>
          </a:xfrm>
          <a:prstGeom prst="rect">
            <a:avLst/>
          </a:prstGeom>
        </p:spPr>
      </p:pic>
    </p:spTree>
    <p:extLst>
      <p:ext uri="{BB962C8B-B14F-4D97-AF65-F5344CB8AC3E}">
        <p14:creationId xmlns:p14="http://schemas.microsoft.com/office/powerpoint/2010/main" val="87855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3DAD9-4FD6-C9F9-56BE-2FE488D37803}"/>
              </a:ext>
            </a:extLst>
          </p:cNvPr>
          <p:cNvSpPr>
            <a:spLocks noGrp="1"/>
          </p:cNvSpPr>
          <p:nvPr>
            <p:ph type="title"/>
          </p:nvPr>
        </p:nvSpPr>
        <p:spPr>
          <a:xfrm>
            <a:off x="0" y="1"/>
            <a:ext cx="12192000" cy="1231391"/>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Tuscan Wineries</a:t>
            </a:r>
            <a:endParaRPr lang="en-US" dirty="0"/>
          </a:p>
        </p:txBody>
      </p:sp>
      <p:sp>
        <p:nvSpPr>
          <p:cNvPr id="3" name="Content Placeholder 2">
            <a:extLst>
              <a:ext uri="{FF2B5EF4-FFF2-40B4-BE49-F238E27FC236}">
                <a16:creationId xmlns:a16="http://schemas.microsoft.com/office/drawing/2014/main" id="{CDE97E05-A0D3-31A0-EEF8-75D7937C0559}"/>
              </a:ext>
            </a:extLst>
          </p:cNvPr>
          <p:cNvSpPr>
            <a:spLocks noGrp="1"/>
          </p:cNvSpPr>
          <p:nvPr>
            <p:ph idx="1"/>
          </p:nvPr>
        </p:nvSpPr>
        <p:spPr>
          <a:xfrm>
            <a:off x="341376" y="1231393"/>
            <a:ext cx="11012424" cy="3429000"/>
          </a:xfrm>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Azienda Agrico la </a:t>
            </a:r>
            <a:r>
              <a:rPr lang="en-US" sz="2400" b="1" dirty="0" err="1">
                <a:latin typeface="Times New Roman" panose="02020603050405020304" pitchFamily="18" charset="0"/>
                <a:cs typeface="Times New Roman" panose="02020603050405020304" pitchFamily="18" charset="0"/>
              </a:rPr>
              <a:t>Malenchini</a:t>
            </a:r>
            <a:endParaRPr lang="en-US" sz="2400" b="1"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Located in the heart of Chianti, Colli Fiorentini, the </a:t>
            </a:r>
            <a:r>
              <a:rPr lang="en-US" sz="2400" dirty="0" err="1">
                <a:latin typeface="Times New Roman" panose="02020603050405020304" pitchFamily="18" charset="0"/>
                <a:cs typeface="Times New Roman" panose="02020603050405020304" pitchFamily="18" charset="0"/>
              </a:rPr>
              <a:t>Malenchini</a:t>
            </a:r>
            <a:r>
              <a:rPr lang="en-US" sz="2400" dirty="0">
                <a:latin typeface="Times New Roman" panose="02020603050405020304" pitchFamily="18" charset="0"/>
                <a:cs typeface="Times New Roman" panose="02020603050405020304" pitchFamily="18" charset="0"/>
              </a:rPr>
              <a:t> Farm is managed by </a:t>
            </a:r>
            <a:r>
              <a:rPr lang="en-US" sz="2400" dirty="0" err="1">
                <a:latin typeface="Times New Roman" panose="02020603050405020304" pitchFamily="18" charset="0"/>
                <a:cs typeface="Times New Roman" panose="02020603050405020304" pitchFamily="18" charset="0"/>
              </a:rPr>
              <a:t>Diletta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Malenchini</a:t>
            </a:r>
            <a:r>
              <a:rPr lang="en-US" sz="2400" dirty="0">
                <a:latin typeface="Times New Roman" panose="02020603050405020304" pitchFamily="18" charset="0"/>
                <a:cs typeface="Times New Roman" panose="02020603050405020304" pitchFamily="18" charset="0"/>
              </a:rPr>
              <a:t>. The </a:t>
            </a:r>
            <a:r>
              <a:rPr lang="en-US" sz="2400" dirty="0" err="1">
                <a:latin typeface="Times New Roman" panose="02020603050405020304" pitchFamily="18" charset="0"/>
                <a:cs typeface="Times New Roman" panose="02020603050405020304" pitchFamily="18" charset="0"/>
              </a:rPr>
              <a:t>Malenchini</a:t>
            </a:r>
            <a:r>
              <a:rPr lang="en-US" sz="2400" dirty="0">
                <a:latin typeface="Times New Roman" panose="02020603050405020304" pitchFamily="18" charset="0"/>
                <a:cs typeface="Times New Roman" panose="02020603050405020304" pitchFamily="18" charset="0"/>
              </a:rPr>
              <a:t> Family has owned and managed the company since 1830 in the Medici Villa of </a:t>
            </a:r>
            <a:r>
              <a:rPr lang="en-US" sz="2400" dirty="0" err="1">
                <a:latin typeface="Times New Roman" panose="02020603050405020304" pitchFamily="18" charset="0"/>
                <a:cs typeface="Times New Roman" panose="02020603050405020304" pitchFamily="18" charset="0"/>
              </a:rPr>
              <a:t>Lilliano</a:t>
            </a:r>
            <a:r>
              <a:rPr lang="en-US" sz="2400"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marL="0" indent="0">
              <a:buNone/>
            </a:pPr>
            <a:r>
              <a:rPr lang="en-US" sz="2400" b="1" dirty="0" err="1">
                <a:latin typeface="Times New Roman" panose="02020603050405020304" pitchFamily="18" charset="0"/>
                <a:cs typeface="Times New Roman" panose="02020603050405020304" pitchFamily="18" charset="0"/>
              </a:rPr>
              <a:t>Camigliano</a:t>
            </a:r>
            <a:r>
              <a:rPr lang="en-US" sz="2400" b="1" dirty="0">
                <a:latin typeface="Times New Roman" panose="02020603050405020304" pitchFamily="18" charset="0"/>
                <a:cs typeface="Times New Roman" panose="02020603050405020304" pitchFamily="18" charset="0"/>
              </a:rPr>
              <a:t> Castle is One of the Oldest Wineries in the Region</a:t>
            </a:r>
          </a:p>
        </p:txBody>
      </p:sp>
      <p:pic>
        <p:nvPicPr>
          <p:cNvPr id="5" name="Picture 4" descr="A room with barrels in it&#10;&#10;Description automatically generated with medium confidence">
            <a:extLst>
              <a:ext uri="{FF2B5EF4-FFF2-40B4-BE49-F238E27FC236}">
                <a16:creationId xmlns:a16="http://schemas.microsoft.com/office/drawing/2014/main" id="{EE1A7A3D-F250-9EB7-B036-32D43FD2BFFD}"/>
              </a:ext>
            </a:extLst>
          </p:cNvPr>
          <p:cNvPicPr>
            <a:picLocks noChangeAspect="1"/>
          </p:cNvPicPr>
          <p:nvPr/>
        </p:nvPicPr>
        <p:blipFill>
          <a:blip r:embed="rId2">
            <a:extLst>
              <a:ext uri="{28A0092B-C50C-407E-A947-70E740481C1C}">
                <a14:useLocalDpi xmlns:a14="http://schemas.microsoft.com/office/drawing/2010/main" val="0"/>
              </a:ext>
            </a:extLst>
          </a:blip>
          <a:srcRect l="6554" r="9896"/>
          <a:stretch/>
        </p:blipFill>
        <p:spPr>
          <a:xfrm>
            <a:off x="0" y="3429000"/>
            <a:ext cx="4352544" cy="3428999"/>
          </a:xfrm>
          <a:prstGeom prst="rect">
            <a:avLst/>
          </a:prstGeom>
        </p:spPr>
      </p:pic>
      <p:sp>
        <p:nvSpPr>
          <p:cNvPr id="7" name="TextBox 6">
            <a:extLst>
              <a:ext uri="{FF2B5EF4-FFF2-40B4-BE49-F238E27FC236}">
                <a16:creationId xmlns:a16="http://schemas.microsoft.com/office/drawing/2014/main" id="{88D5984C-10F2-80F7-EADC-5832BC8B6063}"/>
              </a:ext>
            </a:extLst>
          </p:cNvPr>
          <p:cNvSpPr txBox="1"/>
          <p:nvPr/>
        </p:nvSpPr>
        <p:spPr>
          <a:xfrm>
            <a:off x="4352544" y="3296839"/>
            <a:ext cx="7839456" cy="3693319"/>
          </a:xfrm>
          <a:prstGeom prst="rect">
            <a:avLst/>
          </a:prstGeom>
          <a:noFill/>
        </p:spPr>
        <p:txBody>
          <a:bodyPr wrap="square">
            <a:spAutoFit/>
          </a:bodyPr>
          <a:lstStyle/>
          <a:p>
            <a:pPr marL="342900" indent="-34290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Camigliano</a:t>
            </a:r>
            <a:r>
              <a:rPr lang="en-US" sz="2400" dirty="0">
                <a:latin typeface="Times New Roman" panose="02020603050405020304" pitchFamily="18" charset="0"/>
                <a:cs typeface="Times New Roman" panose="02020603050405020304" pitchFamily="18" charset="0"/>
              </a:rPr>
              <a:t> is located in Montalcino. The historical castle extends up to an area of 530 hectares, surrounded by lush vineyards and a beautiful countryside.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vineyards cover 93 hectares of land. The owner has built a new underground cellar, along with the adoption of modern vinification practices. The estate has a long history of traditions and cultures that trace back to the time of crusades. The picturesque olive plantation expands over a land of 25 hectares, surrounded by the scenic landscapes.</a:t>
            </a:r>
          </a:p>
          <a:p>
            <a:pPr marL="0" indent="0">
              <a:buNone/>
            </a:pPr>
            <a:endParaRPr lang="en-US" dirty="0"/>
          </a:p>
        </p:txBody>
      </p:sp>
    </p:spTree>
    <p:extLst>
      <p:ext uri="{BB962C8B-B14F-4D97-AF65-F5344CB8AC3E}">
        <p14:creationId xmlns:p14="http://schemas.microsoft.com/office/powerpoint/2010/main" val="468038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0" y="1"/>
            <a:ext cx="12192000" cy="1353311"/>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Tuscan Wineries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402336" y="1219200"/>
            <a:ext cx="10038201" cy="5638799"/>
          </a:xfrm>
        </p:spPr>
        <p:txBody>
          <a:bodyPr>
            <a:normAutofit lnSpcReduction="10000"/>
          </a:bodyPr>
          <a:lstStyle/>
          <a:p>
            <a:pPr marL="0" indent="0">
              <a:lnSpc>
                <a:spcPct val="107000"/>
              </a:lnSpc>
              <a:spcBef>
                <a:spcPts val="0"/>
              </a:spcBef>
              <a:spcAft>
                <a:spcPts val="800"/>
              </a:spcAft>
              <a:buSzPct val="100000"/>
              <a:buNone/>
              <a:tabLst>
                <a:tab pos="457200" algn="l"/>
              </a:tabLst>
            </a:pPr>
            <a:r>
              <a:rPr lang="en-US" sz="2600" b="1" kern="100" dirty="0" err="1">
                <a:effectLst/>
                <a:latin typeface="Times New Roman" panose="02020603050405020304" pitchFamily="18" charset="0"/>
                <a:ea typeface="Aptos" panose="020B0004020202020204" pitchFamily="34" charset="0"/>
                <a:cs typeface="Times New Roman" panose="02020603050405020304" pitchFamily="18" charset="0"/>
              </a:rPr>
              <a:t>Gaja</a:t>
            </a: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Barbaresco winery, founded in 1859 and now run by the fifth generation of the </a:t>
            </a:r>
            <a:r>
              <a:rPr lang="en-US" sz="2600" kern="100" dirty="0" err="1">
                <a:effectLst/>
                <a:latin typeface="Times New Roman" panose="02020603050405020304" pitchFamily="18" charset="0"/>
                <a:ea typeface="Aptos" panose="020B0004020202020204" pitchFamily="34" charset="0"/>
                <a:cs typeface="Times New Roman" panose="02020603050405020304" pitchFamily="18" charset="0"/>
              </a:rPr>
              <a:t>Gaja</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family.</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Renowned for its Barbaresco and Barolo wines, </a:t>
            </a:r>
            <a:r>
              <a:rPr lang="en-US" sz="2600" kern="100" dirty="0" err="1">
                <a:effectLst/>
                <a:latin typeface="Times New Roman" panose="02020603050405020304" pitchFamily="18" charset="0"/>
                <a:ea typeface="Aptos" panose="020B0004020202020204" pitchFamily="34" charset="0"/>
                <a:cs typeface="Times New Roman" panose="02020603050405020304" pitchFamily="18" charset="0"/>
              </a:rPr>
              <a:t>Gaja</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is a historic name in Piedmont.</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Bef>
                <a:spcPts val="0"/>
              </a:spcBef>
              <a:spcAft>
                <a:spcPts val="800"/>
              </a:spcAft>
              <a:buSzPct val="100000"/>
              <a:buNone/>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Castello di Verrazzano:</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Famous for its Chianti Classico and contributions to the Tuscan wine renaissance.</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The current 128.5 Acres of vineyards are divided into individual vineyards located on the most suitable terrain and with the best microclimatic characteristics. The vines used are mostly red grapes, among which Sangiovese obviously stands out, accompanied by other varieties including Merlot, Canaiolo, Cabernet Sauvignon and Colorino and, only in a small percentage, white grapes such as Trebbiano Toscano, Traminer and Malvasia </a:t>
            </a:r>
            <a:r>
              <a:rPr lang="en-US" sz="2600" kern="100" dirty="0" err="1">
                <a:effectLst/>
                <a:latin typeface="Times New Roman" panose="02020603050405020304" pitchFamily="18" charset="0"/>
                <a:ea typeface="Aptos" panose="020B0004020202020204" pitchFamily="34" charset="0"/>
                <a:cs typeface="Times New Roman" panose="02020603050405020304" pitchFamily="18" charset="0"/>
              </a:rPr>
              <a:t>Lunga</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del Chianti.</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7" name="Picture 6" descr="A bottle of liquor with a label&#10;&#10;Description automatically generated">
            <a:extLst>
              <a:ext uri="{FF2B5EF4-FFF2-40B4-BE49-F238E27FC236}">
                <a16:creationId xmlns:a16="http://schemas.microsoft.com/office/drawing/2014/main" id="{262A1E1F-4967-6787-3FAC-AB64BC6B1C08}"/>
              </a:ext>
            </a:extLst>
          </p:cNvPr>
          <p:cNvPicPr>
            <a:picLocks noChangeAspect="1"/>
          </p:cNvPicPr>
          <p:nvPr/>
        </p:nvPicPr>
        <p:blipFill>
          <a:blip r:embed="rId3">
            <a:extLst>
              <a:ext uri="{28A0092B-C50C-407E-A947-70E740481C1C}">
                <a14:useLocalDpi xmlns:a14="http://schemas.microsoft.com/office/drawing/2010/main" val="0"/>
              </a:ext>
            </a:extLst>
          </a:blip>
          <a:srcRect l="38126" t="13533" r="38988" b="4079"/>
          <a:stretch/>
        </p:blipFill>
        <p:spPr>
          <a:xfrm>
            <a:off x="10290412" y="23654"/>
            <a:ext cx="1901588" cy="6845719"/>
          </a:xfrm>
          <a:prstGeom prst="rect">
            <a:avLst/>
          </a:prstGeom>
        </p:spPr>
      </p:pic>
    </p:spTree>
    <p:extLst>
      <p:ext uri="{BB962C8B-B14F-4D97-AF65-F5344CB8AC3E}">
        <p14:creationId xmlns:p14="http://schemas.microsoft.com/office/powerpoint/2010/main" val="331433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012C-018D-BE1F-D287-1C8E61C760AB}"/>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Tuscan Wineries</a:t>
            </a:r>
            <a:endParaRPr lang="en-US" dirty="0"/>
          </a:p>
        </p:txBody>
      </p:sp>
      <p:sp>
        <p:nvSpPr>
          <p:cNvPr id="3" name="Content Placeholder 2">
            <a:extLst>
              <a:ext uri="{FF2B5EF4-FFF2-40B4-BE49-F238E27FC236}">
                <a16:creationId xmlns:a16="http://schemas.microsoft.com/office/drawing/2014/main" id="{AC636525-4CBC-628C-A3E4-BBA57886A125}"/>
              </a:ext>
            </a:extLst>
          </p:cNvPr>
          <p:cNvSpPr>
            <a:spLocks noGrp="1"/>
          </p:cNvSpPr>
          <p:nvPr>
            <p:ph idx="1"/>
          </p:nvPr>
        </p:nvSpPr>
        <p:spPr>
          <a:xfrm>
            <a:off x="2040662" y="1825625"/>
            <a:ext cx="8317989" cy="4351338"/>
          </a:xfrm>
        </p:spPr>
        <p:txBody>
          <a:bodyPr>
            <a:normAutofit/>
          </a:bodyPr>
          <a:lstStyle/>
          <a:p>
            <a:pPr>
              <a:lnSpc>
                <a:spcPct val="107000"/>
              </a:lnSpc>
              <a:spcBef>
                <a:spcPts val="0"/>
              </a:spcBef>
              <a:spcAft>
                <a:spcPts val="800"/>
              </a:spcAft>
              <a:buSzPct val="100000"/>
              <a:tabLst>
                <a:tab pos="457200" algn="l"/>
              </a:tabLst>
            </a:pPr>
            <a:r>
              <a:rPr lang="en-US" sz="2400" b="1" kern="100" dirty="0" err="1">
                <a:effectLst/>
                <a:latin typeface="Times New Roman" panose="02020603050405020304" pitchFamily="18" charset="0"/>
                <a:ea typeface="Aptos" panose="020B0004020202020204" pitchFamily="34" charset="0"/>
                <a:cs typeface="Times New Roman" panose="02020603050405020304" pitchFamily="18" charset="0"/>
              </a:rPr>
              <a:t>Planeta</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prominent producer in Sicily, known for its Nero d'Avola and fine whites. The entire cultivated area including their vineyards, olive groves, almond orchards, and grains is certified organic.</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Bibi </a:t>
            </a:r>
            <a:r>
              <a:rPr lang="en-US" sz="2400" b="1" kern="100" dirty="0" err="1">
                <a:effectLst/>
                <a:latin typeface="Times New Roman" panose="02020603050405020304" pitchFamily="18" charset="0"/>
                <a:ea typeface="Aptos" panose="020B0004020202020204" pitchFamily="34" charset="0"/>
                <a:cs typeface="Times New Roman" panose="02020603050405020304" pitchFamily="18" charset="0"/>
              </a:rPr>
              <a:t>Graetz</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boutique producer in Tuscany celebrated for its lively and artisanal wines. The winery was founded in 2000, but Bibi has purchased a vast collection of Old Vine Estates. The varietals include Sangiovese, Canaiolo and Colorino.</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bottle of wine with a label&#10;&#10;Description automatically generated">
            <a:extLst>
              <a:ext uri="{FF2B5EF4-FFF2-40B4-BE49-F238E27FC236}">
                <a16:creationId xmlns:a16="http://schemas.microsoft.com/office/drawing/2014/main" id="{B72659F1-8303-8E8E-7436-3990147627DC}"/>
              </a:ext>
            </a:extLst>
          </p:cNvPr>
          <p:cNvPicPr>
            <a:picLocks noChangeAspect="1"/>
          </p:cNvPicPr>
          <p:nvPr/>
        </p:nvPicPr>
        <p:blipFill>
          <a:blip r:embed="rId2">
            <a:extLst>
              <a:ext uri="{28A0092B-C50C-407E-A947-70E740481C1C}">
                <a14:useLocalDpi xmlns:a14="http://schemas.microsoft.com/office/drawing/2010/main" val="0"/>
              </a:ext>
            </a:extLst>
          </a:blip>
          <a:srcRect l="28580" t="3356" r="28683" b="3682"/>
          <a:stretch/>
        </p:blipFill>
        <p:spPr>
          <a:xfrm>
            <a:off x="0" y="1"/>
            <a:ext cx="2040663" cy="6858000"/>
          </a:xfrm>
          <a:prstGeom prst="rect">
            <a:avLst/>
          </a:prstGeom>
        </p:spPr>
      </p:pic>
      <p:pic>
        <p:nvPicPr>
          <p:cNvPr id="7" name="Picture 6" descr="A bottle of white wine&#10;&#10;Description automatically generated">
            <a:extLst>
              <a:ext uri="{FF2B5EF4-FFF2-40B4-BE49-F238E27FC236}">
                <a16:creationId xmlns:a16="http://schemas.microsoft.com/office/drawing/2014/main" id="{98BC305D-6AF3-473C-2018-37E4DA4A955A}"/>
              </a:ext>
            </a:extLst>
          </p:cNvPr>
          <p:cNvPicPr>
            <a:picLocks noChangeAspect="1"/>
          </p:cNvPicPr>
          <p:nvPr/>
        </p:nvPicPr>
        <p:blipFill>
          <a:blip r:embed="rId3">
            <a:extLst>
              <a:ext uri="{28A0092B-C50C-407E-A947-70E740481C1C}">
                <a14:useLocalDpi xmlns:a14="http://schemas.microsoft.com/office/drawing/2010/main" val="0"/>
              </a:ext>
            </a:extLst>
          </a:blip>
          <a:srcRect l="34366" t="5887" r="34175" b="4265"/>
          <a:stretch/>
        </p:blipFill>
        <p:spPr>
          <a:xfrm>
            <a:off x="10358651" y="22961"/>
            <a:ext cx="1833349" cy="6835040"/>
          </a:xfrm>
          <a:prstGeom prst="rect">
            <a:avLst/>
          </a:prstGeom>
        </p:spPr>
      </p:pic>
    </p:spTree>
    <p:extLst>
      <p:ext uri="{BB962C8B-B14F-4D97-AF65-F5344CB8AC3E}">
        <p14:creationId xmlns:p14="http://schemas.microsoft.com/office/powerpoint/2010/main" val="56633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AE37-25B3-1C43-65A7-3ED34FC27B1E}"/>
              </a:ext>
            </a:extLst>
          </p:cNvPr>
          <p:cNvSpPr>
            <a:spLocks noGrp="1"/>
          </p:cNvSpPr>
          <p:nvPr>
            <p:ph type="title"/>
          </p:nvPr>
        </p:nvSpPr>
        <p:spPr>
          <a:xfrm>
            <a:off x="0" y="1"/>
            <a:ext cx="7050183" cy="136550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Wine and Food Pairings</a:t>
            </a:r>
            <a:endParaRPr lang="en-US" dirty="0"/>
          </a:p>
        </p:txBody>
      </p:sp>
      <p:sp>
        <p:nvSpPr>
          <p:cNvPr id="3" name="Content Placeholder 2">
            <a:extLst>
              <a:ext uri="{FF2B5EF4-FFF2-40B4-BE49-F238E27FC236}">
                <a16:creationId xmlns:a16="http://schemas.microsoft.com/office/drawing/2014/main" id="{C957C372-1E8C-1F44-600F-5A30D25ADE7A}"/>
              </a:ext>
            </a:extLst>
          </p:cNvPr>
          <p:cNvSpPr>
            <a:spLocks noGrp="1"/>
          </p:cNvSpPr>
          <p:nvPr>
            <p:ph idx="1"/>
          </p:nvPr>
        </p:nvSpPr>
        <p:spPr>
          <a:xfrm>
            <a:off x="329184" y="1243584"/>
            <a:ext cx="6720999" cy="4933379"/>
          </a:xfrm>
        </p:spPr>
        <p:txBody>
          <a:bodyPr/>
          <a:lstStyle/>
          <a:p>
            <a:pPr marL="0" marR="0" indent="0">
              <a:lnSpc>
                <a:spcPct val="107000"/>
              </a:lnSpc>
              <a:spcBef>
                <a:spcPts val="0"/>
              </a:spcBef>
              <a:spcAft>
                <a:spcPts val="80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Italian wines are deeply integrated into the country’s culinary traditions. Here are some classic pairings: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Chianti:</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Pairs well with traditional Italian dishes such as pasta with tomato sauce, pizza, and grilled meats.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Barolo:</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Complements rich dishes like truffle risotto, braised beef, and aged cheeses.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Prosecco:</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Ideal as an aperitif or paired with light appetizers, seafood, and fresh salads.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 name="Picture 4" descr="A plate of pasta and a wine bottle&#10;&#10;Description automatically generated">
            <a:extLst>
              <a:ext uri="{FF2B5EF4-FFF2-40B4-BE49-F238E27FC236}">
                <a16:creationId xmlns:a16="http://schemas.microsoft.com/office/drawing/2014/main" id="{BB3CEF52-CC7B-1AE0-AA42-4EA3036FE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183" y="0"/>
            <a:ext cx="5141817" cy="6858000"/>
          </a:xfrm>
          <a:prstGeom prst="rect">
            <a:avLst/>
          </a:prstGeom>
        </p:spPr>
      </p:pic>
    </p:spTree>
    <p:extLst>
      <p:ext uri="{BB962C8B-B14F-4D97-AF65-F5344CB8AC3E}">
        <p14:creationId xmlns:p14="http://schemas.microsoft.com/office/powerpoint/2010/main" val="175937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AE37-25B3-1C43-65A7-3ED34FC27B1E}"/>
              </a:ext>
            </a:extLst>
          </p:cNvPr>
          <p:cNvSpPr>
            <a:spLocks noGrp="1"/>
          </p:cNvSpPr>
          <p:nvPr>
            <p:ph type="title"/>
          </p:nvPr>
        </p:nvSpPr>
        <p:spPr>
          <a:xfrm>
            <a:off x="838200" y="42579"/>
            <a:ext cx="10515600" cy="1740468"/>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Wine and Food Pairings</a:t>
            </a:r>
            <a:endParaRPr lang="en-US" dirty="0"/>
          </a:p>
        </p:txBody>
      </p:sp>
      <p:sp>
        <p:nvSpPr>
          <p:cNvPr id="3" name="Content Placeholder 2">
            <a:extLst>
              <a:ext uri="{FF2B5EF4-FFF2-40B4-BE49-F238E27FC236}">
                <a16:creationId xmlns:a16="http://schemas.microsoft.com/office/drawing/2014/main" id="{C957C372-1E8C-1F44-600F-5A30D25ADE7A}"/>
              </a:ext>
            </a:extLst>
          </p:cNvPr>
          <p:cNvSpPr>
            <a:spLocks noGrp="1"/>
          </p:cNvSpPr>
          <p:nvPr>
            <p:ph idx="1"/>
          </p:nvPr>
        </p:nvSpPr>
        <p:spPr>
          <a:xfrm>
            <a:off x="8109793" y="1783047"/>
            <a:ext cx="4082207" cy="5032375"/>
          </a:xfrm>
        </p:spPr>
        <p:txBody>
          <a:bodyPr/>
          <a:lstStyle/>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Nero d'Avola: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Matches well with hearty dishes like grilled lamb, barbecue, and rich pasta sauces.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When pairing wine what matters more than pairing white wine with fish and red wine with meat is pairing wine you like to drink with your food of choice.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8" descr="A pan of meat with a fork and knife&#10;&#10;Description automatically generated">
            <a:extLst>
              <a:ext uri="{FF2B5EF4-FFF2-40B4-BE49-F238E27FC236}">
                <a16:creationId xmlns:a16="http://schemas.microsoft.com/office/drawing/2014/main" id="{42343082-F1CD-58F6-FE56-1B7504CBC952}"/>
              </a:ext>
            </a:extLst>
          </p:cNvPr>
          <p:cNvPicPr>
            <a:picLocks noChangeAspect="1"/>
          </p:cNvPicPr>
          <p:nvPr/>
        </p:nvPicPr>
        <p:blipFill>
          <a:blip r:embed="rId2">
            <a:extLst>
              <a:ext uri="{28A0092B-C50C-407E-A947-70E740481C1C}">
                <a14:useLocalDpi xmlns:a14="http://schemas.microsoft.com/office/drawing/2010/main" val="0"/>
              </a:ext>
            </a:extLst>
          </a:blip>
          <a:srcRect l="7185"/>
          <a:stretch/>
        </p:blipFill>
        <p:spPr>
          <a:xfrm>
            <a:off x="0" y="1783047"/>
            <a:ext cx="8109793" cy="5074953"/>
          </a:xfrm>
          <a:prstGeom prst="rect">
            <a:avLst/>
          </a:prstGeom>
        </p:spPr>
      </p:pic>
    </p:spTree>
    <p:extLst>
      <p:ext uri="{BB962C8B-B14F-4D97-AF65-F5344CB8AC3E}">
        <p14:creationId xmlns:p14="http://schemas.microsoft.com/office/powerpoint/2010/main" val="42459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EAE37-25B3-1C43-65A7-3ED34FC27B1E}"/>
              </a:ext>
            </a:extLst>
          </p:cNvPr>
          <p:cNvSpPr>
            <a:spLocks noGrp="1"/>
          </p:cNvSpPr>
          <p:nvPr>
            <p:ph type="title"/>
          </p:nvPr>
        </p:nvSpPr>
        <p:spPr>
          <a:xfrm>
            <a:off x="-3048" y="1"/>
            <a:ext cx="6092565" cy="1652260"/>
          </a:xfrm>
        </p:spPr>
        <p:txBody>
          <a:bodyPr>
            <a:normAutofit/>
          </a:bodyPr>
          <a:lstStyle/>
          <a:p>
            <a:pPr marL="0" marR="0" algn="ctr">
              <a:spcBef>
                <a:spcPts val="0"/>
              </a:spcBef>
              <a:spcAft>
                <a:spcPts val="800"/>
              </a:spcAf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Conclusion</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957C372-1E8C-1F44-600F-5A30D25ADE7A}"/>
              </a:ext>
            </a:extLst>
          </p:cNvPr>
          <p:cNvSpPr>
            <a:spLocks noGrp="1"/>
          </p:cNvSpPr>
          <p:nvPr>
            <p:ph idx="1"/>
          </p:nvPr>
        </p:nvSpPr>
        <p:spPr>
          <a:xfrm>
            <a:off x="402335" y="1426464"/>
            <a:ext cx="5687181" cy="4750499"/>
          </a:xfrm>
        </p:spPr>
        <p:txBody>
          <a:bodyPr>
            <a:noAutofit/>
          </a:bodyPr>
          <a:lstStyle/>
          <a:p>
            <a:pPr>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Tuscan wines offer a rich tapestry of flavors, styles, and traditions, reflecting the diverse terroirs and cultural heritage of the country. </a:t>
            </a:r>
          </a:p>
          <a:p>
            <a:pPr>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Whether you’re exploring the bold reds, the crisp whites, or the sparkling delights of Prosecco, Tuscan’s wine regions provide a treasure trove of experiences for enthusiasts and connoisseurs alike. </a:t>
            </a:r>
          </a:p>
          <a:p>
            <a:pPr>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Understanding the regions, grape varieties, and classifications can enhance your appreciation of Italian wines and guide you in discovering the perfect bottle to enjoy.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Vineyards and a pathway during sunset">
            <a:extLst>
              <a:ext uri="{FF2B5EF4-FFF2-40B4-BE49-F238E27FC236}">
                <a16:creationId xmlns:a16="http://schemas.microsoft.com/office/drawing/2014/main" id="{4232C2C2-71ED-C646-FDF4-246EF38F8450}"/>
              </a:ext>
            </a:extLst>
          </p:cNvPr>
          <p:cNvPicPr>
            <a:picLocks noChangeAspect="1"/>
          </p:cNvPicPr>
          <p:nvPr/>
        </p:nvPicPr>
        <p:blipFill>
          <a:blip r:embed="rId2"/>
          <a:srcRect l="18008" r="2395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3263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AFD3-DED2-253A-2B41-2FA10F393C6C}"/>
              </a:ext>
            </a:extLst>
          </p:cNvPr>
          <p:cNvSpPr>
            <a:spLocks noGrp="1"/>
          </p:cNvSpPr>
          <p:nvPr>
            <p:ph type="ctrTitle"/>
          </p:nvPr>
        </p:nvSpPr>
        <p:spPr>
          <a:xfrm>
            <a:off x="1426464" y="682752"/>
            <a:ext cx="9241536" cy="5301359"/>
          </a:xfrm>
        </p:spPr>
        <p:txBody>
          <a:bodyPr anchor="t"/>
          <a:lstStyle/>
          <a:p>
            <a:r>
              <a:rPr lang="en-US" b="1" dirty="0">
                <a:latin typeface="Times New Roman" panose="02020603050405020304" pitchFamily="18" charset="0"/>
                <a:cs typeface="Times New Roman" panose="02020603050405020304" pitchFamily="18" charset="0"/>
              </a:rPr>
              <a:t>Acknowledgement</a:t>
            </a:r>
          </a:p>
        </p:txBody>
      </p:sp>
      <p:sp>
        <p:nvSpPr>
          <p:cNvPr id="3" name="Subtitle 2">
            <a:extLst>
              <a:ext uri="{FF2B5EF4-FFF2-40B4-BE49-F238E27FC236}">
                <a16:creationId xmlns:a16="http://schemas.microsoft.com/office/drawing/2014/main" id="{450139B4-3E62-3A5B-3618-B30935CD254A}"/>
              </a:ext>
            </a:extLst>
          </p:cNvPr>
          <p:cNvSpPr>
            <a:spLocks noGrp="1"/>
          </p:cNvSpPr>
          <p:nvPr>
            <p:ph type="subTitle" idx="1"/>
          </p:nvPr>
        </p:nvSpPr>
        <p:spPr>
          <a:xfrm>
            <a:off x="548640" y="1926336"/>
            <a:ext cx="11046460" cy="4931665"/>
          </a:xfrm>
        </p:spPr>
        <p:txBody>
          <a:bodyPr>
            <a:normAutofit/>
          </a:bodyPr>
          <a:lstStyle/>
          <a:p>
            <a:r>
              <a:rPr lang="en-US" dirty="0">
                <a:latin typeface="Times New Roman" panose="02020603050405020304" pitchFamily="18" charset="0"/>
                <a:cs typeface="Times New Roman" panose="02020603050405020304" pitchFamily="18" charset="0"/>
              </a:rPr>
              <a:t>My seminars are the result of many years of travel experience combined with many hours of research over the internet.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 would like to acknowledge the many source I have accessed:</a:t>
            </a:r>
          </a:p>
          <a:p>
            <a:pPr algn="just"/>
            <a:r>
              <a:rPr lang="en-US" dirty="0">
                <a:latin typeface="Times New Roman" panose="02020603050405020304" pitchFamily="18" charset="0"/>
                <a:cs typeface="Times New Roman" panose="02020603050405020304" pitchFamily="18" charset="0"/>
              </a:rPr>
              <a:t>These include: </a:t>
            </a:r>
            <a:r>
              <a:rPr lang="en-US" i="0" dirty="0">
                <a:solidFill>
                  <a:srgbClr val="202122"/>
                </a:solidFill>
                <a:effectLst/>
                <a:latin typeface="Times New Roman" panose="02020603050405020304" pitchFamily="18" charset="0"/>
                <a:cs typeface="Times New Roman" panose="02020603050405020304" pitchFamily="18" charset="0"/>
              </a:rPr>
              <a:t>Wikipedia.com, B</a:t>
            </a:r>
            <a:r>
              <a:rPr lang="en-US" altLang="en-US" dirty="0">
                <a:solidFill>
                  <a:srgbClr val="202124"/>
                </a:solidFill>
                <a:latin typeface="Times New Roman" panose="02020603050405020304" pitchFamily="18" charset="0"/>
                <a:cs typeface="Times New Roman" panose="02020603050405020304" pitchFamily="18" charset="0"/>
              </a:rPr>
              <a:t>ritannica.com, Wine Spectator, Wine Enthusiast, </a:t>
            </a:r>
            <a:r>
              <a:rPr lang="en-US" dirty="0">
                <a:latin typeface="Times New Roman" panose="02020603050405020304" pitchFamily="18" charset="0"/>
                <a:cs typeface="Times New Roman" panose="02020603050405020304" pitchFamily="18" charset="0"/>
              </a:rPr>
              <a:t>The Great Atlas of Italian Wines by Author Alessandro Avataneo and Vittorio Manganelli, The Essential Guide to Real Italian Wine Kindle Edition, by Joe Campanale and  Joshua David Stein, The Everyday Guide to Wines of Italy, Vino Italiano: The Regional Wines of Italy by Joseph Bastianich with Mario Batali, VinoDelVida.com, Wines of Italy by Burton Anderson, Wines of Italy: Il Gusto Italiano Del Vino by Patricia Guy, masterclass.com, wine-searcher.com</a:t>
            </a:r>
          </a:p>
          <a:p>
            <a:endParaRPr lang="en-US" dirty="0">
              <a:latin typeface="Times New Roman" panose="02020603050405020304" pitchFamily="18" charset="0"/>
              <a:cs typeface="Times New Roman" panose="02020603050405020304" pitchFamily="18" charset="0"/>
            </a:endParaRPr>
          </a:p>
          <a:p>
            <a:endParaRPr lang="en-US" dirty="0"/>
          </a:p>
          <a:p>
            <a:endParaRPr lang="en-US" dirty="0">
              <a:latin typeface="Times New Roman" panose="02020603050405020304" pitchFamily="18" charset="0"/>
              <a:cs typeface="Times New Roman" panose="02020603050405020304" pitchFamily="18" charset="0"/>
            </a:endParaRPr>
          </a:p>
        </p:txBody>
      </p:sp>
      <p:sp>
        <p:nvSpPr>
          <p:cNvPr id="4" name="AutoShape 2" descr="Wikipedia">
            <a:extLst>
              <a:ext uri="{FF2B5EF4-FFF2-40B4-BE49-F238E27FC236}">
                <a16:creationId xmlns:a16="http://schemas.microsoft.com/office/drawing/2014/main" id="{0A2D767F-FA10-6464-F9BE-D8BCB560A2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hlinkClick r:id="rId2"/>
            <a:extLst>
              <a:ext uri="{FF2B5EF4-FFF2-40B4-BE49-F238E27FC236}">
                <a16:creationId xmlns:a16="http://schemas.microsoft.com/office/drawing/2014/main" id="{E8986A64-7A03-3ADB-D139-8074AC683DE7}"/>
              </a:ext>
            </a:extLst>
          </p:cNvPr>
          <p:cNvSpPr>
            <a:spLocks noChangeAspect="1" noChangeArrowheads="1"/>
          </p:cNvSpPr>
          <p:nvPr/>
        </p:nvSpPr>
        <p:spPr bwMode="auto">
          <a:xfrm>
            <a:off x="101630" y="-274638"/>
            <a:ext cx="29842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7739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0FF53-88A9-FADA-87EB-DBF4A25C2CFC}"/>
              </a:ext>
            </a:extLst>
          </p:cNvPr>
          <p:cNvSpPr>
            <a:spLocks noGrp="1"/>
          </p:cNvSpPr>
          <p:nvPr>
            <p:ph type="title"/>
          </p:nvPr>
        </p:nvSpPr>
        <p:spPr>
          <a:xfrm>
            <a:off x="0" y="1"/>
            <a:ext cx="12192000" cy="1255775"/>
          </a:xfrm>
        </p:spPr>
        <p:txBody>
          <a:bodyPr>
            <a:normAutofit/>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The Wine Regions of Tuscany</a:t>
            </a:r>
            <a:endParaRPr lang="en-US" dirty="0"/>
          </a:p>
        </p:txBody>
      </p:sp>
      <p:sp>
        <p:nvSpPr>
          <p:cNvPr id="3" name="Content Placeholder 2">
            <a:extLst>
              <a:ext uri="{FF2B5EF4-FFF2-40B4-BE49-F238E27FC236}">
                <a16:creationId xmlns:a16="http://schemas.microsoft.com/office/drawing/2014/main" id="{D88C6D1A-B73B-9BDC-07FE-C84A868CBC0D}"/>
              </a:ext>
            </a:extLst>
          </p:cNvPr>
          <p:cNvSpPr>
            <a:spLocks noGrp="1"/>
          </p:cNvSpPr>
          <p:nvPr>
            <p:ph idx="1"/>
          </p:nvPr>
        </p:nvSpPr>
        <p:spPr>
          <a:xfrm>
            <a:off x="304800" y="1170432"/>
            <a:ext cx="11887200" cy="5687567"/>
          </a:xfrm>
        </p:spPr>
        <p:txBody>
          <a:bodyPr>
            <a:normAutofit/>
          </a:bodyPr>
          <a:lstStyle/>
          <a:p>
            <a:pPr marL="231775" indent="-231775">
              <a:buNone/>
            </a:pPr>
            <a:r>
              <a:rPr lang="en-US" sz="2400" dirty="0">
                <a:latin typeface="Times New Roman" panose="02020603050405020304" pitchFamily="18" charset="0"/>
                <a:cs typeface="Times New Roman" panose="02020603050405020304" pitchFamily="18" charset="0"/>
              </a:rPr>
              <a:t>As a prolific central region encompassing seven main notable wine subregions like Chianti, Montalcino, and Montepulciano. Tuscany the fifth-largest region in Italy. </a:t>
            </a:r>
          </a:p>
          <a:p>
            <a:r>
              <a:rPr lang="en-US" sz="2400" dirty="0">
                <a:latin typeface="Times New Roman" panose="02020603050405020304" pitchFamily="18" charset="0"/>
                <a:cs typeface="Times New Roman" panose="02020603050405020304" pitchFamily="18" charset="0"/>
              </a:rPr>
              <a:t>It ranks third in total DOC (Denominazione di origine controllata) and DOCG (Denominazione di origine controllata e garantita) appellations, just behind Piedmont and Veneto. </a:t>
            </a:r>
          </a:p>
          <a:p>
            <a:r>
              <a:rPr lang="en-US" sz="2400" dirty="0">
                <a:latin typeface="Times New Roman" panose="02020603050405020304" pitchFamily="18" charset="0"/>
                <a:cs typeface="Times New Roman" panose="02020603050405020304" pitchFamily="18" charset="0"/>
              </a:rPr>
              <a:t>Typically, dry wines are produced in the Tuscany wine region, which appears rather light in the body. A freshly opened and not long-aged Tuscan wine reminds the nose of cherries, sometimes also sour cherries and red currants. On the palate,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you can feel the racy acidity of young wines, which are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reminiscent of red berries and have a more herbal character.</a:t>
            </a:r>
          </a:p>
          <a:p>
            <a:r>
              <a:rPr lang="en-US" sz="2400" dirty="0">
                <a:latin typeface="Times New Roman" panose="02020603050405020304" pitchFamily="18" charset="0"/>
                <a:cs typeface="Times New Roman" panose="02020603050405020304" pitchFamily="18" charset="0"/>
              </a:rPr>
              <a:t>More concentrated wines can be found among the more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highly classified Tuscan wines such as from Chianti and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among the best riservas from Brunello and Vino Nobile.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These combine a richer, fuller aroma with balanced tannins.</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5" name="Picture 4" descr="A map of the wine regions&#10;&#10;Description automatically generated">
            <a:extLst>
              <a:ext uri="{FF2B5EF4-FFF2-40B4-BE49-F238E27FC236}">
                <a16:creationId xmlns:a16="http://schemas.microsoft.com/office/drawing/2014/main" id="{4729778E-48B7-C538-83AE-9DBC26D96C7E}"/>
              </a:ext>
            </a:extLst>
          </p:cNvPr>
          <p:cNvPicPr>
            <a:picLocks noChangeAspect="1"/>
          </p:cNvPicPr>
          <p:nvPr/>
        </p:nvPicPr>
        <p:blipFill>
          <a:blip r:embed="rId2">
            <a:extLst>
              <a:ext uri="{28A0092B-C50C-407E-A947-70E740481C1C}">
                <a14:useLocalDpi xmlns:a14="http://schemas.microsoft.com/office/drawing/2010/main" val="0"/>
              </a:ext>
            </a:extLst>
          </a:blip>
          <a:srcRect l="13097" r="12798"/>
          <a:stretch/>
        </p:blipFill>
        <p:spPr>
          <a:xfrm>
            <a:off x="8161361" y="3798489"/>
            <a:ext cx="4030638" cy="3059510"/>
          </a:xfrm>
          <a:prstGeom prst="rect">
            <a:avLst/>
          </a:prstGeom>
        </p:spPr>
      </p:pic>
    </p:spTree>
    <p:extLst>
      <p:ext uri="{BB962C8B-B14F-4D97-AF65-F5344CB8AC3E}">
        <p14:creationId xmlns:p14="http://schemas.microsoft.com/office/powerpoint/2010/main" val="33159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0FF53-88A9-FADA-87EB-DBF4A25C2CFC}"/>
              </a:ext>
            </a:extLst>
          </p:cNvPr>
          <p:cNvSpPr>
            <a:spLocks noGrp="1"/>
          </p:cNvSpPr>
          <p:nvPr>
            <p:ph type="title"/>
          </p:nvPr>
        </p:nvSpPr>
        <p:spPr>
          <a:xfrm>
            <a:off x="0" y="1"/>
            <a:ext cx="12192000" cy="1316735"/>
          </a:xfrm>
        </p:spPr>
        <p:txBody>
          <a:bodyPr>
            <a:normAutofit/>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The Wine Regions of Tuscany</a:t>
            </a:r>
            <a:endParaRPr lang="en-US" dirty="0"/>
          </a:p>
        </p:txBody>
      </p:sp>
      <p:sp>
        <p:nvSpPr>
          <p:cNvPr id="3" name="Content Placeholder 2">
            <a:extLst>
              <a:ext uri="{FF2B5EF4-FFF2-40B4-BE49-F238E27FC236}">
                <a16:creationId xmlns:a16="http://schemas.microsoft.com/office/drawing/2014/main" id="{D88C6D1A-B73B-9BDC-07FE-C84A868CBC0D}"/>
              </a:ext>
            </a:extLst>
          </p:cNvPr>
          <p:cNvSpPr>
            <a:spLocks noGrp="1"/>
          </p:cNvSpPr>
          <p:nvPr>
            <p:ph idx="1"/>
          </p:nvPr>
        </p:nvSpPr>
        <p:spPr>
          <a:xfrm>
            <a:off x="256032" y="1219200"/>
            <a:ext cx="11935968" cy="4876801"/>
          </a:xfrm>
        </p:spPr>
        <p:txBody>
          <a:bodyPr>
            <a:normAutofit/>
          </a:bodyPr>
          <a:lstStyle/>
          <a:p>
            <a:pPr marL="231775" indent="-231775">
              <a:buNone/>
            </a:pPr>
            <a:r>
              <a:rPr lang="en-US" sz="2400" b="1" dirty="0">
                <a:latin typeface="Times New Roman" panose="02020603050405020304" pitchFamily="18" charset="0"/>
                <a:ea typeface="Tahoma" panose="020B0604030504040204" pitchFamily="34" charset="0"/>
                <a:cs typeface="Times New Roman" panose="02020603050405020304" pitchFamily="18" charset="0"/>
              </a:rPr>
              <a:t>Montalcino</a:t>
            </a:r>
            <a:r>
              <a:rPr lang="en-US" sz="2400" dirty="0">
                <a:latin typeface="Times New Roman" panose="02020603050405020304" pitchFamily="18" charset="0"/>
                <a:ea typeface="Tahoma" panose="020B0604030504040204" pitchFamily="34" charset="0"/>
                <a:cs typeface="Times New Roman" panose="02020603050405020304" pitchFamily="18" charset="0"/>
              </a:rPr>
              <a:t>: Montalcino, located in the province of Siena, is the warmest and driest area in Tuscany, which allows the Sangiovese grapes planted there to achieve maximum ripeness. </a:t>
            </a:r>
          </a:p>
          <a:p>
            <a:r>
              <a:rPr lang="en-US" sz="2400" dirty="0">
                <a:latin typeface="Times New Roman" panose="02020603050405020304" pitchFamily="18" charset="0"/>
                <a:ea typeface="Tahoma" panose="020B0604030504040204" pitchFamily="34" charset="0"/>
                <a:cs typeface="Times New Roman" panose="02020603050405020304" pitchFamily="18" charset="0"/>
              </a:rPr>
              <a:t>A cooling air current from the Tyrrhenian Sea brings the temperature down at night, which contributes to a balance of fruit ripeness and acidity in the grapes. </a:t>
            </a:r>
          </a:p>
          <a:p>
            <a:r>
              <a:rPr lang="en-US" sz="2400" dirty="0">
                <a:latin typeface="Times New Roman" panose="02020603050405020304" pitchFamily="18" charset="0"/>
                <a:ea typeface="Tahoma" panose="020B0604030504040204" pitchFamily="34" charset="0"/>
                <a:cs typeface="Times New Roman" panose="02020603050405020304" pitchFamily="18" charset="0"/>
              </a:rPr>
              <a:t>Brunello di Montalcino (known as Brunello for short), is </a:t>
            </a:r>
            <a:br>
              <a:rPr lang="en-US" sz="2400" dirty="0">
                <a:latin typeface="Times New Roman" panose="02020603050405020304" pitchFamily="18" charset="0"/>
                <a:ea typeface="Tahoma" panose="020B0604030504040204" pitchFamily="34" charset="0"/>
                <a:cs typeface="Times New Roman" panose="02020603050405020304" pitchFamily="18" charset="0"/>
              </a:rPr>
            </a:br>
            <a:r>
              <a:rPr lang="en-US" sz="2400" dirty="0">
                <a:latin typeface="Times New Roman" panose="02020603050405020304" pitchFamily="18" charset="0"/>
                <a:ea typeface="Tahoma" panose="020B0604030504040204" pitchFamily="34" charset="0"/>
                <a:cs typeface="Times New Roman" panose="02020603050405020304" pitchFamily="18" charset="0"/>
              </a:rPr>
              <a:t>a red wine from this region. Brunello was granted DOCG </a:t>
            </a:r>
            <a:br>
              <a:rPr lang="en-US" sz="2400" dirty="0">
                <a:latin typeface="Times New Roman" panose="02020603050405020304" pitchFamily="18" charset="0"/>
                <a:ea typeface="Tahoma" panose="020B0604030504040204" pitchFamily="34" charset="0"/>
                <a:cs typeface="Times New Roman" panose="02020603050405020304" pitchFamily="18" charset="0"/>
              </a:rPr>
            </a:br>
            <a:r>
              <a:rPr lang="en-US" sz="2400" dirty="0">
                <a:latin typeface="Times New Roman" panose="02020603050405020304" pitchFamily="18" charset="0"/>
                <a:ea typeface="Tahoma" panose="020B0604030504040204" pitchFamily="34" charset="0"/>
                <a:cs typeface="Times New Roman" panose="02020603050405020304" pitchFamily="18" charset="0"/>
              </a:rPr>
              <a:t> status in 1980 and must be made from 100 percent </a:t>
            </a:r>
            <a:br>
              <a:rPr lang="en-US" sz="2400" dirty="0">
                <a:latin typeface="Times New Roman" panose="02020603050405020304" pitchFamily="18" charset="0"/>
                <a:ea typeface="Tahoma" panose="020B0604030504040204" pitchFamily="34" charset="0"/>
                <a:cs typeface="Times New Roman" panose="02020603050405020304" pitchFamily="18" charset="0"/>
              </a:rPr>
            </a:br>
            <a:r>
              <a:rPr lang="en-US" sz="2400" dirty="0">
                <a:latin typeface="Times New Roman" panose="02020603050405020304" pitchFamily="18" charset="0"/>
                <a:ea typeface="Tahoma" panose="020B0604030504040204" pitchFamily="34" charset="0"/>
                <a:cs typeface="Times New Roman" panose="02020603050405020304" pitchFamily="18" charset="0"/>
              </a:rPr>
              <a:t>Sangiovese grapes. It has a savory herbal quality, with </a:t>
            </a:r>
            <a:br>
              <a:rPr lang="en-US" sz="2400" dirty="0">
                <a:latin typeface="Times New Roman" panose="02020603050405020304" pitchFamily="18" charset="0"/>
                <a:ea typeface="Tahoma" panose="020B0604030504040204" pitchFamily="34" charset="0"/>
                <a:cs typeface="Times New Roman" panose="02020603050405020304" pitchFamily="18" charset="0"/>
              </a:rPr>
            </a:br>
            <a:r>
              <a:rPr lang="en-US" sz="2400" dirty="0">
                <a:latin typeface="Times New Roman" panose="02020603050405020304" pitchFamily="18" charset="0"/>
                <a:ea typeface="Tahoma" panose="020B0604030504040204" pitchFamily="34" charset="0"/>
                <a:cs typeface="Times New Roman" panose="02020603050405020304" pitchFamily="18" charset="0"/>
              </a:rPr>
              <a:t>notes of cranberry, strawberry, espresso, and sundried </a:t>
            </a:r>
            <a:br>
              <a:rPr lang="en-US" sz="2400" dirty="0">
                <a:latin typeface="Times New Roman" panose="02020603050405020304" pitchFamily="18" charset="0"/>
                <a:ea typeface="Tahoma" panose="020B0604030504040204" pitchFamily="34" charset="0"/>
                <a:cs typeface="Times New Roman" panose="02020603050405020304" pitchFamily="18" charset="0"/>
              </a:rPr>
            </a:br>
            <a:r>
              <a:rPr lang="en-US" sz="2400" dirty="0">
                <a:latin typeface="Times New Roman" panose="02020603050405020304" pitchFamily="18" charset="0"/>
                <a:ea typeface="Tahoma" panose="020B0604030504040204" pitchFamily="34" charset="0"/>
                <a:cs typeface="Times New Roman" panose="02020603050405020304" pitchFamily="18" charset="0"/>
              </a:rPr>
              <a:t>tomato. </a:t>
            </a:r>
          </a:p>
          <a:p>
            <a:pPr marL="0" indent="0">
              <a:buNone/>
            </a:pPr>
            <a:endParaRPr lang="en-US" dirty="0"/>
          </a:p>
        </p:txBody>
      </p:sp>
      <p:pic>
        <p:nvPicPr>
          <p:cNvPr id="4" name="Picture 3" descr="A map of the wine regions&#10;&#10;Description automatically generated">
            <a:extLst>
              <a:ext uri="{FF2B5EF4-FFF2-40B4-BE49-F238E27FC236}">
                <a16:creationId xmlns:a16="http://schemas.microsoft.com/office/drawing/2014/main" id="{60C053D0-9990-3411-6686-AA31A12B3AEA}"/>
              </a:ext>
            </a:extLst>
          </p:cNvPr>
          <p:cNvPicPr>
            <a:picLocks noChangeAspect="1"/>
          </p:cNvPicPr>
          <p:nvPr/>
        </p:nvPicPr>
        <p:blipFill>
          <a:blip r:embed="rId2">
            <a:extLst>
              <a:ext uri="{28A0092B-C50C-407E-A947-70E740481C1C}">
                <a14:useLocalDpi xmlns:a14="http://schemas.microsoft.com/office/drawing/2010/main" val="0"/>
              </a:ext>
            </a:extLst>
          </a:blip>
          <a:srcRect l="47959" t="39381" r="12798"/>
          <a:stretch/>
        </p:blipFill>
        <p:spPr>
          <a:xfrm>
            <a:off x="7629099" y="2893325"/>
            <a:ext cx="4562900" cy="3964674"/>
          </a:xfrm>
          <a:prstGeom prst="rect">
            <a:avLst/>
          </a:prstGeom>
        </p:spPr>
      </p:pic>
    </p:spTree>
    <p:extLst>
      <p:ext uri="{BB962C8B-B14F-4D97-AF65-F5344CB8AC3E}">
        <p14:creationId xmlns:p14="http://schemas.microsoft.com/office/powerpoint/2010/main" val="429186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a:xfrm>
            <a:off x="0" y="1"/>
            <a:ext cx="12192000" cy="1255775"/>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The Wine Regions of Tuscany</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292608" y="1255776"/>
            <a:ext cx="11606784" cy="1255775"/>
          </a:xfrm>
        </p:spPr>
        <p:txBody>
          <a:bodyPr>
            <a:noAutofit/>
          </a:bodyPr>
          <a:lstStyle/>
          <a:p>
            <a:pPr>
              <a:buNone/>
              <a:tabLst>
                <a:tab pos="231775" algn="l"/>
              </a:tabLst>
            </a:pPr>
            <a:r>
              <a:rPr lang="en-US" sz="2400" b="1" dirty="0">
                <a:latin typeface="Times New Roman" panose="02020603050405020304" pitchFamily="18" charset="0"/>
                <a:ea typeface="Tahoma" panose="020B0604030504040204" pitchFamily="34" charset="0"/>
                <a:cs typeface="Times New Roman" panose="02020603050405020304" pitchFamily="18" charset="0"/>
              </a:rPr>
              <a:t>Carmignano: </a:t>
            </a:r>
            <a:r>
              <a:rPr lang="en-US" sz="2400" dirty="0">
                <a:latin typeface="Times New Roman" panose="02020603050405020304" pitchFamily="18" charset="0"/>
                <a:ea typeface="Tahoma" panose="020B0604030504040204" pitchFamily="34" charset="0"/>
                <a:cs typeface="Times New Roman" panose="02020603050405020304" pitchFamily="18" charset="0"/>
              </a:rPr>
              <a:t>Located in the province of Prato on the eastern face of Monte Albano, Carmignano is known for dry, light-bodied red wines made from a blend of Sangiovese, Canaiolo Nero, Cabernet Sauvignon, and Cabernet Franc. </a:t>
            </a:r>
          </a:p>
          <a:p>
            <a:pPr marL="0" indent="0">
              <a:buNone/>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descr="A map of the wine regions&#10;&#10;Description automatically generated">
            <a:extLst>
              <a:ext uri="{FF2B5EF4-FFF2-40B4-BE49-F238E27FC236}">
                <a16:creationId xmlns:a16="http://schemas.microsoft.com/office/drawing/2014/main" id="{727D0D57-40B4-0C6F-032F-0A79DDA6A36F}"/>
              </a:ext>
            </a:extLst>
          </p:cNvPr>
          <p:cNvPicPr>
            <a:picLocks noChangeAspect="1"/>
          </p:cNvPicPr>
          <p:nvPr/>
        </p:nvPicPr>
        <p:blipFill>
          <a:blip r:embed="rId2">
            <a:extLst>
              <a:ext uri="{28A0092B-C50C-407E-A947-70E740481C1C}">
                <a14:useLocalDpi xmlns:a14="http://schemas.microsoft.com/office/drawing/2010/main" val="0"/>
              </a:ext>
            </a:extLst>
          </a:blip>
          <a:srcRect l="45438" t="15805" r="28190" b="41753"/>
          <a:stretch/>
        </p:blipFill>
        <p:spPr>
          <a:xfrm>
            <a:off x="7274257" y="2406146"/>
            <a:ext cx="4917743" cy="4451853"/>
          </a:xfrm>
          <a:prstGeom prst="rect">
            <a:avLst/>
          </a:prstGeom>
        </p:spPr>
      </p:pic>
      <p:sp>
        <p:nvSpPr>
          <p:cNvPr id="6" name="TextBox 5">
            <a:extLst>
              <a:ext uri="{FF2B5EF4-FFF2-40B4-BE49-F238E27FC236}">
                <a16:creationId xmlns:a16="http://schemas.microsoft.com/office/drawing/2014/main" id="{6F4A3DFD-E609-A7AA-0F8B-4BD51A6F36E4}"/>
              </a:ext>
            </a:extLst>
          </p:cNvPr>
          <p:cNvSpPr txBox="1"/>
          <p:nvPr/>
        </p:nvSpPr>
        <p:spPr>
          <a:xfrm>
            <a:off x="292608" y="2511551"/>
            <a:ext cx="6981648" cy="4154984"/>
          </a:xfrm>
          <a:prstGeom prst="rect">
            <a:avLst/>
          </a:prstGeom>
          <a:noFill/>
        </p:spPr>
        <p:txBody>
          <a:bodyPr wrap="square">
            <a:spAutoFit/>
          </a:bodyPr>
          <a:lstStyle/>
          <a:p>
            <a:pPr marL="342900" indent="-342900">
              <a:buFont typeface="Arial" panose="020B0604020202020204" pitchFamily="34" charset="0"/>
              <a:buChar char="•"/>
              <a:tabLst>
                <a:tab pos="231775" algn="l"/>
              </a:tabLst>
            </a:pPr>
            <a:r>
              <a:rPr lang="en-US" sz="2400" dirty="0">
                <a:latin typeface="Times New Roman" panose="02020603050405020304" pitchFamily="18" charset="0"/>
                <a:ea typeface="Tahoma" panose="020B0604030504040204" pitchFamily="34" charset="0"/>
                <a:cs typeface="Times New Roman" panose="02020603050405020304" pitchFamily="18" charset="0"/>
              </a:rPr>
              <a:t>Despite garnering fame as a wine-growing region as far back as the fourteenth century, Carmignano wines were typically absorbed by the trendier Chianti region until the later half of the twentieth century, after a successful campaign landed the area its own DOC and DOCG classifications. </a:t>
            </a:r>
          </a:p>
          <a:p>
            <a:pPr marL="342900" indent="-342900">
              <a:buFont typeface="Arial" panose="020B0604020202020204" pitchFamily="34" charset="0"/>
              <a:buChar char="•"/>
              <a:tabLst>
                <a:tab pos="231775" algn="l"/>
              </a:tabLst>
            </a:pPr>
            <a:r>
              <a:rPr lang="en-US" sz="2400" dirty="0">
                <a:latin typeface="Times New Roman" panose="02020603050405020304" pitchFamily="18" charset="0"/>
                <a:ea typeface="Tahoma" panose="020B0604030504040204" pitchFamily="34" charset="0"/>
                <a:cs typeface="Times New Roman" panose="02020603050405020304" pitchFamily="18" charset="0"/>
              </a:rPr>
              <a:t>Thanks to a noted history of growing Cabernet Sauvignon and Cabernet Franc throughout the region, Carmignano was also one of the first in Tuscany to win approval to include the non-native grapes in their appellation blends. </a:t>
            </a:r>
          </a:p>
        </p:txBody>
      </p:sp>
    </p:spTree>
    <p:extLst>
      <p:ext uri="{BB962C8B-B14F-4D97-AF65-F5344CB8AC3E}">
        <p14:creationId xmlns:p14="http://schemas.microsoft.com/office/powerpoint/2010/main" val="22505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italian region&#10;&#10;Description automatically generated">
            <a:extLst>
              <a:ext uri="{FF2B5EF4-FFF2-40B4-BE49-F238E27FC236}">
                <a16:creationId xmlns:a16="http://schemas.microsoft.com/office/drawing/2014/main" id="{8E1396DE-6E4A-DA7B-83AB-918919311C40}"/>
              </a:ext>
            </a:extLst>
          </p:cNvPr>
          <p:cNvPicPr>
            <a:picLocks noChangeAspect="1"/>
          </p:cNvPicPr>
          <p:nvPr/>
        </p:nvPicPr>
        <p:blipFill>
          <a:blip r:embed="rId2">
            <a:extLst>
              <a:ext uri="{28A0092B-C50C-407E-A947-70E740481C1C}">
                <a14:useLocalDpi xmlns:a14="http://schemas.microsoft.com/office/drawing/2010/main" val="0"/>
              </a:ext>
            </a:extLst>
          </a:blip>
          <a:srcRect r="4773"/>
          <a:stretch/>
        </p:blipFill>
        <p:spPr>
          <a:xfrm>
            <a:off x="7858256" y="2718816"/>
            <a:ext cx="4333744" cy="4139184"/>
          </a:xfrm>
          <a:prstGeom prst="rect">
            <a:avLst/>
          </a:prstGeom>
        </p:spPr>
      </p:pic>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a:xfrm>
            <a:off x="0" y="1"/>
            <a:ext cx="12192000" cy="1231391"/>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The Wine Regions of Tuscany</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219456" y="1231392"/>
            <a:ext cx="11826240" cy="5626608"/>
          </a:xfrm>
        </p:spPr>
        <p:txBody>
          <a:bodyPr>
            <a:noAutofit/>
          </a:bodyPr>
          <a:lstStyle/>
          <a:p>
            <a:pPr>
              <a:buNone/>
            </a:pPr>
            <a:r>
              <a:rPr lang="en-US" sz="2400" b="1" dirty="0">
                <a:latin typeface="Times New Roman" panose="02020603050405020304" pitchFamily="18" charset="0"/>
                <a:ea typeface="Tahoma" panose="020B0604030504040204" pitchFamily="34" charset="0"/>
                <a:cs typeface="Times New Roman" panose="02020603050405020304" pitchFamily="18" charset="0"/>
              </a:rPr>
              <a:t>Chianti</a:t>
            </a:r>
            <a:r>
              <a:rPr lang="en-US" sz="2400" dirty="0">
                <a:latin typeface="Times New Roman" panose="02020603050405020304" pitchFamily="18" charset="0"/>
                <a:ea typeface="Tahoma" panose="020B0604030504040204" pitchFamily="34" charset="0"/>
                <a:cs typeface="Times New Roman" panose="02020603050405020304" pitchFamily="18" charset="0"/>
              </a:rPr>
              <a:t>: The Chianti wine region is </a:t>
            </a:r>
            <a:r>
              <a:rPr lang="en-US" sz="2400" dirty="0">
                <a:latin typeface="Times New Roman" panose="02020603050405020304" pitchFamily="18" charset="0"/>
                <a:cs typeface="Times New Roman" panose="02020603050405020304" pitchFamily="18" charset="0"/>
              </a:rPr>
              <a:t>probably the best-known of all Italian wine districts, closely associated with red wines based on the Sangiovese grape.</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r>
              <a:rPr lang="en-US" sz="2400" dirty="0">
                <a:latin typeface="Times New Roman" panose="02020603050405020304" pitchFamily="18" charset="0"/>
                <a:ea typeface="Tahoma" panose="020B0604030504040204" pitchFamily="34" charset="0"/>
                <a:cs typeface="Times New Roman" panose="02020603050405020304" pitchFamily="18" charset="0"/>
              </a:rPr>
              <a:t>It is a vast area divided into seven sub-zones, each one producing its own Chianti wine with a distinctive name and label: </a:t>
            </a:r>
            <a:r>
              <a:rPr lang="it-IT" sz="2400" dirty="0">
                <a:latin typeface="Times New Roman" panose="02020603050405020304" pitchFamily="18" charset="0"/>
                <a:cs typeface="Times New Roman" panose="02020603050405020304" pitchFamily="18" charset="0"/>
              </a:rPr>
              <a:t>Chianti Colli Aretini, Chianti Colli Fiorentini, </a:t>
            </a:r>
            <a:br>
              <a:rPr lang="it-IT" sz="2400" dirty="0">
                <a:latin typeface="Times New Roman" panose="02020603050405020304" pitchFamily="18" charset="0"/>
                <a:cs typeface="Times New Roman" panose="02020603050405020304" pitchFamily="18" charset="0"/>
              </a:rPr>
            </a:br>
            <a:r>
              <a:rPr lang="it-IT" sz="2400" dirty="0">
                <a:latin typeface="Times New Roman" panose="02020603050405020304" pitchFamily="18" charset="0"/>
                <a:cs typeface="Times New Roman" panose="02020603050405020304" pitchFamily="18" charset="0"/>
              </a:rPr>
              <a:t>Chianti Colli Senesi </a:t>
            </a:r>
            <a:r>
              <a:rPr lang="en-US" sz="2400" dirty="0">
                <a:latin typeface="Times New Roman" panose="02020603050405020304" pitchFamily="18" charset="0"/>
                <a:ea typeface="Tahoma" panose="020B0604030504040204" pitchFamily="34" charset="0"/>
                <a:cs typeface="Times New Roman" panose="02020603050405020304" pitchFamily="18" charset="0"/>
              </a:rPr>
              <a:t>(an area that also includes Montepulciano </a:t>
            </a:r>
            <a:br>
              <a:rPr lang="en-US" sz="2400" dirty="0">
                <a:latin typeface="Times New Roman" panose="02020603050405020304" pitchFamily="18" charset="0"/>
                <a:ea typeface="Tahoma" panose="020B0604030504040204" pitchFamily="34" charset="0"/>
                <a:cs typeface="Times New Roman" panose="02020603050405020304" pitchFamily="18" charset="0"/>
              </a:rPr>
            </a:br>
            <a:r>
              <a:rPr lang="en-US" sz="2400" dirty="0">
                <a:latin typeface="Times New Roman" panose="02020603050405020304" pitchFamily="18" charset="0"/>
                <a:ea typeface="Tahoma" panose="020B0604030504040204" pitchFamily="34" charset="0"/>
                <a:cs typeface="Times New Roman" panose="02020603050405020304" pitchFamily="18" charset="0"/>
              </a:rPr>
              <a:t>and Montalcino), </a:t>
            </a:r>
            <a:r>
              <a:rPr lang="it-IT" sz="2400" dirty="0">
                <a:latin typeface="Times New Roman" panose="02020603050405020304" pitchFamily="18" charset="0"/>
                <a:cs typeface="Times New Roman" panose="02020603050405020304" pitchFamily="18" charset="0"/>
              </a:rPr>
              <a:t> Chianti Colline Pisane,</a:t>
            </a:r>
            <a:br>
              <a:rPr lang="it-IT" sz="2400" dirty="0">
                <a:latin typeface="Times New Roman" panose="02020603050405020304" pitchFamily="18" charset="0"/>
                <a:cs typeface="Times New Roman" panose="02020603050405020304" pitchFamily="18" charset="0"/>
              </a:rPr>
            </a:br>
            <a:r>
              <a:rPr lang="it-IT" sz="2400" dirty="0">
                <a:latin typeface="Times New Roman" panose="02020603050405020304" pitchFamily="18" charset="0"/>
                <a:cs typeface="Times New Roman" panose="02020603050405020304" pitchFamily="18" charset="0"/>
              </a:rPr>
              <a:t>Chianti Montalbano, Chianti Montespertoli, Chianti Rufina</a:t>
            </a:r>
          </a:p>
          <a:p>
            <a:r>
              <a:rPr lang="en-US" sz="2400" dirty="0">
                <a:latin typeface="Times New Roman" panose="02020603050405020304" pitchFamily="18" charset="0"/>
                <a:cs typeface="Times New Roman" panose="02020603050405020304" pitchFamily="18" charset="0"/>
              </a:rPr>
              <a:t>In 1932, the wine designation specified the production limits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for Chianti Classico, which is a DOCG.</a:t>
            </a:r>
          </a:p>
          <a:p>
            <a:r>
              <a:rPr lang="en-US" sz="2400" dirty="0">
                <a:latin typeface="Times New Roman" panose="02020603050405020304" pitchFamily="18" charset="0"/>
                <a:cs typeface="Times New Roman" panose="02020603050405020304" pitchFamily="18" charset="0"/>
              </a:rPr>
              <a:t>There are several categories of “Chianti.” There’s Chianti,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which is the catchall appellation at the bottom of the quality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pyramid; Chianti Classico, which has its own appellation;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and Chianti Rufina and Chianti Colli Senesi, subzones of</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Chianti known for their high-quality bottlings.</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76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a:xfrm>
            <a:off x="0" y="24013"/>
            <a:ext cx="12192000" cy="1329299"/>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The Wine Regions of Tuscany</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109728" y="1353312"/>
            <a:ext cx="11753088" cy="3243072"/>
          </a:xfrm>
        </p:spPr>
        <p:txBody>
          <a:bodyPr>
            <a:noAutofit/>
          </a:bodyPr>
          <a:lstStyle/>
          <a:p>
            <a:pPr>
              <a:buNone/>
            </a:pPr>
            <a:r>
              <a:rPr lang="en-US" sz="2400" b="1" dirty="0">
                <a:latin typeface="Times New Roman" panose="02020603050405020304" pitchFamily="18" charset="0"/>
                <a:ea typeface="Tahoma" panose="020B0604030504040204" pitchFamily="34" charset="0"/>
                <a:cs typeface="Times New Roman" panose="02020603050405020304" pitchFamily="18" charset="0"/>
              </a:rPr>
              <a:t>Bolgheri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Bolgheri’s</a:t>
            </a:r>
            <a:r>
              <a:rPr lang="en-US" sz="2400" dirty="0">
                <a:latin typeface="Times New Roman" panose="02020603050405020304" pitchFamily="18" charset="0"/>
                <a:ea typeface="Tahoma" panose="020B0604030504040204" pitchFamily="34" charset="0"/>
                <a:cs typeface="Times New Roman" panose="02020603050405020304" pitchFamily="18" charset="0"/>
              </a:rPr>
              <a:t> reputation is built on </a:t>
            </a:r>
            <a:r>
              <a:rPr lang="en-US" sz="2400" dirty="0" err="1">
                <a:latin typeface="Times New Roman" panose="02020603050405020304" pitchFamily="18" charset="0"/>
                <a:ea typeface="Tahoma" panose="020B0604030504040204" pitchFamily="34" charset="0"/>
                <a:cs typeface="Times New Roman" panose="02020603050405020304" pitchFamily="18" charset="0"/>
              </a:rPr>
              <a:t>Sassicaia</a:t>
            </a:r>
            <a:r>
              <a:rPr lang="en-US" sz="2400" dirty="0">
                <a:latin typeface="Times New Roman" panose="02020603050405020304" pitchFamily="18" charset="0"/>
                <a:ea typeface="Tahoma" panose="020B0604030504040204" pitchFamily="34" charset="0"/>
                <a:cs typeface="Times New Roman" panose="02020603050405020304" pitchFamily="18" charset="0"/>
              </a:rPr>
              <a:t>, an iconic local wine made from Cabernet Sauvignon and Cabernet Franc grapes that trumped a selection of Bordeaux wines in a 1974 competition. </a:t>
            </a:r>
          </a:p>
          <a:p>
            <a:r>
              <a:rPr lang="en-US" sz="2400" dirty="0">
                <a:latin typeface="Times New Roman" panose="02020603050405020304" pitchFamily="18" charset="0"/>
                <a:ea typeface="Tahoma" panose="020B0604030504040204" pitchFamily="34" charset="0"/>
                <a:cs typeface="Times New Roman" panose="02020603050405020304" pitchFamily="18" charset="0"/>
              </a:rPr>
              <a:t>Located in the province of Livorno in the Maremma, a coastal </a:t>
            </a:r>
            <a:br>
              <a:rPr lang="en-US" sz="2400" dirty="0">
                <a:latin typeface="Times New Roman" panose="02020603050405020304" pitchFamily="18" charset="0"/>
                <a:ea typeface="Tahoma" panose="020B0604030504040204" pitchFamily="34" charset="0"/>
                <a:cs typeface="Times New Roman" panose="02020603050405020304" pitchFamily="18" charset="0"/>
              </a:rPr>
            </a:br>
            <a:r>
              <a:rPr lang="en-US" sz="2400" dirty="0">
                <a:latin typeface="Times New Roman" panose="02020603050405020304" pitchFamily="18" charset="0"/>
                <a:ea typeface="Tahoma" panose="020B0604030504040204" pitchFamily="34" charset="0"/>
                <a:cs typeface="Times New Roman" panose="02020603050405020304" pitchFamily="18" charset="0"/>
              </a:rPr>
              <a:t>region that includes the islands off the coast of western Tuscany.</a:t>
            </a:r>
          </a:p>
          <a:p>
            <a:r>
              <a:rPr lang="en-US" sz="2400" dirty="0">
                <a:latin typeface="Times New Roman" panose="02020603050405020304" pitchFamily="18" charset="0"/>
                <a:ea typeface="Tahoma" panose="020B0604030504040204" pitchFamily="34" charset="0"/>
                <a:cs typeface="Times New Roman" panose="02020603050405020304" pitchFamily="18" charset="0"/>
              </a:rPr>
              <a:t>Bolgheri and its vineyards full of Bordeaux-style grapes is the </a:t>
            </a:r>
            <a:br>
              <a:rPr lang="en-US" sz="2400" dirty="0">
                <a:latin typeface="Times New Roman" panose="02020603050405020304" pitchFamily="18" charset="0"/>
                <a:ea typeface="Tahoma" panose="020B0604030504040204" pitchFamily="34" charset="0"/>
                <a:cs typeface="Times New Roman" panose="02020603050405020304" pitchFamily="18" charset="0"/>
              </a:rPr>
            </a:br>
            <a:r>
              <a:rPr lang="en-US" sz="2400" dirty="0">
                <a:latin typeface="Times New Roman" panose="02020603050405020304" pitchFamily="18" charset="0"/>
                <a:ea typeface="Tahoma" panose="020B0604030504040204" pitchFamily="34" charset="0"/>
                <a:cs typeface="Times New Roman" panose="02020603050405020304" pitchFamily="18" charset="0"/>
              </a:rPr>
              <a:t>newest of the DOC classified wine regions in Tuscany and </a:t>
            </a:r>
            <a:br>
              <a:rPr lang="en-US" sz="2400" dirty="0">
                <a:latin typeface="Times New Roman" panose="02020603050405020304" pitchFamily="18" charset="0"/>
                <a:ea typeface="Tahoma" panose="020B0604030504040204" pitchFamily="34" charset="0"/>
                <a:cs typeface="Times New Roman" panose="02020603050405020304" pitchFamily="18" charset="0"/>
              </a:rPr>
            </a:br>
            <a:r>
              <a:rPr lang="en-US" sz="2400" dirty="0">
                <a:latin typeface="Times New Roman" panose="02020603050405020304" pitchFamily="18" charset="0"/>
                <a:ea typeface="Tahoma" panose="020B0604030504040204" pitchFamily="34" charset="0"/>
                <a:cs typeface="Times New Roman" panose="02020603050405020304" pitchFamily="18" charset="0"/>
              </a:rPr>
              <a:t>emblematic of the Super Tuscan IGT tradition. </a:t>
            </a:r>
          </a:p>
          <a:p>
            <a:pPr marL="0" indent="0">
              <a:buNone/>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map of the wine regions&#10;&#10;Description automatically generated">
            <a:extLst>
              <a:ext uri="{FF2B5EF4-FFF2-40B4-BE49-F238E27FC236}">
                <a16:creationId xmlns:a16="http://schemas.microsoft.com/office/drawing/2014/main" id="{146986F6-C93E-5C93-4DB6-8B83BA9E7410}"/>
              </a:ext>
            </a:extLst>
          </p:cNvPr>
          <p:cNvPicPr>
            <a:picLocks noChangeAspect="1"/>
          </p:cNvPicPr>
          <p:nvPr/>
        </p:nvPicPr>
        <p:blipFill>
          <a:blip r:embed="rId3">
            <a:extLst>
              <a:ext uri="{28A0092B-C50C-407E-A947-70E740481C1C}">
                <a14:useLocalDpi xmlns:a14="http://schemas.microsoft.com/office/drawing/2010/main" val="0"/>
              </a:ext>
            </a:extLst>
          </a:blip>
          <a:srcRect l="40627" t="31374" r="34516" b="15510"/>
          <a:stretch/>
        </p:blipFill>
        <p:spPr>
          <a:xfrm>
            <a:off x="8388096" y="2285629"/>
            <a:ext cx="3803904" cy="4572371"/>
          </a:xfrm>
          <a:prstGeom prst="rect">
            <a:avLst/>
          </a:prstGeom>
        </p:spPr>
      </p:pic>
      <p:sp>
        <p:nvSpPr>
          <p:cNvPr id="6" name="TextBox 5">
            <a:extLst>
              <a:ext uri="{FF2B5EF4-FFF2-40B4-BE49-F238E27FC236}">
                <a16:creationId xmlns:a16="http://schemas.microsoft.com/office/drawing/2014/main" id="{D2577F17-CCCE-5780-BD90-8CD2E6D6F3A3}"/>
              </a:ext>
            </a:extLst>
          </p:cNvPr>
          <p:cNvSpPr txBox="1"/>
          <p:nvPr/>
        </p:nvSpPr>
        <p:spPr>
          <a:xfrm>
            <a:off x="109728" y="4340352"/>
            <a:ext cx="8388096" cy="2308324"/>
          </a:xfrm>
          <a:prstGeom prst="rect">
            <a:avLst/>
          </a:prstGeom>
          <a:noFill/>
        </p:spPr>
        <p:txBody>
          <a:bodyPr wrap="square">
            <a:spAutoFit/>
          </a:bodyPr>
          <a:lstStyle/>
          <a:p>
            <a:pPr marL="231775" indent="-231775">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Bolgheri</a:t>
            </a:r>
            <a:r>
              <a:rPr lang="en-US" sz="2400" dirty="0">
                <a:latin typeface="Times New Roman" panose="02020603050405020304" pitchFamily="18" charset="0"/>
                <a:cs typeface="Times New Roman" panose="02020603050405020304" pitchFamily="18" charset="0"/>
              </a:rPr>
              <a:t> is a relatively young, yet prestigious Italian appellation located in the Maremma on the Tuscan coast just to the south of Livorno, and named after a town in the north of the region.</a:t>
            </a:r>
          </a:p>
          <a:p>
            <a:pPr marL="231775" indent="-2317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area had little reputation for wine production, regarded elsewhere in Tuscany as something of a swampy zone producing fairly nondescript white wines and rosés.</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9001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world&#10;&#10;Description automatically generated">
            <a:extLst>
              <a:ext uri="{FF2B5EF4-FFF2-40B4-BE49-F238E27FC236}">
                <a16:creationId xmlns:a16="http://schemas.microsoft.com/office/drawing/2014/main" id="{3F04D303-E064-131A-45E8-FC787AA00F21}"/>
              </a:ext>
            </a:extLst>
          </p:cNvPr>
          <p:cNvPicPr>
            <a:picLocks noChangeAspect="1"/>
          </p:cNvPicPr>
          <p:nvPr/>
        </p:nvPicPr>
        <p:blipFill>
          <a:blip r:embed="rId2">
            <a:extLst>
              <a:ext uri="{28A0092B-C50C-407E-A947-70E740481C1C}">
                <a14:useLocalDpi xmlns:a14="http://schemas.microsoft.com/office/drawing/2010/main" val="0"/>
              </a:ext>
            </a:extLst>
          </a:blip>
          <a:srcRect l="9375" t="3207" r="42039" b="24506"/>
          <a:stretch/>
        </p:blipFill>
        <p:spPr>
          <a:xfrm>
            <a:off x="7693151" y="2495331"/>
            <a:ext cx="4498849" cy="4362669"/>
          </a:xfrm>
          <a:prstGeom prst="rect">
            <a:avLst/>
          </a:prstGeom>
        </p:spPr>
      </p:pic>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a:xfrm>
            <a:off x="0" y="1"/>
            <a:ext cx="12192000" cy="1341119"/>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The Wine Regions of Tuscany</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146304" y="1341120"/>
            <a:ext cx="11826240" cy="5010912"/>
          </a:xfrm>
        </p:spPr>
        <p:txBody>
          <a:bodyPr>
            <a:noAutofit/>
          </a:bodyPr>
          <a:lstStyle/>
          <a:p>
            <a:pPr>
              <a:buNone/>
            </a:pPr>
            <a:r>
              <a:rPr lang="en-US" sz="2400" b="1" dirty="0">
                <a:latin typeface="Times New Roman" panose="02020603050405020304" pitchFamily="18" charset="0"/>
                <a:ea typeface="Tahoma" panose="020B0604030504040204" pitchFamily="34" charset="0"/>
                <a:cs typeface="Times New Roman" panose="02020603050405020304" pitchFamily="18" charset="0"/>
              </a:rPr>
              <a:t>San Gimignano</a:t>
            </a:r>
            <a:r>
              <a:rPr lang="en-US" sz="2400" dirty="0">
                <a:latin typeface="Times New Roman" panose="02020603050405020304" pitchFamily="18" charset="0"/>
                <a:ea typeface="Tahoma" panose="020B0604030504040204" pitchFamily="34" charset="0"/>
                <a:cs typeface="Times New Roman" panose="02020603050405020304" pitchFamily="18" charset="0"/>
              </a:rPr>
              <a:t>: San Gimignano, a walled, medieval town in the hills of Siena, is home to Tuscany’s flagship white wine Vernaccia di San Gimignano, beloved since the 1200s and the very first Italian wine to be granted DOC status. It’s also the only white wine in Tuscany to have reached DOCG status. </a:t>
            </a:r>
          </a:p>
          <a:p>
            <a:r>
              <a:rPr lang="en-US" sz="2400" b="1" dirty="0">
                <a:latin typeface="Times New Roman" panose="02020603050405020304" pitchFamily="18" charset="0"/>
                <a:cs typeface="Times New Roman" panose="02020603050405020304" pitchFamily="18" charset="0"/>
              </a:rPr>
              <a:t>San Gimignano</a:t>
            </a:r>
            <a:r>
              <a:rPr lang="en-US" sz="2400" dirty="0">
                <a:latin typeface="Times New Roman" panose="02020603050405020304" pitchFamily="18" charset="0"/>
                <a:cs typeface="Times New Roman" panose="02020603050405020304" pitchFamily="18" charset="0"/>
              </a:rPr>
              <a:t> is a DOC title covering red, rosé and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sweet vin santo wines made in a zone dominated by the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production of white Vernaccia di San Gimignano DOCG. </a:t>
            </a:r>
          </a:p>
          <a:p>
            <a:r>
              <a:rPr lang="en-US" sz="2400" dirty="0">
                <a:latin typeface="Times New Roman" panose="02020603050405020304" pitchFamily="18" charset="0"/>
                <a:cs typeface="Times New Roman" panose="02020603050405020304" pitchFamily="18" charset="0"/>
              </a:rPr>
              <a:t>Most of the vineyards surrounding this medieval town are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devoted to the production of this much-lauded white wine. </a:t>
            </a:r>
          </a:p>
          <a:p>
            <a:r>
              <a:rPr lang="en-US" sz="2400" dirty="0">
                <a:latin typeface="Times New Roman" panose="02020603050405020304" pitchFamily="18" charset="0"/>
                <a:cs typeface="Times New Roman" panose="02020603050405020304" pitchFamily="18" charset="0"/>
              </a:rPr>
              <a:t>The production area and volumes of other wines permitted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in the region have shrunk. In 2019, the region reportedly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produced San Gimignano DOC wines from only 32 acres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of vineyard</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2383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539</TotalTime>
  <Words>4914</Words>
  <Application>Microsoft Office PowerPoint</Application>
  <PresentationFormat>Widescreen</PresentationFormat>
  <Paragraphs>186</Paragraphs>
  <Slides>39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Aptos</vt:lpstr>
      <vt:lpstr>Aptos Display</vt:lpstr>
      <vt:lpstr>Arial</vt:lpstr>
      <vt:lpstr>Tahoma</vt:lpstr>
      <vt:lpstr>Times New Roman</vt:lpstr>
      <vt:lpstr>Office Theme</vt:lpstr>
      <vt:lpstr>The Wine Regions of Tuscany Presented by Marc Silver</vt:lpstr>
      <vt:lpstr>Wine of Tuscany</vt:lpstr>
      <vt:lpstr>Winemaking History in Tuscany</vt:lpstr>
      <vt:lpstr>The Wine Regions of Tuscany</vt:lpstr>
      <vt:lpstr>The Wine Regions of Tuscany</vt:lpstr>
      <vt:lpstr>The Wine Regions of Tuscany</vt:lpstr>
      <vt:lpstr>The Wine Regions of Tuscany</vt:lpstr>
      <vt:lpstr>The Wine Regions of Tuscany</vt:lpstr>
      <vt:lpstr>The Wine Regions of Tuscany</vt:lpstr>
      <vt:lpstr>The Wine Regions of Tuscany</vt:lpstr>
      <vt:lpstr>The Wine Regions of Tuscany</vt:lpstr>
      <vt:lpstr>Tuscany’s Key Grape Varietals</vt:lpstr>
      <vt:lpstr>Tuscany’s Key Red Grape Varietals</vt:lpstr>
      <vt:lpstr>Tuscany’s Key Red Grape Varietals</vt:lpstr>
      <vt:lpstr>Tuscany’s Key Red Grape Varietals</vt:lpstr>
      <vt:lpstr>Tuscany’s Key Red Grape Varietals</vt:lpstr>
      <vt:lpstr>Tuscany’s Key Red Grape Varietals</vt:lpstr>
      <vt:lpstr>Tuscany’s Key Grape Varietals</vt:lpstr>
      <vt:lpstr>Tuscany’s Key Red Grape Varietals</vt:lpstr>
      <vt:lpstr>Tuscany’s Key White Grape Varietals</vt:lpstr>
      <vt:lpstr>Tuscany’s Key White Grape Varietals</vt:lpstr>
      <vt:lpstr>Tuscany’s Key White Grape Varietals</vt:lpstr>
      <vt:lpstr>Tuscany’s Key White Grape Varietals</vt:lpstr>
      <vt:lpstr>Tuscany’s Key White Grape Varietals</vt:lpstr>
      <vt:lpstr>Tuscan Wine Styles</vt:lpstr>
      <vt:lpstr>Tuscan Wine Styles</vt:lpstr>
      <vt:lpstr>Tuscan Wine Styles</vt:lpstr>
      <vt:lpstr>Tuscan Wine Styles</vt:lpstr>
      <vt:lpstr>Tuscan Wine Styles</vt:lpstr>
      <vt:lpstr>Wine Classifications</vt:lpstr>
      <vt:lpstr>Notable Tuscan Wineries</vt:lpstr>
      <vt:lpstr>Notable Tuscan Wineries</vt:lpstr>
      <vt:lpstr>Notable Tuscan Wineries</vt:lpstr>
      <vt:lpstr>Notable Tuscan Wineries</vt:lpstr>
      <vt:lpstr>Notable Tuscan Wineries</vt:lpstr>
      <vt:lpstr>Wine and Food Pairings</vt:lpstr>
      <vt:lpstr>Wine and Food Pairings</vt:lpstr>
      <vt:lpstr>Conclusion</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 Silver</dc:creator>
  <cp:lastModifiedBy>Marc Silver</cp:lastModifiedBy>
  <cp:revision>29</cp:revision>
  <dcterms:created xsi:type="dcterms:W3CDTF">2024-08-31T02:09:37Z</dcterms:created>
  <dcterms:modified xsi:type="dcterms:W3CDTF">2024-09-09T17:11:34Z</dcterms:modified>
</cp:coreProperties>
</file>