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273" r:id="rId3"/>
    <p:sldId id="257" r:id="rId4"/>
    <p:sldId id="274" r:id="rId5"/>
    <p:sldId id="258" r:id="rId6"/>
    <p:sldId id="276" r:id="rId7"/>
    <p:sldId id="281" r:id="rId8"/>
    <p:sldId id="279" r:id="rId9"/>
    <p:sldId id="260" r:id="rId10"/>
    <p:sldId id="277" r:id="rId11"/>
    <p:sldId id="261" r:id="rId12"/>
    <p:sldId id="264" r:id="rId13"/>
    <p:sldId id="265" r:id="rId14"/>
    <p:sldId id="266" r:id="rId15"/>
    <p:sldId id="280" r:id="rId16"/>
    <p:sldId id="267" r:id="rId17"/>
    <p:sldId id="278" r:id="rId18"/>
    <p:sldId id="268" r:id="rId19"/>
    <p:sldId id="271" r:id="rId20"/>
    <p:sldId id="272" r:id="rId21"/>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41A5A-EA9A-6441-CB53-F66BF1BF9BB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9AB47DF-B6BD-B0CB-DE62-BC00E4EBB002}"/>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F8C67291-A923-369F-C31A-93A8172E5C3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93666A5-1B69-C7BA-3173-1528AE369CEF}"/>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153594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16</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20</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005E3-CC32-EDFD-DFC5-D6C1AB57B43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49E5F3B-5EB0-7874-03F4-672338C03173}"/>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384B7D3B-6DEE-528B-19E6-F8787C58D4B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73775435-702D-4450-35CA-BAED4E03599C}"/>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2510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452487"/>
            <a:ext cx="10080625" cy="1809726"/>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Grand Turks Island</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sp>
        <p:nvSpPr>
          <p:cNvPr id="3" name="AutoShape 2" descr="Turks and Caicos Islands Flag - 5 x 3 FT - 100% Polyester National Country  - Picture 1 of 2">
            <a:extLst>
              <a:ext uri="{FF2B5EF4-FFF2-40B4-BE49-F238E27FC236}">
                <a16:creationId xmlns:a16="http://schemas.microsoft.com/office/drawing/2014/main" id="{8AAE6BD3-6961-9974-8651-AA636141557F}"/>
              </a:ext>
            </a:extLst>
          </p:cNvPr>
          <p:cNvSpPr>
            <a:spLocks noChangeAspect="1" noChangeArrowheads="1"/>
          </p:cNvSpPr>
          <p:nvPr/>
        </p:nvSpPr>
        <p:spPr bwMode="auto">
          <a:xfrm>
            <a:off x="4887913" y="2682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descr="A close-up of a flag&#10;&#10;Description automatically generated">
            <a:extLst>
              <a:ext uri="{FF2B5EF4-FFF2-40B4-BE49-F238E27FC236}">
                <a16:creationId xmlns:a16="http://schemas.microsoft.com/office/drawing/2014/main" id="{AD25DA5F-AAD1-7B44-FEE1-579D03EBF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906" y="2333216"/>
            <a:ext cx="6090811" cy="30356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aerial view of a city and water&#10;&#10;Description automatically generated">
            <a:extLst>
              <a:ext uri="{FF2B5EF4-FFF2-40B4-BE49-F238E27FC236}">
                <a16:creationId xmlns:a16="http://schemas.microsoft.com/office/drawing/2014/main" id="{A3461D18-22D6-5A1B-D632-79EF6C816863}"/>
              </a:ext>
            </a:extLst>
          </p:cNvPr>
          <p:cNvPicPr>
            <a:picLocks noChangeAspect="1"/>
          </p:cNvPicPr>
          <p:nvPr/>
        </p:nvPicPr>
        <p:blipFill rotWithShape="1">
          <a:blip r:embed="rId3">
            <a:extLst>
              <a:ext uri="{28A0092B-C50C-407E-A947-70E740481C1C}">
                <a14:useLocalDpi xmlns:a14="http://schemas.microsoft.com/office/drawing/2010/main" val="0"/>
              </a:ext>
            </a:extLst>
          </a:blip>
          <a:srcRect l="15988" r="-1" b="-1"/>
          <a:stretch/>
        </p:blipFill>
        <p:spPr>
          <a:xfrm>
            <a:off x="20" y="1060"/>
            <a:ext cx="10080605" cy="5669490"/>
          </a:xfrm>
          <a:prstGeom prst="rect">
            <a:avLst/>
          </a:prstGeom>
        </p:spPr>
      </p:pic>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119441" y="5255759"/>
            <a:ext cx="2268141" cy="301905"/>
          </a:xfrm>
          <a:prstGeom prst="rect">
            <a:avLst/>
          </a:prstGeom>
        </p:spPr>
        <p:txBody>
          <a:bodyPr>
            <a:normAutofit/>
          </a:bodyPr>
          <a:lstStyle/>
          <a:p>
            <a:pPr lvl="0">
              <a:lnSpc>
                <a:spcPct val="90000"/>
              </a:lnSpc>
              <a:spcAft>
                <a:spcPts val="600"/>
              </a:spcAft>
            </a:pPr>
            <a:fld id="{2A6BFD85-4870-4D28-95E8-EB6D313F6BEA}" type="slidenum">
              <a:rPr lang="en-US" sz="1500">
                <a:solidFill>
                  <a:srgbClr val="FFFFFF"/>
                </a:solidFill>
              </a:rPr>
              <a:pPr lvl="0">
                <a:lnSpc>
                  <a:spcPct val="90000"/>
                </a:lnSpc>
                <a:spcAft>
                  <a:spcPts val="600"/>
                </a:spcAft>
              </a:pPr>
              <a:t>10</a:t>
            </a:fld>
            <a:endParaRPr lang="en-US" sz="1500">
              <a:solidFill>
                <a:srgbClr val="FFFFFF"/>
              </a:solidFill>
            </a:endParaRPr>
          </a:p>
        </p:txBody>
      </p:sp>
      <p:sp>
        <p:nvSpPr>
          <p:cNvPr id="10" name="TextBox 9">
            <a:extLst>
              <a:ext uri="{FF2B5EF4-FFF2-40B4-BE49-F238E27FC236}">
                <a16:creationId xmlns:a16="http://schemas.microsoft.com/office/drawing/2014/main" id="{78DFD47B-6D05-0B60-5F6C-45168BCF1625}"/>
              </a:ext>
            </a:extLst>
          </p:cNvPr>
          <p:cNvSpPr txBox="1"/>
          <p:nvPr/>
        </p:nvSpPr>
        <p:spPr>
          <a:xfrm>
            <a:off x="1140643" y="2648845"/>
            <a:ext cx="5156462" cy="769441"/>
          </a:xfrm>
          <a:prstGeom prst="rect">
            <a:avLst/>
          </a:prstGeom>
          <a:noFill/>
        </p:spPr>
        <p:txBody>
          <a:bodyPr wrap="square">
            <a:spAutoFit/>
          </a:bodyPr>
          <a:lstStyle/>
          <a:p>
            <a:pPr algn="ctr"/>
            <a:r>
              <a:rPr lang="en-US" sz="4400" dirty="0">
                <a:solidFill>
                  <a:schemeClr val="bg2"/>
                </a:solidFill>
                <a:latin typeface="Times New Roman" panose="02020603050405020304" pitchFamily="18" charset="0"/>
                <a:cs typeface="Times New Roman" panose="02020603050405020304" pitchFamily="18" charset="0"/>
              </a:rPr>
              <a:t>Turks</a:t>
            </a:r>
            <a:endParaRPr lang="en-US" sz="4400" dirty="0">
              <a:solidFill>
                <a:schemeClr val="bg2"/>
              </a:solidFill>
            </a:endParaRPr>
          </a:p>
        </p:txBody>
      </p:sp>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82914"/>
            <a:ext cx="10080625" cy="1092731"/>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Getting around Grand Turk</a:t>
            </a:r>
          </a:p>
        </p:txBody>
      </p:sp>
      <p:sp>
        <p:nvSpPr>
          <p:cNvPr id="5" name="TextBox 4">
            <a:extLst>
              <a:ext uri="{FF2B5EF4-FFF2-40B4-BE49-F238E27FC236}">
                <a16:creationId xmlns:a16="http://schemas.microsoft.com/office/drawing/2014/main" id="{400B61D6-F691-20C1-FCEA-CECBDC9FF434}"/>
              </a:ext>
            </a:extLst>
          </p:cNvPr>
          <p:cNvSpPr txBox="1"/>
          <p:nvPr/>
        </p:nvSpPr>
        <p:spPr>
          <a:xfrm>
            <a:off x="5337628" y="1061157"/>
            <a:ext cx="4742997" cy="4154984"/>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Renting scooters, a golf cart, or a car and exploring Grand Turk on your own is my recommendation for those who want to get the most out of our brief stay.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Grand Turk is a small island and doesn’t have any crime-ridden areas, so explore freely.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Navigation is a breeze, and it’s almost impossible to get lost. </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Book one before you get there.</a:t>
            </a:r>
          </a:p>
          <a:p>
            <a:pPr marL="285750" indent="-28575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Remember to drive on the left side.</a:t>
            </a:r>
          </a:p>
        </p:txBody>
      </p:sp>
      <p:pic>
        <p:nvPicPr>
          <p:cNvPr id="11" name="Picture 10" descr="A red golf cart with tan seats&#10;&#10;Description automatically generated">
            <a:extLst>
              <a:ext uri="{FF2B5EF4-FFF2-40B4-BE49-F238E27FC236}">
                <a16:creationId xmlns:a16="http://schemas.microsoft.com/office/drawing/2014/main" id="{D82D42A4-8B36-A02B-04FA-6DC0AE1E3B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37111"/>
            <a:ext cx="5337629" cy="3556321"/>
          </a:xfrm>
          <a:prstGeom prst="rect">
            <a:avLst/>
          </a:prstGeom>
        </p:spPr>
      </p:pic>
      <p:sp>
        <p:nvSpPr>
          <p:cNvPr id="13" name="TextBox 12">
            <a:extLst>
              <a:ext uri="{FF2B5EF4-FFF2-40B4-BE49-F238E27FC236}">
                <a16:creationId xmlns:a16="http://schemas.microsoft.com/office/drawing/2014/main" id="{511E4BCB-9784-4095-C975-48908D68B50C}"/>
              </a:ext>
            </a:extLst>
          </p:cNvPr>
          <p:cNvSpPr txBox="1"/>
          <p:nvPr/>
        </p:nvSpPr>
        <p:spPr>
          <a:xfrm>
            <a:off x="1" y="4941397"/>
            <a:ext cx="5337628" cy="430887"/>
          </a:xfrm>
          <a:prstGeom prst="rect">
            <a:avLst/>
          </a:prstGeom>
          <a:noFill/>
        </p:spPr>
        <p:txBody>
          <a:bodyPr wrap="square">
            <a:spAutoFit/>
          </a:bodyPr>
          <a:lstStyle/>
          <a:p>
            <a:pPr algn="ctr"/>
            <a:r>
              <a:rPr lang="en-US" sz="2200" b="1" dirty="0">
                <a:latin typeface="Times New Roman" panose="02020603050405020304" pitchFamily="18" charset="0"/>
                <a:cs typeface="Times New Roman" panose="02020603050405020304" pitchFamily="18" charset="0"/>
              </a:rPr>
              <a:t>Cart rentals start at about $100 per 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12</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35347" y="250039"/>
            <a:ext cx="9945278" cy="1093788"/>
          </a:xfrm>
          <a:prstGeom prst="rect">
            <a:avLst/>
          </a:prstGeom>
        </p:spPr>
        <p:txBody>
          <a:bodyPr vert="horz"/>
          <a:lstStyle/>
          <a:p>
            <a:pPr algn="ctr"/>
            <a:r>
              <a:rPr lang="en-US" sz="4000" b="1" dirty="0">
                <a:latin typeface="Times New Roman" panose="02020603050405020304" pitchFamily="18" charset="0"/>
                <a:cs typeface="Times New Roman" panose="02020603050405020304" pitchFamily="18" charset="0"/>
              </a:rPr>
              <a:t>Grand Turk Lighthouse</a:t>
            </a:r>
          </a:p>
        </p:txBody>
      </p:sp>
      <p:sp>
        <p:nvSpPr>
          <p:cNvPr id="4" name="TextBox 3">
            <a:extLst>
              <a:ext uri="{FF2B5EF4-FFF2-40B4-BE49-F238E27FC236}">
                <a16:creationId xmlns:a16="http://schemas.microsoft.com/office/drawing/2014/main" id="{C2555103-9C27-F2FA-EA12-9DF468BACD64}"/>
              </a:ext>
            </a:extLst>
          </p:cNvPr>
          <p:cNvSpPr txBox="1"/>
          <p:nvPr/>
        </p:nvSpPr>
        <p:spPr>
          <a:xfrm>
            <a:off x="135347" y="1134021"/>
            <a:ext cx="9809931" cy="4247317"/>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Built in 1852, this lighthouse is Grand Turk’s most famous landmark and is the only lighthouse in the Turks and Caicos Islands.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early 19th century, many ships wrecked off the northern coast of Grand Turk, and it reached a point where shipping firms (primarily US and Bermudian) and the UK and US Governments insisted that a lighthouse be built to aid in navigation.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lighthouse is no longer operational, yet the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grounds are open for tourism. Access is not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allowed into the lighthouse.</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lighthouse is located on the far northern tip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of the island.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There’s a $3 admission charge per person for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entry (which can be applied towards the cost of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 beverage or item from the onsite shop), and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some tours may include admission as part of a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package.</a:t>
            </a:r>
          </a:p>
        </p:txBody>
      </p:sp>
      <p:pic>
        <p:nvPicPr>
          <p:cNvPr id="6" name="Picture 5" descr="A white lighthouse with a green roof&#10;&#10;Description automatically generated">
            <a:extLst>
              <a:ext uri="{FF2B5EF4-FFF2-40B4-BE49-F238E27FC236}">
                <a16:creationId xmlns:a16="http://schemas.microsoft.com/office/drawing/2014/main" id="{1EA9BCB7-924C-7F27-4452-E51EEFF9D0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1" y="2322469"/>
            <a:ext cx="5040313" cy="33602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0CCD97F3-1E0B-466D-8FE2-E56C12B2D7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2773353" y="-1633900"/>
            <a:ext cx="4536440" cy="10078105"/>
          </a:xfrm>
          <a:prstGeom prst="rect">
            <a:avLst/>
          </a:prstGeom>
        </p:spPr>
      </p:pic>
      <p:sp>
        <p:nvSpPr>
          <p:cNvPr id="4" name="TextBox 3">
            <a:extLst>
              <a:ext uri="{FF2B5EF4-FFF2-40B4-BE49-F238E27FC236}">
                <a16:creationId xmlns:a16="http://schemas.microsoft.com/office/drawing/2014/main" id="{BF83FC17-457D-E6EB-F565-143E6F5A949E}"/>
              </a:ext>
            </a:extLst>
          </p:cNvPr>
          <p:cNvSpPr txBox="1"/>
          <p:nvPr/>
        </p:nvSpPr>
        <p:spPr>
          <a:xfrm>
            <a:off x="65988" y="3133272"/>
            <a:ext cx="4364611" cy="187231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kern="1200" dirty="0">
                <a:solidFill>
                  <a:schemeClr val="tx1"/>
                </a:solidFill>
                <a:latin typeface="Times New Roman" panose="02020603050405020304" pitchFamily="18" charset="0"/>
                <a:ea typeface="+mj-ea"/>
                <a:cs typeface="Times New Roman" panose="02020603050405020304" pitchFamily="18" charset="0"/>
              </a:rPr>
              <a:t>Turks &amp; Caicos National Museum</a:t>
            </a:r>
          </a:p>
        </p:txBody>
      </p:sp>
      <p:pic>
        <p:nvPicPr>
          <p:cNvPr id="11" name="Picture 10" descr="A sign next to a phone booth&#10;&#10;Description automatically generated">
            <a:extLst>
              <a:ext uri="{FF2B5EF4-FFF2-40B4-BE49-F238E27FC236}">
                <a16:creationId xmlns:a16="http://schemas.microsoft.com/office/drawing/2014/main" id="{08915091-DF54-21C1-C05B-446FB081CDF3}"/>
              </a:ext>
            </a:extLst>
          </p:cNvPr>
          <p:cNvPicPr>
            <a:picLocks noChangeAspect="1"/>
          </p:cNvPicPr>
          <p:nvPr/>
        </p:nvPicPr>
        <p:blipFill rotWithShape="1">
          <a:blip r:embed="rId5">
            <a:extLst>
              <a:ext uri="{28A0092B-C50C-407E-A947-70E740481C1C}">
                <a14:useLocalDpi xmlns:a14="http://schemas.microsoft.com/office/drawing/2010/main" val="0"/>
              </a:ext>
            </a:extLst>
          </a:blip>
          <a:srcRect t="18013" r="2" b="1986"/>
          <a:stretch/>
        </p:blipFill>
        <p:spPr>
          <a:xfrm>
            <a:off x="20" y="-1"/>
            <a:ext cx="5040292" cy="3024292"/>
          </a:xfrm>
          <a:prstGeom prst="rect">
            <a:avLst/>
          </a:prstGeom>
        </p:spPr>
      </p:pic>
      <p:pic>
        <p:nvPicPr>
          <p:cNvPr id="7" name="Picture 6" descr="A small white house with blue shutters&#10;&#10;Description automatically generated">
            <a:extLst>
              <a:ext uri="{FF2B5EF4-FFF2-40B4-BE49-F238E27FC236}">
                <a16:creationId xmlns:a16="http://schemas.microsoft.com/office/drawing/2014/main" id="{F1CA6666-4613-64D8-0302-A1CD415CA828}"/>
              </a:ext>
            </a:extLst>
          </p:cNvPr>
          <p:cNvPicPr>
            <a:picLocks noChangeAspect="1"/>
          </p:cNvPicPr>
          <p:nvPr/>
        </p:nvPicPr>
        <p:blipFill rotWithShape="1">
          <a:blip r:embed="rId6">
            <a:extLst>
              <a:ext uri="{28A0092B-C50C-407E-A947-70E740481C1C}">
                <a14:useLocalDpi xmlns:a14="http://schemas.microsoft.com/office/drawing/2010/main" val="0"/>
              </a:ext>
            </a:extLst>
          </a:blip>
          <a:srcRect t="19105" r="2" b="894"/>
          <a:stretch/>
        </p:blipFill>
        <p:spPr>
          <a:xfrm>
            <a:off x="5040312" y="10"/>
            <a:ext cx="5040313" cy="3024283"/>
          </a:xfrm>
          <a:prstGeom prst="rect">
            <a:avLst/>
          </a:prstGeom>
        </p:spPr>
      </p:pic>
      <p:sp>
        <p:nvSpPr>
          <p:cNvPr id="9" name="TextBox 8">
            <a:extLst>
              <a:ext uri="{FF2B5EF4-FFF2-40B4-BE49-F238E27FC236}">
                <a16:creationId xmlns:a16="http://schemas.microsoft.com/office/drawing/2014/main" id="{14B2B38D-845D-91C6-FC62-54321A7C876E}"/>
              </a:ext>
            </a:extLst>
          </p:cNvPr>
          <p:cNvSpPr txBox="1"/>
          <p:nvPr/>
        </p:nvSpPr>
        <p:spPr>
          <a:xfrm>
            <a:off x="4430599" y="3133270"/>
            <a:ext cx="5420691" cy="253727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look into the rich history of the Turks &amp; Caicos Islands: Two locations, Grand Turk, Front Street, </a:t>
            </a:r>
            <a:r>
              <a:rPr lang="en-US" sz="2000" dirty="0" err="1">
                <a:latin typeface="Times New Roman" panose="02020603050405020304" pitchFamily="18" charset="0"/>
                <a:cs typeface="Times New Roman" panose="02020603050405020304" pitchFamily="18" charset="0"/>
              </a:rPr>
              <a:t>Guinep</a:t>
            </a:r>
            <a:r>
              <a:rPr lang="en-US" sz="2000" dirty="0">
                <a:latin typeface="Times New Roman" panose="02020603050405020304" pitchFamily="18" charset="0"/>
                <a:cs typeface="Times New Roman" panose="02020603050405020304" pitchFamily="18" charset="0"/>
              </a:rPr>
              <a:t> House and Providenciales, Village at Grace Bay. Exhibits vary by location.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learn about historical events including a wrecked Spanish sailing ship from the early 1500s, the Salt Industry, John Glenn splash down, Lucayan artifacts, the Heritage House, and more! </a:t>
            </a:r>
          </a:p>
        </p:txBody>
      </p:sp>
      <p:sp>
        <p:nvSpPr>
          <p:cNvPr id="18" name="Rectangle 17">
            <a:extLst>
              <a:ext uri="{FF2B5EF4-FFF2-40B4-BE49-F238E27FC236}">
                <a16:creationId xmlns:a16="http://schemas.microsoft.com/office/drawing/2014/main" id="{1A4EF068-10B6-4B97-AA42-5C97E3268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82338" y="5103495"/>
            <a:ext cx="98287" cy="567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55563"/>
            <a:ext cx="5699239" cy="793751"/>
          </a:xfrm>
          <a:prstGeom prst="rect">
            <a:avLst/>
          </a:prstGeom>
        </p:spPr>
        <p:txBody>
          <a:bodyPr vert="horz"/>
          <a:lstStyle/>
          <a:p>
            <a:pPr algn="ctr">
              <a:lnSpc>
                <a:spcPct val="115000"/>
              </a:lnSpc>
              <a:spcAft>
                <a:spcPts val="1236"/>
              </a:spcAft>
            </a:pPr>
            <a:r>
              <a:rPr lang="en-US" sz="4000" dirty="0">
                <a:latin typeface="Times New Roman" panose="02020603050405020304" pitchFamily="18" charset="0"/>
                <a:cs typeface="Times New Roman" panose="02020603050405020304" pitchFamily="18" charset="0"/>
              </a:rPr>
              <a:t>The Cruise Center</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23E1772-F6F4-B921-95E2-8BD656970809}"/>
              </a:ext>
            </a:extLst>
          </p:cNvPr>
          <p:cNvSpPr txBox="1"/>
          <p:nvPr/>
        </p:nvSpPr>
        <p:spPr>
          <a:xfrm>
            <a:off x="112889" y="738188"/>
            <a:ext cx="5526696" cy="4401205"/>
          </a:xfrm>
          <a:prstGeom prst="rect">
            <a:avLst/>
          </a:prstGeom>
          <a:noFill/>
        </p:spPr>
        <p:txBody>
          <a:bodyPr wrap="square">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Grand Turk Cruise Center is a 13-acre complex and cruise port right by the dock.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site serves as the launch point for cruise ship shore excursions and offers onsite gift and jewelry shops, restaurants, and a spa, as well as the largest Margaritaville in the Caribbean.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beautiful Cruise Center Beach fronts the complex and is one of the nicest cruise port beaches in the region.</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highlight of the Grand Turk Cruise Center is the huge, lagoon-like swimming pool. Private poolside cabanas with waiter service. </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cruise center is also home to the only Starbucks coffee shop in the Turks and Caicos</a:t>
            </a:r>
          </a:p>
        </p:txBody>
      </p:sp>
      <p:pic>
        <p:nvPicPr>
          <p:cNvPr id="9" name="Picture 8" descr="A map of a resort&#10;&#10;Description automatically generated">
            <a:extLst>
              <a:ext uri="{FF2B5EF4-FFF2-40B4-BE49-F238E27FC236}">
                <a16:creationId xmlns:a16="http://schemas.microsoft.com/office/drawing/2014/main" id="{2A4492A7-2B47-57D4-D96E-47351A2EFD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9239" y="0"/>
            <a:ext cx="4381386" cy="5670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AC2918D-A576-4DB6-EDE2-0BB30A2172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5CE8F3-C7D9-F0A7-16C9-6C4E77DDCDC0}"/>
              </a:ext>
            </a:extLst>
          </p:cNvPr>
          <p:cNvSpPr txBox="1">
            <a:spLocks noGrp="1"/>
          </p:cNvSpPr>
          <p:nvPr>
            <p:ph type="title" idx="4294967295"/>
          </p:nvPr>
        </p:nvSpPr>
        <p:spPr>
          <a:xfrm>
            <a:off x="-1" y="96836"/>
            <a:ext cx="10080625" cy="1286486"/>
          </a:xfrm>
          <a:prstGeom prst="rect">
            <a:avLst/>
          </a:prstGeom>
        </p:spPr>
        <p:txBody>
          <a:bodyPr vert="horz"/>
          <a:lstStyle/>
          <a:p>
            <a:pPr algn="ctr" rtl="0">
              <a:lnSpc>
                <a:spcPct val="115000"/>
              </a:lnSpc>
              <a:spcAft>
                <a:spcPts val="1236"/>
              </a:spcAft>
            </a:pPr>
            <a:r>
              <a:rPr lang="en-US" sz="4000" dirty="0">
                <a:latin typeface="Times New Roman" panose="02020603050405020304" pitchFamily="18" charset="0"/>
                <a:cs typeface="Times New Roman" panose="02020603050405020304" pitchFamily="18" charset="0"/>
              </a:rPr>
              <a:t>The Turks and Caicos Donkeys</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A00A7F9-D32C-876C-4F68-9F3727F4B0CE}"/>
              </a:ext>
            </a:extLst>
          </p:cNvPr>
          <p:cNvSpPr txBox="1"/>
          <p:nvPr/>
        </p:nvSpPr>
        <p:spPr>
          <a:xfrm>
            <a:off x="5545015" y="1021210"/>
            <a:ext cx="4535609" cy="4493538"/>
          </a:xfrm>
          <a:prstGeom prst="rect">
            <a:avLst/>
          </a:prstGeom>
          <a:noFill/>
        </p:spPr>
        <p:txBody>
          <a:bodyPr wrap="square">
            <a:spAutoFit/>
          </a:bodyPr>
          <a:lstStyle/>
          <a:p>
            <a:pPr marL="342900" indent="-342900">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 The Turks and Caicos Islands Donkey Sanctuary rescues homeless and unwanted donkeys, giving them a loving and forever home in Grand Turk. They rely entirely on charitable donations, adoptions, and fundraising from the public. </a:t>
            </a:r>
          </a:p>
          <a:p>
            <a:pPr marL="342900" indent="-342900">
              <a:buFont typeface="Arial" panose="020B0604020202020204" pitchFamily="34" charset="0"/>
              <a:buChar char="•"/>
            </a:pPr>
            <a:r>
              <a:rPr lang="en-US" sz="2200" dirty="0">
                <a:effectLst/>
                <a:latin typeface="Times New Roman" panose="02020603050405020304" pitchFamily="18" charset="0"/>
                <a:cs typeface="Times New Roman" panose="02020603050405020304" pitchFamily="18" charset="0"/>
              </a:rPr>
              <a:t>They aim to prevent the suffering of donkeys island-wide through the provision of high-quality, professional advice, training and support on donkey welfare. </a:t>
            </a:r>
          </a:p>
        </p:txBody>
      </p:sp>
      <p:pic>
        <p:nvPicPr>
          <p:cNvPr id="6" name="Picture 5" descr="A donkey standing in grass&#10;&#10;Description automatically generated">
            <a:extLst>
              <a:ext uri="{FF2B5EF4-FFF2-40B4-BE49-F238E27FC236}">
                <a16:creationId xmlns:a16="http://schemas.microsoft.com/office/drawing/2014/main" id="{0E076F4E-F10B-E30D-6A73-203AEFC031C3}"/>
              </a:ext>
            </a:extLst>
          </p:cNvPr>
          <p:cNvPicPr>
            <a:picLocks noChangeAspect="1"/>
          </p:cNvPicPr>
          <p:nvPr/>
        </p:nvPicPr>
        <p:blipFill rotWithShape="1">
          <a:blip r:embed="rId3">
            <a:extLst>
              <a:ext uri="{28A0092B-C50C-407E-A947-70E740481C1C}">
                <a14:useLocalDpi xmlns:a14="http://schemas.microsoft.com/office/drawing/2010/main" val="0"/>
              </a:ext>
            </a:extLst>
          </a:blip>
          <a:srcRect l="11571" r="9102"/>
          <a:stretch/>
        </p:blipFill>
        <p:spPr>
          <a:xfrm>
            <a:off x="-1" y="1005564"/>
            <a:ext cx="5545016" cy="4664986"/>
          </a:xfrm>
          <a:prstGeom prst="rect">
            <a:avLst/>
          </a:prstGeom>
        </p:spPr>
      </p:pic>
    </p:spTree>
    <p:extLst>
      <p:ext uri="{BB962C8B-B14F-4D97-AF65-F5344CB8AC3E}">
        <p14:creationId xmlns:p14="http://schemas.microsoft.com/office/powerpoint/2010/main" val="1240646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4294967295"/>
          </p:nvPr>
        </p:nvSpPr>
        <p:spPr>
          <a:xfrm>
            <a:off x="7740650" y="5219700"/>
            <a:ext cx="2339975" cy="360363"/>
          </a:xfrm>
          <a:prstGeom prst="rect">
            <a:avLst/>
          </a:prstGeom>
        </p:spPr>
        <p:txBody>
          <a:bodyPr/>
          <a:lstStyle/>
          <a:p>
            <a:pPr lvl="0"/>
            <a:fld id="{668CC87C-C6DF-43F2-841E-AFCE33E4256F}" type="slidenum">
              <a:rPr/>
              <a:t>16</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17169" y="295230"/>
            <a:ext cx="10080625" cy="1015908"/>
          </a:xfrm>
          <a:prstGeom prst="rect">
            <a:avLst/>
          </a:prstGeom>
        </p:spPr>
        <p:txBody>
          <a:bodyPr vert="horz"/>
          <a:lstStyle/>
          <a:p>
            <a:pPr algn="ctr"/>
            <a:r>
              <a:rPr lang="en-US" sz="4000" b="1" i="0" dirty="0">
                <a:solidFill>
                  <a:srgbClr val="212529"/>
                </a:solidFill>
                <a:effectLst/>
                <a:latin typeface="Times New Roman" panose="02020603050405020304" pitchFamily="18" charset="0"/>
                <a:ea typeface="Tahoma" panose="020B0604030504040204" pitchFamily="34" charset="0"/>
                <a:cs typeface="Times New Roman" panose="02020603050405020304" pitchFamily="18" charset="0"/>
              </a:rPr>
              <a:t>Bajari Beach</a:t>
            </a:r>
          </a:p>
        </p:txBody>
      </p:sp>
      <p:sp>
        <p:nvSpPr>
          <p:cNvPr id="5" name="TextBox 4">
            <a:extLst>
              <a:ext uri="{FF2B5EF4-FFF2-40B4-BE49-F238E27FC236}">
                <a16:creationId xmlns:a16="http://schemas.microsoft.com/office/drawing/2014/main" id="{D15390DE-5C03-A4C0-7970-71A9A740C8FA}"/>
              </a:ext>
            </a:extLst>
          </p:cNvPr>
          <p:cNvSpPr txBox="1"/>
          <p:nvPr/>
        </p:nvSpPr>
        <p:spPr>
          <a:xfrm>
            <a:off x="191910" y="1015999"/>
            <a:ext cx="9714089" cy="4401205"/>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white-sand Bajari Beach is one of the most picturesque and relaxing beaches in Grand Turk. </a:t>
            </a: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If you’re going to do it, you might as well do it right. That means getting exclusive VIP treatment like unlimited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beer and rum punch, a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local lunch, and your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own beach lounge chair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and umbrella to spend a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lazy day in the sun or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shade.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An a la carte restaurant,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bar, and water sports are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also available at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additional cost.</a:t>
            </a:r>
            <a:endParaRPr lang="en-US" sz="2000" dirty="0">
              <a:latin typeface="Times New Roman" panose="02020603050405020304" pitchFamily="18" charset="0"/>
              <a:cs typeface="Times New Roman" panose="02020603050405020304" pitchFamily="18" charset="0"/>
            </a:endParaRPr>
          </a:p>
        </p:txBody>
      </p:sp>
      <p:pic>
        <p:nvPicPr>
          <p:cNvPr id="6" name="Picture 5" descr="A sandy beach with blue towel and seaweed&#10;&#10;Description automatically generated">
            <a:extLst>
              <a:ext uri="{FF2B5EF4-FFF2-40B4-BE49-F238E27FC236}">
                <a16:creationId xmlns:a16="http://schemas.microsoft.com/office/drawing/2014/main" id="{4B9B3591-0E89-8806-6AC9-A5EC0B3F742B}"/>
              </a:ext>
            </a:extLst>
          </p:cNvPr>
          <p:cNvPicPr>
            <a:picLocks noChangeAspect="1"/>
          </p:cNvPicPr>
          <p:nvPr/>
        </p:nvPicPr>
        <p:blipFill rotWithShape="1">
          <a:blip r:embed="rId3">
            <a:extLst>
              <a:ext uri="{28A0092B-C50C-407E-A947-70E740481C1C}">
                <a14:useLocalDpi xmlns:a14="http://schemas.microsoft.com/office/drawing/2010/main" val="0"/>
              </a:ext>
            </a:extLst>
          </a:blip>
          <a:srcRect r="18827" b="26402"/>
          <a:stretch/>
        </p:blipFill>
        <p:spPr>
          <a:xfrm>
            <a:off x="3235568" y="2188214"/>
            <a:ext cx="6827887" cy="348233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238431"/>
            <a:ext cx="5260622" cy="830997"/>
          </a:xfrm>
          <a:prstGeom prst="rect">
            <a:avLst/>
          </a:prstGeom>
          <a:noFill/>
        </p:spPr>
        <p:txBody>
          <a:bodyPr wrap="square">
            <a:spAutoFit/>
          </a:bodyPr>
          <a:lstStyle/>
          <a:p>
            <a:pPr algn="ctr"/>
            <a:r>
              <a:rPr lang="en-US" sz="4800" b="1" i="0" dirty="0">
                <a:solidFill>
                  <a:srgbClr val="212529"/>
                </a:solidFill>
                <a:effectLst/>
                <a:latin typeface="Times New Roman" panose="02020603050405020304" pitchFamily="18" charset="0"/>
                <a:cs typeface="Times New Roman" panose="02020603050405020304" pitchFamily="18" charset="0"/>
              </a:rPr>
              <a:t>Reef Wall Snorkel</a:t>
            </a:r>
          </a:p>
        </p:txBody>
      </p:sp>
      <p:sp>
        <p:nvSpPr>
          <p:cNvPr id="5" name="TextBox 4">
            <a:extLst>
              <a:ext uri="{FF2B5EF4-FFF2-40B4-BE49-F238E27FC236}">
                <a16:creationId xmlns:a16="http://schemas.microsoft.com/office/drawing/2014/main" id="{1AF5FB54-0725-AC46-7FCB-E9CDB56C3059}"/>
              </a:ext>
            </a:extLst>
          </p:cNvPr>
          <p:cNvSpPr txBox="1"/>
          <p:nvPr/>
        </p:nvSpPr>
        <p:spPr>
          <a:xfrm>
            <a:off x="207390" y="1080717"/>
            <a:ext cx="5053231" cy="4524315"/>
          </a:xfrm>
          <a:prstGeom prst="rect">
            <a:avLst/>
          </a:prstGeom>
          <a:noFill/>
        </p:spPr>
        <p:txBody>
          <a:bodyPr wrap="square">
            <a:spAutoFit/>
          </a:bodyPr>
          <a:lstStyle/>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What's better than snorkeling through one of the world's most beautiful coral reefs? The 7,000-foot deep Wall is the 3rd largest and deepest barrier reef system in the world. </a:t>
            </a: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You will need to find a tour to guide you through the turquoise waters as you swim alongside tropical fish and coral formations.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a:t>
            </a:r>
            <a:r>
              <a:rPr lang="en-US" sz="2400" b="0" i="0" dirty="0">
                <a:effectLst/>
                <a:latin typeface="Times New Roman" panose="02020603050405020304" pitchFamily="18" charset="0"/>
                <a:cs typeface="Times New Roman" panose="02020603050405020304" pitchFamily="18" charset="0"/>
              </a:rPr>
              <a:t>maybe even meet Lucky, the resident nurse shark.</a:t>
            </a:r>
            <a:endParaRPr lang="en-US" sz="2400" dirty="0">
              <a:latin typeface="Times New Roman" panose="02020603050405020304" pitchFamily="18" charset="0"/>
              <a:cs typeface="Times New Roman" panose="02020603050405020304" pitchFamily="18" charset="0"/>
            </a:endParaRPr>
          </a:p>
        </p:txBody>
      </p:sp>
      <p:pic>
        <p:nvPicPr>
          <p:cNvPr id="4" name="Picture 3" descr="A map of a beach resort&#10;&#10;Description automatically generated">
            <a:extLst>
              <a:ext uri="{FF2B5EF4-FFF2-40B4-BE49-F238E27FC236}">
                <a16:creationId xmlns:a16="http://schemas.microsoft.com/office/drawing/2014/main" id="{F609027F-F7C6-1CD1-71E0-D00E08954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0622" y="-98445"/>
            <a:ext cx="4820003" cy="5784004"/>
          </a:xfrm>
          <a:prstGeom prst="rect">
            <a:avLst/>
          </a:prstGeom>
        </p:spPr>
      </p:pic>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7463"/>
            <a:ext cx="9359900" cy="795338"/>
          </a:xfrm>
          <a:prstGeom prst="rect">
            <a:avLst/>
          </a:prstGeom>
        </p:spPr>
        <p:txBody>
          <a:bodyPr vert="horz"/>
          <a:lstStyle/>
          <a:p>
            <a:pPr algn="ctr"/>
            <a:r>
              <a:rPr lang="en-US" sz="4800" b="1" dirty="0">
                <a:solidFill>
                  <a:schemeClr val="tx1"/>
                </a:solidFill>
                <a:latin typeface="Times New Roman" panose="02020603050405020304" pitchFamily="18" charset="0"/>
                <a:cs typeface="Times New Roman" panose="02020603050405020304" pitchFamily="18" charset="0"/>
              </a:rPr>
              <a:t>Gibbs Cay</a:t>
            </a:r>
          </a:p>
        </p:txBody>
      </p:sp>
      <p:sp>
        <p:nvSpPr>
          <p:cNvPr id="3" name="Rectangle 1">
            <a:extLst>
              <a:ext uri="{FF2B5EF4-FFF2-40B4-BE49-F238E27FC236}">
                <a16:creationId xmlns:a16="http://schemas.microsoft.com/office/drawing/2014/main" id="{5BE6C84A-AC95-E200-F111-2FAE1EB6D3C2}"/>
              </a:ext>
            </a:extLst>
          </p:cNvPr>
          <p:cNvSpPr>
            <a:spLocks noChangeArrowheads="1"/>
          </p:cNvSpPr>
          <p:nvPr/>
        </p:nvSpPr>
        <p:spPr bwMode="auto">
          <a:xfrm>
            <a:off x="103695" y="777875"/>
            <a:ext cx="97718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Gibbs Cay is a small island off the east coast of Grand Turk. The Cay is quite scenic with a beautiful beach and sea oat-covered bluffs, but the main attraction is the friendly </a:t>
            </a:r>
            <a:r>
              <a:rPr kumimoji="0" lang="en-US" altLang="en-US" sz="20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southern brown stingrays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that swim up to meet any visiting boats. These stingrays interact with people and offer an opportunity to experience large wild sea animals close up. </a:t>
            </a:r>
          </a:p>
        </p:txBody>
      </p:sp>
      <p:pic>
        <p:nvPicPr>
          <p:cNvPr id="5" name="Picture 4" descr="A stingray on the sand&#10;&#10;Description automatically generated">
            <a:extLst>
              <a:ext uri="{FF2B5EF4-FFF2-40B4-BE49-F238E27FC236}">
                <a16:creationId xmlns:a16="http://schemas.microsoft.com/office/drawing/2014/main" id="{EF5C0E4B-2395-D8D9-6580-541E2C956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1542"/>
            <a:ext cx="5254054" cy="3502703"/>
          </a:xfrm>
          <a:prstGeom prst="rect">
            <a:avLst/>
          </a:prstGeom>
        </p:spPr>
      </p:pic>
      <p:sp>
        <p:nvSpPr>
          <p:cNvPr id="8" name="TextBox 7">
            <a:extLst>
              <a:ext uri="{FF2B5EF4-FFF2-40B4-BE49-F238E27FC236}">
                <a16:creationId xmlns:a16="http://schemas.microsoft.com/office/drawing/2014/main" id="{ECF07125-481B-8C10-03AF-84272D7EA59B}"/>
              </a:ext>
            </a:extLst>
          </p:cNvPr>
          <p:cNvSpPr txBox="1"/>
          <p:nvPr/>
        </p:nvSpPr>
        <p:spPr>
          <a:xfrm>
            <a:off x="5263528" y="2101314"/>
            <a:ext cx="4817097" cy="3170099"/>
          </a:xfrm>
          <a:prstGeom prst="rect">
            <a:avLst/>
          </a:prstGeom>
          <a:noFill/>
        </p:spPr>
        <p:txBody>
          <a:bodyPr wrap="square">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 stop at a nearby reef for snorkeling is </a:t>
            </a:r>
            <a:r>
              <a:rPr kumimoji="0" lang="en-US" alt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a:t>
            </a: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recommended. The reefs around Gibbs Cay are far superior to what can be easily accessed from the shore on Grand Turk. Sights include plenty of colorful reef fish, sea fans, corals, turtles, and maybe even a small shark!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Although a great place to visit, be aware that this tiny island can get quite busy when cruise ships are in. </a:t>
            </a: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dirty="0"/>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19</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396205"/>
            <a:ext cx="10080625" cy="1262913"/>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169987" y="1439863"/>
            <a:ext cx="7899662" cy="3332244"/>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Turks and Caicos is a beautiful City with a rich history and numerous attractions. Regardless of what you're looking for, Turks and Caicos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Turks and Caicos!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1260475" y="1175113"/>
            <a:ext cx="7365051" cy="4495438"/>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Turks and Caicos</a:t>
            </a:r>
          </a:p>
          <a:p>
            <a:pPr algn="l">
              <a:buFont typeface="Wingdings" panose="05000000000000000000" pitchFamily="2" charset="2"/>
              <a:buChar char=""/>
            </a:pPr>
            <a:r>
              <a:rPr lang="en-US" altLang="en-US" sz="2000" b="1" dirty="0">
                <a:latin typeface="Times New Roman" panose="02020603050405020304" pitchFamily="18" charset="0"/>
                <a:cs typeface="Times New Roman" panose="02020603050405020304" pitchFamily="18" charset="0"/>
              </a:rPr>
              <a:t>About Grand Turk Island</a:t>
            </a:r>
            <a:endParaRPr lang="en-US" altLang="en-US" sz="20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Getting Around Grand Turk</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43205"/>
            <a:ext cx="10080625" cy="1701458"/>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Grand </a:t>
            </a:r>
            <a:r>
              <a:rPr lang="en-US" sz="2400" b="1" dirty="0">
                <a:solidFill>
                  <a:srgbClr val="000000"/>
                </a:solidFill>
                <a:latin typeface="Times New Roman" panose="02020603050405020304" pitchFamily="18" charset="0"/>
                <a:cs typeface="Times New Roman" panose="02020603050405020304" pitchFamily="18" charset="0"/>
              </a:rPr>
              <a:t>Turk</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26338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3A15C91E-04CA-7DDA-415C-83B9114CC4AF}"/>
              </a:ext>
            </a:extLst>
          </p:cNvPr>
          <p:cNvSpPr txBox="1"/>
          <p:nvPr/>
        </p:nvSpPr>
        <p:spPr>
          <a:xfrm>
            <a:off x="282222" y="1184309"/>
            <a:ext cx="9414934" cy="4233723"/>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page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24597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342900" marR="0" lvl="0" indent="-342900" rtl="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000" dirty="0">
                <a:latin typeface="Times New Roman" panose="02020603050405020304" pitchFamily="18" charset="0"/>
                <a:cs typeface="Times New Roman" panose="02020603050405020304" pitchFamily="18" charset="0"/>
              </a:rPr>
              <a:t>The Turks and Caicos uses the U.S. Dollar as its official currency as of 1973 when the country switched to the U.S. Dollar.</a:t>
            </a:r>
          </a:p>
          <a:p>
            <a:pPr marL="342900" marR="0" lvl="0" indent="-342900" rtl="0" hangingPunct="0">
              <a:lnSpc>
                <a:spcPct val="93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000" dirty="0">
                <a:latin typeface="Times New Roman" panose="02020603050405020304" pitchFamily="18" charset="0"/>
                <a:cs typeface="Times New Roman" panose="02020603050405020304" pitchFamily="18" charset="0"/>
              </a:rPr>
              <a:t>There are no places anywhere to exchange money apart from local banks.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However, the Government does mint coins called Crowns, which feature various animals of the islands, or the national crest, on the reverse, and the Queen on the obverse.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coins are redeemable at the Treasury on par with the dollar (1 crown = 1 U.S. dollar), however, they are generally purchased as tourist souvenirs and not used as actual currency.</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group of coins on a map&#10;&#10;Description automatically generated">
            <a:extLst>
              <a:ext uri="{FF2B5EF4-FFF2-40B4-BE49-F238E27FC236}">
                <a16:creationId xmlns:a16="http://schemas.microsoft.com/office/drawing/2014/main" id="{43205BD9-4607-352B-4EE7-0CAC06B2BEA0}"/>
              </a:ext>
            </a:extLst>
          </p:cNvPr>
          <p:cNvPicPr>
            <a:picLocks noChangeAspect="1"/>
          </p:cNvPicPr>
          <p:nvPr/>
        </p:nvPicPr>
        <p:blipFill rotWithShape="1">
          <a:blip r:embed="rId3">
            <a:extLst>
              <a:ext uri="{28A0092B-C50C-407E-A947-70E740481C1C}">
                <a14:useLocalDpi xmlns:a14="http://schemas.microsoft.com/office/drawing/2010/main" val="0"/>
              </a:ext>
            </a:extLst>
          </a:blip>
          <a:srcRect t="18442"/>
          <a:stretch/>
        </p:blipFill>
        <p:spPr>
          <a:xfrm>
            <a:off x="0" y="2931736"/>
            <a:ext cx="10080625" cy="27388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88900"/>
            <a:ext cx="9359900"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Turks and Caicos</a:t>
            </a:r>
          </a:p>
        </p:txBody>
      </p:sp>
      <p:sp>
        <p:nvSpPr>
          <p:cNvPr id="8" name="TextBox 7">
            <a:extLst>
              <a:ext uri="{FF2B5EF4-FFF2-40B4-BE49-F238E27FC236}">
                <a16:creationId xmlns:a16="http://schemas.microsoft.com/office/drawing/2014/main" id="{E2B205E1-BE19-2E1E-51E7-E88C6EEDAC31}"/>
              </a:ext>
            </a:extLst>
          </p:cNvPr>
          <p:cNvSpPr txBox="1"/>
          <p:nvPr/>
        </p:nvSpPr>
        <p:spPr>
          <a:xfrm>
            <a:off x="320511" y="754143"/>
            <a:ext cx="9587060"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Turks and Caicos Islands are a British Overseas Territory consisting of the larger Caicos Islands and smaller Turks Islands.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are known primarily for tourism and as an offshore financial center. The island’s population as of 2023 was estimated at 59,367, making it the third-largest of the British overseas territories by population, yet one of the smallest by land mass.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islands are southeast of the Bahamas and north of Haiti and the Dominican Republic.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Cockburn Town on Grand Turk has been the capital since 1766 and our port of entry.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total land area for the island chain is 170 sq mi.</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2002 the islands were re-designated a British Overseas Territory, with islanders gaining full British citizenship.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official language of the islands is English, but the population also speaks Turks and Caicos Islands Creole, which is similar to Bahamian Creole.</a:t>
            </a: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59E06E13-1DC0-C271-975F-947CE2C91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D8C15-FA1C-AB32-91CE-721C3ED68F4E}"/>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Grand Turk</a:t>
            </a:r>
          </a:p>
        </p:txBody>
      </p:sp>
      <p:sp>
        <p:nvSpPr>
          <p:cNvPr id="8" name="TextBox 7">
            <a:extLst>
              <a:ext uri="{FF2B5EF4-FFF2-40B4-BE49-F238E27FC236}">
                <a16:creationId xmlns:a16="http://schemas.microsoft.com/office/drawing/2014/main" id="{2E647776-8696-8AED-9986-11BE142E924B}"/>
              </a:ext>
            </a:extLst>
          </p:cNvPr>
          <p:cNvSpPr txBox="1"/>
          <p:nvPr/>
        </p:nvSpPr>
        <p:spPr>
          <a:xfrm>
            <a:off x="320511" y="846030"/>
            <a:ext cx="9587060" cy="255454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Unlike many other Caribbean vacation cruise ports, Grand Turk is a very small island and offers a completely different atmosphere than better-known destinations.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isn’t a crowded city or waterfront, just a laid-back little town with great beaches and a little British Bermudian Colonial heritage.</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little-known fact is the island of Grand Turk played a part in the 1962 Mercury Space Mission. John Glenn’s first step on dry land after returning to Earth was on Grand Turk, and a U.S. Navy Base that was in operation on the island at the time, NAVFAC 104, helped in the recovery operations.</a:t>
            </a:r>
          </a:p>
        </p:txBody>
      </p:sp>
      <p:pic>
        <p:nvPicPr>
          <p:cNvPr id="4" name="Picture 3" descr="A beach with trees and buildings&#10;&#10;Description automatically generated with medium confidence">
            <a:extLst>
              <a:ext uri="{FF2B5EF4-FFF2-40B4-BE49-F238E27FC236}">
                <a16:creationId xmlns:a16="http://schemas.microsoft.com/office/drawing/2014/main" id="{64A42588-409E-DD3B-960B-CB72CF10DF18}"/>
              </a:ext>
            </a:extLst>
          </p:cNvPr>
          <p:cNvPicPr>
            <a:picLocks noChangeAspect="1"/>
          </p:cNvPicPr>
          <p:nvPr/>
        </p:nvPicPr>
        <p:blipFill rotWithShape="1">
          <a:blip r:embed="rId3">
            <a:extLst>
              <a:ext uri="{28A0092B-C50C-407E-A947-70E740481C1C}">
                <a14:useLocalDpi xmlns:a14="http://schemas.microsoft.com/office/drawing/2010/main" val="0"/>
              </a:ext>
            </a:extLst>
          </a:blip>
          <a:srcRect t="18483" b="22277"/>
          <a:stretch/>
        </p:blipFill>
        <p:spPr>
          <a:xfrm>
            <a:off x="-1" y="3530665"/>
            <a:ext cx="10080625" cy="2139885"/>
          </a:xfrm>
          <a:prstGeom prst="rect">
            <a:avLst/>
          </a:prstGeom>
        </p:spPr>
      </p:pic>
    </p:spTree>
    <p:extLst>
      <p:ext uri="{BB962C8B-B14F-4D97-AF65-F5344CB8AC3E}">
        <p14:creationId xmlns:p14="http://schemas.microsoft.com/office/powerpoint/2010/main" val="428010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60" y="0"/>
            <a:ext cx="10078104" cy="5670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ap of the caribbean islands&#10;&#10;Description automatically generated">
            <a:extLst>
              <a:ext uri="{FF2B5EF4-FFF2-40B4-BE49-F238E27FC236}">
                <a16:creationId xmlns:a16="http://schemas.microsoft.com/office/drawing/2014/main" id="{1471266D-7727-137A-254A-C2D42711EF4A}"/>
              </a:ext>
            </a:extLst>
          </p:cNvPr>
          <p:cNvPicPr>
            <a:picLocks noChangeAspect="1"/>
          </p:cNvPicPr>
          <p:nvPr/>
        </p:nvPicPr>
        <p:blipFill rotWithShape="1">
          <a:blip r:embed="rId2">
            <a:extLst>
              <a:ext uri="{28A0092B-C50C-407E-A947-70E740481C1C}">
                <a14:useLocalDpi xmlns:a14="http://schemas.microsoft.com/office/drawing/2010/main" val="0"/>
              </a:ext>
            </a:extLst>
          </a:blip>
          <a:srcRect t="5787" r="6" b="13585"/>
          <a:stretch/>
        </p:blipFill>
        <p:spPr>
          <a:xfrm>
            <a:off x="20" y="1060"/>
            <a:ext cx="10080605" cy="5669490"/>
          </a:xfrm>
          <a:prstGeom prst="rect">
            <a:avLst/>
          </a:prstGeom>
        </p:spPr>
      </p:pic>
    </p:spTree>
    <p:extLst>
      <p:ext uri="{BB962C8B-B14F-4D97-AF65-F5344CB8AC3E}">
        <p14:creationId xmlns:p14="http://schemas.microsoft.com/office/powerpoint/2010/main" val="2922444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Area Map of Turks and Caicos</a:t>
            </a:r>
          </a:p>
        </p:txBody>
      </p:sp>
      <p:pic>
        <p:nvPicPr>
          <p:cNvPr id="3" name="Picture 2" descr="A map of a body of water with a city in the distance&#10;&#10;Description automatically generated">
            <a:extLst>
              <a:ext uri="{FF2B5EF4-FFF2-40B4-BE49-F238E27FC236}">
                <a16:creationId xmlns:a16="http://schemas.microsoft.com/office/drawing/2014/main" id="{0DD194F7-E633-E286-279A-6CBB09E82012}"/>
              </a:ext>
            </a:extLst>
          </p:cNvPr>
          <p:cNvPicPr>
            <a:picLocks noChangeAspect="1"/>
          </p:cNvPicPr>
          <p:nvPr/>
        </p:nvPicPr>
        <p:blipFill rotWithShape="1">
          <a:blip r:embed="rId3">
            <a:extLst>
              <a:ext uri="{28A0092B-C50C-407E-A947-70E740481C1C}">
                <a14:useLocalDpi xmlns:a14="http://schemas.microsoft.com/office/drawing/2010/main" val="0"/>
              </a:ext>
            </a:extLst>
          </a:blip>
          <a:srcRect l="16989"/>
          <a:stretch/>
        </p:blipFill>
        <p:spPr>
          <a:xfrm>
            <a:off x="0" y="-1"/>
            <a:ext cx="10080625" cy="5696614"/>
          </a:xfrm>
          <a:prstGeom prst="rect">
            <a:avLst/>
          </a:prstGeom>
        </p:spPr>
      </p:pic>
      <p:sp>
        <p:nvSpPr>
          <p:cNvPr id="7" name="TextBox 6">
            <a:extLst>
              <a:ext uri="{FF2B5EF4-FFF2-40B4-BE49-F238E27FC236}">
                <a16:creationId xmlns:a16="http://schemas.microsoft.com/office/drawing/2014/main" id="{822AF4AA-40DD-197A-A9DC-63E11CCAAB69}"/>
              </a:ext>
            </a:extLst>
          </p:cNvPr>
          <p:cNvSpPr txBox="1"/>
          <p:nvPr/>
        </p:nvSpPr>
        <p:spPr>
          <a:xfrm>
            <a:off x="4873658" y="1342476"/>
            <a:ext cx="5206967" cy="769441"/>
          </a:xfrm>
          <a:prstGeom prst="rect">
            <a:avLst/>
          </a:prstGeom>
          <a:noFill/>
        </p:spPr>
        <p:txBody>
          <a:bodyPr wrap="square">
            <a:spAutoFit/>
          </a:bodyPr>
          <a:lstStyle/>
          <a:p>
            <a:pPr algn="ctr"/>
            <a:r>
              <a:rPr lang="en-US" sz="4400" dirty="0">
                <a:solidFill>
                  <a:schemeClr val="bg2"/>
                </a:solidFill>
                <a:latin typeface="Times New Roman" panose="02020603050405020304" pitchFamily="18" charset="0"/>
                <a:cs typeface="Times New Roman" panose="02020603050405020304" pitchFamily="18" charset="0"/>
              </a:rPr>
              <a:t>Turks and Caicos</a:t>
            </a:r>
            <a:endParaRPr lang="en-US" sz="4400" dirty="0">
              <a:solidFill>
                <a:schemeClr val="bg2"/>
              </a:solidFill>
            </a:endParaRPr>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984</TotalTime>
  <Words>1651</Words>
  <Application>Microsoft Office PowerPoint</Application>
  <PresentationFormat>Custom</PresentationFormat>
  <Paragraphs>117</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Liberation Sans</vt:lpstr>
      <vt:lpstr>Times New Roman</vt:lpstr>
      <vt:lpstr>Wingdings</vt:lpstr>
      <vt:lpstr>Default</vt:lpstr>
      <vt:lpstr>Grand Turks Island Presented by Marc Silver</vt:lpstr>
      <vt:lpstr>What I Will Cover</vt:lpstr>
      <vt:lpstr>My Port Philosophy</vt:lpstr>
      <vt:lpstr>PowerPoint Presentation</vt:lpstr>
      <vt:lpstr>PowerPoint Presentation</vt:lpstr>
      <vt:lpstr>About Turks and Caicos</vt:lpstr>
      <vt:lpstr>About Grand Turk</vt:lpstr>
      <vt:lpstr>PowerPoint Presentation</vt:lpstr>
      <vt:lpstr>Area Map of Turks and Caicos</vt:lpstr>
      <vt:lpstr>PowerPoint Presentation</vt:lpstr>
      <vt:lpstr>Getting around Grand Turk</vt:lpstr>
      <vt:lpstr>Grand Turk Lighthouse</vt:lpstr>
      <vt:lpstr>PowerPoint Presentation</vt:lpstr>
      <vt:lpstr>The Cruise Center</vt:lpstr>
      <vt:lpstr>The Turks and Caicos Donkeys</vt:lpstr>
      <vt:lpstr>Bajari Beach</vt:lpstr>
      <vt:lpstr>PowerPoint Presentation</vt:lpstr>
      <vt:lpstr>Gibbs Cay</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121</cp:revision>
  <dcterms:created xsi:type="dcterms:W3CDTF">2023-03-25T21:24:27Z</dcterms:created>
  <dcterms:modified xsi:type="dcterms:W3CDTF">2024-08-22T00:44:36Z</dcterms:modified>
</cp:coreProperties>
</file>