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D_2D720C0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376" r:id="rId4"/>
    <p:sldId id="298" r:id="rId5"/>
    <p:sldId id="369" r:id="rId6"/>
    <p:sldId id="330" r:id="rId7"/>
    <p:sldId id="359" r:id="rId8"/>
    <p:sldId id="339" r:id="rId9"/>
    <p:sldId id="364" r:id="rId10"/>
    <p:sldId id="365" r:id="rId11"/>
    <p:sldId id="360" r:id="rId12"/>
    <p:sldId id="366" r:id="rId13"/>
    <p:sldId id="367" r:id="rId14"/>
    <p:sldId id="261" r:id="rId15"/>
    <p:sldId id="368" r:id="rId16"/>
    <p:sldId id="317" r:id="rId17"/>
    <p:sldId id="351" r:id="rId18"/>
    <p:sldId id="370" r:id="rId19"/>
    <p:sldId id="371" r:id="rId20"/>
    <p:sldId id="372" r:id="rId21"/>
    <p:sldId id="373" r:id="rId22"/>
    <p:sldId id="374" r:id="rId23"/>
    <p:sldId id="375" r:id="rId24"/>
    <p:sldId id="349" r:id="rId25"/>
    <p:sldId id="325" r:id="rId26"/>
    <p:sldId id="326" r:id="rId27"/>
    <p:sldId id="361" r:id="rId28"/>
    <p:sldId id="322" r:id="rId29"/>
    <p:sldId id="346" r:id="rId30"/>
    <p:sldId id="328" r:id="rId31"/>
    <p:sldId id="358" r:id="rId32"/>
    <p:sldId id="304"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9" d="100"/>
          <a:sy n="79" d="100"/>
        </p:scale>
        <p:origin x="792" y="114"/>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3D_2D720C08.xml><?xml version="1.0" encoding="utf-8"?>
<p188:cmLst xmlns:a="http://schemas.openxmlformats.org/drawingml/2006/main" xmlns:r="http://schemas.openxmlformats.org/officeDocument/2006/relationships" xmlns:p188="http://schemas.microsoft.com/office/powerpoint/2018/8/main">
  <p188:cm id="{A51D40FF-0328-4CD0-AA73-23E56B492568}" authorId="{5A6809BF-033D-8017-B196-2FD9BEB1A563}" created="2024-10-24T03:00:50.066">
    <ac:deMkLst xmlns:ac="http://schemas.microsoft.com/office/drawing/2013/main/command">
      <pc:docMk xmlns:pc="http://schemas.microsoft.com/office/powerpoint/2013/main/command"/>
      <pc:sldMk xmlns:pc="http://schemas.microsoft.com/office/powerpoint/2013/main/command" cId="762448904" sldId="317"/>
      <ac:spMk id="3" creationId="{31181A93-A47D-92E2-005D-29FE84022404}"/>
    </ac:deMkLst>
    <p188:txBody>
      <a:bodyPr/>
      <a:lstStyle/>
      <a:p>
        <a:r>
          <a:rPr lang="en-US"/>
          <a:t>Šumadija’s central location also makes it a key destination for wine tourism, with many visitors drawn to its picturesque landscapes and charming wineries​.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392339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30</a:t>
            </a:fld>
            <a:endParaRPr lang="en-US" dirty="0"/>
          </a:p>
        </p:txBody>
      </p:sp>
    </p:spTree>
    <p:extLst>
      <p:ext uri="{BB962C8B-B14F-4D97-AF65-F5344CB8AC3E}">
        <p14:creationId xmlns:p14="http://schemas.microsoft.com/office/powerpoint/2010/main" val="281487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420136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dirty="0"/>
          </a:p>
        </p:txBody>
      </p:sp>
    </p:spTree>
    <p:extLst>
      <p:ext uri="{BB962C8B-B14F-4D97-AF65-F5344CB8AC3E}">
        <p14:creationId xmlns:p14="http://schemas.microsoft.com/office/powerpoint/2010/main" val="12191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dirty="0"/>
          </a:p>
        </p:txBody>
      </p:sp>
    </p:spTree>
    <p:extLst>
      <p:ext uri="{BB962C8B-B14F-4D97-AF65-F5344CB8AC3E}">
        <p14:creationId xmlns:p14="http://schemas.microsoft.com/office/powerpoint/2010/main" val="128589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dirty="0"/>
          </a:p>
        </p:txBody>
      </p:sp>
    </p:spTree>
    <p:extLst>
      <p:ext uri="{BB962C8B-B14F-4D97-AF65-F5344CB8AC3E}">
        <p14:creationId xmlns:p14="http://schemas.microsoft.com/office/powerpoint/2010/main" val="370679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dirty="0"/>
          </a:p>
        </p:txBody>
      </p:sp>
    </p:spTree>
    <p:extLst>
      <p:ext uri="{BB962C8B-B14F-4D97-AF65-F5344CB8AC3E}">
        <p14:creationId xmlns:p14="http://schemas.microsoft.com/office/powerpoint/2010/main" val="315329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68964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dirty="0"/>
          </a:p>
        </p:txBody>
      </p:sp>
    </p:spTree>
    <p:extLst>
      <p:ext uri="{BB962C8B-B14F-4D97-AF65-F5344CB8AC3E}">
        <p14:creationId xmlns:p14="http://schemas.microsoft.com/office/powerpoint/2010/main" val="270112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dirty="0"/>
          </a:p>
        </p:txBody>
      </p:sp>
    </p:spTree>
    <p:extLst>
      <p:ext uri="{BB962C8B-B14F-4D97-AF65-F5344CB8AC3E}">
        <p14:creationId xmlns:p14="http://schemas.microsoft.com/office/powerpoint/2010/main" val="404331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120923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10/27/2024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10/27/2024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3D_2D720C0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room with barrels in a cave&#10;&#10;Description automatically generated">
            <a:extLst>
              <a:ext uri="{FF2B5EF4-FFF2-40B4-BE49-F238E27FC236}">
                <a16:creationId xmlns:a16="http://schemas.microsoft.com/office/drawing/2014/main" id="{71BABB57-3E39-621E-AFD9-CC0CC21159D6}"/>
              </a:ext>
            </a:extLst>
          </p:cNvPr>
          <p:cNvPicPr>
            <a:picLocks noChangeAspect="1"/>
          </p:cNvPicPr>
          <p:nvPr/>
        </p:nvPicPr>
        <p:blipFill>
          <a:blip r:embed="rId3">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852616"/>
            <a:ext cx="12192000" cy="6005384"/>
          </a:xfrm>
        </p:spPr>
        <p:txBody>
          <a:bodyPr anchor="ctr">
            <a:noAutofit/>
          </a:bodyPr>
          <a:lstStyle/>
          <a:p>
            <a:pPr>
              <a:lnSpc>
                <a:spcPct val="115000"/>
              </a:lnSpc>
              <a:spcBef>
                <a:spcPts val="0"/>
              </a:spcBef>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An Introduction to Wine in Tunisia</a:t>
            </a:r>
            <a:br>
              <a:rPr lang="en-US" sz="5000" kern="100" dirty="0">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Significant Wine Regions</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6126756" y="1170432"/>
            <a:ext cx="6065244" cy="5535168"/>
          </a:xfrm>
        </p:spPr>
        <p:txBody>
          <a:bodyPr>
            <a:noAutofit/>
          </a:bodyPr>
          <a:lstStyle/>
          <a:p>
            <a:pPr marL="457200" lvl="0" indent="-457200" algn="l">
              <a:lnSpc>
                <a:spcPct val="100000"/>
              </a:lnSpc>
              <a:buFont typeface="Arial" panose="020B0604020202020204" pitchFamily="34" charset="0"/>
              <a:buChar char="•"/>
            </a:pPr>
            <a:r>
              <a:rPr lang="en-US" b="1" dirty="0"/>
              <a:t>Northern Region</a:t>
            </a:r>
            <a:r>
              <a:rPr lang="en-US" dirty="0"/>
              <a:t>: Tunisia’s northern wine region is characterized by its proximity to the Mediterranean Sea, which has a moderating influence on the climate, keeping it milder and less arid than inland areas. </a:t>
            </a:r>
          </a:p>
        </p:txBody>
      </p:sp>
      <p:pic>
        <p:nvPicPr>
          <p:cNvPr id="4" name="Picture 3" descr="A map of the middle east&#10;&#10;Description automatically generated">
            <a:extLst>
              <a:ext uri="{FF2B5EF4-FFF2-40B4-BE49-F238E27FC236}">
                <a16:creationId xmlns:a16="http://schemas.microsoft.com/office/drawing/2014/main" id="{E0150317-840A-4756-51C5-087035A6A969}"/>
              </a:ext>
            </a:extLst>
          </p:cNvPr>
          <p:cNvPicPr>
            <a:picLocks noChangeAspect="1"/>
          </p:cNvPicPr>
          <p:nvPr/>
        </p:nvPicPr>
        <p:blipFill>
          <a:blip r:embed="rId2">
            <a:extLst>
              <a:ext uri="{28A0092B-C50C-407E-A947-70E740481C1C}">
                <a14:useLocalDpi xmlns:a14="http://schemas.microsoft.com/office/drawing/2010/main" val="0"/>
              </a:ext>
            </a:extLst>
          </a:blip>
          <a:srcRect l="27999" t="1" r="5219" b="85297"/>
          <a:stretch/>
        </p:blipFill>
        <p:spPr>
          <a:xfrm>
            <a:off x="-36576" y="1170432"/>
            <a:ext cx="6101822" cy="2694432"/>
          </a:xfrm>
          <a:prstGeom prst="rect">
            <a:avLst/>
          </a:prstGeom>
        </p:spPr>
      </p:pic>
      <p:sp>
        <p:nvSpPr>
          <p:cNvPr id="8" name="TextBox 7">
            <a:extLst>
              <a:ext uri="{FF2B5EF4-FFF2-40B4-BE49-F238E27FC236}">
                <a16:creationId xmlns:a16="http://schemas.microsoft.com/office/drawing/2014/main" id="{E8FB2ACE-99AB-22E4-3E2F-DA8C238FCD23}"/>
              </a:ext>
            </a:extLst>
          </p:cNvPr>
          <p:cNvSpPr txBox="1"/>
          <p:nvPr/>
        </p:nvSpPr>
        <p:spPr>
          <a:xfrm>
            <a:off x="237744" y="4054501"/>
            <a:ext cx="11954256" cy="2246769"/>
          </a:xfrm>
          <a:prstGeom prst="rect">
            <a:avLst/>
          </a:prstGeom>
          <a:noFill/>
        </p:spPr>
        <p:txBody>
          <a:bodyPr wrap="square">
            <a:spAutoFit/>
          </a:bodyPr>
          <a:lstStyle/>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Here, the terroir is shaped by limestone-rich soils and relatively high humidity, allowing for the production of elegant, fruit-forward wines with good structure.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region specializes in red varietals, such as Syrah and Carignan, which develop complexity due to the slower ripening process enabled by cooler nights.</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84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Lesser-Known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1"/>
            <a:ext cx="11338560" cy="3657601"/>
          </a:xfrm>
        </p:spPr>
        <p:txBody>
          <a:bodyPr>
            <a:noAutofit/>
          </a:bodyPr>
          <a:lstStyle/>
          <a:p>
            <a:pPr marL="457200" indent="-457200" algn="l">
              <a:buFont typeface="Arial" panose="020B0604020202020204" pitchFamily="34" charset="0"/>
              <a:buChar char="•"/>
            </a:pPr>
            <a:r>
              <a:rPr lang="en-US" dirty="0"/>
              <a:t>While lesser-known regions may not produce as much volume as Cap Bon or the North, they add valuable diversity to Tunisia’s overall wine profile. </a:t>
            </a:r>
          </a:p>
          <a:p>
            <a:pPr marL="457200" indent="-457200" algn="l">
              <a:buFont typeface="Arial" panose="020B0604020202020204" pitchFamily="34" charset="0"/>
              <a:buChar char="•"/>
            </a:pPr>
            <a:r>
              <a:rPr lang="en-US" dirty="0"/>
              <a:t>These regions experiment </a:t>
            </a:r>
            <a:br>
              <a:rPr lang="en-US" dirty="0"/>
            </a:br>
            <a:r>
              <a:rPr lang="en-US" dirty="0"/>
              <a:t>with grape varieties, different </a:t>
            </a:r>
            <a:br>
              <a:rPr lang="en-US" dirty="0"/>
            </a:br>
            <a:r>
              <a:rPr lang="en-US" dirty="0"/>
              <a:t>vineyard management </a:t>
            </a:r>
            <a:br>
              <a:rPr lang="en-US" dirty="0"/>
            </a:br>
            <a:r>
              <a:rPr lang="en-US" dirty="0"/>
              <a:t>practices, and winemaking </a:t>
            </a:r>
            <a:br>
              <a:rPr lang="en-US" dirty="0"/>
            </a:br>
            <a:r>
              <a:rPr lang="en-US" dirty="0"/>
              <a:t>techniques, contributing a </a:t>
            </a:r>
            <a:br>
              <a:rPr lang="en-US" dirty="0"/>
            </a:br>
            <a:r>
              <a:rPr lang="en-US" dirty="0"/>
              <a:t>unique, artisanal quality to </a:t>
            </a:r>
            <a:br>
              <a:rPr lang="en-US" dirty="0"/>
            </a:br>
            <a:r>
              <a:rPr lang="en-US" dirty="0"/>
              <a:t>the nation’s wine landscape.</a:t>
            </a:r>
          </a:p>
        </p:txBody>
      </p:sp>
      <p:pic>
        <p:nvPicPr>
          <p:cNvPr id="5" name="Picture 4" descr="A pie chart of wine&#10;&#10;Description automatically generated">
            <a:extLst>
              <a:ext uri="{FF2B5EF4-FFF2-40B4-BE49-F238E27FC236}">
                <a16:creationId xmlns:a16="http://schemas.microsoft.com/office/drawing/2014/main" id="{56944DE2-3920-68F0-DEDA-AA148B373747}"/>
              </a:ext>
            </a:extLst>
          </p:cNvPr>
          <p:cNvPicPr>
            <a:picLocks noChangeAspect="1"/>
          </p:cNvPicPr>
          <p:nvPr/>
        </p:nvPicPr>
        <p:blipFill>
          <a:blip r:embed="rId2">
            <a:extLst>
              <a:ext uri="{28A0092B-C50C-407E-A947-70E740481C1C}">
                <a14:useLocalDpi xmlns:a14="http://schemas.microsoft.com/office/drawing/2010/main" val="0"/>
              </a:ext>
            </a:extLst>
          </a:blip>
          <a:srcRect l="3466"/>
          <a:stretch/>
        </p:blipFill>
        <p:spPr>
          <a:xfrm>
            <a:off x="5548184" y="2095500"/>
            <a:ext cx="6643816" cy="4762499"/>
          </a:xfrm>
          <a:prstGeom prst="rect">
            <a:avLst/>
          </a:prstGeom>
        </p:spPr>
      </p:pic>
    </p:spTree>
    <p:extLst>
      <p:ext uri="{BB962C8B-B14F-4D97-AF65-F5344CB8AC3E}">
        <p14:creationId xmlns:p14="http://schemas.microsoft.com/office/powerpoint/2010/main" val="2945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Lesser-Known Regions</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618976" cy="2596896"/>
          </a:xfrm>
        </p:spPr>
        <p:txBody>
          <a:bodyPr>
            <a:noAutofit/>
          </a:bodyPr>
          <a:lstStyle/>
          <a:p>
            <a:pPr marL="457200" lvl="0" indent="-457200" algn="l">
              <a:buFont typeface="Arial" panose="020B0604020202020204" pitchFamily="34" charset="0"/>
              <a:buChar char="•"/>
            </a:pPr>
            <a:r>
              <a:rPr lang="en-US" b="1" dirty="0"/>
              <a:t>Central Region</a:t>
            </a:r>
            <a:r>
              <a:rPr lang="en-US" dirty="0"/>
              <a:t>: The central wine region is inland, marked by its more continental climate, which experiences hotter temperatures and more pronounced seasonal variation than coastal areas. </a:t>
            </a:r>
          </a:p>
          <a:p>
            <a:pPr marL="457200" lvl="0" indent="-457200" algn="l">
              <a:buFont typeface="Arial" panose="020B0604020202020204" pitchFamily="34" charset="0"/>
              <a:buChar char="•"/>
            </a:pPr>
            <a:r>
              <a:rPr lang="en-US" dirty="0"/>
              <a:t>This climate produces wines with concentrated flavors and bolder profiles, often achieved through techniques that encourage vine stress and enhance flavor intensity. </a:t>
            </a:r>
          </a:p>
        </p:txBody>
      </p:sp>
      <p:pic>
        <p:nvPicPr>
          <p:cNvPr id="5" name="Picture 4" descr="A map of the middle east&#10;&#10;Description automatically generated">
            <a:extLst>
              <a:ext uri="{FF2B5EF4-FFF2-40B4-BE49-F238E27FC236}">
                <a16:creationId xmlns:a16="http://schemas.microsoft.com/office/drawing/2014/main" id="{3583332C-D6E6-A7EA-18EA-6F8E09693B50}"/>
              </a:ext>
            </a:extLst>
          </p:cNvPr>
          <p:cNvPicPr>
            <a:picLocks noChangeAspect="1"/>
          </p:cNvPicPr>
          <p:nvPr/>
        </p:nvPicPr>
        <p:blipFill>
          <a:blip r:embed="rId2">
            <a:extLst>
              <a:ext uri="{28A0092B-C50C-407E-A947-70E740481C1C}">
                <a14:useLocalDpi xmlns:a14="http://schemas.microsoft.com/office/drawing/2010/main" val="0"/>
              </a:ext>
            </a:extLst>
          </a:blip>
          <a:srcRect t="-3625" b="69492"/>
          <a:stretch/>
        </p:blipFill>
        <p:spPr>
          <a:xfrm>
            <a:off x="0" y="3299253"/>
            <a:ext cx="5197257" cy="3558745"/>
          </a:xfrm>
          <a:prstGeom prst="rect">
            <a:avLst/>
          </a:prstGeom>
        </p:spPr>
      </p:pic>
      <p:sp>
        <p:nvSpPr>
          <p:cNvPr id="7" name="TextBox 6">
            <a:extLst>
              <a:ext uri="{FF2B5EF4-FFF2-40B4-BE49-F238E27FC236}">
                <a16:creationId xmlns:a16="http://schemas.microsoft.com/office/drawing/2014/main" id="{16A5FC06-7405-146C-5E36-61A6D801B098}"/>
              </a:ext>
            </a:extLst>
          </p:cNvPr>
          <p:cNvSpPr txBox="1"/>
          <p:nvPr/>
        </p:nvSpPr>
        <p:spPr>
          <a:xfrm>
            <a:off x="5303520" y="3718560"/>
            <a:ext cx="6486144"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Grapes like Mourvèdre and Merlot are well-suited to this region, yielding robust reds with notes of dark fruit, leather, and spice.</a:t>
            </a:r>
          </a:p>
        </p:txBody>
      </p:sp>
    </p:spTree>
    <p:extLst>
      <p:ext uri="{BB962C8B-B14F-4D97-AF65-F5344CB8AC3E}">
        <p14:creationId xmlns:p14="http://schemas.microsoft.com/office/powerpoint/2010/main" val="13661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Lesser-Known Regions</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5181600"/>
          </a:xfrm>
        </p:spPr>
        <p:txBody>
          <a:bodyPr>
            <a:no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b="1" kern="100" dirty="0">
                <a:effectLst/>
                <a:ea typeface="Aptos" panose="020B0004020202020204" pitchFamily="34" charset="0"/>
              </a:rPr>
              <a:t>Mountainous Foothills</a:t>
            </a:r>
            <a:r>
              <a:rPr lang="en-US" kern="100" dirty="0">
                <a:effectLst/>
                <a:ea typeface="Aptos" panose="020B0004020202020204" pitchFamily="34" charset="0"/>
              </a:rPr>
              <a:t>: Some vineyards in the northern foothills near Tunisia’s mountain ranges explore unique microclimates that combine altitude with the Mediterranean's influence. </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This area is still relatively experimental in terms of viticulture, with vintners testing the potential of both indigenous and international grape varieties. </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The wines from these higher altitudes </a:t>
            </a:r>
            <a:br>
              <a:rPr lang="en-US" kern="100" dirty="0">
                <a:effectLst/>
                <a:ea typeface="Aptos" panose="020B0004020202020204" pitchFamily="34" charset="0"/>
              </a:rPr>
            </a:br>
            <a:r>
              <a:rPr lang="en-US" kern="100" dirty="0">
                <a:effectLst/>
                <a:ea typeface="Aptos" panose="020B0004020202020204" pitchFamily="34" charset="0"/>
              </a:rPr>
              <a:t>often have vibrant acidity, bright fruit </a:t>
            </a:r>
            <a:br>
              <a:rPr lang="en-US" kern="100" dirty="0">
                <a:effectLst/>
                <a:ea typeface="Aptos" panose="020B0004020202020204" pitchFamily="34" charset="0"/>
              </a:rPr>
            </a:br>
            <a:r>
              <a:rPr lang="en-US" kern="100" dirty="0">
                <a:effectLst/>
                <a:ea typeface="Aptos" panose="020B0004020202020204" pitchFamily="34" charset="0"/>
              </a:rPr>
              <a:t>characteristics, and complex minerality</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496FD672-36D2-334A-3A7D-3B0309E7D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472" y="3767328"/>
            <a:ext cx="5494528" cy="309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Lesser-Known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21276" y="1313443"/>
            <a:ext cx="11273316" cy="1880861"/>
          </a:xfrm>
        </p:spPr>
        <p:txBody>
          <a:bodyPr>
            <a:noAutofit/>
          </a:bodyPr>
          <a:lstStyle/>
          <a:p>
            <a:pPr algn="l"/>
            <a:r>
              <a:rPr lang="en-US" b="1" dirty="0"/>
              <a:t>Coastal Plains:</a:t>
            </a:r>
            <a:endParaRPr lang="en-US" dirty="0"/>
          </a:p>
          <a:p>
            <a:pPr marL="457200" indent="-457200" algn="l">
              <a:buFont typeface="Arial" panose="020B0604020202020204" pitchFamily="34" charset="0"/>
              <a:buChar char="•"/>
            </a:pPr>
            <a:r>
              <a:rPr lang="en-US" dirty="0"/>
              <a:t>The coastal plains are influenced by the Mediterranean's cooling breezes, which slow grape maturation and create wines with balanced acidity and freshness. </a:t>
            </a:r>
          </a:p>
          <a:p>
            <a:pPr lvl="0"/>
            <a:endParaRPr lang="en-US" dirty="0"/>
          </a:p>
        </p:txBody>
      </p:sp>
      <p:pic>
        <p:nvPicPr>
          <p:cNvPr id="4" name="Picture 3" descr="A map of the middle east&#10;&#10;Description automatically generated">
            <a:extLst>
              <a:ext uri="{FF2B5EF4-FFF2-40B4-BE49-F238E27FC236}">
                <a16:creationId xmlns:a16="http://schemas.microsoft.com/office/drawing/2014/main" id="{F0ACB3D5-F9AB-BD6C-2D04-0661DAA7AB66}"/>
              </a:ext>
            </a:extLst>
          </p:cNvPr>
          <p:cNvPicPr>
            <a:picLocks noChangeAspect="1"/>
          </p:cNvPicPr>
          <p:nvPr/>
        </p:nvPicPr>
        <p:blipFill>
          <a:blip r:embed="rId3">
            <a:extLst>
              <a:ext uri="{28A0092B-C50C-407E-A947-70E740481C1C}">
                <a14:useLocalDpi xmlns:a14="http://schemas.microsoft.com/office/drawing/2010/main" val="0"/>
              </a:ext>
            </a:extLst>
          </a:blip>
          <a:srcRect l="50404" t="-3625" r="4185" b="69492"/>
          <a:stretch/>
        </p:blipFill>
        <p:spPr>
          <a:xfrm>
            <a:off x="0" y="2660161"/>
            <a:ext cx="2780270" cy="4192238"/>
          </a:xfrm>
          <a:prstGeom prst="rect">
            <a:avLst/>
          </a:prstGeom>
        </p:spPr>
      </p:pic>
      <p:sp>
        <p:nvSpPr>
          <p:cNvPr id="6" name="TextBox 5">
            <a:extLst>
              <a:ext uri="{FF2B5EF4-FFF2-40B4-BE49-F238E27FC236}">
                <a16:creationId xmlns:a16="http://schemas.microsoft.com/office/drawing/2014/main" id="{8FB884E3-C483-101A-E204-D50A9D906755}"/>
              </a:ext>
            </a:extLst>
          </p:cNvPr>
          <p:cNvSpPr txBox="1"/>
          <p:nvPr/>
        </p:nvSpPr>
        <p:spPr>
          <a:xfrm>
            <a:off x="3048000" y="3001954"/>
            <a:ext cx="8546592" cy="3108543"/>
          </a:xfrm>
          <a:prstGeom prst="rect">
            <a:avLst/>
          </a:prstGeom>
          <a:noFill/>
        </p:spPr>
        <p:txBody>
          <a:bodyPr wrap="square">
            <a:spAutoFit/>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area also supports the production of crisp, aromatic whites, particularly from grape varieties like Muscat and Chardonnay, which retain their floral notes and minerality.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Coastal wines here are often enjoyed young and have become popular locally as table wines that pair well with Tunisia’s seafood-rich cuisine.</a:t>
            </a:r>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Emerging Trends and Experimental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33984" y="1414272"/>
            <a:ext cx="11558015" cy="5579652"/>
          </a:xfrm>
        </p:spPr>
        <p:txBody>
          <a:bodyPr>
            <a:noAutofit/>
          </a:bodyPr>
          <a:lstStyle/>
          <a:p>
            <a:pPr marL="457200" indent="-457200" algn="l">
              <a:buFont typeface="Arial" panose="020B0604020202020204" pitchFamily="34" charset="0"/>
              <a:buChar char="•"/>
            </a:pPr>
            <a:r>
              <a:rPr lang="en-US" dirty="0"/>
              <a:t>Tunisia’s wine regions are increasingly focused on producing premium wines, and the industry is seeing a trend toward sustainable viticulture and experimentation. </a:t>
            </a:r>
          </a:p>
          <a:p>
            <a:pPr marL="457200" indent="-457200" algn="l">
              <a:buFont typeface="Arial" panose="020B0604020202020204" pitchFamily="34" charset="0"/>
              <a:buChar char="•"/>
            </a:pPr>
            <a:r>
              <a:rPr lang="en-US" dirty="0"/>
              <a:t>Some vineyards are beginning to implement organic practices, while others are experimenting with biodynamic principles to further refine their wine quality. </a:t>
            </a:r>
          </a:p>
          <a:p>
            <a:pPr marL="457200" indent="-457200" algn="l">
              <a:buFont typeface="Arial" panose="020B0604020202020204" pitchFamily="34" charset="0"/>
              <a:buChar char="•"/>
            </a:pPr>
            <a:r>
              <a:rPr lang="en-US" dirty="0"/>
              <a:t>This shift is especially prevalent in the northern and Cap Bon regions, where wineries are exploring natural winemaking techniques that enhance the expression of Tunisia’s terroir.</a:t>
            </a:r>
          </a:p>
          <a:p>
            <a:pPr marL="457200" indent="-457200" algn="l">
              <a:buFont typeface="Arial" panose="020B0604020202020204" pitchFamily="34" charset="0"/>
              <a:buChar char="•"/>
            </a:pPr>
            <a:r>
              <a:rPr lang="en-US" dirty="0"/>
              <a:t>By focusing on distinctive, regional characteristics and prioritizing quality over quantity, Tunisia’s wine regions are gaining international recognition, proving that this North African nation has much to offer the global wine scene.</a:t>
            </a:r>
          </a:p>
        </p:txBody>
      </p:sp>
    </p:spTree>
    <p:extLst>
      <p:ext uri="{BB962C8B-B14F-4D97-AF65-F5344CB8AC3E}">
        <p14:creationId xmlns:p14="http://schemas.microsoft.com/office/powerpoint/2010/main" val="11300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2"/>
            <a:ext cx="12192000" cy="1087394"/>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Tunisia's Terroir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90144" y="1087396"/>
            <a:ext cx="11801856" cy="5770603"/>
          </a:xfrm>
        </p:spPr>
        <p:txBody>
          <a:bodyPr>
            <a:noAutofit/>
          </a:bodyPr>
          <a:lstStyle/>
          <a:p>
            <a:pPr algn="l"/>
            <a:r>
              <a:rPr lang="en-US" sz="2200" b="1" dirty="0"/>
              <a:t>Geological Factors</a:t>
            </a:r>
            <a:endParaRPr lang="en-US" sz="2200" dirty="0"/>
          </a:p>
          <a:p>
            <a:pPr marL="457200" indent="-457200" algn="l">
              <a:buFont typeface="Arial" panose="020B0604020202020204" pitchFamily="34" charset="0"/>
              <a:buChar char="•"/>
            </a:pPr>
            <a:r>
              <a:rPr lang="en-US" sz="2200" dirty="0"/>
              <a:t>Tunisia’s terroir is shaped by a diverse landscape that includes </a:t>
            </a:r>
            <a:br>
              <a:rPr lang="en-US" sz="2200" dirty="0"/>
            </a:br>
            <a:r>
              <a:rPr lang="en-US" sz="2200" dirty="0"/>
              <a:t>mountains, fertile plains, and coastal regions. </a:t>
            </a:r>
          </a:p>
          <a:p>
            <a:pPr marL="457200" indent="-457200" algn="l">
              <a:buFont typeface="Arial" panose="020B0604020202020204" pitchFamily="34" charset="0"/>
              <a:buChar char="•"/>
            </a:pPr>
            <a:r>
              <a:rPr lang="en-US" sz="2200" dirty="0"/>
              <a:t>The northern areas benefit from rich, alluvial soils, while other </a:t>
            </a:r>
            <a:br>
              <a:rPr lang="en-US" sz="2200" dirty="0"/>
            </a:br>
            <a:r>
              <a:rPr lang="en-US" sz="2200" dirty="0"/>
              <a:t>regions have limestone and clay compositions, providing a </a:t>
            </a:r>
            <a:br>
              <a:rPr lang="en-US" sz="2200" dirty="0"/>
            </a:br>
            <a:r>
              <a:rPr lang="en-US" sz="2200" dirty="0"/>
              <a:t>variety of terroirs that can accommodate a wide range of grape </a:t>
            </a:r>
            <a:br>
              <a:rPr lang="en-US" sz="2200" dirty="0"/>
            </a:br>
            <a:r>
              <a:rPr lang="en-US" sz="2200" dirty="0"/>
              <a:t>varieties.</a:t>
            </a:r>
          </a:p>
          <a:p>
            <a:pPr algn="l"/>
            <a:r>
              <a:rPr lang="en-US" sz="2200" b="1" dirty="0"/>
              <a:t>Climatic Influences</a:t>
            </a:r>
            <a:endParaRPr lang="en-US" sz="2200" dirty="0"/>
          </a:p>
          <a:p>
            <a:pPr marL="457200" indent="-457200" algn="l">
              <a:buFont typeface="Arial" panose="020B0604020202020204" pitchFamily="34" charset="0"/>
              <a:buChar char="•"/>
            </a:pPr>
            <a:r>
              <a:rPr lang="en-US" sz="2200" dirty="0"/>
              <a:t>Tunisia’s Mediterranean climate, with its warm, dry summers and mild, wet winters, is highly conducive to grape cultivation. </a:t>
            </a:r>
          </a:p>
          <a:p>
            <a:pPr marL="457200" indent="-457200" algn="l">
              <a:buFont typeface="Arial" panose="020B0604020202020204" pitchFamily="34" charset="0"/>
              <a:buChar char="•"/>
            </a:pPr>
            <a:r>
              <a:rPr lang="en-US" sz="2200" dirty="0"/>
              <a:t>The sea’s moderating effect reduces temperature extremes, allowing grapes to ripen gradually and develop balanced acidity and flavor.</a:t>
            </a:r>
          </a:p>
          <a:p>
            <a:pPr algn="l"/>
            <a:r>
              <a:rPr lang="en-US" sz="2200" b="1" dirty="0"/>
              <a:t>Geographical Characteristics</a:t>
            </a:r>
            <a:endParaRPr lang="en-US" sz="2200" dirty="0"/>
          </a:p>
          <a:p>
            <a:pPr marL="457200" indent="-457200" algn="l">
              <a:buFont typeface="Arial" panose="020B0604020202020204" pitchFamily="34" charset="0"/>
              <a:buChar char="•"/>
            </a:pPr>
            <a:r>
              <a:rPr lang="en-US" sz="2200" dirty="0"/>
              <a:t>The geographical diversity of Tunisia, from coastal plains to elevated inland areas, allows for a range of microclimates. These variations support different grape varieties, enhancing the complexity and diversity of Tunisian wines.</a:t>
            </a:r>
            <a:endParaRPr lang="en-US" sz="2200" kern="100" dirty="0">
              <a:effectLst/>
              <a:ea typeface="Aptos" panose="020B0004020202020204" pitchFamily="34" charset="0"/>
            </a:endParaRPr>
          </a:p>
        </p:txBody>
      </p:sp>
      <p:pic>
        <p:nvPicPr>
          <p:cNvPr id="6" name="Picture 5" descr="A landscape with a city and a body of water&#10;&#10;Description automatically generated">
            <a:extLst>
              <a:ext uri="{FF2B5EF4-FFF2-40B4-BE49-F238E27FC236}">
                <a16:creationId xmlns:a16="http://schemas.microsoft.com/office/drawing/2014/main" id="{0FBFA22E-448B-BA9F-9849-0111BD78D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053079"/>
            <a:ext cx="3962400" cy="2968704"/>
          </a:xfrm>
          <a:prstGeom prst="rect">
            <a:avLst/>
          </a:prstGeom>
        </p:spPr>
      </p:pic>
    </p:spTree>
    <p:extLst>
      <p:ext uri="{BB962C8B-B14F-4D97-AF65-F5344CB8AC3E}">
        <p14:creationId xmlns:p14="http://schemas.microsoft.com/office/powerpoint/2010/main" val="762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0" y="1252976"/>
            <a:ext cx="11338560" cy="2038864"/>
          </a:xfrm>
        </p:spPr>
        <p:txBody>
          <a:bodyPr>
            <a:noAutofit/>
          </a:bodyPr>
          <a:lstStyle/>
          <a:p>
            <a:pPr algn="l"/>
            <a:r>
              <a:rPr lang="en-US" b="1" dirty="0"/>
              <a:t>Carignan</a:t>
            </a:r>
            <a:endParaRPr lang="en-US" dirty="0"/>
          </a:p>
          <a:p>
            <a:pPr marL="457200" lvl="0" indent="-457200" algn="l">
              <a:buFont typeface="Arial" panose="020B0604020202020204" pitchFamily="34" charset="0"/>
              <a:buChar char="•"/>
            </a:pPr>
            <a:r>
              <a:rPr lang="en-US" b="1" dirty="0"/>
              <a:t>Description</a:t>
            </a:r>
            <a:r>
              <a:rPr lang="en-US" dirty="0"/>
              <a:t>: Carignan is one of Tunisia’s most prominent grape varieties, often producing wines with medium to full body, vibrant acidity, and rich fruit flavors such as raspberry and blackberry.</a:t>
            </a:r>
          </a:p>
        </p:txBody>
      </p:sp>
      <p:pic>
        <p:nvPicPr>
          <p:cNvPr id="5" name="Picture 4" descr="A bottle of wine and a glass of wine&#10;&#10;Description automatically generated">
            <a:extLst>
              <a:ext uri="{FF2B5EF4-FFF2-40B4-BE49-F238E27FC236}">
                <a16:creationId xmlns:a16="http://schemas.microsoft.com/office/drawing/2014/main" id="{E29F7226-28F3-6A61-3FF5-7CECE3067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9721"/>
            <a:ext cx="3901440" cy="4161535"/>
          </a:xfrm>
          <a:prstGeom prst="rect">
            <a:avLst/>
          </a:prstGeom>
        </p:spPr>
      </p:pic>
      <p:sp>
        <p:nvSpPr>
          <p:cNvPr id="7" name="TextBox 6">
            <a:extLst>
              <a:ext uri="{FF2B5EF4-FFF2-40B4-BE49-F238E27FC236}">
                <a16:creationId xmlns:a16="http://schemas.microsoft.com/office/drawing/2014/main" id="{4F7AE424-3928-4FCA-F429-09FEC8ED143D}"/>
              </a:ext>
            </a:extLst>
          </p:cNvPr>
          <p:cNvSpPr txBox="1"/>
          <p:nvPr/>
        </p:nvSpPr>
        <p:spPr>
          <a:xfrm>
            <a:off x="3279648" y="3115222"/>
            <a:ext cx="8363712" cy="3108543"/>
          </a:xfrm>
          <a:prstGeom prst="rect">
            <a:avLst/>
          </a:prstGeom>
          <a:noFill/>
        </p:spPr>
        <p:txBody>
          <a:bodyPr wrap="square">
            <a:spAutoFit/>
          </a:bodyPr>
          <a:lstStyle/>
          <a:p>
            <a:pPr marL="457200" lvl="0" indent="-457200" algn="l">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Regional Varieties</a:t>
            </a:r>
            <a:r>
              <a:rPr lang="en-US" sz="2800" dirty="0">
                <a:latin typeface="Times New Roman" panose="02020603050405020304" pitchFamily="18" charset="0"/>
                <a:cs typeface="Times New Roman" panose="02020603050405020304" pitchFamily="18" charset="0"/>
              </a:rPr>
              <a:t>: Tunisian Carignan has its unique profile, influenced by local terroir, often with hints of Mediterranean herbs and spices that distinguish it from Carignan found in other wine regions. </a:t>
            </a:r>
          </a:p>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variety pairs well with lamb dishes and Mediterranean cuisine, complementing bold flavors and spices.</a:t>
            </a:r>
          </a:p>
        </p:txBody>
      </p:sp>
    </p:spTree>
    <p:extLst>
      <p:ext uri="{BB962C8B-B14F-4D97-AF65-F5344CB8AC3E}">
        <p14:creationId xmlns:p14="http://schemas.microsoft.com/office/powerpoint/2010/main" val="38947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24560CE-52E9-065B-319C-6F0D41CD0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34217-EDA0-9C88-36DA-C134275241DD}"/>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163FD24-B723-3B63-E7D7-64240BF1DF05}"/>
              </a:ext>
            </a:extLst>
          </p:cNvPr>
          <p:cNvSpPr>
            <a:spLocks noGrp="1"/>
          </p:cNvSpPr>
          <p:nvPr>
            <p:ph type="subTitle" idx="1"/>
          </p:nvPr>
        </p:nvSpPr>
        <p:spPr>
          <a:xfrm>
            <a:off x="304800" y="1252976"/>
            <a:ext cx="10082784" cy="4989328"/>
          </a:xfrm>
        </p:spPr>
        <p:txBody>
          <a:bodyPr>
            <a:noAutofit/>
          </a:bodyPr>
          <a:lstStyle/>
          <a:p>
            <a:pPr marR="0" lvl="0" algn="l">
              <a:lnSpc>
                <a:spcPct val="115000"/>
              </a:lnSpc>
              <a:spcBef>
                <a:spcPts val="0"/>
              </a:spcBef>
              <a:spcAft>
                <a:spcPts val="800"/>
              </a:spcAft>
              <a:buSzPts val="1000"/>
              <a:tabLst>
                <a:tab pos="457200" algn="l"/>
              </a:tabLst>
            </a:pPr>
            <a:r>
              <a:rPr lang="en-US" b="1" kern="100" dirty="0">
                <a:effectLst/>
                <a:ea typeface="Aptos" panose="020B0004020202020204" pitchFamily="34" charset="0"/>
              </a:rPr>
              <a:t>Cinsault</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Description: </a:t>
            </a:r>
            <a:r>
              <a:rPr lang="en-US" kern="100" dirty="0">
                <a:effectLst/>
                <a:ea typeface="Aptos" panose="020B0004020202020204" pitchFamily="34" charset="0"/>
              </a:rPr>
              <a:t>Cinsault is a lighter-bodied red grape that’s well-suited for rosé wines. Tunisian Cinsault produces fresh, fruity wines with aromas of red berries and delicate floral notes, making it a refreshing choice in the local heat.</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dirty="0">
                <a:effectLst/>
                <a:ea typeface="Aptos" panose="020B0004020202020204" pitchFamily="34" charset="0"/>
              </a:rPr>
              <a:t>Flavor Profile: </a:t>
            </a:r>
            <a:r>
              <a:rPr lang="en-US" dirty="0">
                <a:effectLst/>
                <a:ea typeface="Aptos" panose="020B0004020202020204" pitchFamily="34" charset="0"/>
              </a:rPr>
              <a:t>Known for its soft tannins and flavors of strawberry and raspberry, it’s an approachable variety that pairs beautifully with Mediterranean cuisine.</a:t>
            </a:r>
            <a:endParaRPr lang="en-US" dirty="0"/>
          </a:p>
        </p:txBody>
      </p:sp>
      <p:pic>
        <p:nvPicPr>
          <p:cNvPr id="5" name="Picture 4" descr="A bottle of wine with a red label&#10;&#10;Description automatically generated">
            <a:extLst>
              <a:ext uri="{FF2B5EF4-FFF2-40B4-BE49-F238E27FC236}">
                <a16:creationId xmlns:a16="http://schemas.microsoft.com/office/drawing/2014/main" id="{DD6CC5F1-D7E1-1473-44EF-A276C17BFD00}"/>
              </a:ext>
            </a:extLst>
          </p:cNvPr>
          <p:cNvPicPr>
            <a:picLocks noChangeAspect="1"/>
          </p:cNvPicPr>
          <p:nvPr/>
        </p:nvPicPr>
        <p:blipFill>
          <a:blip r:embed="rId2">
            <a:extLst>
              <a:ext uri="{28A0092B-C50C-407E-A947-70E740481C1C}">
                <a14:useLocalDpi xmlns:a14="http://schemas.microsoft.com/office/drawing/2010/main" val="0"/>
              </a:ext>
            </a:extLst>
          </a:blip>
          <a:srcRect l="37856" t="8978" r="37716" b="4177"/>
          <a:stretch/>
        </p:blipFill>
        <p:spPr>
          <a:xfrm>
            <a:off x="10387584" y="117451"/>
            <a:ext cx="1804416" cy="6728681"/>
          </a:xfrm>
          <a:prstGeom prst="rect">
            <a:avLst/>
          </a:prstGeom>
        </p:spPr>
      </p:pic>
    </p:spTree>
    <p:extLst>
      <p:ext uri="{BB962C8B-B14F-4D97-AF65-F5344CB8AC3E}">
        <p14:creationId xmlns:p14="http://schemas.microsoft.com/office/powerpoint/2010/main" val="23552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DEA57DB-4E42-6CB9-5D8D-7832751D7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3D7D-B368-E141-EF8C-1AC028C578A3}"/>
              </a:ext>
            </a:extLst>
          </p:cNvPr>
          <p:cNvSpPr>
            <a:spLocks noGrp="1"/>
          </p:cNvSpPr>
          <p:nvPr>
            <p:ph type="ctrTitle"/>
          </p:nvPr>
        </p:nvSpPr>
        <p:spPr>
          <a:xfrm>
            <a:off x="2831592" y="1"/>
            <a:ext cx="9360408"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BD4F045-65DF-9B4A-F756-46DEEB9547A0}"/>
              </a:ext>
            </a:extLst>
          </p:cNvPr>
          <p:cNvSpPr>
            <a:spLocks noGrp="1"/>
          </p:cNvSpPr>
          <p:nvPr>
            <p:ph type="subTitle" idx="1"/>
          </p:nvPr>
        </p:nvSpPr>
        <p:spPr>
          <a:xfrm>
            <a:off x="2831592" y="1252976"/>
            <a:ext cx="8970264" cy="4989328"/>
          </a:xfrm>
        </p:spPr>
        <p:txBody>
          <a:bodyPr>
            <a:noAutofit/>
          </a:bodyPr>
          <a:lstStyle/>
          <a:p>
            <a:pPr marR="0" lvl="0" algn="l">
              <a:lnSpc>
                <a:spcPct val="115000"/>
              </a:lnSpc>
              <a:spcBef>
                <a:spcPts val="0"/>
              </a:spcBef>
              <a:spcAft>
                <a:spcPts val="800"/>
              </a:spcAft>
              <a:buSzPts val="1000"/>
              <a:tabLst>
                <a:tab pos="457200" algn="l"/>
              </a:tabLst>
            </a:pPr>
            <a:r>
              <a:rPr lang="en-US" b="1" kern="100" dirty="0">
                <a:effectLst/>
                <a:ea typeface="Aptos" panose="020B0004020202020204" pitchFamily="34" charset="0"/>
              </a:rPr>
              <a:t>Grenache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Description:</a:t>
            </a:r>
            <a:r>
              <a:rPr lang="en-US" kern="100" dirty="0">
                <a:effectLst/>
                <a:ea typeface="Aptos" panose="020B0004020202020204" pitchFamily="34" charset="0"/>
              </a:rPr>
              <a:t> Grenache is versatile and often used in both blends and single-varietal wines. Tunisian Grenache typically showcases bold red fruit flavors, such as cherry and raspberry, with an underlying hint of spice and earthiness.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Tasting Notes: </a:t>
            </a:r>
            <a:r>
              <a:rPr lang="en-US" kern="100" dirty="0">
                <a:effectLst/>
                <a:ea typeface="Aptos" panose="020B0004020202020204" pitchFamily="34" charset="0"/>
              </a:rPr>
              <a:t>This grape brings warmth and fruitiness, creating wines that are vibrant yet balanced. It pairs well with lamb dishes and roasted vegetables.</a:t>
            </a:r>
          </a:p>
        </p:txBody>
      </p:sp>
      <p:pic>
        <p:nvPicPr>
          <p:cNvPr id="9" name="Picture 8" descr="A bottle of wine next to a glass of wine&#10;&#10;Description automatically generated">
            <a:extLst>
              <a:ext uri="{FF2B5EF4-FFF2-40B4-BE49-F238E27FC236}">
                <a16:creationId xmlns:a16="http://schemas.microsoft.com/office/drawing/2014/main" id="{944D5BDA-D0A5-42BC-24DD-07BE3609C379}"/>
              </a:ext>
            </a:extLst>
          </p:cNvPr>
          <p:cNvPicPr>
            <a:picLocks noChangeAspect="1"/>
          </p:cNvPicPr>
          <p:nvPr/>
        </p:nvPicPr>
        <p:blipFill>
          <a:blip r:embed="rId2">
            <a:extLst>
              <a:ext uri="{28A0092B-C50C-407E-A947-70E740481C1C}">
                <a14:useLocalDpi xmlns:a14="http://schemas.microsoft.com/office/drawing/2010/main" val="0"/>
              </a:ext>
            </a:extLst>
          </a:blip>
          <a:srcRect r="58711"/>
          <a:stretch/>
        </p:blipFill>
        <p:spPr>
          <a:xfrm>
            <a:off x="0" y="0"/>
            <a:ext cx="2831592" cy="6858000"/>
          </a:xfrm>
          <a:prstGeom prst="rect">
            <a:avLst/>
          </a:prstGeom>
        </p:spPr>
      </p:pic>
    </p:spTree>
    <p:extLst>
      <p:ext uri="{BB962C8B-B14F-4D97-AF65-F5344CB8AC3E}">
        <p14:creationId xmlns:p14="http://schemas.microsoft.com/office/powerpoint/2010/main" val="24213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fontScale="90000"/>
          </a:bodyPr>
          <a:lstStyle/>
          <a:p>
            <a:r>
              <a:rPr lang="en-US" dirty="0"/>
              <a:t>Sands, Seas, and Vines: The Story of Tunisian Wine</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646176" y="1170433"/>
            <a:ext cx="10972800" cy="5827775"/>
          </a:xfrm>
        </p:spPr>
        <p:txBody>
          <a:bodyPr>
            <a:noAutofit/>
          </a:bodyPr>
          <a:lstStyle/>
          <a:p>
            <a:pPr marL="342900" indent="-342900" algn="l">
              <a:buFont typeface="Arial" panose="020B0604020202020204" pitchFamily="34" charset="0"/>
              <a:buChar char="•"/>
            </a:pPr>
            <a:r>
              <a:rPr lang="en-US" sz="2400" dirty="0"/>
              <a:t>Nestled along the Mediterranean coast, Tunisia might not be the first country that comes to mind when you think of wine, yet this North African nation has a winemaking history as old as some of the most celebrated wine regions in Europe. </a:t>
            </a:r>
          </a:p>
          <a:p>
            <a:pPr marL="342900" indent="-342900" algn="l">
              <a:buFont typeface="Arial" panose="020B0604020202020204" pitchFamily="34" charset="0"/>
              <a:buChar char="•"/>
            </a:pPr>
            <a:r>
              <a:rPr lang="en-US" sz="2400" dirty="0"/>
              <a:t>From its ancient roots in Carthaginian times, through periods of French influence, to the modern revitalization of its vineyards, Tunisia’s wine culture reflects a unique blend of tradition, resilience, and innovation.</a:t>
            </a:r>
          </a:p>
          <a:p>
            <a:pPr marL="342900" indent="-342900" algn="l">
              <a:buFont typeface="Arial" panose="020B0604020202020204" pitchFamily="34" charset="0"/>
              <a:buChar char="•"/>
            </a:pPr>
            <a:r>
              <a:rPr lang="en-US" sz="2400" dirty="0"/>
              <a:t>Tunisia’s diverse terroir and </a:t>
            </a:r>
            <a:br>
              <a:rPr lang="en-US" sz="2400" dirty="0"/>
            </a:br>
            <a:r>
              <a:rPr lang="en-US" sz="2400" dirty="0"/>
              <a:t>Mediterranean climate create </a:t>
            </a:r>
            <a:br>
              <a:rPr lang="en-US" sz="2400" dirty="0"/>
            </a:br>
            <a:r>
              <a:rPr lang="en-US" sz="2400" dirty="0"/>
              <a:t>ideal conditions for a range </a:t>
            </a:r>
            <a:br>
              <a:rPr lang="en-US" sz="2400" dirty="0"/>
            </a:br>
            <a:r>
              <a:rPr lang="en-US" sz="2400" dirty="0"/>
              <a:t>of grape varieties, producing </a:t>
            </a:r>
            <a:br>
              <a:rPr lang="en-US" sz="2400" dirty="0"/>
            </a:br>
            <a:r>
              <a:rPr lang="en-US" sz="2400" dirty="0"/>
              <a:t>wines with a unique profile </a:t>
            </a:r>
            <a:br>
              <a:rPr lang="en-US" sz="2400" dirty="0"/>
            </a:br>
            <a:r>
              <a:rPr lang="en-US" sz="2400" dirty="0"/>
              <a:t>that is starting to capture </a:t>
            </a:r>
            <a:br>
              <a:rPr lang="en-US" sz="2400" dirty="0"/>
            </a:br>
            <a:r>
              <a:rPr lang="en-US" sz="2400" dirty="0"/>
              <a:t>international attention. </a:t>
            </a:r>
          </a:p>
          <a:p>
            <a:pPr marL="342900" indent="-342900" algn="l">
              <a:buFont typeface="Arial" panose="020B0604020202020204" pitchFamily="34" charset="0"/>
              <a:buChar char="•"/>
            </a:pPr>
            <a:endParaRPr lang="en-US" sz="2400" dirty="0"/>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middle east&#10;&#10;Description automatically generated">
            <a:extLst>
              <a:ext uri="{FF2B5EF4-FFF2-40B4-BE49-F238E27FC236}">
                <a16:creationId xmlns:a16="http://schemas.microsoft.com/office/drawing/2014/main" id="{6D7EC912-23D2-1A93-63B6-7C1A8EBF4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654" y="3429000"/>
            <a:ext cx="7454345" cy="3428999"/>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F6F36FA-4137-009F-CE5B-10A6D52D7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81C4A-7423-113C-38DB-E60B6C2115D0}"/>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CA3FD04-6700-7038-A12C-6EAED338870C}"/>
              </a:ext>
            </a:extLst>
          </p:cNvPr>
          <p:cNvSpPr>
            <a:spLocks noGrp="1"/>
          </p:cNvSpPr>
          <p:nvPr>
            <p:ph type="subTitle" idx="1"/>
          </p:nvPr>
        </p:nvSpPr>
        <p:spPr>
          <a:xfrm>
            <a:off x="304800" y="1252976"/>
            <a:ext cx="8095488" cy="4989328"/>
          </a:xfrm>
        </p:spPr>
        <p:txBody>
          <a:bodyPr>
            <a:noAutofit/>
          </a:bodyPr>
          <a:lstStyle/>
          <a:p>
            <a:pPr marR="0" lvl="0" algn="l">
              <a:lnSpc>
                <a:spcPct val="115000"/>
              </a:lnSpc>
              <a:spcBef>
                <a:spcPts val="0"/>
              </a:spcBef>
              <a:spcAft>
                <a:spcPts val="800"/>
              </a:spcAft>
              <a:buSzPts val="1000"/>
              <a:tabLst>
                <a:tab pos="457200" algn="l"/>
              </a:tabLst>
            </a:pPr>
            <a:r>
              <a:rPr lang="en-US" b="1" kern="100" dirty="0">
                <a:effectLst/>
                <a:ea typeface="Aptos" panose="020B0004020202020204" pitchFamily="34" charset="0"/>
              </a:rPr>
              <a:t>Syrah</a:t>
            </a:r>
          </a:p>
          <a:p>
            <a:pPr marL="457200" marR="0" lvl="0" indent="-4572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Description</a:t>
            </a:r>
            <a:r>
              <a:rPr lang="en-US" kern="100" dirty="0">
                <a:effectLst/>
                <a:ea typeface="Aptos" panose="020B0004020202020204" pitchFamily="34" charset="0"/>
              </a:rPr>
              <a:t>: Syrah is popular in Tunisia’s northern regions, where the Mediterranean climate helps enhance its natural complexity. It’s known for its dark fruit flavors and signature peppery notes.</a:t>
            </a:r>
          </a:p>
          <a:p>
            <a:pPr marL="457200" marR="0" lvl="0" indent="-4572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Flavor Profile</a:t>
            </a:r>
            <a:r>
              <a:rPr lang="en-US" kern="100" dirty="0">
                <a:effectLst/>
                <a:ea typeface="Aptos" panose="020B0004020202020204" pitchFamily="34" charset="0"/>
              </a:rPr>
              <a:t>: Tunisian Syrah offers a blend of blackberry, plum, and black pepper, often with a touch of smokiness. It’s a fantastic choice for pairing with robust dishes, like grilled meats or hearty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stews.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ottle of wine with a gold label&#10;&#10;Description automatically generated">
            <a:extLst>
              <a:ext uri="{FF2B5EF4-FFF2-40B4-BE49-F238E27FC236}">
                <a16:creationId xmlns:a16="http://schemas.microsoft.com/office/drawing/2014/main" id="{6A9B3719-BD53-83EF-B51C-7703F8C148F6}"/>
              </a:ext>
            </a:extLst>
          </p:cNvPr>
          <p:cNvPicPr>
            <a:picLocks noChangeAspect="1"/>
          </p:cNvPicPr>
          <p:nvPr/>
        </p:nvPicPr>
        <p:blipFill>
          <a:blip r:embed="rId2">
            <a:extLst>
              <a:ext uri="{28A0092B-C50C-407E-A947-70E740481C1C}">
                <a14:useLocalDpi xmlns:a14="http://schemas.microsoft.com/office/drawing/2010/main" val="0"/>
              </a:ext>
            </a:extLst>
          </a:blip>
          <a:srcRect l="5307" r="9084"/>
          <a:stretch/>
        </p:blipFill>
        <p:spPr>
          <a:xfrm>
            <a:off x="8400288" y="952499"/>
            <a:ext cx="3791712" cy="5905500"/>
          </a:xfrm>
          <a:prstGeom prst="rect">
            <a:avLst/>
          </a:prstGeom>
        </p:spPr>
      </p:pic>
    </p:spTree>
    <p:extLst>
      <p:ext uri="{BB962C8B-B14F-4D97-AF65-F5344CB8AC3E}">
        <p14:creationId xmlns:p14="http://schemas.microsoft.com/office/powerpoint/2010/main" val="41460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545A005-426B-68CA-3521-36C9C296A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FBF8D-3E97-E646-56AF-A43CA00BD845}"/>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E8EC7A6-BAF0-75BD-D4C4-6C09C1865E3E}"/>
              </a:ext>
            </a:extLst>
          </p:cNvPr>
          <p:cNvSpPr>
            <a:spLocks noGrp="1"/>
          </p:cNvSpPr>
          <p:nvPr>
            <p:ph type="subTitle" idx="1"/>
          </p:nvPr>
        </p:nvSpPr>
        <p:spPr>
          <a:xfrm>
            <a:off x="1316736" y="1252976"/>
            <a:ext cx="9558528" cy="4989328"/>
          </a:xfrm>
        </p:spPr>
        <p:txBody>
          <a:bodyPr>
            <a:noAutofit/>
          </a:bodyPr>
          <a:lstStyle/>
          <a:p>
            <a:pPr marR="0" lvl="0" algn="l">
              <a:lnSpc>
                <a:spcPct val="115000"/>
              </a:lnSpc>
              <a:spcBef>
                <a:spcPts val="0"/>
              </a:spcBef>
              <a:spcAft>
                <a:spcPts val="800"/>
              </a:spcAft>
              <a:buSzPts val="1000"/>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Merlot</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Description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Though relatively new to Tunisia, Merlot has adapted well, particularly in the warmer inland areas.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Tunisian Merlot is often soft and round, with flavors of plum, black cherry, and subtle herbal notes.</a:t>
            </a:r>
            <a:endParaRPr lang="en-US" kern="100" dirty="0">
              <a:latin typeface="Aptos" panose="020B0004020202020204" pitchFamily="34" charset="0"/>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dirty="0">
                <a:effectLst/>
                <a:latin typeface="Times New Roman" panose="02020603050405020304" pitchFamily="18" charset="0"/>
                <a:ea typeface="Aptos" panose="020B0004020202020204" pitchFamily="34" charset="0"/>
              </a:rPr>
              <a:t>Tasting Notes</a:t>
            </a:r>
            <a:r>
              <a:rPr lang="en-US" dirty="0">
                <a:effectLst/>
                <a:latin typeface="Times New Roman" panose="02020603050405020304" pitchFamily="18" charset="0"/>
                <a:ea typeface="Aptos" panose="020B0004020202020204" pitchFamily="34" charset="0"/>
              </a:rPr>
              <a:t>: Known for its smooth texture, Merlot pairs well with pasta dishes, mild cheeses, and roasted meats.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2039F16B-8A94-A90D-249B-CCCA33ED99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98" t="20025" r="24086" b="18727"/>
          <a:stretch/>
        </p:blipFill>
        <p:spPr bwMode="auto">
          <a:xfrm>
            <a:off x="0" y="1535325"/>
            <a:ext cx="1220780" cy="444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E6C560A-AAC5-9ACA-B5DE-3A5F71B6E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FBCFB-0C20-4254-0721-AFAC6E4C7523}"/>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541ED40-5009-E03C-B686-3BF4F6E7370D}"/>
              </a:ext>
            </a:extLst>
          </p:cNvPr>
          <p:cNvSpPr>
            <a:spLocks noGrp="1"/>
          </p:cNvSpPr>
          <p:nvPr>
            <p:ph type="subTitle" idx="1"/>
          </p:nvPr>
        </p:nvSpPr>
        <p:spPr>
          <a:xfrm>
            <a:off x="304800" y="1252976"/>
            <a:ext cx="10570464" cy="4989328"/>
          </a:xfrm>
        </p:spPr>
        <p:txBody>
          <a:bodyPr>
            <a:noAutofit/>
          </a:bodyPr>
          <a:lstStyle/>
          <a:p>
            <a:pPr marR="0" lvl="0" algn="l">
              <a:lnSpc>
                <a:spcPct val="115000"/>
              </a:lnSpc>
              <a:spcBef>
                <a:spcPts val="0"/>
              </a:spcBef>
              <a:spcAft>
                <a:spcPts val="800"/>
              </a:spcAft>
              <a:buSzPts val="1000"/>
              <a:tabLst>
                <a:tab pos="457200" algn="l"/>
              </a:tabLst>
            </a:pPr>
            <a:r>
              <a:rPr lang="en-US" b="1" kern="100" dirty="0">
                <a:effectLst/>
                <a:ea typeface="Aptos" panose="020B0004020202020204" pitchFamily="34" charset="0"/>
              </a:rPr>
              <a:t>Chardonnay</a:t>
            </a:r>
          </a:p>
          <a:p>
            <a:pPr marL="457200" marR="0" lvl="0" indent="-4572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ea typeface="Aptos" panose="020B0004020202020204" pitchFamily="34" charset="0"/>
              </a:rPr>
              <a:t>Description</a:t>
            </a:r>
            <a:r>
              <a:rPr lang="en-US" kern="100" dirty="0">
                <a:effectLst/>
                <a:ea typeface="Aptos" panose="020B0004020202020204" pitchFamily="34" charset="0"/>
              </a:rPr>
              <a:t>: One of Tunisia’s primary white grapes, Chardonnay thrives in the coastal regions, where it benefits from cooling sea breezes. Tunisian Chardonnay often has a crisp, refreshing profile with a touch of minerality.</a:t>
            </a:r>
          </a:p>
          <a:p>
            <a:pPr marL="457200" indent="-457200" algn="l">
              <a:buFont typeface="Arial" panose="020B0604020202020204" pitchFamily="34" charset="0"/>
              <a:buChar char="•"/>
            </a:pPr>
            <a:r>
              <a:rPr lang="en-US" b="1" dirty="0">
                <a:effectLst/>
                <a:ea typeface="Aptos" panose="020B0004020202020204" pitchFamily="34" charset="0"/>
              </a:rPr>
              <a:t>Tasting Notes</a:t>
            </a:r>
            <a:r>
              <a:rPr lang="en-US" dirty="0">
                <a:effectLst/>
                <a:ea typeface="Aptos" panose="020B0004020202020204" pitchFamily="34" charset="0"/>
              </a:rPr>
              <a:t>: Expect flavors of green apple, pear, and citrus, with subtle floral notes. This wine pairs beautifully with seafood, salads, and lighter pasta dishes.</a:t>
            </a:r>
            <a:endParaRPr lang="en-US" kern="100" dirty="0">
              <a:effectLst/>
              <a:ea typeface="Aptos" panose="020B0004020202020204" pitchFamily="34" charset="0"/>
            </a:endParaRPr>
          </a:p>
        </p:txBody>
      </p:sp>
      <p:pic>
        <p:nvPicPr>
          <p:cNvPr id="1026" name="Picture 2">
            <a:extLst>
              <a:ext uri="{FF2B5EF4-FFF2-40B4-BE49-F238E27FC236}">
                <a16:creationId xmlns:a16="http://schemas.microsoft.com/office/drawing/2014/main" id="{3A42CD96-066D-4326-9BF1-AFCCBB771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19" t="17280" r="58854" b="19040"/>
          <a:stretch/>
        </p:blipFill>
        <p:spPr bwMode="auto">
          <a:xfrm>
            <a:off x="10674096" y="1274712"/>
            <a:ext cx="1450848" cy="512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13C64C7-A6EE-90B0-EA46-C65438B19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0E7E5-EC81-D1CE-8159-4E90C77E44AE}"/>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b="1" dirty="0"/>
              <a:t>What's in the Bottle?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990495-F34A-6CC5-3210-9339B536D9C0}"/>
              </a:ext>
            </a:extLst>
          </p:cNvPr>
          <p:cNvSpPr>
            <a:spLocks noGrp="1"/>
          </p:cNvSpPr>
          <p:nvPr>
            <p:ph type="subTitle" idx="1"/>
          </p:nvPr>
        </p:nvSpPr>
        <p:spPr>
          <a:xfrm>
            <a:off x="4114800" y="1252976"/>
            <a:ext cx="7697244" cy="4989328"/>
          </a:xfrm>
        </p:spPr>
        <p:txBody>
          <a:bodyPr>
            <a:noAutofit/>
          </a:bodyPr>
          <a:lstStyle/>
          <a:p>
            <a:pPr marR="0" lvl="0" algn="l">
              <a:lnSpc>
                <a:spcPct val="115000"/>
              </a:lnSpc>
              <a:spcBef>
                <a:spcPts val="0"/>
              </a:spcBef>
              <a:spcAft>
                <a:spcPts val="800"/>
              </a:spcAft>
              <a:buSzPct val="100000"/>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Muscat</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Description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Muscat is prized for its aromatic qualities and is often used in both dry and dessert wines.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Tunisian Muscat captures intense floral and fruity aromas with hints of citrus and honey.</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Flavor Profile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The wines are aromatic and slightly sweet, with notes of orange blossom, apricot, and honey, making Muscat ideal for pairing with desserts, cheeses, or spicy dishes.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wine on a table&#10;&#10;Description automatically generated">
            <a:extLst>
              <a:ext uri="{FF2B5EF4-FFF2-40B4-BE49-F238E27FC236}">
                <a16:creationId xmlns:a16="http://schemas.microsoft.com/office/drawing/2014/main" id="{BD374EE9-0C71-A571-27A5-FA2882DF2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4114800" cy="5486400"/>
          </a:xfrm>
          <a:prstGeom prst="rect">
            <a:avLst/>
          </a:prstGeom>
        </p:spPr>
      </p:pic>
    </p:spTree>
    <p:extLst>
      <p:ext uri="{BB962C8B-B14F-4D97-AF65-F5344CB8AC3E}">
        <p14:creationId xmlns:p14="http://schemas.microsoft.com/office/powerpoint/2010/main" val="7351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79808" cy="1133856"/>
          </a:xfrm>
        </p:spPr>
        <p:txBody>
          <a:bodyPr anchor="ctr">
            <a:normAutofit/>
          </a:bodyPr>
          <a:lstStyle/>
          <a:p>
            <a:r>
              <a:rPr lang="en-US" b="1" dirty="0"/>
              <a:t>How to Enjoy Tunisian Wine</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60832" y="1133857"/>
            <a:ext cx="11509247" cy="5724143"/>
          </a:xfrm>
        </p:spPr>
        <p:txBody>
          <a:bodyPr>
            <a:normAutofit fontScale="92500" lnSpcReduction="10000"/>
          </a:bodyPr>
          <a:lstStyle/>
          <a:p>
            <a:pPr marL="341313" indent="-341313" algn="l">
              <a:lnSpc>
                <a:spcPct val="120000"/>
              </a:lnSpc>
              <a:buFont typeface="Arial" panose="020B0604020202020204" pitchFamily="34" charset="0"/>
              <a:buChar char="•"/>
            </a:pPr>
            <a:r>
              <a:rPr lang="en-US" sz="2400" b="1" dirty="0"/>
              <a:t>Try it Chilled for a Warm Day</a:t>
            </a:r>
            <a:r>
              <a:rPr lang="en-US" sz="2400" dirty="0"/>
              <a:t>: Many Tunisian rosés and lighter reds, like Cinsault, can be enjoyed slightly chilled, especially on a warm day. This style of drinking brings out the wine’s refreshing fruit notes and makes it a perfect choice for al fresco dining, picnics, or barbecues.</a:t>
            </a:r>
          </a:p>
          <a:p>
            <a:pPr marL="341313" indent="-341313" algn="l">
              <a:lnSpc>
                <a:spcPct val="120000"/>
              </a:lnSpc>
              <a:buFont typeface="Arial" panose="020B0604020202020204" pitchFamily="34" charset="0"/>
              <a:buChar char="•"/>
            </a:pPr>
            <a:endParaRPr lang="en-US" sz="2400" dirty="0"/>
          </a:p>
          <a:p>
            <a:pPr marL="341313" indent="-341313" algn="l">
              <a:lnSpc>
                <a:spcPct val="120000"/>
              </a:lnSpc>
              <a:buFont typeface="Arial" panose="020B0604020202020204" pitchFamily="34" charset="0"/>
              <a:buChar char="•"/>
            </a:pPr>
            <a:endParaRPr lang="en-US" sz="2400" dirty="0"/>
          </a:p>
          <a:p>
            <a:pPr marL="341313" indent="-341313" algn="l">
              <a:lnSpc>
                <a:spcPct val="120000"/>
              </a:lnSpc>
              <a:buFont typeface="Arial" panose="020B0604020202020204" pitchFamily="34" charset="0"/>
              <a:buChar char="•"/>
            </a:pPr>
            <a:endParaRPr lang="en-US" sz="2400" dirty="0"/>
          </a:p>
          <a:p>
            <a:pPr marL="341313" indent="-341313" algn="l">
              <a:lnSpc>
                <a:spcPct val="120000"/>
              </a:lnSpc>
              <a:buFont typeface="Arial" panose="020B0604020202020204" pitchFamily="34" charset="0"/>
              <a:buChar char="•"/>
            </a:pPr>
            <a:endParaRPr lang="en-US" sz="2400" dirty="0"/>
          </a:p>
          <a:p>
            <a:pPr marL="341313" indent="-341313" algn="l">
              <a:lnSpc>
                <a:spcPct val="120000"/>
              </a:lnSpc>
              <a:buFont typeface="Arial" panose="020B0604020202020204" pitchFamily="34" charset="0"/>
              <a:buChar char="•"/>
            </a:pPr>
            <a:endParaRPr lang="en-US" sz="2400" dirty="0"/>
          </a:p>
          <a:p>
            <a:pPr algn="l">
              <a:lnSpc>
                <a:spcPct val="120000"/>
              </a:lnSpc>
            </a:pPr>
            <a:endParaRPr lang="en-US" sz="2400" dirty="0"/>
          </a:p>
          <a:p>
            <a:pPr marL="341313" indent="-341313" algn="l">
              <a:lnSpc>
                <a:spcPct val="120000"/>
              </a:lnSpc>
              <a:buFont typeface="Arial" panose="020B0604020202020204" pitchFamily="34" charset="0"/>
              <a:buChar char="•"/>
            </a:pPr>
            <a:r>
              <a:rPr lang="en-US" sz="2400" dirty="0"/>
              <a:t>Whether you’re new to North African wines or an enthusiast looking for something different, Tunisian wines offer a range of flavors and styles to suit any occasion. Don’t be afraid to experiment and discover how these unique wines can complement various meals and moments.</a:t>
            </a:r>
          </a:p>
        </p:txBody>
      </p:sp>
      <p:pic>
        <p:nvPicPr>
          <p:cNvPr id="7" name="Picture 6" descr="A person pouring wine into a plate of food&#10;&#10;Description automatically generated">
            <a:extLst>
              <a:ext uri="{FF2B5EF4-FFF2-40B4-BE49-F238E27FC236}">
                <a16:creationId xmlns:a16="http://schemas.microsoft.com/office/drawing/2014/main" id="{48B00A6A-B1ED-D99E-5E53-A07D1EBD6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 y="2267714"/>
            <a:ext cx="3853052" cy="2997886"/>
          </a:xfrm>
          <a:prstGeom prst="rect">
            <a:avLst/>
          </a:prstGeom>
        </p:spPr>
      </p:pic>
      <p:sp>
        <p:nvSpPr>
          <p:cNvPr id="9" name="TextBox 8">
            <a:extLst>
              <a:ext uri="{FF2B5EF4-FFF2-40B4-BE49-F238E27FC236}">
                <a16:creationId xmlns:a16="http://schemas.microsoft.com/office/drawing/2014/main" id="{B64E470A-38B0-EEB7-5D3A-6C05E8299026}"/>
              </a:ext>
            </a:extLst>
          </p:cNvPr>
          <p:cNvSpPr txBox="1"/>
          <p:nvPr/>
        </p:nvSpPr>
        <p:spPr>
          <a:xfrm>
            <a:off x="3865245" y="2267713"/>
            <a:ext cx="8314563" cy="3170099"/>
          </a:xfrm>
          <a:prstGeom prst="rect">
            <a:avLst/>
          </a:prstGeom>
          <a:noFill/>
        </p:spPr>
        <p:txBody>
          <a:bodyPr wrap="square">
            <a:spAutoFit/>
          </a:bodyPr>
          <a:lstStyle/>
          <a:p>
            <a:pPr marL="341313" indent="-341313" algn="l">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Experiment with Cheese Pairings</a:t>
            </a:r>
            <a:r>
              <a:rPr lang="en-US" sz="2000" dirty="0">
                <a:latin typeface="Times New Roman" panose="02020603050405020304" pitchFamily="18" charset="0"/>
                <a:cs typeface="Times New Roman" panose="02020603050405020304" pitchFamily="18" charset="0"/>
              </a:rPr>
              <a:t>: Tunisian wines also pair well with cheese, especially Mediterranean varieties like feta, goat cheese, and halloumi. The acidity and minerality of white wines like Chardonnay balance the creaminess of the cheese, while the fruit-forward reds enhance the rich, salty notes.</a:t>
            </a:r>
          </a:p>
          <a:p>
            <a:pPr marL="341313" indent="-341313" algn="l">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Savor as an Aperitif or Dessert Wine</a:t>
            </a:r>
            <a:r>
              <a:rPr lang="en-US" sz="2000" dirty="0">
                <a:latin typeface="Times New Roman" panose="02020603050405020304" pitchFamily="18" charset="0"/>
                <a:cs typeface="Times New Roman" panose="02020603050405020304" pitchFamily="18" charset="0"/>
              </a:rPr>
              <a:t>: Tunisian Muscat, known for its aromatic sweetness, makes an excellent choice for dessert or an aperitif. Try it with dried fruit, pastries, or even fresh, tangy cheeses. Muscat’s floral and citrus notes offer a refreshing end to a meal or a flavorful start to an evening.</a:t>
            </a:r>
          </a:p>
        </p:txBody>
      </p:sp>
    </p:spTree>
    <p:extLst>
      <p:ext uri="{BB962C8B-B14F-4D97-AF65-F5344CB8AC3E}">
        <p14:creationId xmlns:p14="http://schemas.microsoft.com/office/powerpoint/2010/main" val="6475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Tunisia’s Unique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343EB64-4861-6574-5F42-576ED0C5E8F9}"/>
              </a:ext>
            </a:extLst>
          </p:cNvPr>
          <p:cNvSpPr txBox="1"/>
          <p:nvPr/>
        </p:nvSpPr>
        <p:spPr>
          <a:xfrm>
            <a:off x="573023" y="1219201"/>
            <a:ext cx="11063655" cy="5783699"/>
          </a:xfrm>
          <a:prstGeom prst="rect">
            <a:avLst/>
          </a:prstGeom>
          <a:noFill/>
        </p:spPr>
        <p:txBody>
          <a:bodyPr wrap="square">
            <a:spAutoFit/>
          </a:bodyPr>
          <a:lstStyle/>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What’s the secret behind Tunisia’s distinctive wines? </a:t>
            </a:r>
          </a:p>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mix of diverse soils, microclimates, and traditional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 varieties. The country’s vineyards benefit from: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Hills and valleys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that create ideal sun exposure.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Rich soils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ranging from limestone to loam.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Microclimates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that allow for a broad spectrum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 cultivation.</a:t>
            </a:r>
          </a:p>
          <a:p>
            <a:pPr marL="342900" indent="-342900">
              <a:lnSpc>
                <a:spcPct val="115000"/>
              </a:lnSpc>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Tunisia’s major varietals reflect the country’s diverse terroir and winemaking potential. Whether it’s the bold, structured reds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aromatic sweetness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the crisp elegance of Riesling, Tunisia offers a wide range of flavors for wine enthusiasts to explore.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close-up of a plantation&#10;&#10;Description automatically generated">
            <a:extLst>
              <a:ext uri="{FF2B5EF4-FFF2-40B4-BE49-F238E27FC236}">
                <a16:creationId xmlns:a16="http://schemas.microsoft.com/office/drawing/2014/main" id="{5B0EEDD4-F541-1EC4-CF42-B9B75623D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318069"/>
            <a:ext cx="4514850" cy="2905125"/>
          </a:xfrm>
          <a:prstGeom prst="rect">
            <a:avLst/>
          </a:prstGeom>
        </p:spPr>
      </p:pic>
    </p:spTree>
    <p:extLst>
      <p:ext uri="{BB962C8B-B14F-4D97-AF65-F5344CB8AC3E}">
        <p14:creationId xmlns:p14="http://schemas.microsoft.com/office/powerpoint/2010/main" val="26044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0330"/>
          </a:xfrm>
        </p:spPr>
        <p:txBody>
          <a:bodyPr anchor="ctr">
            <a:normAutofit/>
          </a:bodyPr>
          <a:lstStyle/>
          <a:p>
            <a:r>
              <a:rPr lang="en-US" b="1" dirty="0"/>
              <a:t>Tunisia’s Major Varietals</a:t>
            </a:r>
            <a:endParaRPr lang="en-US" dirty="0"/>
          </a:p>
        </p:txBody>
      </p:sp>
      <p:sp>
        <p:nvSpPr>
          <p:cNvPr id="4" name="TextBox 3">
            <a:extLst>
              <a:ext uri="{FF2B5EF4-FFF2-40B4-BE49-F238E27FC236}">
                <a16:creationId xmlns:a16="http://schemas.microsoft.com/office/drawing/2014/main" id="{3B8C8C25-82C7-51CC-021E-3208B99225C0}"/>
              </a:ext>
            </a:extLst>
          </p:cNvPr>
          <p:cNvSpPr txBox="1"/>
          <p:nvPr/>
        </p:nvSpPr>
        <p:spPr>
          <a:xfrm>
            <a:off x="631952" y="1210999"/>
            <a:ext cx="10960608"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Tunisia’s rich winemaking tradition is anchored in both indigenous and international grape varieties, each bringing distinct qualities to the table. Here’s a deeper look into the major varietals that define Tunisia’s wine landscape:</a:t>
            </a:r>
          </a:p>
        </p:txBody>
      </p:sp>
      <p:pic>
        <p:nvPicPr>
          <p:cNvPr id="5" name="Picture 4" descr="A group of wine bottles on a table&#10;&#10;Description automatically generated">
            <a:extLst>
              <a:ext uri="{FF2B5EF4-FFF2-40B4-BE49-F238E27FC236}">
                <a16:creationId xmlns:a16="http://schemas.microsoft.com/office/drawing/2014/main" id="{0399A859-9E8A-48CF-7A4F-30FBFF92C979}"/>
              </a:ext>
            </a:extLst>
          </p:cNvPr>
          <p:cNvPicPr>
            <a:picLocks noChangeAspect="1"/>
          </p:cNvPicPr>
          <p:nvPr/>
        </p:nvPicPr>
        <p:blipFill>
          <a:blip r:embed="rId2">
            <a:extLst>
              <a:ext uri="{28A0092B-C50C-407E-A947-70E740481C1C}">
                <a14:useLocalDpi xmlns:a14="http://schemas.microsoft.com/office/drawing/2010/main" val="0"/>
              </a:ext>
            </a:extLst>
          </a:blip>
          <a:srcRect t="23644" b="9018"/>
          <a:stretch/>
        </p:blipFill>
        <p:spPr>
          <a:xfrm>
            <a:off x="1133856" y="2374323"/>
            <a:ext cx="10021824" cy="4483677"/>
          </a:xfrm>
          <a:prstGeom prst="rect">
            <a:avLst/>
          </a:prstGeom>
        </p:spPr>
      </p:pic>
    </p:spTree>
    <p:extLst>
      <p:ext uri="{BB962C8B-B14F-4D97-AF65-F5344CB8AC3E}">
        <p14:creationId xmlns:p14="http://schemas.microsoft.com/office/powerpoint/2010/main" val="381801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2656F9-481F-13EB-FF4B-B485F73A02ED}"/>
              </a:ext>
            </a:extLst>
          </p:cNvPr>
          <p:cNvSpPr txBox="1"/>
          <p:nvPr/>
        </p:nvSpPr>
        <p:spPr>
          <a:xfrm>
            <a:off x="353568" y="1170433"/>
            <a:ext cx="7323582"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Domaine </a:t>
            </a:r>
            <a:r>
              <a:rPr lang="en-US" sz="2400" b="1" dirty="0" err="1">
                <a:latin typeface="Times New Roman" panose="02020603050405020304" pitchFamily="18" charset="0"/>
                <a:cs typeface="Times New Roman" panose="02020603050405020304" pitchFamily="18" charset="0"/>
              </a:rPr>
              <a:t>Neferis</a:t>
            </a: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Differentiation</a:t>
            </a:r>
            <a:r>
              <a:rPr lang="en-US" sz="2400" dirty="0">
                <a:latin typeface="Times New Roman" panose="02020603050405020304" pitchFamily="18" charset="0"/>
                <a:cs typeface="Times New Roman" panose="02020603050405020304" pitchFamily="18" charset="0"/>
              </a:rPr>
              <a:t>: Domaine </a:t>
            </a:r>
            <a:r>
              <a:rPr lang="en-US" sz="2400" dirty="0" err="1">
                <a:latin typeface="Times New Roman" panose="02020603050405020304" pitchFamily="18" charset="0"/>
                <a:cs typeface="Times New Roman" panose="02020603050405020304" pitchFamily="18" charset="0"/>
              </a:rPr>
              <a:t>Neferis</a:t>
            </a:r>
            <a:r>
              <a:rPr lang="en-US" sz="2400" dirty="0">
                <a:latin typeface="Times New Roman" panose="02020603050405020304" pitchFamily="18" charset="0"/>
                <a:cs typeface="Times New Roman" panose="02020603050405020304" pitchFamily="18" charset="0"/>
              </a:rPr>
              <a:t> stands out for its dedication to quality and tradition.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in the North Wine Region, the winery focuses on cultivating indigenous grape varieties alongside international ones, striking a balance between heritage and innovation.</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Notable Wines</a:t>
            </a:r>
            <a:r>
              <a:rPr lang="en-US" sz="2400" dirty="0">
                <a:latin typeface="Times New Roman" panose="02020603050405020304" pitchFamily="18" charset="0"/>
                <a:cs typeface="Times New Roman" panose="02020603050405020304" pitchFamily="18" charset="0"/>
              </a:rPr>
              <a:t>: Domaine </a:t>
            </a:r>
            <a:r>
              <a:rPr lang="en-US" sz="2400" dirty="0" err="1">
                <a:latin typeface="Times New Roman" panose="02020603050405020304" pitchFamily="18" charset="0"/>
                <a:cs typeface="Times New Roman" panose="02020603050405020304" pitchFamily="18" charset="0"/>
              </a:rPr>
              <a:t>Neferis</a:t>
            </a:r>
            <a:r>
              <a:rPr lang="en-US" sz="2400" dirty="0">
                <a:latin typeface="Times New Roman" panose="02020603050405020304" pitchFamily="18" charset="0"/>
                <a:cs typeface="Times New Roman" panose="02020603050405020304" pitchFamily="18" charset="0"/>
              </a:rPr>
              <a:t> produces several highly regarded wines, including a Carignan-based red that has received acclaim for its depth and complexity.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winery’s offerings highlight the rich, bold flavors of the Tunisian terroir, earning awards and recognition both locally and internationally.</a:t>
            </a:r>
          </a:p>
        </p:txBody>
      </p:sp>
      <p:pic>
        <p:nvPicPr>
          <p:cNvPr id="3" name="Picture 2" descr="A map of the country&#10;&#10;Description automatically generated">
            <a:extLst>
              <a:ext uri="{FF2B5EF4-FFF2-40B4-BE49-F238E27FC236}">
                <a16:creationId xmlns:a16="http://schemas.microsoft.com/office/drawing/2014/main" id="{4B0167D8-F0EF-0DBF-507E-521223EF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377696"/>
            <a:ext cx="4514850" cy="4543425"/>
          </a:xfrm>
          <a:prstGeom prst="rect">
            <a:avLst/>
          </a:prstGeom>
        </p:spPr>
      </p:pic>
    </p:spTree>
    <p:extLst>
      <p:ext uri="{BB962C8B-B14F-4D97-AF65-F5344CB8AC3E}">
        <p14:creationId xmlns:p14="http://schemas.microsoft.com/office/powerpoint/2010/main" val="8637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rmAutofit/>
          </a:bodyPr>
          <a:lstStyle/>
          <a:p>
            <a:r>
              <a:rPr lang="en-US" b="1" dirty="0"/>
              <a:t>Why Tunisian Wine Deserves Your Attention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109473"/>
            <a:ext cx="11375136" cy="2840735"/>
          </a:xfrm>
        </p:spPr>
        <p:txBody>
          <a:bodyPr>
            <a:normAutofit/>
          </a:bodyPr>
          <a:lstStyle/>
          <a:p>
            <a:pPr marL="457200" lvl="0" indent="-457200" algn="l">
              <a:buFont typeface="Arial" panose="020B0604020202020204" pitchFamily="34" charset="0"/>
              <a:buChar char="•"/>
            </a:pPr>
            <a:r>
              <a:rPr lang="en-US" sz="2200" dirty="0"/>
              <a:t>With a history of winemaking that dates back to Carthaginian times, Tunisia has a deep-rooted wine culture that is only recently being rediscovered. </a:t>
            </a:r>
          </a:p>
          <a:p>
            <a:pPr marL="457200" lvl="0" indent="-457200" algn="l">
              <a:buFont typeface="Arial" panose="020B0604020202020204" pitchFamily="34" charset="0"/>
              <a:buChar char="•"/>
            </a:pPr>
            <a:r>
              <a:rPr lang="en-US" sz="2200" dirty="0"/>
              <a:t>The country’s diverse terroir—ranging from coastal Mediterranean climates to rugged inland landscapes—creates ideal conditions for a wide variety of grapes, each expressing distinct flavors shaped by Tunisia’s soil, sun, and sea.</a:t>
            </a:r>
          </a:p>
          <a:p>
            <a:pPr marL="457200" lvl="0" indent="-4572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recent years, Tunisian winemakers have begun to focus on quality and experimentation, combining traditional techniques with contemporary practices. </a:t>
            </a:r>
          </a:p>
          <a:p>
            <a:pPr marL="457200" lvl="0" indent="-457200" algn="l">
              <a:buFont typeface="Arial" panose="020B0604020202020204" pitchFamily="34" charset="0"/>
              <a:buChar char="•"/>
            </a:pPr>
            <a:endParaRPr lang="en-US" sz="2200" dirty="0"/>
          </a:p>
          <a:p>
            <a:pPr algn="l"/>
            <a:endParaRPr lang="en-US" dirty="0"/>
          </a:p>
        </p:txBody>
      </p:sp>
      <p:pic>
        <p:nvPicPr>
          <p:cNvPr id="5" name="Picture 4" descr="Several bottles of wine on a table&#10;&#10;Description automatically generated">
            <a:extLst>
              <a:ext uri="{FF2B5EF4-FFF2-40B4-BE49-F238E27FC236}">
                <a16:creationId xmlns:a16="http://schemas.microsoft.com/office/drawing/2014/main" id="{D013AF65-33D0-C7BA-9B13-40F3AE14B2F5}"/>
              </a:ext>
            </a:extLst>
          </p:cNvPr>
          <p:cNvPicPr>
            <a:picLocks noChangeAspect="1"/>
          </p:cNvPicPr>
          <p:nvPr/>
        </p:nvPicPr>
        <p:blipFill>
          <a:blip r:embed="rId3">
            <a:extLst>
              <a:ext uri="{28A0092B-C50C-407E-A947-70E740481C1C}">
                <a14:useLocalDpi xmlns:a14="http://schemas.microsoft.com/office/drawing/2010/main" val="0"/>
              </a:ext>
            </a:extLst>
          </a:blip>
          <a:srcRect l="11384" r="17055"/>
          <a:stretch/>
        </p:blipFill>
        <p:spPr>
          <a:xfrm>
            <a:off x="0" y="3677729"/>
            <a:ext cx="3413760" cy="3180271"/>
          </a:xfrm>
          <a:prstGeom prst="rect">
            <a:avLst/>
          </a:prstGeom>
        </p:spPr>
      </p:pic>
      <p:sp>
        <p:nvSpPr>
          <p:cNvPr id="7" name="TextBox 6">
            <a:extLst>
              <a:ext uri="{FF2B5EF4-FFF2-40B4-BE49-F238E27FC236}">
                <a16:creationId xmlns:a16="http://schemas.microsoft.com/office/drawing/2014/main" id="{F35AACC4-6C66-36B0-358D-00FDFF31ACE4}"/>
              </a:ext>
            </a:extLst>
          </p:cNvPr>
          <p:cNvSpPr txBox="1"/>
          <p:nvPr/>
        </p:nvSpPr>
        <p:spPr>
          <a:xfrm>
            <a:off x="3547872" y="3677728"/>
            <a:ext cx="8436864" cy="2800767"/>
          </a:xfrm>
          <a:prstGeom prst="rect">
            <a:avLst/>
          </a:prstGeom>
          <a:noFill/>
        </p:spPr>
        <p:txBody>
          <a:bodyPr wrap="square">
            <a:spAutoFit/>
          </a:bodyPr>
          <a:lstStyle/>
          <a:p>
            <a:pPr marL="457200" lvl="0" indent="-4572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approach has led to wines with unexpected complexity, from bright, aromatic whites and rosés to robust reds with rich fruit and spice notes. </a:t>
            </a:r>
          </a:p>
          <a:p>
            <a:pPr marL="457200" lvl="0" indent="-4572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adventurous wine lovers looking to expand their palate, Tunisian wine offers a fresh perspective on Mediterranean flavors, reflecting North African landscapes and traditions. It’s a region worth exploring for its originality, depth, and untapped potential in the global wine scene.</a:t>
            </a:r>
          </a:p>
        </p:txBody>
      </p:sp>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79808" cy="1170432"/>
          </a:xfrm>
        </p:spPr>
        <p:txBody>
          <a:bodyPr anchor="ctr">
            <a:normAutofit/>
          </a:bodyPr>
          <a:lstStyle/>
          <a:p>
            <a:r>
              <a:rPr lang="en-US" b="1" dirty="0"/>
              <a:t>How to Enjoy Tunisian Wine</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0" y="1170433"/>
            <a:ext cx="8058912" cy="5986271"/>
          </a:xfrm>
        </p:spPr>
        <p:txBody>
          <a:bodyPr>
            <a:normAutofit fontScale="25000" lnSpcReduction="20000"/>
          </a:bodyPr>
          <a:lstStyle/>
          <a:p>
            <a:pPr marL="341313" indent="-341313" algn="l">
              <a:lnSpc>
                <a:spcPct val="120000"/>
              </a:lnSpc>
              <a:buFont typeface="Arial" panose="020B0604020202020204" pitchFamily="34" charset="0"/>
              <a:buChar char="•"/>
            </a:pPr>
            <a:r>
              <a:rPr lang="en-US" sz="8800" dirty="0"/>
              <a:t>Tunisian wine is as versatile as it is unique, making it easy to enjoy in a variety of settings and with different cuisines. Here are a few tips to help you make the most of your Tunisian wine experience:</a:t>
            </a:r>
          </a:p>
          <a:p>
            <a:pPr marL="341313" indent="-341313" algn="l">
              <a:lnSpc>
                <a:spcPct val="120000"/>
              </a:lnSpc>
              <a:buFont typeface="Arial" panose="020B0604020202020204" pitchFamily="34" charset="0"/>
              <a:buChar char="•"/>
            </a:pPr>
            <a:r>
              <a:rPr lang="en-US" sz="8800" b="1" dirty="0"/>
              <a:t>Pair with Mediterranean Cuisine</a:t>
            </a:r>
            <a:r>
              <a:rPr lang="en-US" sz="8800" dirty="0"/>
              <a:t>: Tunisian wines are a natural fit for Mediterranean dishes. Pair a bright, crisp Tunisian Chardonnay or Muscat with fresh seafood, grilled fish, or mezze spreads. The wine’s acidity and fruitiness balance beautifully with the flavors of olive oil, herbs, and spices typical of Mediterranean cooking.</a:t>
            </a:r>
          </a:p>
          <a:p>
            <a:pPr marL="341313" indent="-341313" algn="l">
              <a:lnSpc>
                <a:spcPct val="120000"/>
              </a:lnSpc>
              <a:buFont typeface="Arial" panose="020B0604020202020204" pitchFamily="34" charset="0"/>
              <a:buChar char="•"/>
            </a:pPr>
            <a:r>
              <a:rPr lang="en-US" sz="8800" b="1" dirty="0"/>
              <a:t>Explore with North African Flavors</a:t>
            </a:r>
            <a:r>
              <a:rPr lang="en-US" sz="8800" dirty="0"/>
              <a:t>: Tunisia’s bold red wines, like Syrah and Carignan, pair excellently with North African dishes such as lamb tagine, couscous, and spiced meats. The wines' rich fruit and subtle spice complement the earthy, aromatic flavors of cumin, coriander, and harissa. This pairing creates a harmonious balance that highlights the complexity of both the food and the wine.</a:t>
            </a:r>
          </a:p>
          <a:p>
            <a:pPr algn="l"/>
            <a:endParaRPr lang="en-US" dirty="0"/>
          </a:p>
        </p:txBody>
      </p:sp>
      <p:pic>
        <p:nvPicPr>
          <p:cNvPr id="5" name="Picture 4" descr="A bottle of wine next to a bowl of salsa and olives&#10;&#10;Description automatically generated">
            <a:extLst>
              <a:ext uri="{FF2B5EF4-FFF2-40B4-BE49-F238E27FC236}">
                <a16:creationId xmlns:a16="http://schemas.microsoft.com/office/drawing/2014/main" id="{17A813D3-1EA9-05D7-5F7F-6A6C5B191950}"/>
              </a:ext>
            </a:extLst>
          </p:cNvPr>
          <p:cNvPicPr>
            <a:picLocks noChangeAspect="1"/>
          </p:cNvPicPr>
          <p:nvPr/>
        </p:nvPicPr>
        <p:blipFill>
          <a:blip r:embed="rId3">
            <a:extLst>
              <a:ext uri="{28A0092B-C50C-407E-A947-70E740481C1C}">
                <a14:useLocalDpi xmlns:a14="http://schemas.microsoft.com/office/drawing/2010/main" val="0"/>
              </a:ext>
            </a:extLst>
          </a:blip>
          <a:srcRect l="11111"/>
          <a:stretch/>
        </p:blipFill>
        <p:spPr>
          <a:xfrm>
            <a:off x="8363712" y="1316736"/>
            <a:ext cx="3816095" cy="5541263"/>
          </a:xfrm>
          <a:prstGeom prst="rect">
            <a:avLst/>
          </a:prstGeom>
        </p:spPr>
      </p:pic>
    </p:spTree>
    <p:extLst>
      <p:ext uri="{BB962C8B-B14F-4D97-AF65-F5344CB8AC3E}">
        <p14:creationId xmlns:p14="http://schemas.microsoft.com/office/powerpoint/2010/main" val="3105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3CE42F4-2A05-2034-DD5C-79108955030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D6162-9B82-C6FE-E7AB-4A4DE51C8EB2}"/>
              </a:ext>
            </a:extLst>
          </p:cNvPr>
          <p:cNvSpPr>
            <a:spLocks noGrp="1"/>
          </p:cNvSpPr>
          <p:nvPr>
            <p:ph type="ctrTitle"/>
          </p:nvPr>
        </p:nvSpPr>
        <p:spPr>
          <a:xfrm>
            <a:off x="0" y="-3286896"/>
            <a:ext cx="6229215" cy="4603632"/>
          </a:xfrm>
        </p:spPr>
        <p:txBody>
          <a:bodyPr>
            <a:normAutofit/>
          </a:bodyPr>
          <a:lstStyle/>
          <a:p>
            <a:r>
              <a:rPr lang="en-US" sz="3800" dirty="0"/>
              <a:t>Sands, Seas, and Vines: </a:t>
            </a:r>
            <a:br>
              <a:rPr lang="en-US" sz="3800" dirty="0"/>
            </a:br>
            <a:r>
              <a:rPr lang="en-US" sz="3800" dirty="0"/>
              <a:t>The Story of Tunisian Wine</a:t>
            </a:r>
          </a:p>
        </p:txBody>
      </p:sp>
      <p:sp>
        <p:nvSpPr>
          <p:cNvPr id="3" name="Subtitle 2">
            <a:extLst>
              <a:ext uri="{FF2B5EF4-FFF2-40B4-BE49-F238E27FC236}">
                <a16:creationId xmlns:a16="http://schemas.microsoft.com/office/drawing/2014/main" id="{7FAF5763-BB81-D156-DAB4-359CC4DF3745}"/>
              </a:ext>
            </a:extLst>
          </p:cNvPr>
          <p:cNvSpPr>
            <a:spLocks noGrp="1"/>
          </p:cNvSpPr>
          <p:nvPr>
            <p:ph type="subTitle" idx="1"/>
          </p:nvPr>
        </p:nvSpPr>
        <p:spPr>
          <a:xfrm>
            <a:off x="219456" y="1449546"/>
            <a:ext cx="5876543" cy="5585238"/>
          </a:xfrm>
        </p:spPr>
        <p:txBody>
          <a:bodyPr>
            <a:normAutofit fontScale="25000" lnSpcReduction="20000"/>
          </a:bodyPr>
          <a:lstStyle/>
          <a:p>
            <a:pPr marL="182880" indent="-457200" algn="l">
              <a:lnSpc>
                <a:spcPct val="120000"/>
              </a:lnSpc>
              <a:buFont typeface="Arial" panose="020B0604020202020204" pitchFamily="34" charset="0"/>
              <a:buChar char="•"/>
            </a:pPr>
            <a:r>
              <a:rPr lang="en-US" sz="7400" dirty="0"/>
              <a:t>In regions like the coastal Cap Bon Peninsula, mild temperatures and fertile soil yield fresh, aromatic wines, while the inland and mountainous areas provide bolder, concentrated flavors due to their more intense climate. </a:t>
            </a:r>
          </a:p>
          <a:p>
            <a:pPr marL="182880" indent="-457200" algn="l">
              <a:lnSpc>
                <a:spcPct val="120000"/>
              </a:lnSpc>
              <a:buFont typeface="Arial" panose="020B0604020202020204" pitchFamily="34" charset="0"/>
              <a:buChar char="•"/>
            </a:pPr>
            <a:r>
              <a:rPr lang="en-US" sz="7400" dirty="0"/>
              <a:t>This seminar takes you on a journey through Tunisia’s wine history, its regional nuances, and the key varietals that set it apart. </a:t>
            </a:r>
          </a:p>
          <a:p>
            <a:pPr marL="182880" indent="-457200" algn="l">
              <a:lnSpc>
                <a:spcPct val="120000"/>
              </a:lnSpc>
              <a:buFont typeface="Arial" panose="020B0604020202020204" pitchFamily="34" charset="0"/>
              <a:buChar char="•"/>
            </a:pPr>
            <a:r>
              <a:rPr lang="en-US" sz="7400" dirty="0"/>
              <a:t>You’ll also discover notable wineries dedicated to expressing the character of Tunisian terroir, and the ways this ancient wine culture is evolving to meet modern tastes while staying true to its roots. </a:t>
            </a:r>
          </a:p>
          <a:p>
            <a:pPr marL="182880" indent="-457200" algn="l">
              <a:lnSpc>
                <a:spcPct val="120000"/>
              </a:lnSpc>
              <a:buFont typeface="Arial" panose="020B0604020202020204" pitchFamily="34" charset="0"/>
              <a:buChar char="•"/>
            </a:pPr>
            <a:r>
              <a:rPr lang="en-US" sz="7400" dirty="0"/>
              <a:t>Whether you’re a seasoned wine enthusiast or new to the world of North African wines, Tunisia’s story offers something intriguing, refreshing, and perhaps unexpected.</a:t>
            </a:r>
          </a:p>
          <a:p>
            <a:pPr marL="0" marR="0" algn="l">
              <a:spcBef>
                <a:spcPts val="0"/>
              </a:spcBef>
              <a:spcAft>
                <a:spcPts val="800"/>
              </a:spcAft>
            </a:pP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ndscape with a body of water and a city&#10;&#10;Description automatically generated">
            <a:extLst>
              <a:ext uri="{FF2B5EF4-FFF2-40B4-BE49-F238E27FC236}">
                <a16:creationId xmlns:a16="http://schemas.microsoft.com/office/drawing/2014/main" id="{3101F218-3615-F743-3E6F-D7A8EEC18612}"/>
              </a:ext>
            </a:extLst>
          </p:cNvPr>
          <p:cNvPicPr>
            <a:picLocks noChangeAspect="1"/>
          </p:cNvPicPr>
          <p:nvPr/>
        </p:nvPicPr>
        <p:blipFill>
          <a:blip r:embed="rId2">
            <a:extLst>
              <a:ext uri="{28A0092B-C50C-407E-A947-70E740481C1C}">
                <a14:useLocalDpi xmlns:a14="http://schemas.microsoft.com/office/drawing/2010/main" val="0"/>
              </a:ext>
            </a:extLst>
          </a:blip>
          <a:srcRect l="17318" r="281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021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lvl="0"/>
            <a:r>
              <a:rPr lang="en-US" b="1" dirty="0"/>
              <a:t>Final Thoughts</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895724" y="1231394"/>
            <a:ext cx="8210931" cy="2879577"/>
          </a:xfrm>
        </p:spPr>
        <p:txBody>
          <a:bodyPr>
            <a:normAutofit lnSpcReduction="10000"/>
          </a:bodyPr>
          <a:lstStyle/>
          <a:p>
            <a:pPr marL="342900" indent="-342900" algn="l">
              <a:buFont typeface="Arial" panose="020B0604020202020204" pitchFamily="34" charset="0"/>
              <a:buChar char="•"/>
            </a:pPr>
            <a:r>
              <a:rPr lang="en-US" sz="2200" dirty="0"/>
              <a:t>Tunisian wine is a remarkable fusion of ancient tradition and modern innovation, embodying the spirit of the Mediterranean with a North African twist. </a:t>
            </a:r>
          </a:p>
          <a:p>
            <a:pPr marL="342900" indent="-342900" algn="l">
              <a:buFont typeface="Arial" panose="020B0604020202020204" pitchFamily="34" charset="0"/>
              <a:buChar char="•"/>
            </a:pPr>
            <a:r>
              <a:rPr lang="en-US" sz="2200" dirty="0"/>
              <a:t>From the coastal vineyards that produce fresh, aromatic whites and rosés to the sun-drenched inland regions yielding bold, spicy reds, Tunisia’s wines showcase a unique terroir that’s only beginning to gain recognition on the global stage.</a:t>
            </a:r>
          </a:p>
          <a:p>
            <a:pPr marL="342900" indent="-342900" algn="l">
              <a:buFont typeface="Arial" panose="020B0604020202020204" pitchFamily="34" charset="0"/>
              <a:buChar char="•"/>
            </a:pPr>
            <a:r>
              <a:rPr lang="en-US" sz="2200" dirty="0"/>
              <a:t>For those seeking to expand their wine horizons, Tunisian wine offers an invitation to explore something different. </a:t>
            </a:r>
          </a:p>
          <a:p>
            <a:pPr lvl="0" algn="l">
              <a:lnSpc>
                <a:spcPct val="110000"/>
              </a:lnSpc>
            </a:pPr>
            <a:endParaRPr lang="en-US" sz="2400" dirty="0"/>
          </a:p>
        </p:txBody>
      </p:sp>
      <p:pic>
        <p:nvPicPr>
          <p:cNvPr id="5" name="Picture 4" descr="A bowl of fruit and a bottle of wine&#10;&#10;Description automatically generated">
            <a:extLst>
              <a:ext uri="{FF2B5EF4-FFF2-40B4-BE49-F238E27FC236}">
                <a16:creationId xmlns:a16="http://schemas.microsoft.com/office/drawing/2014/main" id="{DFEAB5FA-516C-27C3-6511-EDF57817D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31393"/>
            <a:ext cx="3657600" cy="2879578"/>
          </a:xfrm>
          <a:prstGeom prst="rect">
            <a:avLst/>
          </a:prstGeom>
        </p:spPr>
      </p:pic>
      <p:sp>
        <p:nvSpPr>
          <p:cNvPr id="7" name="TextBox 6">
            <a:extLst>
              <a:ext uri="{FF2B5EF4-FFF2-40B4-BE49-F238E27FC236}">
                <a16:creationId xmlns:a16="http://schemas.microsoft.com/office/drawing/2014/main" id="{84CEB573-29D7-337B-7601-64797EE057F8}"/>
              </a:ext>
            </a:extLst>
          </p:cNvPr>
          <p:cNvSpPr txBox="1"/>
          <p:nvPr/>
        </p:nvSpPr>
        <p:spPr>
          <a:xfrm>
            <a:off x="414527" y="4054603"/>
            <a:ext cx="11692127" cy="2800767"/>
          </a:xfrm>
          <a:prstGeom prst="rect">
            <a:avLst/>
          </a:prstGeom>
          <a:noFill/>
        </p:spPr>
        <p:txBody>
          <a:bodyPr wrap="square">
            <a:spAutoFit/>
          </a:bodyPr>
          <a:lstStyle/>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diverse varietals and distinctive flavors pair beautifully with a wide range of dishes, particularly those inspired by Mediterranean and North African cuisine. </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Whether you’re enjoying a chilled Cinsault on a warm day or savoring a spicy Carignan with a hearty meal, Tunisian wine promises an experience that is both surprising and satisfying.</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short, Tunisian wine deserves a place on your table. With every glass, you’re not only tasting the vibrant flavors of the land but also savoring centuries of history, culture, and craftsmanship. So, take a step off the beaten path and let Tunisian wine open up a world of new tastes and stories—one sip at a time.</a:t>
            </a:r>
          </a:p>
        </p:txBody>
      </p:sp>
    </p:spTree>
    <p:extLst>
      <p:ext uri="{BB962C8B-B14F-4D97-AF65-F5344CB8AC3E}">
        <p14:creationId xmlns:p14="http://schemas.microsoft.com/office/powerpoint/2010/main" val="28101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1B694A-6E3C-5585-7D10-F283E3876E4C}"/>
              </a:ext>
            </a:extLst>
          </p:cNvPr>
          <p:cNvPicPr>
            <a:picLocks noChangeAspect="1"/>
          </p:cNvPicPr>
          <p:nvPr/>
        </p:nvPicPr>
        <p:blipFill>
          <a:blip r:embed="rId3">
            <a:extLst>
              <a:ext uri="{28A0092B-C50C-407E-A947-70E740481C1C}">
                <a14:useLocalDpi xmlns:a14="http://schemas.microsoft.com/office/drawing/2010/main" val="0"/>
              </a:ext>
            </a:extLst>
          </a:blip>
          <a:srcRect l="6777"/>
          <a:stretch/>
        </p:blipFill>
        <p:spPr>
          <a:xfrm>
            <a:off x="5857103" y="3046167"/>
            <a:ext cx="6334896" cy="3811833"/>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461506"/>
          </a:xfrm>
        </p:spPr>
        <p:txBody>
          <a:bodyPr>
            <a:normAutofit/>
          </a:bodyPr>
          <a:lstStyle/>
          <a:p>
            <a:pPr marL="457200" indent="-457200" algn="l">
              <a:buFont typeface="Arial" panose="020B0604020202020204" pitchFamily="34" charset="0"/>
              <a:buChar char="•"/>
            </a:pPr>
            <a:r>
              <a:rPr lang="en-US" dirty="0"/>
              <a:t>Tunisia’s wine industry is a testament to the country’s long-standing viticultural heritage and the recent resurgence of local winemaking. </a:t>
            </a:r>
          </a:p>
          <a:p>
            <a:pPr marL="457200" indent="-457200" algn="l">
              <a:buFont typeface="Arial" panose="020B0604020202020204" pitchFamily="34" charset="0"/>
              <a:buChar char="•"/>
            </a:pPr>
            <a:r>
              <a:rPr lang="en-US" dirty="0"/>
              <a:t>With its unique terroir, diverse grape varieties, and notable wineries like Domaine </a:t>
            </a:r>
            <a:r>
              <a:rPr lang="en-US" dirty="0" err="1"/>
              <a:t>Neferis</a:t>
            </a:r>
            <a:r>
              <a:rPr lang="en-US" dirty="0"/>
              <a:t>, Tunisia is re-emerging on the global wine stage. </a:t>
            </a:r>
          </a:p>
          <a:p>
            <a:pPr marL="457200" indent="-457200" algn="l">
              <a:buFont typeface="Arial" panose="020B0604020202020204" pitchFamily="34" charset="0"/>
              <a:buChar char="•"/>
            </a:pPr>
            <a:r>
              <a:rPr lang="en-US" dirty="0"/>
              <a:t>This ancient yet evolving wine </a:t>
            </a:r>
            <a:br>
              <a:rPr lang="en-US" dirty="0"/>
            </a:br>
            <a:r>
              <a:rPr lang="en-US" dirty="0"/>
              <a:t>region offers a compelling blend </a:t>
            </a:r>
            <a:br>
              <a:rPr lang="en-US" dirty="0"/>
            </a:br>
            <a:r>
              <a:rPr lang="en-US" dirty="0"/>
              <a:t>of tradition and innovation, </a:t>
            </a:r>
            <a:br>
              <a:rPr lang="en-US" dirty="0"/>
            </a:br>
            <a:r>
              <a:rPr lang="en-US" dirty="0"/>
              <a:t>making Tunisian wine a </a:t>
            </a:r>
            <a:br>
              <a:rPr lang="en-US" dirty="0"/>
            </a:br>
            <a:r>
              <a:rPr lang="en-US" dirty="0"/>
              <a:t>captivating choice for wine </a:t>
            </a:r>
            <a:br>
              <a:rPr lang="en-US" dirty="0"/>
            </a:br>
            <a:r>
              <a:rPr lang="en-US" dirty="0"/>
              <a:t>enthusiasts around the world.</a:t>
            </a:r>
            <a:endParaRPr lang="en-US" sz="2400" dirty="0"/>
          </a:p>
        </p:txBody>
      </p:sp>
    </p:spTree>
    <p:extLst>
      <p:ext uri="{BB962C8B-B14F-4D97-AF65-F5344CB8AC3E}">
        <p14:creationId xmlns:p14="http://schemas.microsoft.com/office/powerpoint/2010/main" val="12001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Historical overview of winemaking in Carthage</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Impact of French colonization on North African viticulture</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Tunisia’s unique terroir and geographical influences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rPr>
              <a:t>Domaine </a:t>
            </a:r>
            <a:r>
              <a:rPr lang="en-US" kern="100" dirty="0" err="1">
                <a:effectLst/>
                <a:ea typeface="Aptos" panose="020B0004020202020204" pitchFamily="34" charset="0"/>
              </a:rPr>
              <a:t>Neferis</a:t>
            </a:r>
            <a:r>
              <a:rPr lang="en-US" kern="100" dirty="0">
                <a:effectLst/>
                <a:ea typeface="Aptos" panose="020B0004020202020204" pitchFamily="34" charset="0"/>
              </a:rPr>
              <a:t> winery details</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80159"/>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Tunisia’s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0"/>
            <a:ext cx="11314176" cy="2819401"/>
          </a:xfrm>
        </p:spPr>
        <p:txBody>
          <a:bodyPr>
            <a:noAutofit/>
          </a:bodyPr>
          <a:lstStyle/>
          <a:p>
            <a:pPr algn="l">
              <a:lnSpc>
                <a:spcPct val="115000"/>
              </a:lnSpc>
              <a:spcBef>
                <a:spcPts val="0"/>
              </a:spcBef>
              <a:spcAft>
                <a:spcPts val="800"/>
              </a:spcAft>
            </a:pPr>
            <a:r>
              <a:rPr lang="en-US" b="1" dirty="0"/>
              <a:t>Ancient Era</a:t>
            </a:r>
            <a:endParaRPr lang="en-US" dirty="0"/>
          </a:p>
          <a:p>
            <a:pPr marL="457200" indent="-457200" algn="l">
              <a:buFont typeface="Arial" panose="020B0604020202020204" pitchFamily="34" charset="0"/>
              <a:buChar char="•"/>
            </a:pPr>
            <a:r>
              <a:rPr lang="en-US" dirty="0"/>
              <a:t>Tunisia’s winemaking history is among the oldest in </a:t>
            </a:r>
            <a:br>
              <a:rPr lang="en-US" dirty="0"/>
            </a:br>
            <a:r>
              <a:rPr lang="en-US" dirty="0"/>
              <a:t>North Africa, dating back over 2,000 years to the ancient </a:t>
            </a:r>
            <a:br>
              <a:rPr lang="en-US" dirty="0"/>
            </a:br>
            <a:r>
              <a:rPr lang="en-US" dirty="0"/>
              <a:t>Carthaginian civilization. </a:t>
            </a:r>
          </a:p>
          <a:p>
            <a:pPr marL="457200" indent="-457200" algn="l">
              <a:buFont typeface="Arial" panose="020B0604020202020204" pitchFamily="34" charset="0"/>
              <a:buChar char="•"/>
            </a:pPr>
            <a:r>
              <a:rPr lang="en-US" dirty="0"/>
              <a:t>Winemaking here likely began with the Phoenicians, who founded Carthage and introduced viticulture as they expanded their trade across the Mediterranean. </a:t>
            </a:r>
          </a:p>
        </p:txBody>
      </p:sp>
      <p:pic>
        <p:nvPicPr>
          <p:cNvPr id="6" name="Picture 5" descr="A view of a stone structure from a cave&#10;&#10;Description automatically generated with medium confidence">
            <a:extLst>
              <a:ext uri="{FF2B5EF4-FFF2-40B4-BE49-F238E27FC236}">
                <a16:creationId xmlns:a16="http://schemas.microsoft.com/office/drawing/2014/main" id="{3924CFAD-A36F-1890-6ED2-7018CDBE2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139" y="4571247"/>
            <a:ext cx="3645408" cy="2276457"/>
          </a:xfrm>
          <a:prstGeom prst="rect">
            <a:avLst/>
          </a:prstGeom>
        </p:spPr>
      </p:pic>
      <p:sp>
        <p:nvSpPr>
          <p:cNvPr id="9" name="TextBox 8">
            <a:extLst>
              <a:ext uri="{FF2B5EF4-FFF2-40B4-BE49-F238E27FC236}">
                <a16:creationId xmlns:a16="http://schemas.microsoft.com/office/drawing/2014/main" id="{0BF9D71E-3E2B-F417-C3B2-3B254BCCF5F9}"/>
              </a:ext>
            </a:extLst>
          </p:cNvPr>
          <p:cNvSpPr txBox="1"/>
          <p:nvPr/>
        </p:nvSpPr>
        <p:spPr>
          <a:xfrm>
            <a:off x="4729548" y="4418447"/>
            <a:ext cx="7157651" cy="224676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Archaeological evidence shows that Carthaginian society not only produced wine but also exported it across the region, marking the early importance of Tunisia in the ancient wine trade.</a:t>
            </a:r>
          </a:p>
        </p:txBody>
      </p:sp>
      <p:pic>
        <p:nvPicPr>
          <p:cNvPr id="11" name="Picture 10" descr="A collection of ancient pottery&#10;&#10;Description automatically generated">
            <a:extLst>
              <a:ext uri="{FF2B5EF4-FFF2-40B4-BE49-F238E27FC236}">
                <a16:creationId xmlns:a16="http://schemas.microsoft.com/office/drawing/2014/main" id="{7890C1B9-7651-FF04-E71E-D722C8371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924" y="1269865"/>
            <a:ext cx="2912076" cy="2042167"/>
          </a:xfrm>
          <a:prstGeom prst="rect">
            <a:avLst/>
          </a:prstGeom>
        </p:spPr>
      </p:pic>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CAB0-66A8-E2B3-D82C-787BFEB816BC}"/>
              </a:ext>
            </a:extLst>
          </p:cNvPr>
          <p:cNvSpPr>
            <a:spLocks noGrp="1"/>
          </p:cNvSpPr>
          <p:nvPr>
            <p:ph type="ctrTitle"/>
          </p:nvPr>
        </p:nvSpPr>
        <p:spPr>
          <a:xfrm>
            <a:off x="0" y="1"/>
            <a:ext cx="12192000" cy="1158239"/>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Colonial Influence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6ABFE3E-ED0B-DF9C-AA25-8708CC8B5CB6}"/>
              </a:ext>
            </a:extLst>
          </p:cNvPr>
          <p:cNvSpPr>
            <a:spLocks noGrp="1"/>
          </p:cNvSpPr>
          <p:nvPr>
            <p:ph type="subTitle" idx="1"/>
          </p:nvPr>
        </p:nvSpPr>
        <p:spPr>
          <a:xfrm>
            <a:off x="609600" y="1158241"/>
            <a:ext cx="11338560" cy="5699758"/>
          </a:xfrm>
        </p:spPr>
        <p:txBody>
          <a:bodyPr>
            <a:normAutofit/>
          </a:bodyPr>
          <a:lstStyle/>
          <a:p>
            <a:pPr marL="457200" indent="-457200" algn="l">
              <a:buFont typeface="Arial" panose="020B0604020202020204" pitchFamily="34" charset="0"/>
              <a:buChar char="•"/>
            </a:pPr>
            <a:r>
              <a:rPr lang="en-US" dirty="0"/>
              <a:t>Tunisia’s modern wine industry was profoundly </a:t>
            </a:r>
            <a:br>
              <a:rPr lang="en-US" dirty="0"/>
            </a:br>
            <a:r>
              <a:rPr lang="en-US" dirty="0"/>
              <a:t>influenced by French colonization, starting in </a:t>
            </a:r>
            <a:br>
              <a:rPr lang="en-US" dirty="0"/>
            </a:br>
            <a:r>
              <a:rPr lang="en-US" dirty="0"/>
              <a:t>the late 19th century. </a:t>
            </a:r>
          </a:p>
          <a:p>
            <a:pPr marL="457200" indent="-457200" algn="l">
              <a:buFont typeface="Arial" panose="020B0604020202020204" pitchFamily="34" charset="0"/>
              <a:buChar char="•"/>
            </a:pPr>
            <a:r>
              <a:rPr lang="en-US" dirty="0"/>
              <a:t>When French settlers arrived, they brought with </a:t>
            </a:r>
            <a:br>
              <a:rPr lang="en-US" dirty="0"/>
            </a:br>
            <a:r>
              <a:rPr lang="en-US" dirty="0"/>
              <a:t>them established European winemaking </a:t>
            </a:r>
            <a:br>
              <a:rPr lang="en-US" dirty="0"/>
            </a:br>
            <a:r>
              <a:rPr lang="en-US" dirty="0"/>
              <a:t>techniques, grape varieties, and a structured </a:t>
            </a:r>
            <a:br>
              <a:rPr lang="en-US" dirty="0"/>
            </a:br>
            <a:r>
              <a:rPr lang="en-US" dirty="0"/>
              <a:t>approach to viticulture. </a:t>
            </a:r>
          </a:p>
          <a:p>
            <a:pPr marL="457200" indent="-457200" algn="l">
              <a:buFont typeface="Arial" panose="020B0604020202020204" pitchFamily="34" charset="0"/>
              <a:buChar char="•"/>
            </a:pPr>
            <a:r>
              <a:rPr lang="en-US" dirty="0"/>
              <a:t>The industry flourished under colonial rule as Tunisia’s vineyards supplied the French market, especially when phylloxera devastated European vines. By the 1950s, Tunisia’s wine production had reached its peak, largely catering to French tastes, with varieties like Carignan and Grenache becoming central to local vineyards.</a:t>
            </a:r>
          </a:p>
          <a:p>
            <a:endParaRPr lang="en-US" dirty="0"/>
          </a:p>
        </p:txBody>
      </p:sp>
      <p:pic>
        <p:nvPicPr>
          <p:cNvPr id="6" name="Picture 5" descr="A close-up of wine glasses&#10;&#10;Description automatically generated">
            <a:extLst>
              <a:ext uri="{FF2B5EF4-FFF2-40B4-BE49-F238E27FC236}">
                <a16:creationId xmlns:a16="http://schemas.microsoft.com/office/drawing/2014/main" id="{C29C7F52-EB1C-2618-539B-558AC70AA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216" y="1158240"/>
            <a:ext cx="3986784" cy="2985883"/>
          </a:xfrm>
          <a:prstGeom prst="rect">
            <a:avLst/>
          </a:prstGeom>
        </p:spPr>
      </p:pic>
    </p:spTree>
    <p:extLst>
      <p:ext uri="{BB962C8B-B14F-4D97-AF65-F5344CB8AC3E}">
        <p14:creationId xmlns:p14="http://schemas.microsoft.com/office/powerpoint/2010/main" val="32453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Modern Times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850624" cy="3621024"/>
          </a:xfrm>
        </p:spPr>
        <p:txBody>
          <a:bodyPr>
            <a:noAutofit/>
          </a:bodyPr>
          <a:lstStyle/>
          <a:p>
            <a:pPr marL="457200" indent="-457200" algn="l">
              <a:buFont typeface="Arial" panose="020B0604020202020204" pitchFamily="34" charset="0"/>
              <a:buChar char="•"/>
            </a:pPr>
            <a:r>
              <a:rPr lang="en-US" dirty="0"/>
              <a:t>Post-independence, Tunisia saw a period of decline in wine production as national priorities shifted. </a:t>
            </a:r>
          </a:p>
          <a:p>
            <a:pPr marL="457200" indent="-457200" algn="l">
              <a:buFont typeface="Arial" panose="020B0604020202020204" pitchFamily="34" charset="0"/>
              <a:buChar char="•"/>
            </a:pPr>
            <a:r>
              <a:rPr lang="en-US" dirty="0"/>
              <a:t>Recent decades have seen a renaissance in Tunisian winemaking, with modernized vineyards and a renewed focus on quality rather than quantity. </a:t>
            </a:r>
          </a:p>
        </p:txBody>
      </p:sp>
      <p:pic>
        <p:nvPicPr>
          <p:cNvPr id="6" name="Picture 5" descr="A bottle of wine and grapes on a table&#10;&#10;Description automatically generated">
            <a:extLst>
              <a:ext uri="{FF2B5EF4-FFF2-40B4-BE49-F238E27FC236}">
                <a16:creationId xmlns:a16="http://schemas.microsoft.com/office/drawing/2014/main" id="{30482BB7-BFFD-040F-DCEC-16E33AFD9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7696"/>
            <a:ext cx="5906530" cy="3900304"/>
          </a:xfrm>
          <a:prstGeom prst="rect">
            <a:avLst/>
          </a:prstGeom>
        </p:spPr>
      </p:pic>
      <p:sp>
        <p:nvSpPr>
          <p:cNvPr id="9" name="TextBox 8">
            <a:extLst>
              <a:ext uri="{FF2B5EF4-FFF2-40B4-BE49-F238E27FC236}">
                <a16:creationId xmlns:a16="http://schemas.microsoft.com/office/drawing/2014/main" id="{10BDA5D2-4438-32DC-E853-1C2461DFB508}"/>
              </a:ext>
            </a:extLst>
          </p:cNvPr>
          <p:cNvSpPr txBox="1"/>
          <p:nvPr/>
        </p:nvSpPr>
        <p:spPr>
          <a:xfrm>
            <a:off x="5906530" y="2980944"/>
            <a:ext cx="6285470" cy="3539430"/>
          </a:xfrm>
          <a:prstGeom prst="rect">
            <a:avLst/>
          </a:prstGeom>
          <a:noFill/>
        </p:spPr>
        <p:txBody>
          <a:bodyPr wrap="square">
            <a:spAutoFit/>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Wineries have introduced innovative techniques and invested in both indigenous and international grape varieties.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Today, Tunisia’s wine industry is evolving with an eye on both local and international markets, emphasizing its unique terroir and cultural heritage.</a:t>
            </a:r>
          </a:p>
        </p:txBody>
      </p:sp>
    </p:spTree>
    <p:extLst>
      <p:ext uri="{BB962C8B-B14F-4D97-AF65-F5344CB8AC3E}">
        <p14:creationId xmlns:p14="http://schemas.microsoft.com/office/powerpoint/2010/main" val="1893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80159"/>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Tunisia's Wine Classification System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0"/>
            <a:ext cx="11314176" cy="2677069"/>
          </a:xfrm>
        </p:spPr>
        <p:txBody>
          <a:bodyPr>
            <a:noAutofit/>
          </a:bodyPr>
          <a:lstStyle/>
          <a:p>
            <a:pPr marL="457200" indent="-457200" algn="l">
              <a:buFont typeface="Arial" panose="020B0604020202020204" pitchFamily="34" charset="0"/>
              <a:buChar char="•"/>
            </a:pPr>
            <a:r>
              <a:rPr lang="en-US" dirty="0"/>
              <a:t>Tunisia’s wine classification system is influenced by French traditions but does not strictly follow an Appellation </a:t>
            </a:r>
            <a:r>
              <a:rPr lang="en-US" dirty="0" err="1"/>
              <a:t>d'Origine</a:t>
            </a:r>
            <a:r>
              <a:rPr lang="en-US" dirty="0"/>
              <a:t> Contrôlée (AOC) model. </a:t>
            </a:r>
          </a:p>
          <a:p>
            <a:pPr marL="457200" indent="-457200" algn="l">
              <a:buFont typeface="Arial" panose="020B0604020202020204" pitchFamily="34" charset="0"/>
              <a:buChar char="•"/>
            </a:pPr>
            <a:r>
              <a:rPr lang="en-US" dirty="0"/>
              <a:t>Wines are generally categorized by quality and region, with the highest quality wines bearing the designation "Vin de </a:t>
            </a:r>
            <a:r>
              <a:rPr lang="en-US" dirty="0" err="1"/>
              <a:t>Qualité</a:t>
            </a:r>
            <a:r>
              <a:rPr lang="en-US" dirty="0"/>
              <a:t> Supérieure." </a:t>
            </a:r>
          </a:p>
          <a:p>
            <a:pPr marL="457200" indent="-457200" algn="l">
              <a:buFont typeface="Arial" panose="020B0604020202020204" pitchFamily="34" charset="0"/>
              <a:buChar char="•"/>
            </a:pPr>
            <a:r>
              <a:rPr lang="en-US" dirty="0"/>
              <a:t>This system aims to ensure consistency </a:t>
            </a:r>
            <a:br>
              <a:rPr lang="en-US" dirty="0"/>
            </a:br>
            <a:r>
              <a:rPr lang="en-US" dirty="0"/>
              <a:t>and quality, though the lack of strict </a:t>
            </a:r>
            <a:br>
              <a:rPr lang="en-US" dirty="0"/>
            </a:br>
            <a:r>
              <a:rPr lang="en-US" dirty="0"/>
              <a:t>controls has allowed Tunisian winemakers </a:t>
            </a:r>
            <a:br>
              <a:rPr lang="en-US" dirty="0"/>
            </a:br>
            <a:r>
              <a:rPr lang="en-US" dirty="0"/>
              <a:t>flexibility in experimenting with varieties </a:t>
            </a:r>
            <a:br>
              <a:rPr lang="en-US" dirty="0"/>
            </a:br>
            <a:r>
              <a:rPr lang="en-US" dirty="0"/>
              <a:t>and methods. </a:t>
            </a:r>
          </a:p>
          <a:p>
            <a:pPr marL="457200" indent="-457200" algn="l">
              <a:buFont typeface="Arial" panose="020B0604020202020204" pitchFamily="34" charset="0"/>
              <a:buChar char="•"/>
            </a:pPr>
            <a:r>
              <a:rPr lang="en-US" dirty="0"/>
              <a:t>Similar to Germany’s Qualitätswein </a:t>
            </a:r>
            <a:br>
              <a:rPr lang="en-US" dirty="0"/>
            </a:br>
            <a:r>
              <a:rPr lang="en-US" dirty="0"/>
              <a:t>categories, Tunisia’s system provides a </a:t>
            </a:r>
            <a:br>
              <a:rPr lang="en-US" dirty="0"/>
            </a:br>
            <a:r>
              <a:rPr lang="en-US" dirty="0"/>
              <a:t>broad quality assurance while encouraging </a:t>
            </a:r>
            <a:br>
              <a:rPr lang="en-US" dirty="0"/>
            </a:br>
            <a:r>
              <a:rPr lang="en-US" dirty="0"/>
              <a:t>producers to explore new viticultural approaches.</a:t>
            </a:r>
            <a:endParaRPr lang="en-US" sz="2400" dirty="0"/>
          </a:p>
        </p:txBody>
      </p:sp>
      <p:pic>
        <p:nvPicPr>
          <p:cNvPr id="6" name="Picture 5" descr="Several bottles of wine in wooden boxes&#10;&#10;Description automatically generated">
            <a:extLst>
              <a:ext uri="{FF2B5EF4-FFF2-40B4-BE49-F238E27FC236}">
                <a16:creationId xmlns:a16="http://schemas.microsoft.com/office/drawing/2014/main" id="{175319D2-0769-B459-8AC5-A2B8FF55ABCE}"/>
              </a:ext>
            </a:extLst>
          </p:cNvPr>
          <p:cNvPicPr>
            <a:picLocks noChangeAspect="1"/>
          </p:cNvPicPr>
          <p:nvPr/>
        </p:nvPicPr>
        <p:blipFill>
          <a:blip r:embed="rId3">
            <a:extLst>
              <a:ext uri="{28A0092B-C50C-407E-A947-70E740481C1C}">
                <a14:useLocalDpi xmlns:a14="http://schemas.microsoft.com/office/drawing/2010/main" val="0"/>
              </a:ext>
            </a:extLst>
          </a:blip>
          <a:srcRect l="7359"/>
          <a:stretch/>
        </p:blipFill>
        <p:spPr>
          <a:xfrm>
            <a:off x="7400544" y="3121153"/>
            <a:ext cx="4791456" cy="3145536"/>
          </a:xfrm>
          <a:prstGeom prst="rect">
            <a:avLst/>
          </a:prstGeom>
        </p:spPr>
      </p:pic>
    </p:spTree>
    <p:extLst>
      <p:ext uri="{BB962C8B-B14F-4D97-AF65-F5344CB8AC3E}">
        <p14:creationId xmlns:p14="http://schemas.microsoft.com/office/powerpoint/2010/main" val="37641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3419028" y="1"/>
            <a:ext cx="8772972" cy="1705231"/>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Tunisia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9028" y="1606378"/>
            <a:ext cx="8455980" cy="5099222"/>
          </a:xfrm>
        </p:spPr>
        <p:txBody>
          <a:bodyPr>
            <a:noAutofit/>
          </a:bodyPr>
          <a:lstStyle/>
          <a:p>
            <a:pPr marL="457200" indent="-457200" algn="l">
              <a:buFont typeface="Arial" panose="020B0604020202020204" pitchFamily="34" charset="0"/>
              <a:buChar char="•"/>
            </a:pPr>
            <a:r>
              <a:rPr lang="en-US" dirty="0"/>
              <a:t>Tunisia’s wine regions offer a fascinating combination of historical significance and unique terroirs that shape the character of its wines. </a:t>
            </a:r>
          </a:p>
          <a:p>
            <a:pPr marL="457200" indent="-457200" algn="l">
              <a:buFont typeface="Arial" panose="020B0604020202020204" pitchFamily="34" charset="0"/>
              <a:buChar char="•"/>
            </a:pPr>
            <a:r>
              <a:rPr lang="en-US" dirty="0"/>
              <a:t>Each region has distinct features and viticultural strengths that add to the diversity of Tunisian wine, from coastal influences in the north to the harsher inland climates in the south. </a:t>
            </a:r>
          </a:p>
          <a:p>
            <a:pPr marL="457200" indent="-457200" algn="l">
              <a:buFont typeface="Arial" panose="020B0604020202020204" pitchFamily="34" charset="0"/>
              <a:buChar char="•"/>
            </a:pPr>
            <a:r>
              <a:rPr lang="en-US" dirty="0"/>
              <a:t>Tunisia’s wine regions can be broadly classified into three primary areas: the North, Central, and Cap Bon Peninsula regions.</a:t>
            </a:r>
          </a:p>
          <a:p>
            <a:pPr marL="34290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map of the middle east&#10;&#10;Description automatically generated">
            <a:extLst>
              <a:ext uri="{FF2B5EF4-FFF2-40B4-BE49-F238E27FC236}">
                <a16:creationId xmlns:a16="http://schemas.microsoft.com/office/drawing/2014/main" id="{B5CB309A-E7AE-7283-38CB-C0E649E47B5F}"/>
              </a:ext>
            </a:extLst>
          </p:cNvPr>
          <p:cNvPicPr>
            <a:picLocks noChangeAspect="1"/>
          </p:cNvPicPr>
          <p:nvPr/>
        </p:nvPicPr>
        <p:blipFill>
          <a:blip r:embed="rId2">
            <a:extLst>
              <a:ext uri="{28A0092B-C50C-407E-A947-70E740481C1C}">
                <a14:useLocalDpi xmlns:a14="http://schemas.microsoft.com/office/drawing/2010/main" val="0"/>
              </a:ext>
            </a:extLst>
          </a:blip>
          <a:srcRect l="27999" t="1" r="5219" b="28648"/>
          <a:stretch/>
        </p:blipFill>
        <p:spPr>
          <a:xfrm>
            <a:off x="-5894" y="-1"/>
            <a:ext cx="3200031" cy="6858001"/>
          </a:xfrm>
          <a:prstGeom prst="rect">
            <a:avLst/>
          </a:prstGeom>
        </p:spPr>
      </p:pic>
    </p:spTree>
    <p:extLst>
      <p:ext uri="{BB962C8B-B14F-4D97-AF65-F5344CB8AC3E}">
        <p14:creationId xmlns:p14="http://schemas.microsoft.com/office/powerpoint/2010/main" val="41925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Significant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6945551" cy="5687568"/>
          </a:xfrm>
        </p:spPr>
        <p:txBody>
          <a:bodyPr>
            <a:noAutofit/>
          </a:bodyPr>
          <a:lstStyle/>
          <a:p>
            <a:pPr marL="457200" lvl="0" indent="-457200" algn="l">
              <a:buFont typeface="Arial" panose="020B0604020202020204" pitchFamily="34" charset="0"/>
              <a:buChar char="•"/>
            </a:pPr>
            <a:r>
              <a:rPr lang="en-US" b="1" dirty="0"/>
              <a:t>Cap Bon Peninsula</a:t>
            </a:r>
            <a:r>
              <a:rPr lang="en-US" dirty="0"/>
              <a:t>: Often regarded as the heart of Tunisia’s wine production, the Cap Bon Peninsula is known for its fertile coastal plains and cooling sea breezes that help create ideal growing conditions. </a:t>
            </a:r>
          </a:p>
          <a:p>
            <a:pPr marL="457200" lvl="0" indent="-457200" algn="l">
              <a:buFont typeface="Arial" panose="020B0604020202020204" pitchFamily="34" charset="0"/>
              <a:buChar char="•"/>
            </a:pPr>
            <a:r>
              <a:rPr lang="en-US" dirty="0"/>
              <a:t>The region produces a significant share of Tunisia’s wine and is particularly known for light, aromatic whites and rosés, as well as red wines with balanced acidity. </a:t>
            </a:r>
          </a:p>
          <a:p>
            <a:pPr marL="457200" lvl="0" indent="-457200" algn="l">
              <a:buFont typeface="Arial" panose="020B0604020202020204" pitchFamily="34" charset="0"/>
              <a:buChar char="•"/>
            </a:pPr>
            <a:r>
              <a:rPr lang="en-US" dirty="0"/>
              <a:t>Cap Bon's mild climate and alluvial soils are perfect for Mediterranean grape varieties like Muscat and Cinsault, which thrive here and develop bright, fresh flavors.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map of the middle east&#10;&#10;Description automatically generated">
            <a:extLst>
              <a:ext uri="{FF2B5EF4-FFF2-40B4-BE49-F238E27FC236}">
                <a16:creationId xmlns:a16="http://schemas.microsoft.com/office/drawing/2014/main" id="{89D83F2D-42E6-16C0-2EFE-54C4F9FF9551}"/>
              </a:ext>
            </a:extLst>
          </p:cNvPr>
          <p:cNvPicPr>
            <a:picLocks noChangeAspect="1"/>
          </p:cNvPicPr>
          <p:nvPr/>
        </p:nvPicPr>
        <p:blipFill>
          <a:blip r:embed="rId3">
            <a:extLst>
              <a:ext uri="{28A0092B-C50C-407E-A947-70E740481C1C}">
                <a14:useLocalDpi xmlns:a14="http://schemas.microsoft.com/office/drawing/2010/main" val="0"/>
              </a:ext>
            </a:extLst>
          </a:blip>
          <a:srcRect l="66244" t="1158" r="4740" b="81222"/>
          <a:stretch/>
        </p:blipFill>
        <p:spPr>
          <a:xfrm>
            <a:off x="7518575" y="1170432"/>
            <a:ext cx="4673426" cy="5692495"/>
          </a:xfrm>
          <a:prstGeom prst="rect">
            <a:avLst/>
          </a:prstGeom>
        </p:spPr>
      </p:pic>
    </p:spTree>
    <p:extLst>
      <p:ext uri="{BB962C8B-B14F-4D97-AF65-F5344CB8AC3E}">
        <p14:creationId xmlns:p14="http://schemas.microsoft.com/office/powerpoint/2010/main" val="32220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2144</TotalTime>
  <Words>3233</Words>
  <Application>Microsoft Office PowerPoint</Application>
  <PresentationFormat>Widescreen</PresentationFormat>
  <Paragraphs>172</Paragraphs>
  <Slides>33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Symbol</vt:lpstr>
      <vt:lpstr>Times New Roman</vt:lpstr>
      <vt:lpstr>Times New Roman, serif</vt:lpstr>
      <vt:lpstr>Office Theme</vt:lpstr>
      <vt:lpstr>Wine Regions of the World An Introduction to Wine in Tunisia  Presented by Marc Silver</vt:lpstr>
      <vt:lpstr>Sands, Seas, and Vines: The Story of Tunisian Wine</vt:lpstr>
      <vt:lpstr>Sands, Seas, and Vines:  The Story of Tunisian Wine</vt:lpstr>
      <vt:lpstr>History of Tunisia’s Wine</vt:lpstr>
      <vt:lpstr>Colonial Influence</vt:lpstr>
      <vt:lpstr>Modern Times</vt:lpstr>
      <vt:lpstr>Tunisia's Wine Classification System</vt:lpstr>
      <vt:lpstr>Wine Regions in Tunisia</vt:lpstr>
      <vt:lpstr>Significant Wine Regions</vt:lpstr>
      <vt:lpstr>Significant Wine Regions</vt:lpstr>
      <vt:lpstr>Lesser-Known Regions</vt:lpstr>
      <vt:lpstr>Lesser-Known Regions</vt:lpstr>
      <vt:lpstr>Lesser-Known Regions</vt:lpstr>
      <vt:lpstr>Lesser-Known Regions</vt:lpstr>
      <vt:lpstr>Emerging Trends and Experimental Regions</vt:lpstr>
      <vt:lpstr>Tunisia's Terroir</vt:lpstr>
      <vt:lpstr>What's in the Bottle?</vt:lpstr>
      <vt:lpstr>What's in the Bottle?</vt:lpstr>
      <vt:lpstr>What's in the Bottle?</vt:lpstr>
      <vt:lpstr>What's in the Bottle?</vt:lpstr>
      <vt:lpstr>What's in the Bottle?</vt:lpstr>
      <vt:lpstr>What's in the Bottle?</vt:lpstr>
      <vt:lpstr>What's in the Bottle?</vt:lpstr>
      <vt:lpstr>How to Enjoy Tunisian Wine</vt:lpstr>
      <vt:lpstr>Tunisia’s Unique Terroir</vt:lpstr>
      <vt:lpstr>Tunisia’s Major Varietals</vt:lpstr>
      <vt:lpstr>Notable Wineries</vt:lpstr>
      <vt:lpstr>Why Tunisian Wine Deserves Your Attention</vt:lpstr>
      <vt:lpstr>How to Enjoy Tunisian Wine</vt:lpstr>
      <vt:lpstr>Final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118</cp:revision>
  <dcterms:created xsi:type="dcterms:W3CDTF">2024-07-15T00:09:41Z</dcterms:created>
  <dcterms:modified xsi:type="dcterms:W3CDTF">2024-10-28T00:39:18Z</dcterms:modified>
</cp:coreProperties>
</file>