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29"/>
  </p:notesMasterIdLst>
  <p:handoutMasterIdLst>
    <p:handoutMasterId r:id="rId30"/>
  </p:handoutMasterIdLst>
  <p:sldIdLst>
    <p:sldId id="256" r:id="rId3"/>
    <p:sldId id="273" r:id="rId4"/>
    <p:sldId id="257" r:id="rId5"/>
    <p:sldId id="274" r:id="rId6"/>
    <p:sldId id="258" r:id="rId7"/>
    <p:sldId id="292" r:id="rId8"/>
    <p:sldId id="284" r:id="rId9"/>
    <p:sldId id="285" r:id="rId10"/>
    <p:sldId id="276" r:id="rId11"/>
    <p:sldId id="277" r:id="rId12"/>
    <p:sldId id="293" r:id="rId13"/>
    <p:sldId id="289" r:id="rId14"/>
    <p:sldId id="278" r:id="rId15"/>
    <p:sldId id="261" r:id="rId16"/>
    <p:sldId id="291" r:id="rId17"/>
    <p:sldId id="295" r:id="rId18"/>
    <p:sldId id="297" r:id="rId19"/>
    <p:sldId id="290" r:id="rId20"/>
    <p:sldId id="296" r:id="rId21"/>
    <p:sldId id="268" r:id="rId22"/>
    <p:sldId id="287" r:id="rId23"/>
    <p:sldId id="294" r:id="rId24"/>
    <p:sldId id="275" r:id="rId25"/>
    <p:sldId id="288" r:id="rId26"/>
    <p:sldId id="271" r:id="rId27"/>
    <p:sldId id="272" r:id="rId28"/>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47" autoAdjust="0"/>
    <p:restoredTop sz="94660"/>
  </p:normalViewPr>
  <p:slideViewPr>
    <p:cSldViewPr snapToGrid="0">
      <p:cViewPr varScale="1">
        <p:scale>
          <a:sx n="98" d="100"/>
          <a:sy n="98" d="100"/>
        </p:scale>
        <p:origin x="46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289734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13</a:t>
            </a:fld>
            <a:endParaRPr lang="en-US"/>
          </a:p>
        </p:txBody>
      </p:sp>
    </p:spTree>
    <p:extLst>
      <p:ext uri="{BB962C8B-B14F-4D97-AF65-F5344CB8AC3E}">
        <p14:creationId xmlns:p14="http://schemas.microsoft.com/office/powerpoint/2010/main" val="394672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14</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15</a:t>
            </a:fld>
            <a:endParaRPr lang="en-US"/>
          </a:p>
        </p:txBody>
      </p:sp>
    </p:spTree>
    <p:extLst>
      <p:ext uri="{BB962C8B-B14F-4D97-AF65-F5344CB8AC3E}">
        <p14:creationId xmlns:p14="http://schemas.microsoft.com/office/powerpoint/2010/main" val="2088928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18</a:t>
            </a:fld>
            <a:endParaRPr lang="en-US"/>
          </a:p>
        </p:txBody>
      </p:sp>
    </p:spTree>
    <p:extLst>
      <p:ext uri="{BB962C8B-B14F-4D97-AF65-F5344CB8AC3E}">
        <p14:creationId xmlns:p14="http://schemas.microsoft.com/office/powerpoint/2010/main" val="195139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154977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22</a:t>
            </a:fld>
            <a:endParaRPr lang="en-US"/>
          </a:p>
        </p:txBody>
      </p:sp>
    </p:spTree>
    <p:extLst>
      <p:ext uri="{BB962C8B-B14F-4D97-AF65-F5344CB8AC3E}">
        <p14:creationId xmlns:p14="http://schemas.microsoft.com/office/powerpoint/2010/main" val="2416634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23</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24</a:t>
            </a:fld>
            <a:endParaRPr lang="en-US"/>
          </a:p>
        </p:txBody>
      </p:sp>
    </p:spTree>
    <p:extLst>
      <p:ext uri="{BB962C8B-B14F-4D97-AF65-F5344CB8AC3E}">
        <p14:creationId xmlns:p14="http://schemas.microsoft.com/office/powerpoint/2010/main" val="2992535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25</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26</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1580873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64665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85289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166342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202814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54943" y="1197117"/>
            <a:ext cx="7297256" cy="2753070"/>
          </a:xfrm>
        </p:spPr>
        <p:txBody>
          <a:bodyPr anchor="b"/>
          <a:lstStyle>
            <a:lvl1pPr>
              <a:defRPr sz="5953"/>
            </a:lvl1pPr>
          </a:lstStyle>
          <a:p>
            <a:r>
              <a:rPr lang="en-US"/>
              <a:t>Click to edit Master title style</a:t>
            </a:r>
            <a:endParaRPr lang="en-US" dirty="0"/>
          </a:p>
        </p:txBody>
      </p:sp>
      <p:sp>
        <p:nvSpPr>
          <p:cNvPr id="3" name="Subtitle 2"/>
          <p:cNvSpPr>
            <a:spLocks noGrp="1"/>
          </p:cNvSpPr>
          <p:nvPr>
            <p:ph type="subTitle" idx="1"/>
          </p:nvPr>
        </p:nvSpPr>
        <p:spPr>
          <a:xfrm>
            <a:off x="954943" y="3950185"/>
            <a:ext cx="7297256" cy="712267"/>
          </a:xfrm>
        </p:spPr>
        <p:txBody>
          <a:bodyPr anchor="t"/>
          <a:lstStyle>
            <a:lvl1pPr marL="0" indent="0" algn="l">
              <a:buNone/>
              <a:defRPr cap="all">
                <a:solidFill>
                  <a:schemeClr val="bg2">
                    <a:lumMod val="40000"/>
                    <a:lumOff val="60000"/>
                  </a:schemeClr>
                </a:solidFill>
              </a:defRPr>
            </a:lvl1pPr>
            <a:lvl2pPr marL="378013" indent="0" algn="ctr">
              <a:buNone/>
              <a:defRPr>
                <a:solidFill>
                  <a:schemeClr val="tx1">
                    <a:tint val="75000"/>
                  </a:schemeClr>
                </a:solidFill>
              </a:defRPr>
            </a:lvl2pPr>
            <a:lvl3pPr marL="756026" indent="0" algn="ctr">
              <a:buNone/>
              <a:defRPr>
                <a:solidFill>
                  <a:schemeClr val="tx1">
                    <a:tint val="75000"/>
                  </a:schemeClr>
                </a:solidFill>
              </a:defRPr>
            </a:lvl3pPr>
            <a:lvl4pPr marL="1134039" indent="0" algn="ctr">
              <a:buNone/>
              <a:defRPr>
                <a:solidFill>
                  <a:schemeClr val="tx1">
                    <a:tint val="75000"/>
                  </a:schemeClr>
                </a:solidFill>
              </a:defRPr>
            </a:lvl4pPr>
            <a:lvl5pPr marL="1512052" indent="0" algn="ctr">
              <a:buNone/>
              <a:defRPr>
                <a:solidFill>
                  <a:schemeClr val="tx1">
                    <a:tint val="75000"/>
                  </a:schemeClr>
                </a:solidFill>
              </a:defRPr>
            </a:lvl5pPr>
            <a:lvl6pPr marL="1890065" indent="0" algn="ctr">
              <a:buNone/>
              <a:defRPr>
                <a:solidFill>
                  <a:schemeClr val="tx1">
                    <a:tint val="75000"/>
                  </a:schemeClr>
                </a:solidFill>
              </a:defRPr>
            </a:lvl6pPr>
            <a:lvl7pPr marL="2268078" indent="0" algn="ctr">
              <a:buNone/>
              <a:defRPr>
                <a:solidFill>
                  <a:schemeClr val="tx1">
                    <a:tint val="75000"/>
                  </a:schemeClr>
                </a:solidFill>
              </a:defRPr>
            </a:lvl7pPr>
            <a:lvl8pPr marL="2646091" indent="0" algn="ctr">
              <a:buNone/>
              <a:defRPr>
                <a:solidFill>
                  <a:schemeClr val="tx1">
                    <a:tint val="75000"/>
                  </a:schemeClr>
                </a:solidFill>
              </a:defRPr>
            </a:lvl8pPr>
            <a:lvl9pPr marL="302410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3510086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573415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4945" y="2366230"/>
            <a:ext cx="7297255" cy="1583956"/>
          </a:xfrm>
        </p:spPr>
        <p:txBody>
          <a:bodyPr anchor="b"/>
          <a:lstStyle>
            <a:lvl1pPr algn="l">
              <a:defRPr sz="3307" b="0" cap="none"/>
            </a:lvl1pPr>
          </a:lstStyle>
          <a:p>
            <a:r>
              <a:rPr lang="en-US"/>
              <a:t>Click to edit Master title style</a:t>
            </a:r>
            <a:endParaRPr lang="en-US" dirty="0"/>
          </a:p>
        </p:txBody>
      </p:sp>
      <p:sp>
        <p:nvSpPr>
          <p:cNvPr id="3" name="Text Placeholder 2"/>
          <p:cNvSpPr>
            <a:spLocks noGrp="1"/>
          </p:cNvSpPr>
          <p:nvPr>
            <p:ph type="body" idx="1"/>
          </p:nvPr>
        </p:nvSpPr>
        <p:spPr>
          <a:xfrm>
            <a:off x="954943" y="3950186"/>
            <a:ext cx="7297256" cy="711423"/>
          </a:xfrm>
        </p:spPr>
        <p:txBody>
          <a:bodyPr anchor="t"/>
          <a:lstStyle>
            <a:lvl1pPr marL="0" indent="0" algn="l">
              <a:buNone/>
              <a:defRPr sz="1654" cap="all">
                <a:solidFill>
                  <a:schemeClr val="bg2">
                    <a:lumMod val="40000"/>
                    <a:lumOff val="60000"/>
                  </a:schemeClr>
                </a:solidFill>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1506724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2244" y="1703791"/>
            <a:ext cx="3634994" cy="3469274"/>
          </a:xfrm>
        </p:spPr>
        <p:txBody>
          <a:bodyPr>
            <a:normAutofit/>
          </a:bodyPr>
          <a:lstStyle>
            <a:lvl1pPr>
              <a:defRPr sz="1488"/>
            </a:lvl1pPr>
            <a:lvl2pPr>
              <a:defRPr sz="1323"/>
            </a:lvl2pPr>
            <a:lvl3pPr>
              <a:defRPr sz="1158"/>
            </a:lvl3pPr>
            <a:lvl4pPr>
              <a:defRPr sz="992"/>
            </a:lvl4pPr>
            <a:lvl5pPr>
              <a:defRPr sz="992"/>
            </a:lvl5pPr>
            <a:lvl6pPr>
              <a:defRPr sz="992"/>
            </a:lvl6pPr>
            <a:lvl7pPr>
              <a:defRPr sz="992"/>
            </a:lvl7pPr>
            <a:lvl8pPr>
              <a:defRPr sz="992"/>
            </a:lvl8pPr>
            <a:lvl9pPr>
              <a:defRPr sz="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5265" y="1700084"/>
            <a:ext cx="3634995" cy="3472980"/>
          </a:xfrm>
        </p:spPr>
        <p:txBody>
          <a:bodyPr>
            <a:normAutofit/>
          </a:bodyPr>
          <a:lstStyle>
            <a:lvl1pPr>
              <a:defRPr sz="1488"/>
            </a:lvl1pPr>
            <a:lvl2pPr>
              <a:defRPr sz="1323"/>
            </a:lvl2pPr>
            <a:lvl3pPr>
              <a:defRPr sz="1158"/>
            </a:lvl3pPr>
            <a:lvl4pPr>
              <a:defRPr sz="992"/>
            </a:lvl4pPr>
            <a:lvl5pPr>
              <a:defRPr sz="992"/>
            </a:lvl5pPr>
            <a:lvl6pPr>
              <a:defRPr sz="992"/>
            </a:lvl6pPr>
            <a:lvl7pPr>
              <a:defRPr sz="992"/>
            </a:lvl7pPr>
            <a:lvl8pPr>
              <a:defRPr sz="992"/>
            </a:lvl8pPr>
            <a:lvl9pPr>
              <a:defRPr sz="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1301501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12244" y="1575153"/>
            <a:ext cx="3634993"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912244" y="2079202"/>
            <a:ext cx="3634994" cy="3093863"/>
          </a:xfrm>
        </p:spPr>
        <p:txBody>
          <a:bodyPr>
            <a:normAutofit/>
          </a:bodyPr>
          <a:lstStyle>
            <a:lvl1pPr>
              <a:defRPr sz="1488"/>
            </a:lvl1pPr>
            <a:lvl2pPr>
              <a:defRPr sz="1323"/>
            </a:lvl2pPr>
            <a:lvl3pPr>
              <a:defRPr sz="1158"/>
            </a:lvl3pPr>
            <a:lvl4pPr>
              <a:defRPr sz="992"/>
            </a:lvl4pPr>
            <a:lvl5pPr>
              <a:defRPr sz="992"/>
            </a:lvl5pPr>
            <a:lvl6pPr>
              <a:defRPr sz="992"/>
            </a:lvl6pPr>
            <a:lvl7pPr>
              <a:defRPr sz="992"/>
            </a:lvl7pPr>
            <a:lvl8pPr>
              <a:defRPr sz="992"/>
            </a:lvl8pPr>
            <a:lvl9pPr>
              <a:defRPr sz="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5266" y="1575153"/>
            <a:ext cx="3634994"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4675266" y="2079202"/>
            <a:ext cx="3634994" cy="3093863"/>
          </a:xfrm>
        </p:spPr>
        <p:txBody>
          <a:bodyPr>
            <a:normAutofit/>
          </a:bodyPr>
          <a:lstStyle>
            <a:lvl1pPr>
              <a:defRPr sz="1488"/>
            </a:lvl1pPr>
            <a:lvl2pPr>
              <a:defRPr sz="1323"/>
            </a:lvl2pPr>
            <a:lvl3pPr>
              <a:defRPr sz="1158"/>
            </a:lvl3pPr>
            <a:lvl4pPr>
              <a:defRPr sz="992"/>
            </a:lvl4pPr>
            <a:lvl5pPr>
              <a:defRPr sz="992"/>
            </a:lvl5pPr>
            <a:lvl6pPr>
              <a:defRPr sz="992"/>
            </a:lvl6pPr>
            <a:lvl7pPr>
              <a:defRPr sz="992"/>
            </a:lvl7pPr>
            <a:lvl8pPr>
              <a:defRPr sz="992"/>
            </a:lvl8pPr>
            <a:lvl9pPr>
              <a:defRPr sz="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1093844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lvl="0"/>
            <a:endParaRPr lang="en-US"/>
          </a:p>
        </p:txBody>
      </p:sp>
      <p:sp>
        <p:nvSpPr>
          <p:cNvPr id="5" name="Footer Placeholder 3"/>
          <p:cNvSpPr>
            <a:spLocks noGrp="1"/>
          </p:cNvSpPr>
          <p:nvPr>
            <p:ph type="ftr" sz="quarter" idx="11"/>
          </p:nvPr>
        </p:nvSpPr>
        <p:spPr/>
        <p:txBody>
          <a:bodyPr/>
          <a:lstStyle/>
          <a:p>
            <a:pPr lvl="0"/>
            <a:endParaRPr lang="en-US"/>
          </a:p>
        </p:txBody>
      </p:sp>
      <p:sp>
        <p:nvSpPr>
          <p:cNvPr id="6" name="Slide Number Placeholder 4"/>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87517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lvl="0"/>
            <a:endParaRPr lang="en-US"/>
          </a:p>
        </p:txBody>
      </p:sp>
      <p:sp>
        <p:nvSpPr>
          <p:cNvPr id="5" name="Footer Placeholder 2"/>
          <p:cNvSpPr>
            <a:spLocks noGrp="1"/>
          </p:cNvSpPr>
          <p:nvPr>
            <p:ph type="ftr" sz="quarter" idx="11"/>
          </p:nvPr>
        </p:nvSpPr>
        <p:spPr/>
        <p:txBody>
          <a:bodyPr/>
          <a:lstStyle/>
          <a:p>
            <a:pPr lvl="0"/>
            <a:endParaRPr lang="en-US"/>
          </a:p>
        </p:txBody>
      </p:sp>
      <p:sp>
        <p:nvSpPr>
          <p:cNvPr id="6" name="Slide Number Placeholder 3"/>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252346398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4941" y="1197116"/>
            <a:ext cx="2812078" cy="1197116"/>
          </a:xfrm>
        </p:spPr>
        <p:txBody>
          <a:bodyPr anchor="b"/>
          <a:lstStyle>
            <a:lvl1pPr algn="l">
              <a:defRPr sz="1984" b="0"/>
            </a:lvl1pPr>
          </a:lstStyle>
          <a:p>
            <a:r>
              <a:rPr lang="en-US"/>
              <a:t>Click to edit Master title style</a:t>
            </a:r>
            <a:endParaRPr lang="en-US" dirty="0"/>
          </a:p>
        </p:txBody>
      </p:sp>
      <p:sp>
        <p:nvSpPr>
          <p:cNvPr id="3" name="Content Placeholder 2"/>
          <p:cNvSpPr>
            <a:spLocks noGrp="1"/>
          </p:cNvSpPr>
          <p:nvPr>
            <p:ph idx="1"/>
          </p:nvPr>
        </p:nvSpPr>
        <p:spPr>
          <a:xfrm>
            <a:off x="3956031" y="1197116"/>
            <a:ext cx="4296169" cy="3780367"/>
          </a:xfrm>
        </p:spPr>
        <p:txBody>
          <a:bodyPr anchor="ctr">
            <a:normAutofit/>
          </a:bodyPr>
          <a:lstStyle>
            <a:lvl1pPr>
              <a:defRPr sz="1654"/>
            </a:lvl1pPr>
            <a:lvl2pPr>
              <a:defRPr sz="1488"/>
            </a:lvl2pPr>
            <a:lvl3pPr>
              <a:defRPr sz="1323"/>
            </a:lvl3pPr>
            <a:lvl4pPr>
              <a:defRPr sz="1158"/>
            </a:lvl4pPr>
            <a:lvl5pPr>
              <a:defRPr sz="1158"/>
            </a:lvl5pPr>
            <a:lvl6pPr>
              <a:defRPr sz="1158"/>
            </a:lvl6pPr>
            <a:lvl7pPr>
              <a:defRPr sz="1158"/>
            </a:lvl7pPr>
            <a:lvl8pPr>
              <a:defRPr sz="1158"/>
            </a:lvl8pPr>
            <a:lvl9pPr>
              <a:defRPr sz="11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54942" y="2587452"/>
            <a:ext cx="2812077" cy="2394231"/>
          </a:xfrm>
        </p:spPr>
        <p:txBody>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7" name="Date Placeholder 4"/>
          <p:cNvSpPr>
            <a:spLocks noGrp="1"/>
          </p:cNvSpPr>
          <p:nvPr>
            <p:ph type="dt" sz="half" idx="10"/>
          </p:nvPr>
        </p:nvSpPr>
        <p:spPr/>
        <p:txBody>
          <a:bodyPr/>
          <a:lstStyle/>
          <a:p>
            <a:pPr lvl="0"/>
            <a:endParaRPr lang="en-US"/>
          </a:p>
        </p:txBody>
      </p:sp>
      <p:sp>
        <p:nvSpPr>
          <p:cNvPr id="5" name="Footer Placeholder 5"/>
          <p:cNvSpPr>
            <a:spLocks noGrp="1"/>
          </p:cNvSpPr>
          <p:nvPr>
            <p:ph type="ftr" sz="quarter" idx="11"/>
          </p:nvPr>
        </p:nvSpPr>
        <p:spPr/>
        <p:txBody>
          <a:bodyPr/>
          <a:lstStyle/>
          <a:p>
            <a:pPr lvl="0"/>
            <a:endParaRPr lang="en-US"/>
          </a:p>
        </p:txBody>
      </p:sp>
      <p:sp>
        <p:nvSpPr>
          <p:cNvPr id="6" name="Slide Number Placeholder 6"/>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243444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4077" y="1533142"/>
            <a:ext cx="4210931" cy="1302133"/>
          </a:xfrm>
        </p:spPr>
        <p:txBody>
          <a:bodyPr anchor="b">
            <a:normAutofit/>
          </a:bodyPr>
          <a:lstStyle>
            <a:lvl1pPr algn="l">
              <a:defRPr sz="297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746044" y="945092"/>
            <a:ext cx="2646164" cy="37803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23"/>
            </a:lvl1pPr>
            <a:lvl2pPr marL="378013" indent="0">
              <a:buNone/>
              <a:defRPr sz="1323"/>
            </a:lvl2pPr>
            <a:lvl3pPr marL="756026" indent="0">
              <a:buNone/>
              <a:defRPr sz="1323"/>
            </a:lvl3pPr>
            <a:lvl4pPr marL="1134039" indent="0">
              <a:buNone/>
              <a:defRPr sz="1323"/>
            </a:lvl4pPr>
            <a:lvl5pPr marL="1512052" indent="0">
              <a:buNone/>
              <a:defRPr sz="1323"/>
            </a:lvl5pPr>
            <a:lvl6pPr marL="1890065" indent="0">
              <a:buNone/>
              <a:defRPr sz="1323"/>
            </a:lvl6pPr>
            <a:lvl7pPr marL="2268078" indent="0">
              <a:buNone/>
              <a:defRPr sz="1323"/>
            </a:lvl7pPr>
            <a:lvl8pPr marL="2646091" indent="0">
              <a:buNone/>
              <a:defRPr sz="1323"/>
            </a:lvl8pPr>
            <a:lvl9pPr marL="3024104" indent="0">
              <a:buNone/>
              <a:defRPr sz="1323"/>
            </a:lvl9pPr>
          </a:lstStyle>
          <a:p>
            <a:r>
              <a:rPr lang="en-US"/>
              <a:t>Click icon to add picture</a:t>
            </a:r>
            <a:endParaRPr lang="en-US" dirty="0"/>
          </a:p>
        </p:txBody>
      </p:sp>
      <p:sp>
        <p:nvSpPr>
          <p:cNvPr id="4" name="Text Placeholder 3"/>
          <p:cNvSpPr>
            <a:spLocks noGrp="1"/>
          </p:cNvSpPr>
          <p:nvPr>
            <p:ph type="body" sz="half" idx="2"/>
          </p:nvPr>
        </p:nvSpPr>
        <p:spPr>
          <a:xfrm>
            <a:off x="954943" y="3024293"/>
            <a:ext cx="4204377" cy="1134110"/>
          </a:xfrm>
        </p:spPr>
        <p:txBody>
          <a:bodyPr>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600855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4945" y="3969374"/>
            <a:ext cx="7297255" cy="468608"/>
          </a:xfrm>
        </p:spPr>
        <p:txBody>
          <a:bodyPr anchor="b">
            <a:normAutofit/>
          </a:bodyPr>
          <a:lstStyle>
            <a:lvl1pPr algn="l">
              <a:defRPr sz="1984"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54943" y="567055"/>
            <a:ext cx="7297256" cy="301029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23"/>
            </a:lvl1pPr>
            <a:lvl2pPr marL="378013" indent="0">
              <a:buNone/>
              <a:defRPr sz="1323"/>
            </a:lvl2pPr>
            <a:lvl3pPr marL="756026" indent="0">
              <a:buNone/>
              <a:defRPr sz="1323"/>
            </a:lvl3pPr>
            <a:lvl4pPr marL="1134039" indent="0">
              <a:buNone/>
              <a:defRPr sz="1323"/>
            </a:lvl4pPr>
            <a:lvl5pPr marL="1512052" indent="0">
              <a:buNone/>
              <a:defRPr sz="1323"/>
            </a:lvl5pPr>
            <a:lvl6pPr marL="1890065" indent="0">
              <a:buNone/>
              <a:defRPr sz="1323"/>
            </a:lvl6pPr>
            <a:lvl7pPr marL="2268078" indent="0">
              <a:buNone/>
              <a:defRPr sz="1323"/>
            </a:lvl7pPr>
            <a:lvl8pPr marL="2646091" indent="0">
              <a:buNone/>
              <a:defRPr sz="1323"/>
            </a:lvl8pPr>
            <a:lvl9pPr marL="3024104" indent="0">
              <a:buNone/>
              <a:defRPr sz="1323"/>
            </a:lvl9pPr>
          </a:lstStyle>
          <a:p>
            <a:r>
              <a:rPr lang="en-US"/>
              <a:t>Click icon to add picture</a:t>
            </a:r>
            <a:endParaRPr lang="en-US" dirty="0"/>
          </a:p>
        </p:txBody>
      </p:sp>
      <p:sp>
        <p:nvSpPr>
          <p:cNvPr id="4" name="Text Placeholder 3"/>
          <p:cNvSpPr>
            <a:spLocks noGrp="1"/>
          </p:cNvSpPr>
          <p:nvPr>
            <p:ph type="body" sz="half" idx="2"/>
          </p:nvPr>
        </p:nvSpPr>
        <p:spPr>
          <a:xfrm>
            <a:off x="954944" y="4437982"/>
            <a:ext cx="7297255" cy="408227"/>
          </a:xfrm>
        </p:spPr>
        <p:txBody>
          <a:bodyPr>
            <a:normAutofit/>
          </a:bodyPr>
          <a:lstStyle>
            <a:lvl1pPr marL="0" indent="0">
              <a:buNone/>
              <a:defRPr sz="992"/>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C421C47-9E0D-4864-B2B1-B1BC34FEB0CD}" type="slidenum">
              <a:rPr lang="en-US" smtClean="0"/>
              <a:t>‹#›</a:t>
            </a:fld>
            <a:endParaRPr lang="en-US"/>
          </a:p>
        </p:txBody>
      </p:sp>
    </p:spTree>
    <p:extLst>
      <p:ext uri="{BB962C8B-B14F-4D97-AF65-F5344CB8AC3E}">
        <p14:creationId xmlns:p14="http://schemas.microsoft.com/office/powerpoint/2010/main" val="299028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54943" y="1197116"/>
            <a:ext cx="7297257" cy="1638159"/>
          </a:xfrm>
        </p:spPr>
        <p:txBody>
          <a:bodyPr/>
          <a:lstStyle>
            <a:lvl1pPr>
              <a:defRPr sz="3969"/>
            </a:lvl1pPr>
          </a:lstStyle>
          <a:p>
            <a:r>
              <a:rPr lang="en-US"/>
              <a:t>Click to edit Master title style</a:t>
            </a:r>
            <a:endParaRPr lang="en-US" dirty="0"/>
          </a:p>
        </p:txBody>
      </p:sp>
      <p:sp>
        <p:nvSpPr>
          <p:cNvPr id="8" name="Text Placeholder 3"/>
          <p:cNvSpPr>
            <a:spLocks noGrp="1"/>
          </p:cNvSpPr>
          <p:nvPr>
            <p:ph type="body" sz="half" idx="2"/>
          </p:nvPr>
        </p:nvSpPr>
        <p:spPr>
          <a:xfrm>
            <a:off x="954943" y="3024294"/>
            <a:ext cx="7297257" cy="1953189"/>
          </a:xfrm>
        </p:spPr>
        <p:txBody>
          <a:bodyPr anchor="ctr">
            <a:normAutofit/>
          </a:bodyPr>
          <a:lstStyle>
            <a:lvl1pPr marL="0" indent="0">
              <a:buNone/>
              <a:defRPr sz="148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953762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2082" y="1197116"/>
            <a:ext cx="6614017" cy="1921086"/>
          </a:xfrm>
        </p:spPr>
        <p:txBody>
          <a:bodyPr/>
          <a:lstStyle>
            <a:lvl1pPr>
              <a:defRPr sz="3969"/>
            </a:lvl1pPr>
          </a:lstStyle>
          <a:p>
            <a:r>
              <a:rPr lang="en-US"/>
              <a:t>Click to edit Master title style</a:t>
            </a:r>
            <a:endParaRPr lang="en-US" dirty="0"/>
          </a:p>
        </p:txBody>
      </p:sp>
      <p:sp>
        <p:nvSpPr>
          <p:cNvPr id="11" name="Text Placeholder 3"/>
          <p:cNvSpPr>
            <a:spLocks noGrp="1"/>
          </p:cNvSpPr>
          <p:nvPr>
            <p:ph type="body" sz="half" idx="14"/>
          </p:nvPr>
        </p:nvSpPr>
        <p:spPr>
          <a:xfrm>
            <a:off x="1596099" y="3118202"/>
            <a:ext cx="6018981" cy="282927"/>
          </a:xfrm>
        </p:spPr>
        <p:txBody>
          <a:bodyPr vert="horz" lIns="91440" tIns="45720" rIns="91440" bIns="45720" rtlCol="0" anchor="t">
            <a:normAutofit/>
          </a:bodyPr>
          <a:lstStyle>
            <a:lvl1pPr marL="0" indent="0">
              <a:buNone/>
              <a:defRPr lang="en-US" sz="1158" b="0" i="0" kern="1200" cap="small" dirty="0">
                <a:solidFill>
                  <a:schemeClr val="bg2">
                    <a:lumMod val="40000"/>
                    <a:lumOff val="60000"/>
                  </a:schemeClr>
                </a:solidFill>
                <a:latin typeface="+mj-lt"/>
                <a:ea typeface="+mj-ea"/>
                <a:cs typeface="+mj-cs"/>
              </a:defRPr>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marL="0" lvl="0" indent="0">
              <a:buNone/>
            </a:pPr>
            <a:r>
              <a:rPr lang="en-US"/>
              <a:t>Click to edit Master text styles</a:t>
            </a:r>
          </a:p>
        </p:txBody>
      </p:sp>
      <p:sp>
        <p:nvSpPr>
          <p:cNvPr id="10" name="Text Placeholder 3"/>
          <p:cNvSpPr>
            <a:spLocks noGrp="1"/>
          </p:cNvSpPr>
          <p:nvPr>
            <p:ph type="body" sz="half" idx="2"/>
          </p:nvPr>
        </p:nvSpPr>
        <p:spPr>
          <a:xfrm>
            <a:off x="954943" y="3597349"/>
            <a:ext cx="7297257" cy="1386134"/>
          </a:xfrm>
        </p:spPr>
        <p:txBody>
          <a:bodyPr anchor="ctr">
            <a:normAutofit/>
          </a:bodyPr>
          <a:lstStyle>
            <a:lvl1pPr marL="0" indent="0">
              <a:buNone/>
              <a:defRPr sz="148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C421C47-9E0D-4864-B2B1-B1BC34FEB0CD}" type="slidenum">
              <a:rPr lang="en-US" smtClean="0"/>
              <a:t>‹#›</a:t>
            </a:fld>
            <a:endParaRPr lang="en-US"/>
          </a:p>
        </p:txBody>
      </p:sp>
      <p:sp>
        <p:nvSpPr>
          <p:cNvPr id="12" name="TextBox 11"/>
          <p:cNvSpPr txBox="1"/>
          <p:nvPr/>
        </p:nvSpPr>
        <p:spPr>
          <a:xfrm>
            <a:off x="742731" y="803083"/>
            <a:ext cx="663039" cy="1644617"/>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0087" dirty="0"/>
              <a:t>“</a:t>
            </a:r>
          </a:p>
        </p:txBody>
      </p:sp>
      <p:sp>
        <p:nvSpPr>
          <p:cNvPr id="15" name="TextBox 14"/>
          <p:cNvSpPr txBox="1"/>
          <p:nvPr/>
        </p:nvSpPr>
        <p:spPr>
          <a:xfrm>
            <a:off x="7714663" y="2161215"/>
            <a:ext cx="663039" cy="1644617"/>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0087" dirty="0"/>
              <a:t>”</a:t>
            </a:r>
          </a:p>
        </p:txBody>
      </p:sp>
    </p:spTree>
    <p:extLst>
      <p:ext uri="{BB962C8B-B14F-4D97-AF65-F5344CB8AC3E}">
        <p14:creationId xmlns:p14="http://schemas.microsoft.com/office/powerpoint/2010/main" val="2257849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54942" y="2583251"/>
            <a:ext cx="7297258" cy="1366935"/>
          </a:xfrm>
        </p:spPr>
        <p:txBody>
          <a:bodyPr anchor="b"/>
          <a:lstStyle>
            <a:lvl1pPr algn="l">
              <a:defRPr sz="3307" b="0" cap="none"/>
            </a:lvl1pPr>
          </a:lstStyle>
          <a:p>
            <a:r>
              <a:rPr lang="en-US"/>
              <a:t>Click to edit Master title style</a:t>
            </a:r>
            <a:endParaRPr lang="en-US" dirty="0"/>
          </a:p>
        </p:txBody>
      </p:sp>
      <p:sp>
        <p:nvSpPr>
          <p:cNvPr id="3" name="Text Placeholder 2"/>
          <p:cNvSpPr>
            <a:spLocks noGrp="1"/>
          </p:cNvSpPr>
          <p:nvPr>
            <p:ph type="body" idx="1"/>
          </p:nvPr>
        </p:nvSpPr>
        <p:spPr>
          <a:xfrm>
            <a:off x="954943" y="3950186"/>
            <a:ext cx="7297257" cy="711423"/>
          </a:xfrm>
        </p:spPr>
        <p:txBody>
          <a:bodyPr anchor="t"/>
          <a:lstStyle>
            <a:lvl1pPr marL="0" indent="0" algn="l">
              <a:buNone/>
              <a:defRPr sz="1654" cap="none">
                <a:solidFill>
                  <a:schemeClr val="bg2">
                    <a:lumMod val="40000"/>
                    <a:lumOff val="60000"/>
                  </a:schemeClr>
                </a:solidFill>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343620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73"/>
            </a:lvl1pPr>
          </a:lstStyle>
          <a:p>
            <a:r>
              <a:rPr lang="en-US"/>
              <a:t>Click to edit Master title style</a:t>
            </a:r>
            <a:endParaRPr lang="en-US" dirty="0"/>
          </a:p>
        </p:txBody>
      </p:sp>
      <p:sp>
        <p:nvSpPr>
          <p:cNvPr id="3" name="Text Placeholder 2"/>
          <p:cNvSpPr>
            <a:spLocks noGrp="1"/>
          </p:cNvSpPr>
          <p:nvPr>
            <p:ph type="body" idx="1"/>
          </p:nvPr>
        </p:nvSpPr>
        <p:spPr>
          <a:xfrm>
            <a:off x="523335" y="1638159"/>
            <a:ext cx="2436536"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16" name="Text Placeholder 3"/>
          <p:cNvSpPr>
            <a:spLocks noGrp="1"/>
          </p:cNvSpPr>
          <p:nvPr>
            <p:ph type="body" sz="half" idx="15"/>
          </p:nvPr>
        </p:nvSpPr>
        <p:spPr>
          <a:xfrm>
            <a:off x="539471" y="2205214"/>
            <a:ext cx="2420400" cy="2967851"/>
          </a:xfrm>
        </p:spPr>
        <p:txBody>
          <a:bodyPr anchor="t">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5" name="Text Placeholder 4"/>
          <p:cNvSpPr>
            <a:spLocks noGrp="1"/>
          </p:cNvSpPr>
          <p:nvPr>
            <p:ph type="body" sz="quarter" idx="3"/>
          </p:nvPr>
        </p:nvSpPr>
        <p:spPr>
          <a:xfrm>
            <a:off x="3211099" y="1638159"/>
            <a:ext cx="2427751"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19" name="Text Placeholder 3"/>
          <p:cNvSpPr>
            <a:spLocks noGrp="1"/>
          </p:cNvSpPr>
          <p:nvPr>
            <p:ph type="body" sz="half" idx="16"/>
          </p:nvPr>
        </p:nvSpPr>
        <p:spPr>
          <a:xfrm>
            <a:off x="3202373" y="2205214"/>
            <a:ext cx="2436477" cy="2967851"/>
          </a:xfrm>
        </p:spPr>
        <p:txBody>
          <a:bodyPr anchor="t">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14" name="Text Placeholder 4"/>
          <p:cNvSpPr>
            <a:spLocks noGrp="1"/>
          </p:cNvSpPr>
          <p:nvPr>
            <p:ph type="body" sz="quarter" idx="13"/>
          </p:nvPr>
        </p:nvSpPr>
        <p:spPr>
          <a:xfrm>
            <a:off x="5890866" y="1638159"/>
            <a:ext cx="2424338"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20" name="Text Placeholder 3"/>
          <p:cNvSpPr>
            <a:spLocks noGrp="1"/>
          </p:cNvSpPr>
          <p:nvPr>
            <p:ph type="body" sz="half" idx="17"/>
          </p:nvPr>
        </p:nvSpPr>
        <p:spPr>
          <a:xfrm>
            <a:off x="5890866" y="2205214"/>
            <a:ext cx="2424338" cy="2967851"/>
          </a:xfrm>
        </p:spPr>
        <p:txBody>
          <a:bodyPr anchor="t">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cxnSp>
        <p:nvCxnSpPr>
          <p:cNvPr id="17" name="Straight Connector 16"/>
          <p:cNvCxnSpPr/>
          <p:nvPr/>
        </p:nvCxnSpPr>
        <p:spPr>
          <a:xfrm>
            <a:off x="3080860" y="1764171"/>
            <a:ext cx="0" cy="3276318"/>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756529" y="1764171"/>
            <a:ext cx="0" cy="3280024"/>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lvl="0"/>
            <a:endParaRPr lang="en-US"/>
          </a:p>
        </p:txBody>
      </p:sp>
      <p:sp>
        <p:nvSpPr>
          <p:cNvPr id="4"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C421C47-9E0D-4864-B2B1-B1BC34FEB0CD}" type="slidenum">
              <a:rPr lang="en-US" smtClean="0"/>
              <a:t>‹#›</a:t>
            </a:fld>
            <a:endParaRPr lang="en-US"/>
          </a:p>
        </p:txBody>
      </p:sp>
    </p:spTree>
    <p:extLst>
      <p:ext uri="{BB962C8B-B14F-4D97-AF65-F5344CB8AC3E}">
        <p14:creationId xmlns:p14="http://schemas.microsoft.com/office/powerpoint/2010/main" val="753349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73"/>
            </a:lvl1pPr>
          </a:lstStyle>
          <a:p>
            <a:r>
              <a:rPr lang="en-US"/>
              <a:t>Click to edit Master title style</a:t>
            </a:r>
            <a:endParaRPr lang="en-US" dirty="0"/>
          </a:p>
        </p:txBody>
      </p:sp>
      <p:sp>
        <p:nvSpPr>
          <p:cNvPr id="3" name="Text Placeholder 2"/>
          <p:cNvSpPr>
            <a:spLocks noGrp="1"/>
          </p:cNvSpPr>
          <p:nvPr>
            <p:ph type="body" idx="1"/>
          </p:nvPr>
        </p:nvSpPr>
        <p:spPr>
          <a:xfrm>
            <a:off x="539471" y="3514905"/>
            <a:ext cx="2430901"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29" name="Picture Placeholder 2"/>
          <p:cNvSpPr>
            <a:spLocks noGrp="1" noChangeAspect="1"/>
          </p:cNvSpPr>
          <p:nvPr>
            <p:ph type="pic" idx="15"/>
          </p:nvPr>
        </p:nvSpPr>
        <p:spPr>
          <a:xfrm>
            <a:off x="539471" y="1827177"/>
            <a:ext cx="2430901" cy="126012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23"/>
            </a:lvl1pPr>
            <a:lvl2pPr marL="378013" indent="0">
              <a:buNone/>
              <a:defRPr sz="1323"/>
            </a:lvl2pPr>
            <a:lvl3pPr marL="756026" indent="0">
              <a:buNone/>
              <a:defRPr sz="1323"/>
            </a:lvl3pPr>
            <a:lvl4pPr marL="1134039" indent="0">
              <a:buNone/>
              <a:defRPr sz="1323"/>
            </a:lvl4pPr>
            <a:lvl5pPr marL="1512052" indent="0">
              <a:buNone/>
              <a:defRPr sz="1323"/>
            </a:lvl5pPr>
            <a:lvl6pPr marL="1890065" indent="0">
              <a:buNone/>
              <a:defRPr sz="1323"/>
            </a:lvl6pPr>
            <a:lvl7pPr marL="2268078" indent="0">
              <a:buNone/>
              <a:defRPr sz="1323"/>
            </a:lvl7pPr>
            <a:lvl8pPr marL="2646091" indent="0">
              <a:buNone/>
              <a:defRPr sz="1323"/>
            </a:lvl8pPr>
            <a:lvl9pPr marL="3024104" indent="0">
              <a:buNone/>
              <a:defRPr sz="1323"/>
            </a:lvl9pPr>
          </a:lstStyle>
          <a:p>
            <a:r>
              <a:rPr lang="en-US"/>
              <a:t>Click icon to add picture</a:t>
            </a:r>
            <a:endParaRPr lang="en-US" dirty="0"/>
          </a:p>
        </p:txBody>
      </p:sp>
      <p:sp>
        <p:nvSpPr>
          <p:cNvPr id="22" name="Text Placeholder 3"/>
          <p:cNvSpPr>
            <a:spLocks noGrp="1"/>
          </p:cNvSpPr>
          <p:nvPr>
            <p:ph type="body" sz="half" idx="18"/>
          </p:nvPr>
        </p:nvSpPr>
        <p:spPr>
          <a:xfrm>
            <a:off x="539471" y="3991389"/>
            <a:ext cx="2430901" cy="545052"/>
          </a:xfrm>
        </p:spPr>
        <p:txBody>
          <a:bodyPr anchor="t">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5" name="Text Placeholder 4"/>
          <p:cNvSpPr>
            <a:spLocks noGrp="1"/>
          </p:cNvSpPr>
          <p:nvPr>
            <p:ph type="body" sz="quarter" idx="3"/>
          </p:nvPr>
        </p:nvSpPr>
        <p:spPr>
          <a:xfrm>
            <a:off x="3215825" y="3514905"/>
            <a:ext cx="2423025"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30" name="Picture Placeholder 2"/>
          <p:cNvSpPr>
            <a:spLocks noGrp="1" noChangeAspect="1"/>
          </p:cNvSpPr>
          <p:nvPr>
            <p:ph type="pic" idx="21"/>
          </p:nvPr>
        </p:nvSpPr>
        <p:spPr>
          <a:xfrm>
            <a:off x="3215824" y="1827177"/>
            <a:ext cx="2423025" cy="126012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23"/>
            </a:lvl1pPr>
            <a:lvl2pPr marL="378013" indent="0">
              <a:buNone/>
              <a:defRPr sz="1323"/>
            </a:lvl2pPr>
            <a:lvl3pPr marL="756026" indent="0">
              <a:buNone/>
              <a:defRPr sz="1323"/>
            </a:lvl3pPr>
            <a:lvl4pPr marL="1134039" indent="0">
              <a:buNone/>
              <a:defRPr sz="1323"/>
            </a:lvl4pPr>
            <a:lvl5pPr marL="1512052" indent="0">
              <a:buNone/>
              <a:defRPr sz="1323"/>
            </a:lvl5pPr>
            <a:lvl6pPr marL="1890065" indent="0">
              <a:buNone/>
              <a:defRPr sz="1323"/>
            </a:lvl6pPr>
            <a:lvl7pPr marL="2268078" indent="0">
              <a:buNone/>
              <a:defRPr sz="1323"/>
            </a:lvl7pPr>
            <a:lvl8pPr marL="2646091" indent="0">
              <a:buNone/>
              <a:defRPr sz="1323"/>
            </a:lvl8pPr>
            <a:lvl9pPr marL="3024104" indent="0">
              <a:buNone/>
              <a:defRPr sz="1323"/>
            </a:lvl9pPr>
          </a:lstStyle>
          <a:p>
            <a:r>
              <a:rPr lang="en-US"/>
              <a:t>Click icon to add picture</a:t>
            </a:r>
            <a:endParaRPr lang="en-US" dirty="0"/>
          </a:p>
        </p:txBody>
      </p:sp>
      <p:sp>
        <p:nvSpPr>
          <p:cNvPr id="23" name="Text Placeholder 3"/>
          <p:cNvSpPr>
            <a:spLocks noGrp="1"/>
          </p:cNvSpPr>
          <p:nvPr>
            <p:ph type="body" sz="half" idx="19"/>
          </p:nvPr>
        </p:nvSpPr>
        <p:spPr>
          <a:xfrm>
            <a:off x="3214706" y="3991388"/>
            <a:ext cx="2426234" cy="545052"/>
          </a:xfrm>
        </p:spPr>
        <p:txBody>
          <a:bodyPr anchor="t">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14" name="Text Placeholder 4"/>
          <p:cNvSpPr>
            <a:spLocks noGrp="1"/>
          </p:cNvSpPr>
          <p:nvPr>
            <p:ph type="body" sz="quarter" idx="13"/>
          </p:nvPr>
        </p:nvSpPr>
        <p:spPr>
          <a:xfrm>
            <a:off x="5890866" y="3514905"/>
            <a:ext cx="2424338" cy="476483"/>
          </a:xfrm>
        </p:spPr>
        <p:txBody>
          <a:bodyPr anchor="b">
            <a:noAutofit/>
          </a:bodyPr>
          <a:lstStyle>
            <a:lvl1pPr marL="0" indent="0">
              <a:buNone/>
              <a:defRPr sz="1984" b="0">
                <a:solidFill>
                  <a:schemeClr val="bg2">
                    <a:lumMod val="40000"/>
                    <a:lumOff val="60000"/>
                  </a:schemeClr>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31" name="Picture Placeholder 2"/>
          <p:cNvSpPr>
            <a:spLocks noGrp="1" noChangeAspect="1"/>
          </p:cNvSpPr>
          <p:nvPr>
            <p:ph type="pic" idx="22"/>
          </p:nvPr>
        </p:nvSpPr>
        <p:spPr>
          <a:xfrm>
            <a:off x="5890865" y="1827177"/>
            <a:ext cx="2424338" cy="126012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23"/>
            </a:lvl1pPr>
            <a:lvl2pPr marL="378013" indent="0">
              <a:buNone/>
              <a:defRPr sz="1323"/>
            </a:lvl2pPr>
            <a:lvl3pPr marL="756026" indent="0">
              <a:buNone/>
              <a:defRPr sz="1323"/>
            </a:lvl3pPr>
            <a:lvl4pPr marL="1134039" indent="0">
              <a:buNone/>
              <a:defRPr sz="1323"/>
            </a:lvl4pPr>
            <a:lvl5pPr marL="1512052" indent="0">
              <a:buNone/>
              <a:defRPr sz="1323"/>
            </a:lvl5pPr>
            <a:lvl6pPr marL="1890065" indent="0">
              <a:buNone/>
              <a:defRPr sz="1323"/>
            </a:lvl6pPr>
            <a:lvl7pPr marL="2268078" indent="0">
              <a:buNone/>
              <a:defRPr sz="1323"/>
            </a:lvl7pPr>
            <a:lvl8pPr marL="2646091" indent="0">
              <a:buNone/>
              <a:defRPr sz="1323"/>
            </a:lvl8pPr>
            <a:lvl9pPr marL="3024104" indent="0">
              <a:buNone/>
              <a:defRPr sz="1323"/>
            </a:lvl9pPr>
          </a:lstStyle>
          <a:p>
            <a:r>
              <a:rPr lang="en-US"/>
              <a:t>Click icon to add picture</a:t>
            </a:r>
            <a:endParaRPr lang="en-US" dirty="0"/>
          </a:p>
        </p:txBody>
      </p:sp>
      <p:sp>
        <p:nvSpPr>
          <p:cNvPr id="24" name="Text Placeholder 3"/>
          <p:cNvSpPr>
            <a:spLocks noGrp="1"/>
          </p:cNvSpPr>
          <p:nvPr>
            <p:ph type="body" sz="half" idx="20"/>
          </p:nvPr>
        </p:nvSpPr>
        <p:spPr>
          <a:xfrm>
            <a:off x="5890762" y="3991386"/>
            <a:ext cx="2427550" cy="545052"/>
          </a:xfrm>
        </p:spPr>
        <p:txBody>
          <a:bodyPr anchor="t">
            <a:normAutofit/>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cxnSp>
        <p:nvCxnSpPr>
          <p:cNvPr id="19" name="Straight Connector 18"/>
          <p:cNvCxnSpPr/>
          <p:nvPr/>
        </p:nvCxnSpPr>
        <p:spPr>
          <a:xfrm>
            <a:off x="3080860" y="1764171"/>
            <a:ext cx="0" cy="3276318"/>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756529" y="1764171"/>
            <a:ext cx="0" cy="3280024"/>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lvl="0"/>
            <a:endParaRPr lang="en-US"/>
          </a:p>
        </p:txBody>
      </p:sp>
      <p:sp>
        <p:nvSpPr>
          <p:cNvPr id="4"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33275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0688392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6113" y="355723"/>
            <a:ext cx="1449091" cy="4817342"/>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539472" y="733760"/>
            <a:ext cx="6137630" cy="44393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163143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207434"/>
            <a:ext cx="3337894" cy="346311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391543"/>
            <a:ext cx="1258765" cy="1955879"/>
          </a:xfrm>
          <a:prstGeom prst="rect">
            <a:avLst/>
          </a:prstGeom>
        </p:spPr>
      </p:pic>
      <p:sp>
        <p:nvSpPr>
          <p:cNvPr id="16" name="Oval 15"/>
          <p:cNvSpPr/>
          <p:nvPr/>
        </p:nvSpPr>
        <p:spPr>
          <a:xfrm>
            <a:off x="7118128" y="1386135"/>
            <a:ext cx="2331145" cy="2331226"/>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6614098" y="1"/>
            <a:ext cx="1325717" cy="943774"/>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7115537" y="5040489"/>
            <a:ext cx="821642" cy="630061"/>
          </a:xfrm>
          <a:prstGeom prst="rect">
            <a:avLst/>
          </a:prstGeom>
        </p:spPr>
      </p:pic>
      <p:sp>
        <p:nvSpPr>
          <p:cNvPr id="14" name="Rectangle 13"/>
          <p:cNvSpPr/>
          <p:nvPr/>
        </p:nvSpPr>
        <p:spPr>
          <a:xfrm>
            <a:off x="8630222" y="0"/>
            <a:ext cx="567035" cy="9450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34220" y="374331"/>
            <a:ext cx="7776041" cy="1158031"/>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912244" y="1697460"/>
            <a:ext cx="7397205" cy="34690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396901" y="1480649"/>
            <a:ext cx="819079" cy="252015"/>
          </a:xfrm>
          <a:prstGeom prst="rect">
            <a:avLst/>
          </a:prstGeom>
        </p:spPr>
        <p:txBody>
          <a:bodyPr vert="horz" lIns="91440" tIns="45720" rIns="91440" bIns="45720" rtlCol="0" anchor="t"/>
          <a:lstStyle>
            <a:lvl1pPr algn="l">
              <a:defRPr sz="909" b="0" i="0">
                <a:solidFill>
                  <a:schemeClr val="tx1">
                    <a:tint val="75000"/>
                    <a:alpha val="60000"/>
                  </a:schemeClr>
                </a:solidFill>
              </a:defRPr>
            </a:lvl1pPr>
          </a:lstStyle>
          <a:p>
            <a:pPr lvl="0"/>
            <a:endParaRPr lang="en-US"/>
          </a:p>
        </p:txBody>
      </p:sp>
      <p:sp>
        <p:nvSpPr>
          <p:cNvPr id="5" name="Footer Placeholder 4"/>
          <p:cNvSpPr>
            <a:spLocks noGrp="1"/>
          </p:cNvSpPr>
          <p:nvPr>
            <p:ph type="ftr" sz="quarter" idx="3"/>
          </p:nvPr>
        </p:nvSpPr>
        <p:spPr>
          <a:xfrm rot="5400000">
            <a:off x="7401310" y="2666848"/>
            <a:ext cx="3191479" cy="252016"/>
          </a:xfrm>
          <a:prstGeom prst="rect">
            <a:avLst/>
          </a:prstGeom>
        </p:spPr>
        <p:txBody>
          <a:bodyPr vert="horz" lIns="91440" tIns="45720" rIns="91440" bIns="45720" rtlCol="0" anchor="b"/>
          <a:lstStyle>
            <a:lvl1pPr algn="l">
              <a:defRPr sz="909" b="0" i="0">
                <a:solidFill>
                  <a:schemeClr val="tx1">
                    <a:tint val="75000"/>
                    <a:alpha val="60000"/>
                  </a:schemeClr>
                </a:solidFill>
              </a:defRPr>
            </a:lvl1pPr>
          </a:lstStyle>
          <a:p>
            <a:pPr lvl="0"/>
            <a:endParaRPr lang="en-US"/>
          </a:p>
        </p:txBody>
      </p:sp>
      <p:sp>
        <p:nvSpPr>
          <p:cNvPr id="6" name="Slide Number Placeholder 5"/>
          <p:cNvSpPr>
            <a:spLocks noGrp="1"/>
          </p:cNvSpPr>
          <p:nvPr>
            <p:ph type="sldNum" sz="quarter" idx="4"/>
          </p:nvPr>
        </p:nvSpPr>
        <p:spPr bwMode="gray">
          <a:xfrm>
            <a:off x="8559718" y="244525"/>
            <a:ext cx="693042" cy="634763"/>
          </a:xfrm>
          <a:prstGeom prst="rect">
            <a:avLst/>
          </a:prstGeom>
        </p:spPr>
        <p:txBody>
          <a:bodyPr vert="horz" lIns="91440" tIns="45720" rIns="91440" bIns="45720" rtlCol="0" anchor="b"/>
          <a:lstStyle>
            <a:lvl1pPr algn="ctr">
              <a:defRPr sz="2315" b="0" i="0">
                <a:solidFill>
                  <a:schemeClr val="tx1">
                    <a:tint val="75000"/>
                  </a:schemeClr>
                </a:solidFill>
              </a:defRPr>
            </a:lvl1pPr>
          </a:lstStyle>
          <a:p>
            <a:pPr lvl="0"/>
            <a:fld id="{698C6A78-AFA9-4A12-B1DE-91960D3284F0}" type="slidenum">
              <a:rPr lang="en-US" smtClean="0"/>
              <a:t>‹#›</a:t>
            </a:fld>
            <a:endParaRPr lang="en-US"/>
          </a:p>
        </p:txBody>
      </p:sp>
    </p:spTree>
    <p:extLst>
      <p:ext uri="{BB962C8B-B14F-4D97-AF65-F5344CB8AC3E}">
        <p14:creationId xmlns:p14="http://schemas.microsoft.com/office/powerpoint/2010/main" val="325687068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378013" rtl="0" eaLnBrk="1" latinLnBrk="0" hangingPunct="1">
        <a:spcBef>
          <a:spcPct val="0"/>
        </a:spcBef>
        <a:buNone/>
        <a:defRPr sz="3473"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3510" indent="-283510" algn="l" defTabSz="378013" rtl="0" eaLnBrk="1" latinLnBrk="0" hangingPunct="1">
        <a:spcBef>
          <a:spcPts val="827"/>
        </a:spcBef>
        <a:spcAft>
          <a:spcPts val="0"/>
        </a:spcAft>
        <a:buClr>
          <a:schemeClr val="bg2">
            <a:lumMod val="40000"/>
            <a:lumOff val="60000"/>
          </a:schemeClr>
        </a:buClr>
        <a:buSzPct val="80000"/>
        <a:buFont typeface="Wingdings 3" charset="2"/>
        <a:buChar char=""/>
        <a:defRPr sz="1654" b="0" i="0" kern="1200">
          <a:solidFill>
            <a:schemeClr val="tx1"/>
          </a:solidFill>
          <a:latin typeface="+mj-lt"/>
          <a:ea typeface="+mj-ea"/>
          <a:cs typeface="+mj-cs"/>
        </a:defRPr>
      </a:lvl1pPr>
      <a:lvl2pPr marL="614271" indent="-236258" algn="l" defTabSz="378013" rtl="0" eaLnBrk="1" latinLnBrk="0" hangingPunct="1">
        <a:spcBef>
          <a:spcPts val="827"/>
        </a:spcBef>
        <a:spcAft>
          <a:spcPts val="0"/>
        </a:spcAft>
        <a:buClr>
          <a:schemeClr val="bg2">
            <a:lumMod val="40000"/>
            <a:lumOff val="60000"/>
          </a:schemeClr>
        </a:buClr>
        <a:buSzPct val="80000"/>
        <a:buFont typeface="Wingdings 3" charset="2"/>
        <a:buChar char=""/>
        <a:defRPr sz="1488" b="0" i="0" kern="1200">
          <a:solidFill>
            <a:schemeClr val="tx1"/>
          </a:solidFill>
          <a:latin typeface="+mj-lt"/>
          <a:ea typeface="+mj-ea"/>
          <a:cs typeface="+mj-cs"/>
        </a:defRPr>
      </a:lvl2pPr>
      <a:lvl3pPr marL="945032"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323" b="0" i="0" kern="1200">
          <a:solidFill>
            <a:schemeClr val="tx1"/>
          </a:solidFill>
          <a:latin typeface="+mj-lt"/>
          <a:ea typeface="+mj-ea"/>
          <a:cs typeface="+mj-cs"/>
        </a:defRPr>
      </a:lvl3pPr>
      <a:lvl4pPr marL="1323045"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158" b="0" i="0" kern="1200">
          <a:solidFill>
            <a:schemeClr val="tx1"/>
          </a:solidFill>
          <a:latin typeface="+mj-lt"/>
          <a:ea typeface="+mj-ea"/>
          <a:cs typeface="+mj-cs"/>
        </a:defRPr>
      </a:lvl4pPr>
      <a:lvl5pPr marL="1701058"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158" b="0" i="0" kern="1200">
          <a:solidFill>
            <a:schemeClr val="tx1"/>
          </a:solidFill>
          <a:latin typeface="+mj-lt"/>
          <a:ea typeface="+mj-ea"/>
          <a:cs typeface="+mj-cs"/>
        </a:defRPr>
      </a:lvl5pPr>
      <a:lvl6pPr marL="2071961"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158" b="0" i="0" kern="1200">
          <a:solidFill>
            <a:schemeClr val="tx1"/>
          </a:solidFill>
          <a:latin typeface="+mj-lt"/>
          <a:ea typeface="+mj-ea"/>
          <a:cs typeface="+mj-cs"/>
        </a:defRPr>
      </a:lvl6pPr>
      <a:lvl7pPr marL="2457084"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158" b="0" i="0" kern="1200">
          <a:solidFill>
            <a:schemeClr val="tx1"/>
          </a:solidFill>
          <a:latin typeface="+mj-lt"/>
          <a:ea typeface="+mj-ea"/>
          <a:cs typeface="+mj-cs"/>
        </a:defRPr>
      </a:lvl7pPr>
      <a:lvl8pPr marL="2835097"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158" b="0" i="0" kern="1200">
          <a:solidFill>
            <a:schemeClr val="tx1"/>
          </a:solidFill>
          <a:latin typeface="+mj-lt"/>
          <a:ea typeface="+mj-ea"/>
          <a:cs typeface="+mj-cs"/>
        </a:defRPr>
      </a:lvl8pPr>
      <a:lvl9pPr marL="3213110" indent="-189006" algn="l" defTabSz="378013" rtl="0" eaLnBrk="1" latinLnBrk="0" hangingPunct="1">
        <a:spcBef>
          <a:spcPts val="827"/>
        </a:spcBef>
        <a:spcAft>
          <a:spcPts val="0"/>
        </a:spcAft>
        <a:buClr>
          <a:schemeClr val="bg2">
            <a:lumMod val="40000"/>
            <a:lumOff val="60000"/>
          </a:schemeClr>
        </a:buClr>
        <a:buSzPct val="80000"/>
        <a:buFont typeface="Wingdings 3" charset="2"/>
        <a:buChar char=""/>
        <a:defRPr sz="1158" b="0" i="0" kern="1200">
          <a:solidFill>
            <a:schemeClr val="tx1"/>
          </a:solidFill>
          <a:latin typeface="+mj-lt"/>
          <a:ea typeface="+mj-ea"/>
          <a:cs typeface="+mj-cs"/>
        </a:defRPr>
      </a:lvl9pPr>
    </p:bodyStyle>
    <p:otherStyle>
      <a:defPPr>
        <a:defRPr lang="en-US"/>
      </a:defPPr>
      <a:lvl1pPr marL="0" algn="l" defTabSz="378013" rtl="0" eaLnBrk="1" latinLnBrk="0" hangingPunct="1">
        <a:defRPr sz="1488" kern="1200">
          <a:solidFill>
            <a:schemeClr val="tx1"/>
          </a:solidFill>
          <a:latin typeface="+mn-lt"/>
          <a:ea typeface="+mn-ea"/>
          <a:cs typeface="+mn-cs"/>
        </a:defRPr>
      </a:lvl1pPr>
      <a:lvl2pPr marL="378013" algn="l" defTabSz="378013" rtl="0" eaLnBrk="1" latinLnBrk="0" hangingPunct="1">
        <a:defRPr sz="1488" kern="1200">
          <a:solidFill>
            <a:schemeClr val="tx1"/>
          </a:solidFill>
          <a:latin typeface="+mn-lt"/>
          <a:ea typeface="+mn-ea"/>
          <a:cs typeface="+mn-cs"/>
        </a:defRPr>
      </a:lvl2pPr>
      <a:lvl3pPr marL="756026" algn="l" defTabSz="378013" rtl="0" eaLnBrk="1" latinLnBrk="0" hangingPunct="1">
        <a:defRPr sz="1488" kern="1200">
          <a:solidFill>
            <a:schemeClr val="tx1"/>
          </a:solidFill>
          <a:latin typeface="+mn-lt"/>
          <a:ea typeface="+mn-ea"/>
          <a:cs typeface="+mn-cs"/>
        </a:defRPr>
      </a:lvl3pPr>
      <a:lvl4pPr marL="1134039" algn="l" defTabSz="378013" rtl="0" eaLnBrk="1" latinLnBrk="0" hangingPunct="1">
        <a:defRPr sz="1488" kern="1200">
          <a:solidFill>
            <a:schemeClr val="tx1"/>
          </a:solidFill>
          <a:latin typeface="+mn-lt"/>
          <a:ea typeface="+mn-ea"/>
          <a:cs typeface="+mn-cs"/>
        </a:defRPr>
      </a:lvl4pPr>
      <a:lvl5pPr marL="1512052" algn="l" defTabSz="378013" rtl="0" eaLnBrk="1" latinLnBrk="0" hangingPunct="1">
        <a:defRPr sz="1488" kern="1200">
          <a:solidFill>
            <a:schemeClr val="tx1"/>
          </a:solidFill>
          <a:latin typeface="+mn-lt"/>
          <a:ea typeface="+mn-ea"/>
          <a:cs typeface="+mn-cs"/>
        </a:defRPr>
      </a:lvl5pPr>
      <a:lvl6pPr marL="1890065" algn="l" defTabSz="378013" rtl="0" eaLnBrk="1" latinLnBrk="0" hangingPunct="1">
        <a:defRPr sz="1488" kern="1200">
          <a:solidFill>
            <a:schemeClr val="tx1"/>
          </a:solidFill>
          <a:latin typeface="+mn-lt"/>
          <a:ea typeface="+mn-ea"/>
          <a:cs typeface="+mn-cs"/>
        </a:defRPr>
      </a:lvl6pPr>
      <a:lvl7pPr marL="2268078" algn="l" defTabSz="378013" rtl="0" eaLnBrk="1" latinLnBrk="0" hangingPunct="1">
        <a:defRPr sz="1488" kern="1200">
          <a:solidFill>
            <a:schemeClr val="tx1"/>
          </a:solidFill>
          <a:latin typeface="+mn-lt"/>
          <a:ea typeface="+mn-ea"/>
          <a:cs typeface="+mn-cs"/>
        </a:defRPr>
      </a:lvl7pPr>
      <a:lvl8pPr marL="2646091" algn="l" defTabSz="378013" rtl="0" eaLnBrk="1" latinLnBrk="0" hangingPunct="1">
        <a:defRPr sz="1488" kern="1200">
          <a:solidFill>
            <a:schemeClr val="tx1"/>
          </a:solidFill>
          <a:latin typeface="+mn-lt"/>
          <a:ea typeface="+mn-ea"/>
          <a:cs typeface="+mn-cs"/>
        </a:defRPr>
      </a:lvl8pPr>
      <a:lvl9pPr marL="3024104" algn="l" defTabSz="378013"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207433"/>
            <a:ext cx="3337894" cy="3463117"/>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391542"/>
            <a:ext cx="1258765" cy="1955879"/>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8128" y="1386134"/>
            <a:ext cx="2331144" cy="2331226"/>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6614097" y="0"/>
            <a:ext cx="1325717" cy="943774"/>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7115537" y="5040488"/>
            <a:ext cx="821642" cy="630062"/>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0222" y="0"/>
            <a:ext cx="567035" cy="94509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F21B5EDC-5485-4264-891C-5B291E539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4" cy="567055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E7ADA758-6D6A-4E4E-88F7-1B5038A0E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94367" y="0"/>
            <a:ext cx="462584" cy="3067323"/>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accent1">
              <a:alpha val="80000"/>
            </a:schemeClr>
          </a:solidFill>
          <a:ln>
            <a:noFill/>
          </a:ln>
        </p:spPr>
        <p:txBody>
          <a:bodyPr rtlCol="0" anchor="ctr"/>
          <a:lstStyle/>
          <a:p>
            <a:pPr algn="ctr"/>
            <a:endParaRPr lang="en-US"/>
          </a:p>
        </p:txBody>
      </p:sp>
      <p:sp>
        <p:nvSpPr>
          <p:cNvPr id="23" name="Freeform: Shape 22">
            <a:extLst>
              <a:ext uri="{FF2B5EF4-FFF2-40B4-BE49-F238E27FC236}">
                <a16:creationId xmlns:a16="http://schemas.microsoft.com/office/drawing/2014/main" id="{96D7C53C-B0E3-427C-B58C-BBF279079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56917" y="-56916"/>
            <a:ext cx="5670551" cy="5784385"/>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609714" y="152400"/>
            <a:ext cx="4648055" cy="3279773"/>
          </a:xfrm>
        </p:spPr>
        <p:txBody>
          <a:bodyPr vert="horz" lIns="91440" tIns="45720" rIns="91440" bIns="45720" rtlCol="0" anchor="ctr">
            <a:normAutofit fontScale="90000"/>
          </a:bodyPr>
          <a:lstStyle/>
          <a:p>
            <a:pPr lvl="0" algn="ctr" defTabSz="457200"/>
            <a:r>
              <a:rPr lang="en-US" sz="5400" b="1" dirty="0">
                <a:solidFill>
                  <a:schemeClr val="bg1"/>
                </a:solidFill>
              </a:rPr>
              <a:t>Port-of-Spain, Trinidad and Tobago</a:t>
            </a:r>
            <a:br>
              <a:rPr lang="en-US" sz="5400" b="0" i="0" kern="1200" dirty="0">
                <a:solidFill>
                  <a:schemeClr val="bg1"/>
                </a:solidFill>
                <a:latin typeface="+mj-lt"/>
                <a:ea typeface="+mj-ea"/>
                <a:cs typeface="+mj-cs"/>
              </a:rPr>
            </a:br>
            <a:r>
              <a:rPr lang="en-US" sz="2400" b="0" i="0" kern="1200" dirty="0">
                <a:solidFill>
                  <a:schemeClr val="bg1"/>
                </a:solidFill>
                <a:latin typeface="+mj-lt"/>
                <a:ea typeface="+mj-ea"/>
                <a:cs typeface="+mj-cs"/>
              </a:rPr>
              <a:t>Presented by</a:t>
            </a:r>
            <a:br>
              <a:rPr lang="en-US" sz="2400" b="0" i="0" kern="1200" dirty="0">
                <a:solidFill>
                  <a:schemeClr val="bg1"/>
                </a:solidFill>
                <a:latin typeface="+mj-lt"/>
                <a:ea typeface="+mj-ea"/>
                <a:cs typeface="+mj-cs"/>
              </a:rPr>
            </a:br>
            <a:r>
              <a:rPr lang="en-US" sz="2400" b="0" i="0" kern="1200" dirty="0">
                <a:solidFill>
                  <a:schemeClr val="bg1"/>
                </a:solidFill>
                <a:latin typeface="+mj-lt"/>
                <a:ea typeface="+mj-ea"/>
                <a:cs typeface="+mj-cs"/>
              </a:rPr>
              <a:t>Fellow Cruiser</a:t>
            </a:r>
            <a:br>
              <a:rPr lang="en-US" sz="5400" b="0" i="0" kern="1200" dirty="0">
                <a:solidFill>
                  <a:schemeClr val="bg1"/>
                </a:solidFill>
                <a:latin typeface="+mj-lt"/>
                <a:ea typeface="+mj-ea"/>
                <a:cs typeface="+mj-cs"/>
              </a:rPr>
            </a:br>
            <a:r>
              <a:rPr lang="en-US" sz="4800" b="0" i="0" kern="1200" dirty="0">
                <a:solidFill>
                  <a:schemeClr val="bg1"/>
                </a:solidFill>
                <a:latin typeface="+mj-lt"/>
                <a:ea typeface="+mj-ea"/>
                <a:cs typeface="+mj-cs"/>
              </a:rPr>
              <a:t>Marc Silver</a:t>
            </a:r>
          </a:p>
        </p:txBody>
      </p:sp>
      <p:pic>
        <p:nvPicPr>
          <p:cNvPr id="1030" name="Picture 6" descr="Beaches in Oranjestad, Aruba">
            <a:extLst>
              <a:ext uri="{FF2B5EF4-FFF2-40B4-BE49-F238E27FC236}">
                <a16:creationId xmlns:a16="http://schemas.microsoft.com/office/drawing/2014/main" id="{67610DD5-BA45-EE6D-7998-09A7C352A1F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249" b="14065"/>
          <a:stretch/>
        </p:blipFill>
        <p:spPr bwMode="auto">
          <a:xfrm>
            <a:off x="5530360" y="1"/>
            <a:ext cx="4550265" cy="56705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rinidad and Tobago">
            <a:extLst>
              <a:ext uri="{FF2B5EF4-FFF2-40B4-BE49-F238E27FC236}">
                <a16:creationId xmlns:a16="http://schemas.microsoft.com/office/drawing/2014/main" id="{C0540896-C5DB-F4B1-B545-3124D8C967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5754" y="3618860"/>
            <a:ext cx="3492239" cy="205169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10</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1"/>
            <a:ext cx="2156178" cy="5670550"/>
          </a:xfrm>
          <a:prstGeom prst="rect">
            <a:avLst/>
          </a:prstGeom>
        </p:spPr>
        <p:txBody>
          <a:bodyPr vert="horz" anchor="ctr"/>
          <a:lstStyle/>
          <a:p>
            <a:pPr lvl="0" algn="ctr" rtl="0"/>
            <a:r>
              <a:rPr lang="en-US" sz="4800" b="1" kern="1200" dirty="0">
                <a:solidFill>
                  <a:schemeClr val="tx1"/>
                </a:solidFill>
                <a:latin typeface="+mj-lt"/>
                <a:ea typeface="+mj-ea"/>
                <a:cs typeface="+mj-cs"/>
              </a:rPr>
              <a:t>Map of Trinidad and Tobago</a:t>
            </a: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122" name="Picture 2">
            <a:extLst>
              <a:ext uri="{FF2B5EF4-FFF2-40B4-BE49-F238E27FC236}">
                <a16:creationId xmlns:a16="http://schemas.microsoft.com/office/drawing/2014/main" id="{60CF9EF7-F557-2FEC-3CAE-C34ADFDD4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825" y="1"/>
            <a:ext cx="8058667" cy="576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58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11</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4635500" cy="5597525"/>
          </a:xfrm>
          <a:prstGeom prst="rect">
            <a:avLst/>
          </a:prstGeom>
        </p:spPr>
        <p:txBody>
          <a:bodyPr vert="horz" anchor="ctr"/>
          <a:lstStyle/>
          <a:p>
            <a:pPr lvl="0" algn="ctr" rtl="0"/>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Port-of-Spain</a:t>
            </a:r>
            <a:b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Map</a:t>
            </a:r>
          </a:p>
        </p:txBody>
      </p:sp>
      <p:pic>
        <p:nvPicPr>
          <p:cNvPr id="6146" name="Picture 2">
            <a:extLst>
              <a:ext uri="{FF2B5EF4-FFF2-40B4-BE49-F238E27FC236}">
                <a16:creationId xmlns:a16="http://schemas.microsoft.com/office/drawing/2014/main" id="{774AF8DA-25E0-9380-69BC-126704912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006" y="0"/>
            <a:ext cx="5487988" cy="567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449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42863"/>
            <a:ext cx="9359900" cy="795338"/>
          </a:xfrm>
          <a:prstGeom prst="rect">
            <a:avLst/>
          </a:prstGeom>
        </p:spPr>
        <p:txBody>
          <a:bodyPr vert="horz"/>
          <a:lstStyle/>
          <a:p>
            <a:pPr algn="ct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Port-of-Spain Buses</a:t>
            </a:r>
            <a:r>
              <a:rPr lang="en-US" sz="4800" b="1" dirty="0">
                <a:solidFill>
                  <a:schemeClr val="tx1"/>
                </a:solidFill>
                <a:latin typeface="Times New Roman" panose="02020603050405020304" pitchFamily="18" charset="0"/>
                <a:cs typeface="Times New Roman" panose="02020603050405020304" pitchFamily="18" charset="0"/>
              </a:rPr>
              <a:t> </a:t>
            </a:r>
          </a:p>
        </p:txBody>
      </p:sp>
      <p:sp>
        <p:nvSpPr>
          <p:cNvPr id="15" name="Rectangle 12">
            <a:extLst>
              <a:ext uri="{FF2B5EF4-FFF2-40B4-BE49-F238E27FC236}">
                <a16:creationId xmlns:a16="http://schemas.microsoft.com/office/drawing/2014/main" id="{C3A4039C-7BC7-42B0-AFC8-E736DEE8A5C3}"/>
              </a:ext>
            </a:extLst>
          </p:cNvPr>
          <p:cNvSpPr>
            <a:spLocks noChangeArrowheads="1"/>
          </p:cNvSpPr>
          <p:nvPr/>
        </p:nvSpPr>
        <p:spPr bwMode="auto">
          <a:xfrm>
            <a:off x="6855156" y="3361303"/>
            <a:ext cx="2864844" cy="1665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537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sz="200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Fares run from </a:t>
            </a:r>
            <a:br>
              <a:rPr lang="en-US" sz="200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en-US" sz="200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TT$2 to TT$8</a:t>
            </a:r>
            <a:endParaRPr lang="en-US" sz="2000" dirty="0">
              <a:latin typeface="Tahoma" panose="020B0604030504040204" pitchFamily="34" charset="0"/>
              <a:ea typeface="Tahoma" panose="020B0604030504040204" pitchFamily="34" charset="0"/>
              <a:cs typeface="Tahoma" panose="020B0604030504040204" pitchFamily="34" charset="0"/>
            </a:endParaRPr>
          </a:p>
          <a:p>
            <a:pPr algn="ctr"/>
            <a:r>
              <a:rPr lang="en-US" sz="2000" i="0" dirty="0">
                <a:effectLst/>
                <a:latin typeface="Tahoma" panose="020B0604030504040204" pitchFamily="34" charset="0"/>
                <a:ea typeface="Tahoma" panose="020B0604030504040204" pitchFamily="34" charset="0"/>
                <a:cs typeface="Tahoma" panose="020B0604030504040204" pitchFamily="34" charset="0"/>
              </a:rPr>
              <a:t>Senior citizens ride for free on the PTSC bus with ID </a:t>
            </a:r>
            <a:r>
              <a:rPr lang="en-US" sz="2000" dirty="0">
                <a:effectLst/>
                <a:latin typeface="Tahoma" panose="020B0604030504040204" pitchFamily="34" charset="0"/>
                <a:ea typeface="Tahoma" panose="020B0604030504040204" pitchFamily="34" charset="0"/>
                <a:cs typeface="Tahoma" panose="020B0604030504040204" pitchFamily="34" charset="0"/>
              </a:rPr>
              <a:t>Card</a:t>
            </a:r>
            <a:r>
              <a:rPr lang="en-US" sz="2000" i="1" dirty="0">
                <a:effectLst/>
                <a:latin typeface="Tahoma" panose="020B0604030504040204" pitchFamily="34" charset="0"/>
                <a:ea typeface="Tahoma" panose="020B0604030504040204" pitchFamily="34" charset="0"/>
                <a:cs typeface="Tahoma" panose="020B0604030504040204" pitchFamily="34" charset="0"/>
              </a:rPr>
              <a:t>.</a:t>
            </a:r>
            <a:endParaRPr lang="en-US" sz="2000" i="1" u="none" strike="noStrike" dirty="0">
              <a:effectLst/>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AD11BFEE-539C-EA02-3FDD-5F58277F8CCF}"/>
              </a:ext>
            </a:extLst>
          </p:cNvPr>
          <p:cNvSpPr txBox="1"/>
          <p:nvPr/>
        </p:nvSpPr>
        <p:spPr>
          <a:xfrm>
            <a:off x="155735" y="784685"/>
            <a:ext cx="9789776" cy="1946424"/>
          </a:xfrm>
          <a:prstGeom prst="rect">
            <a:avLst/>
          </a:prstGeom>
          <a:noFill/>
        </p:spPr>
        <p:txBody>
          <a:bodyPr wrap="square">
            <a:spAutoFit/>
          </a:bodyPr>
          <a:lstStyle/>
          <a:p>
            <a:pPr marL="342900" indent="-342900">
              <a:buFont typeface="Arial" panose="020B0604020202020204" pitchFamily="34" charset="0"/>
              <a:buChar char="•"/>
            </a:pPr>
            <a:r>
              <a:rPr lang="en-US" sz="2000" b="1" i="1" dirty="0">
                <a:effectLst/>
                <a:latin typeface="Tahoma" panose="020B0604030504040204" pitchFamily="34" charset="0"/>
                <a:ea typeface="Tahoma" panose="020B0604030504040204" pitchFamily="34" charset="0"/>
                <a:cs typeface="Tahoma" panose="020B0604030504040204" pitchFamily="34" charset="0"/>
              </a:rPr>
              <a:t>PTSC  </a:t>
            </a:r>
            <a:r>
              <a:rPr lang="en-US" sz="2000" i="1" dirty="0">
                <a:effectLst/>
                <a:latin typeface="Tahoma" panose="020B0604030504040204" pitchFamily="34" charset="0"/>
                <a:ea typeface="Tahoma" panose="020B0604030504040204" pitchFamily="34" charset="0"/>
                <a:cs typeface="Tahoma" panose="020B0604030504040204" pitchFamily="34" charset="0"/>
              </a:rPr>
              <a:t>(Public Transport Service Corp.)</a:t>
            </a:r>
            <a:r>
              <a:rPr lang="en-US" sz="2000" b="1" i="1" dirty="0">
                <a:effectLst/>
                <a:latin typeface="Tahoma" panose="020B0604030504040204" pitchFamily="34" charset="0"/>
                <a:ea typeface="Tahoma" panose="020B0604030504040204" pitchFamily="34" charset="0"/>
                <a:cs typeface="Tahoma" panose="020B0604030504040204" pitchFamily="34" charset="0"/>
              </a:rPr>
              <a:t> </a:t>
            </a:r>
            <a:r>
              <a:rPr lang="en-US" sz="2000" b="0" i="0" dirty="0">
                <a:effectLst/>
                <a:latin typeface="Tahoma" panose="020B0604030504040204" pitchFamily="34" charset="0"/>
                <a:ea typeface="Tahoma" panose="020B0604030504040204" pitchFamily="34" charset="0"/>
                <a:cs typeface="Tahoma" panose="020B0604030504040204" pitchFamily="34" charset="0"/>
              </a:rPr>
              <a:t>is the major public transportation of Trinidad and Tobago owned by the Government of Trinidad and Tobago. </a:t>
            </a:r>
          </a:p>
          <a:p>
            <a:pPr marL="342900" indent="-342900">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The main objective is the daily transportation of passengers throughout Trinidad and Tobago. Buses depart from the main stations, located in Port-of-Spain.</a:t>
            </a:r>
          </a:p>
          <a:p>
            <a:pPr marL="342900"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B</a:t>
            </a:r>
            <a:r>
              <a:rPr lang="en-US" sz="2000" b="0" i="0" dirty="0">
                <a:effectLst/>
                <a:latin typeface="Tahoma" panose="020B0604030504040204" pitchFamily="34" charset="0"/>
                <a:ea typeface="Tahoma" panose="020B0604030504040204" pitchFamily="34" charset="0"/>
                <a:cs typeface="Tahoma" panose="020B0604030504040204" pitchFamily="34" charset="0"/>
              </a:rPr>
              <a:t>us tickets can only be purchased at conveniently located ticket trader outlets throughout Trinidad &amp; and Tobago.</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A red bus parked in front of a building&#10;&#10;Description automatically generated">
            <a:extLst>
              <a:ext uri="{FF2B5EF4-FFF2-40B4-BE49-F238E27FC236}">
                <a16:creationId xmlns:a16="http://schemas.microsoft.com/office/drawing/2014/main" id="{BB56F673-271E-475E-8A6A-56CC8D057045}"/>
              </a:ext>
            </a:extLst>
          </p:cNvPr>
          <p:cNvPicPr>
            <a:picLocks noChangeAspect="1"/>
          </p:cNvPicPr>
          <p:nvPr/>
        </p:nvPicPr>
        <p:blipFill rotWithShape="1">
          <a:blip r:embed="rId3">
            <a:extLst>
              <a:ext uri="{28A0092B-C50C-407E-A947-70E740481C1C}">
                <a14:useLocalDpi xmlns:a14="http://schemas.microsoft.com/office/drawing/2010/main" val="0"/>
              </a:ext>
            </a:extLst>
          </a:blip>
          <a:srcRect t="9243" b="9417"/>
          <a:stretch/>
        </p:blipFill>
        <p:spPr>
          <a:xfrm>
            <a:off x="603830" y="2731109"/>
            <a:ext cx="5413147" cy="2939442"/>
          </a:xfrm>
          <a:prstGeom prst="rect">
            <a:avLst/>
          </a:prstGeom>
        </p:spPr>
      </p:pic>
    </p:spTree>
    <p:extLst>
      <p:ext uri="{BB962C8B-B14F-4D97-AF65-F5344CB8AC3E}">
        <p14:creationId xmlns:p14="http://schemas.microsoft.com/office/powerpoint/2010/main" val="90380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2513"/>
            <a:ext cx="10080625" cy="769441"/>
          </a:xfrm>
          <a:prstGeom prst="rect">
            <a:avLst/>
          </a:prstGeom>
          <a:noFill/>
        </p:spPr>
        <p:txBody>
          <a:bodyPr wrap="square">
            <a:spAutoFit/>
          </a:bodyPr>
          <a:lstStyle/>
          <a:p>
            <a:pPr algn="ctr"/>
            <a:r>
              <a:rPr lang="en-US" sz="4400" b="0" i="0" dirty="0">
                <a:solidFill>
                  <a:srgbClr val="000000"/>
                </a:solidFill>
                <a:effectLst/>
                <a:latin typeface="Metropolis"/>
              </a:rPr>
              <a:t>PTSC “Know Your Country” Tours</a:t>
            </a:r>
          </a:p>
        </p:txBody>
      </p:sp>
      <p:sp>
        <p:nvSpPr>
          <p:cNvPr id="4" name="TextBox 3">
            <a:extLst>
              <a:ext uri="{FF2B5EF4-FFF2-40B4-BE49-F238E27FC236}">
                <a16:creationId xmlns:a16="http://schemas.microsoft.com/office/drawing/2014/main" id="{EB776ACF-49A3-B2EF-B93F-732F55626019}"/>
              </a:ext>
            </a:extLst>
          </p:cNvPr>
          <p:cNvSpPr txBox="1"/>
          <p:nvPr/>
        </p:nvSpPr>
        <p:spPr>
          <a:xfrm>
            <a:off x="191911" y="846666"/>
            <a:ext cx="9888714" cy="2123658"/>
          </a:xfrm>
          <a:prstGeom prst="rect">
            <a:avLst/>
          </a:prstGeom>
          <a:noFill/>
        </p:spPr>
        <p:txBody>
          <a:bodyPr wrap="square">
            <a:spAutoFit/>
          </a:bodyPr>
          <a:lstStyle/>
          <a:p>
            <a:pPr marL="342900" indent="-342900" algn="l">
              <a:buFont typeface="Arial" panose="020B0604020202020204" pitchFamily="34" charset="0"/>
              <a:buChar char="•"/>
            </a:pPr>
            <a:r>
              <a:rPr lang="en-US"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 addition to standard bus services, PTSC offers tours to some of Trinidad’s most popular attractions. The “</a:t>
            </a:r>
            <a:r>
              <a:rPr lang="en-US"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Know Your Country</a:t>
            </a:r>
            <a:r>
              <a:rPr lang="en-US"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Tours</a:t>
            </a:r>
            <a:r>
              <a:rPr lang="en-US"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are designed primarily for locals (though tourists are welcome) and are an excellent and very cheap way of getting to some of the more inaccessible parts of the island. </a:t>
            </a:r>
            <a:r>
              <a:rPr lang="en-US"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Prices</a:t>
            </a:r>
            <a:r>
              <a:rPr lang="en-US"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range from TT$50 to TT$150, not including entrance fees and meals. The most popular trips are listed below.</a:t>
            </a:r>
          </a:p>
        </p:txBody>
      </p:sp>
      <p:sp>
        <p:nvSpPr>
          <p:cNvPr id="7" name="TextBox 6">
            <a:extLst>
              <a:ext uri="{FF2B5EF4-FFF2-40B4-BE49-F238E27FC236}">
                <a16:creationId xmlns:a16="http://schemas.microsoft.com/office/drawing/2014/main" id="{4C7B82D2-B0F3-7821-365E-8FFF1944CF35}"/>
              </a:ext>
            </a:extLst>
          </p:cNvPr>
          <p:cNvSpPr txBox="1"/>
          <p:nvPr/>
        </p:nvSpPr>
        <p:spPr>
          <a:xfrm>
            <a:off x="544690" y="3050063"/>
            <a:ext cx="8723488" cy="3970318"/>
          </a:xfrm>
          <a:prstGeom prst="rect">
            <a:avLst/>
          </a:prstGeom>
          <a:noFill/>
        </p:spPr>
        <p:txBody>
          <a:bodyPr wrap="square" numCol="2">
            <a:spAutoFit/>
          </a:bodyPr>
          <a:lstStyle/>
          <a:p>
            <a:pPr algn="l" fontAlgn="base">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The Forts of Tobago;</a:t>
            </a:r>
          </a:p>
          <a:p>
            <a:pPr algn="l" fontAlgn="base">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Argyle Waterfall;</a:t>
            </a:r>
          </a:p>
          <a:p>
            <a:pPr algn="l" fontAlgn="base">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Speyside Estate;</a:t>
            </a:r>
          </a:p>
          <a:p>
            <a:pPr algn="l" fontAlgn="base">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Pitch Lake;</a:t>
            </a:r>
          </a:p>
          <a:p>
            <a:pPr algn="l" fontAlgn="base">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Caroni Bird Sanctuary;</a:t>
            </a:r>
          </a:p>
          <a:p>
            <a:pPr algn="l" fontAlgn="base">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Gasparee Caves;</a:t>
            </a:r>
          </a:p>
          <a:p>
            <a:pPr algn="l" fontAlgn="base">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Icacos Wetlands; and</a:t>
            </a:r>
          </a:p>
          <a:p>
            <a:pPr algn="l" fontAlgn="base">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Temple in the Sea.</a:t>
            </a:r>
          </a:p>
          <a:p>
            <a:pPr algn="l" fontAlgn="base">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algn="l" fontAlgn="base"/>
            <a:br>
              <a:rPr lang="en-US" b="0" i="0" dirty="0">
                <a:effectLst/>
                <a:latin typeface="Tahoma" panose="020B0604030504040204" pitchFamily="34" charset="0"/>
                <a:ea typeface="Tahoma" panose="020B0604030504040204" pitchFamily="34" charset="0"/>
                <a:cs typeface="Tahoma" panose="020B0604030504040204" pitchFamily="34" charset="0"/>
              </a:rPr>
            </a:br>
            <a:endParaRPr lang="en-US" b="0" i="0" dirty="0">
              <a:effectLst/>
              <a:latin typeface="Tahoma" panose="020B0604030504040204" pitchFamily="34" charset="0"/>
              <a:ea typeface="Tahoma" panose="020B0604030504040204" pitchFamily="34" charset="0"/>
              <a:cs typeface="Tahoma" panose="020B0604030504040204" pitchFamily="34" charset="0"/>
            </a:endParaRPr>
          </a:p>
          <a:p>
            <a:pPr algn="l" fontAlgn="base">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algn="l" fontAlgn="base">
              <a:buFont typeface="Arial" panose="020B0604020202020204" pitchFamily="34" charset="0"/>
              <a:buChar char="•"/>
            </a:pPr>
            <a:endParaRPr lang="en-US" b="0" i="0" dirty="0">
              <a:effectLst/>
              <a:latin typeface="Tahoma" panose="020B0604030504040204" pitchFamily="34" charset="0"/>
              <a:ea typeface="Tahoma" panose="020B0604030504040204" pitchFamily="34" charset="0"/>
              <a:cs typeface="Tahoma" panose="020B0604030504040204" pitchFamily="34" charset="0"/>
            </a:endParaRPr>
          </a:p>
          <a:p>
            <a:pPr algn="l" fontAlgn="base">
              <a:buFont typeface="Arial" panose="020B0604020202020204" pitchFamily="34" charset="0"/>
              <a:buChar char="•"/>
            </a:pPr>
            <a:endParaRPr lang="en-US" b="0" i="0" dirty="0">
              <a:effectLst/>
              <a:latin typeface="Tahoma" panose="020B0604030504040204" pitchFamily="34" charset="0"/>
              <a:ea typeface="Tahoma" panose="020B0604030504040204" pitchFamily="34" charset="0"/>
              <a:cs typeface="Tahoma" panose="020B0604030504040204" pitchFamily="34" charset="0"/>
            </a:endParaRPr>
          </a:p>
          <a:p>
            <a:pPr algn="l" fontAlgn="base"/>
            <a:r>
              <a:rPr lang="en-US" b="0" i="0" dirty="0">
                <a:effectLst/>
                <a:latin typeface="Tahoma" panose="020B0604030504040204" pitchFamily="34" charset="0"/>
                <a:ea typeface="Tahoma" panose="020B0604030504040204" pitchFamily="34" charset="0"/>
                <a:cs typeface="Tahoma" panose="020B0604030504040204" pitchFamily="34" charset="0"/>
              </a:rPr>
              <a:t> These tours include:</a:t>
            </a:r>
          </a:p>
          <a:p>
            <a:pPr algn="l" fontAlgn="base">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Taste of Manzanilla;</a:t>
            </a:r>
          </a:p>
          <a:p>
            <a:pPr algn="l" fontAlgn="base">
              <a:buFont typeface="Arial" panose="020B0604020202020204" pitchFamily="34" charset="0"/>
              <a:buChar char="•"/>
            </a:pPr>
            <a:r>
              <a:rPr lang="en-US" b="0" i="0" dirty="0" err="1">
                <a:effectLst/>
                <a:latin typeface="Tahoma" panose="020B0604030504040204" pitchFamily="34" charset="0"/>
                <a:ea typeface="Tahoma" panose="020B0604030504040204" pitchFamily="34" charset="0"/>
                <a:cs typeface="Tahoma" panose="020B0604030504040204" pitchFamily="34" charset="0"/>
              </a:rPr>
              <a:t>Kelrosa</a:t>
            </a:r>
            <a:r>
              <a:rPr lang="en-US" b="0" i="0" dirty="0">
                <a:effectLst/>
                <a:latin typeface="Tahoma" panose="020B0604030504040204" pitchFamily="34" charset="0"/>
                <a:ea typeface="Tahoma" panose="020B0604030504040204" pitchFamily="34" charset="0"/>
                <a:cs typeface="Tahoma" panose="020B0604030504040204" pitchFamily="34" charset="0"/>
              </a:rPr>
              <a:t> Sanctuary and Tree House Roast</a:t>
            </a:r>
          </a:p>
          <a:p>
            <a:pPr algn="l" fontAlgn="base">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Taste of </a:t>
            </a:r>
            <a:r>
              <a:rPr lang="en-US" b="0" i="0" dirty="0" err="1">
                <a:effectLst/>
                <a:latin typeface="Tahoma" panose="020B0604030504040204" pitchFamily="34" charset="0"/>
                <a:ea typeface="Tahoma" panose="020B0604030504040204" pitchFamily="34" charset="0"/>
                <a:cs typeface="Tahoma" panose="020B0604030504040204" pitchFamily="34" charset="0"/>
              </a:rPr>
              <a:t>Debe</a:t>
            </a:r>
            <a:endParaRPr lang="en-US" b="0" i="0" dirty="0">
              <a:effectLst/>
              <a:latin typeface="Tahoma" panose="020B0604030504040204" pitchFamily="34" charset="0"/>
              <a:ea typeface="Tahoma" panose="020B0604030504040204" pitchFamily="34" charset="0"/>
              <a:cs typeface="Tahoma" panose="020B0604030504040204" pitchFamily="34" charset="0"/>
            </a:endParaRPr>
          </a:p>
          <a:p>
            <a:pPr algn="l" fontAlgn="base">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Tobago Crab and Dumpling</a:t>
            </a:r>
          </a:p>
        </p:txBody>
      </p:sp>
    </p:spTree>
    <p:extLst>
      <p:ext uri="{BB962C8B-B14F-4D97-AF65-F5344CB8AC3E}">
        <p14:creationId xmlns:p14="http://schemas.microsoft.com/office/powerpoint/2010/main" val="2196885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42863"/>
            <a:ext cx="9359900" cy="795338"/>
          </a:xfrm>
          <a:prstGeom prst="rect">
            <a:avLst/>
          </a:prstGeom>
        </p:spPr>
        <p:txBody>
          <a:bodyPr vert="horz"/>
          <a:lstStyle/>
          <a:p>
            <a:pPr algn="ct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Port-of-Spain Taxis</a:t>
            </a:r>
            <a:r>
              <a:rPr lang="en-US" sz="4800" b="1" dirty="0">
                <a:solidFill>
                  <a:schemeClr val="tx1"/>
                </a:solidFill>
                <a:latin typeface="Times New Roman" panose="02020603050405020304" pitchFamily="18" charset="0"/>
                <a:cs typeface="Times New Roman" panose="02020603050405020304" pitchFamily="18" charset="0"/>
              </a:rPr>
              <a:t> </a:t>
            </a:r>
          </a:p>
        </p:txBody>
      </p:sp>
      <p:sp>
        <p:nvSpPr>
          <p:cNvPr id="17" name="TextBox 16">
            <a:extLst>
              <a:ext uri="{FF2B5EF4-FFF2-40B4-BE49-F238E27FC236}">
                <a16:creationId xmlns:a16="http://schemas.microsoft.com/office/drawing/2014/main" id="{AD11BFEE-539C-EA02-3FDD-5F58277F8CCF}"/>
              </a:ext>
            </a:extLst>
          </p:cNvPr>
          <p:cNvSpPr txBox="1"/>
          <p:nvPr/>
        </p:nvSpPr>
        <p:spPr>
          <a:xfrm>
            <a:off x="155735" y="829841"/>
            <a:ext cx="9924889" cy="166507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Taxis in Trinidad and Tobago are plentiful. The cost of taking a taxi in Port of Spain will depend largely on your driver. There are no official fixed rates, nor will your driver have a taximeter fitted. However, Some Port of Spain taxi drivers may try to overcharge tourists, so negotiate with your driver BEFORE you get in. </a:t>
            </a:r>
          </a:p>
          <a:p>
            <a:pPr indent="-228600">
              <a:lnSpc>
                <a:spcPct val="90000"/>
              </a:lnSpc>
              <a:spcAft>
                <a:spcPts val="600"/>
              </a:spcAft>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The best way to work out your fare is to ask at a hotel reception for the average fares of well-known routes and go from there. </a:t>
            </a:r>
          </a:p>
        </p:txBody>
      </p:sp>
      <p:pic>
        <p:nvPicPr>
          <p:cNvPr id="3088" name="Picture 16" descr="Is there Uber in Morocco in 2023? Complete Guide! - Katie Caf Travel">
            <a:extLst>
              <a:ext uri="{FF2B5EF4-FFF2-40B4-BE49-F238E27FC236}">
                <a16:creationId xmlns:a16="http://schemas.microsoft.com/office/drawing/2014/main" id="{B852EE49-5A72-0A1B-4DF7-FEFBD1EF1C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29"/>
          <a:stretch/>
        </p:blipFill>
        <p:spPr bwMode="auto">
          <a:xfrm>
            <a:off x="6005689" y="2896139"/>
            <a:ext cx="4074935" cy="27608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8586AE-7C8B-794D-34A1-64931A41F0D6}"/>
              </a:ext>
            </a:extLst>
          </p:cNvPr>
          <p:cNvSpPr txBox="1"/>
          <p:nvPr/>
        </p:nvSpPr>
        <p:spPr>
          <a:xfrm>
            <a:off x="121868" y="2471343"/>
            <a:ext cx="5759643" cy="2585323"/>
          </a:xfrm>
          <a:prstGeom prst="rect">
            <a:avLst/>
          </a:prstGeom>
          <a:noFill/>
        </p:spPr>
        <p:txBody>
          <a:bodyPr wrap="square">
            <a:spAutoFit/>
          </a:bodyPr>
          <a:lstStyle/>
          <a:p>
            <a:pPr marL="285750" indent="-285750" algn="l" fontAlgn="base">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It’s normal for drivers to pick up other passengers along the way. If you don’t want this, be sure to let your driver know at the beginning of your journey as this may affect your fare.</a:t>
            </a:r>
          </a:p>
          <a:p>
            <a:pPr marL="285750" indent="-285750" algn="l" fontAlgn="base">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Tipping your Port of Spain taxi driver isn’t expected or common.</a:t>
            </a:r>
          </a:p>
          <a:p>
            <a:pPr marL="285750" indent="-285750" algn="l" fontAlgn="base">
              <a:buFont typeface="Arial" panose="020B0604020202020204" pitchFamily="34" charset="0"/>
              <a:buChar char="•"/>
            </a:pPr>
            <a:r>
              <a:rPr lang="en-US" b="0" i="0" dirty="0">
                <a:effectLst/>
                <a:latin typeface="Tahoma" panose="020B0604030504040204" pitchFamily="34" charset="0"/>
                <a:ea typeface="Tahoma" panose="020B0604030504040204" pitchFamily="34" charset="0"/>
                <a:cs typeface="Tahoma" panose="020B0604030504040204" pitchFamily="34" charset="0"/>
              </a:rPr>
              <a:t>Try to show your driver your destination on a GPS app such as Google Maps if they don’t speak English.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12426" y="79023"/>
            <a:ext cx="4329902" cy="130671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latin typeface="+mj-lt"/>
                <a:ea typeface="+mj-ea"/>
                <a:cs typeface="+mj-cs"/>
              </a:rPr>
              <a:t>Queen’s Park Savannah</a:t>
            </a:r>
          </a:p>
        </p:txBody>
      </p:sp>
      <p:sp>
        <p:nvSpPr>
          <p:cNvPr id="4" name="TextBox 3">
            <a:extLst>
              <a:ext uri="{FF2B5EF4-FFF2-40B4-BE49-F238E27FC236}">
                <a16:creationId xmlns:a16="http://schemas.microsoft.com/office/drawing/2014/main" id="{43A90F12-A114-5650-985E-341ED5D695DD}"/>
              </a:ext>
            </a:extLst>
          </p:cNvPr>
          <p:cNvSpPr txBox="1"/>
          <p:nvPr/>
        </p:nvSpPr>
        <p:spPr>
          <a:xfrm>
            <a:off x="12426" y="1305150"/>
            <a:ext cx="4305050" cy="444442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Once part of a sugar plantation, formerly home to a racecourse and Nestled in the heart of Port of Spain, the Queen’s Park Savannah stands as a testament to the rich tapestry of architecture, urban design, and history that defines this iconic landmark. </a:t>
            </a:r>
          </a:p>
          <a:p>
            <a:pPr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This expansive public space, is the hub of cultural and recreational activities and also a fascinating intersection of architectural brilliance, urban planning, and historical significance.</a:t>
            </a:r>
          </a:p>
        </p:txBody>
      </p:sp>
      <p:pic>
        <p:nvPicPr>
          <p:cNvPr id="10" name="Picture 9" descr="A building with a tower&#10;&#10;Description automatically generated">
            <a:extLst>
              <a:ext uri="{FF2B5EF4-FFF2-40B4-BE49-F238E27FC236}">
                <a16:creationId xmlns:a16="http://schemas.microsoft.com/office/drawing/2014/main" id="{F14356D4-4159-4B34-F47F-F46F084B7333}"/>
              </a:ext>
            </a:extLst>
          </p:cNvPr>
          <p:cNvPicPr>
            <a:picLocks noChangeAspect="1"/>
          </p:cNvPicPr>
          <p:nvPr/>
        </p:nvPicPr>
        <p:blipFill rotWithShape="1">
          <a:blip r:embed="rId3">
            <a:extLst>
              <a:ext uri="{28A0092B-C50C-407E-A947-70E740481C1C}">
                <a14:useLocalDpi xmlns:a14="http://schemas.microsoft.com/office/drawing/2010/main" val="0"/>
              </a:ext>
            </a:extLst>
          </a:blip>
          <a:srcRect l="22324" r="18262" b="-2"/>
          <a:stretch/>
        </p:blipFill>
        <p:spPr>
          <a:xfrm>
            <a:off x="4194927" y="10"/>
            <a:ext cx="5885697" cy="5670540"/>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2403043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EA7FA8-6652-4CC5-90F4-3D48CAC0C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73E5C6-EAA2-31F0-0BE2-D55609A8007C}"/>
              </a:ext>
            </a:extLst>
          </p:cNvPr>
          <p:cNvSpPr txBox="1"/>
          <p:nvPr/>
        </p:nvSpPr>
        <p:spPr>
          <a:xfrm>
            <a:off x="0" y="109991"/>
            <a:ext cx="10078104" cy="78182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effectLst/>
                <a:latin typeface="Tahoma" panose="020B0604030504040204" pitchFamily="34" charset="0"/>
                <a:ea typeface="Tahoma" panose="020B0604030504040204" pitchFamily="34" charset="0"/>
                <a:cs typeface="Tahoma" panose="020B0604030504040204" pitchFamily="34" charset="0"/>
              </a:rPr>
              <a:t>WOODFORD SQUARE</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9DF6199A-7E23-A880-E2A6-A3B3DAE47035}"/>
              </a:ext>
            </a:extLst>
          </p:cNvPr>
          <p:cNvSpPr txBox="1"/>
          <p:nvPr/>
        </p:nvSpPr>
        <p:spPr>
          <a:xfrm>
            <a:off x="4724478" y="1902649"/>
            <a:ext cx="5207223" cy="3877266"/>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Formerly known as Brunswick Square, it was renamed after Governor Sir Ralph Woodford, who was responsible for rebuilding the square and much of the city after the 1808 fire. </a:t>
            </a:r>
          </a:p>
          <a:p>
            <a:pPr marL="285750"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During it became a place of many political gatherings.</a:t>
            </a:r>
          </a:p>
          <a:p>
            <a:pPr marL="285750"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Surrounding Woodford Sq are some interesting edifices, including the Red House parliament buildings and the Old Public Library.</a:t>
            </a:r>
          </a:p>
        </p:txBody>
      </p:sp>
      <p:pic>
        <p:nvPicPr>
          <p:cNvPr id="7" name="Picture 6" descr="A fountain in a park&#10;&#10;Description automatically generated">
            <a:extLst>
              <a:ext uri="{FF2B5EF4-FFF2-40B4-BE49-F238E27FC236}">
                <a16:creationId xmlns:a16="http://schemas.microsoft.com/office/drawing/2014/main" id="{F622E56C-C3E0-4665-D618-C696D9E15E39}"/>
              </a:ext>
            </a:extLst>
          </p:cNvPr>
          <p:cNvPicPr>
            <a:picLocks noChangeAspect="1"/>
          </p:cNvPicPr>
          <p:nvPr/>
        </p:nvPicPr>
        <p:blipFill rotWithShape="1">
          <a:blip r:embed="rId2">
            <a:extLst>
              <a:ext uri="{28A0092B-C50C-407E-A947-70E740481C1C}">
                <a14:useLocalDpi xmlns:a14="http://schemas.microsoft.com/office/drawing/2010/main" val="0"/>
              </a:ext>
            </a:extLst>
          </a:blip>
          <a:srcRect l="20612" r="7861" b="4"/>
          <a:stretch/>
        </p:blipFill>
        <p:spPr>
          <a:xfrm>
            <a:off x="2521" y="1907735"/>
            <a:ext cx="4721957" cy="376281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
        <p:nvSpPr>
          <p:cNvPr id="9" name="TextBox 8">
            <a:extLst>
              <a:ext uri="{FF2B5EF4-FFF2-40B4-BE49-F238E27FC236}">
                <a16:creationId xmlns:a16="http://schemas.microsoft.com/office/drawing/2014/main" id="{A65A6FAF-53EF-29B0-543A-3C3BF81C1B62}"/>
              </a:ext>
            </a:extLst>
          </p:cNvPr>
          <p:cNvSpPr txBox="1"/>
          <p:nvPr/>
        </p:nvSpPr>
        <p:spPr>
          <a:xfrm>
            <a:off x="0" y="920447"/>
            <a:ext cx="10078104" cy="923330"/>
          </a:xfrm>
          <a:prstGeom prst="rect">
            <a:avLst/>
          </a:prstGeom>
          <a:noFill/>
        </p:spPr>
        <p:txBody>
          <a:bodyPr wrap="square">
            <a:spAutoFit/>
          </a:bodyPr>
          <a:lstStyle/>
          <a:p>
            <a:pPr marL="285750"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Situated in the heart of the city, Less than ½ mile from the cruise terminal, Woodford Square is renowned as a place of political and religious gatherings, entertainment, discussions, and craft markets. </a:t>
            </a:r>
          </a:p>
        </p:txBody>
      </p:sp>
    </p:spTree>
    <p:extLst>
      <p:ext uri="{BB962C8B-B14F-4D97-AF65-F5344CB8AC3E}">
        <p14:creationId xmlns:p14="http://schemas.microsoft.com/office/powerpoint/2010/main" val="3316884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96EB8A-F493-E279-D652-E2F5DE7EC320}"/>
              </a:ext>
            </a:extLst>
          </p:cNvPr>
          <p:cNvSpPr txBox="1"/>
          <p:nvPr/>
        </p:nvSpPr>
        <p:spPr>
          <a:xfrm>
            <a:off x="104785" y="301904"/>
            <a:ext cx="4930167" cy="9511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mj-lt"/>
                <a:ea typeface="+mj-ea"/>
                <a:cs typeface="+mj-cs"/>
              </a:rPr>
              <a:t>Holy Trinity Cathedral</a:t>
            </a:r>
          </a:p>
        </p:txBody>
      </p:sp>
      <p:sp>
        <p:nvSpPr>
          <p:cNvPr id="9" name="TextBox 8">
            <a:extLst>
              <a:ext uri="{FF2B5EF4-FFF2-40B4-BE49-F238E27FC236}">
                <a16:creationId xmlns:a16="http://schemas.microsoft.com/office/drawing/2014/main" id="{BBB188EA-D566-5A16-0070-931AD4089809}"/>
              </a:ext>
            </a:extLst>
          </p:cNvPr>
          <p:cNvSpPr txBox="1"/>
          <p:nvPr/>
        </p:nvSpPr>
        <p:spPr>
          <a:xfrm>
            <a:off x="104786" y="1455152"/>
            <a:ext cx="4930166" cy="405382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t> The majestic, Gothic-designed Holy Trinity Cathedral, at the south side of Woodford Sq, dates from 1818, but sustained major earthquake damage in September 2018. </a:t>
            </a:r>
          </a:p>
          <a:p>
            <a:pPr indent="-228600">
              <a:lnSpc>
                <a:spcPct val="90000"/>
              </a:lnSpc>
              <a:spcAft>
                <a:spcPts val="600"/>
              </a:spcAft>
              <a:buFont typeface="Arial" panose="020B0604020202020204" pitchFamily="34" charset="0"/>
              <a:buChar char="•"/>
            </a:pPr>
            <a:r>
              <a:rPr lang="en-US" sz="2000" dirty="0"/>
              <a:t>The cross atop its main spire was knocked askew and has since been removed, and the building itself is undergoing restoration and often closed up. The home of T&amp;T's Anglican church, its interior boasts a mahogany hammer-beam ceiling, lovely stained-glass windows, and a marble monument to Sir Ralph Woodford, the British governor responsible for the cathedral’s construction.</a:t>
            </a:r>
          </a:p>
        </p:txBody>
      </p:sp>
      <p:pic>
        <p:nvPicPr>
          <p:cNvPr id="11" name="Picture 10" descr="A stone church with a steeple&#10;&#10;Description automatically generated">
            <a:extLst>
              <a:ext uri="{FF2B5EF4-FFF2-40B4-BE49-F238E27FC236}">
                <a16:creationId xmlns:a16="http://schemas.microsoft.com/office/drawing/2014/main" id="{969F72C8-82AF-380B-140C-DFAE5AB74CBB}"/>
              </a:ext>
            </a:extLst>
          </p:cNvPr>
          <p:cNvPicPr>
            <a:picLocks noChangeAspect="1"/>
          </p:cNvPicPr>
          <p:nvPr/>
        </p:nvPicPr>
        <p:blipFill rotWithShape="1">
          <a:blip r:embed="rId2">
            <a:extLst>
              <a:ext uri="{28A0092B-C50C-407E-A947-70E740481C1C}">
                <a14:useLocalDpi xmlns:a14="http://schemas.microsoft.com/office/drawing/2010/main" val="0"/>
              </a:ext>
            </a:extLst>
          </a:blip>
          <a:srcRect l="15597" r="26369"/>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38042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4735100" y="301904"/>
            <a:ext cx="5343004" cy="135756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kern="1200" dirty="0">
                <a:solidFill>
                  <a:schemeClr val="tx1"/>
                </a:solidFill>
                <a:latin typeface="Tahoma" panose="020B0604030504040204" pitchFamily="34" charset="0"/>
                <a:ea typeface="Tahoma" panose="020B0604030504040204" pitchFamily="34" charset="0"/>
                <a:cs typeface="Tahoma" panose="020B0604030504040204" pitchFamily="34" charset="0"/>
              </a:rPr>
              <a:t>National Museum &amp; Art Gallery</a:t>
            </a:r>
          </a:p>
        </p:txBody>
      </p:sp>
      <p:pic>
        <p:nvPicPr>
          <p:cNvPr id="6" name="Picture 5" descr="A gallery with many paintings on the wall&#10;&#10;Description automatically generated">
            <a:extLst>
              <a:ext uri="{FF2B5EF4-FFF2-40B4-BE49-F238E27FC236}">
                <a16:creationId xmlns:a16="http://schemas.microsoft.com/office/drawing/2014/main" id="{20073250-5D85-81AA-E10B-9DF5031CA7C6}"/>
              </a:ext>
            </a:extLst>
          </p:cNvPr>
          <p:cNvPicPr>
            <a:picLocks noChangeAspect="1"/>
          </p:cNvPicPr>
          <p:nvPr/>
        </p:nvPicPr>
        <p:blipFill rotWithShape="1">
          <a:blip r:embed="rId3">
            <a:extLst>
              <a:ext uri="{28A0092B-C50C-407E-A947-70E740481C1C}">
                <a14:useLocalDpi xmlns:a14="http://schemas.microsoft.com/office/drawing/2010/main" val="0"/>
              </a:ext>
            </a:extLst>
          </a:blip>
          <a:srcRect l="7882" r="-3" b="-3"/>
          <a:stretch/>
        </p:blipFill>
        <p:spPr>
          <a:xfrm>
            <a:off x="20" y="10"/>
            <a:ext cx="4735080" cy="3251191"/>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8" name="Picture 7" descr="A large building with columns and a dome with The National Gallery in the background&#10;&#10;Description automatically generated">
            <a:extLst>
              <a:ext uri="{FF2B5EF4-FFF2-40B4-BE49-F238E27FC236}">
                <a16:creationId xmlns:a16="http://schemas.microsoft.com/office/drawing/2014/main" id="{E5F70FF4-49B0-0C56-472B-5EE2B26810DA}"/>
              </a:ext>
            </a:extLst>
          </p:cNvPr>
          <p:cNvPicPr>
            <a:picLocks noChangeAspect="1"/>
          </p:cNvPicPr>
          <p:nvPr/>
        </p:nvPicPr>
        <p:blipFill rotWithShape="1">
          <a:blip r:embed="rId4">
            <a:extLst>
              <a:ext uri="{28A0092B-C50C-407E-A947-70E740481C1C}">
                <a14:useLocalDpi xmlns:a14="http://schemas.microsoft.com/office/drawing/2010/main" val="0"/>
              </a:ext>
            </a:extLst>
          </a:blip>
          <a:srcRect t="15833" r="-3" b="13767"/>
          <a:stretch/>
        </p:blipFill>
        <p:spPr>
          <a:xfrm>
            <a:off x="-270481" y="3251201"/>
            <a:ext cx="5129335" cy="2419350"/>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4" name="TextBox 3">
            <a:extLst>
              <a:ext uri="{FF2B5EF4-FFF2-40B4-BE49-F238E27FC236}">
                <a16:creationId xmlns:a16="http://schemas.microsoft.com/office/drawing/2014/main" id="{2CA42470-F16A-B220-AD26-E263AAB8B03B}"/>
              </a:ext>
            </a:extLst>
          </p:cNvPr>
          <p:cNvSpPr txBox="1"/>
          <p:nvPr/>
        </p:nvSpPr>
        <p:spPr>
          <a:xfrm>
            <a:off x="4652500" y="1856241"/>
            <a:ext cx="5223019" cy="381430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Housed in a classic colonial building, the rather dry historical exhibits range from the oil industry to Amerindian settlers, the colonial era, and indentured Indians. There are also geological and natural history displays – check out the tarantulas and fearsome-looking giant centipede. The rotating collection of artwork on the top floor is the highlight and gives an excellent introduction to the Trinbago art scene. </a:t>
            </a:r>
          </a:p>
          <a:p>
            <a:pPr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Don't miss the classic T&amp;T films screened on a loop in the audio-visual room.</a:t>
            </a:r>
          </a:p>
          <a:p>
            <a:pPr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Admission is Free</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30709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62A0FDC-48C2-6510-F265-5EF9C428A014}"/>
              </a:ext>
            </a:extLst>
          </p:cNvPr>
          <p:cNvSpPr txBox="1"/>
          <p:nvPr/>
        </p:nvSpPr>
        <p:spPr>
          <a:xfrm>
            <a:off x="104785" y="301904"/>
            <a:ext cx="4930167" cy="92858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mj-lt"/>
                <a:ea typeface="+mj-ea"/>
                <a:cs typeface="+mj-cs"/>
              </a:rPr>
              <a:t>The Red House</a:t>
            </a:r>
          </a:p>
        </p:txBody>
      </p:sp>
      <p:sp>
        <p:nvSpPr>
          <p:cNvPr id="5" name="TextBox 4">
            <a:extLst>
              <a:ext uri="{FF2B5EF4-FFF2-40B4-BE49-F238E27FC236}">
                <a16:creationId xmlns:a16="http://schemas.microsoft.com/office/drawing/2014/main" id="{4F8F8396-AF60-3E23-8550-A65D93234013}"/>
              </a:ext>
            </a:extLst>
          </p:cNvPr>
          <p:cNvSpPr txBox="1"/>
          <p:nvPr/>
        </p:nvSpPr>
        <p:spPr>
          <a:xfrm>
            <a:off x="115508" y="1251956"/>
            <a:ext cx="4930166" cy="343935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t>The first Government Building on the site of the existing Red House was constructed between 1844 and 1848. </a:t>
            </a:r>
          </a:p>
          <a:p>
            <a:pPr indent="-228600">
              <a:lnSpc>
                <a:spcPct val="90000"/>
              </a:lnSpc>
              <a:spcAft>
                <a:spcPts val="600"/>
              </a:spcAft>
              <a:buFont typeface="Arial" panose="020B0604020202020204" pitchFamily="34" charset="0"/>
              <a:buChar char="•"/>
            </a:pPr>
            <a:r>
              <a:rPr lang="en-US" sz="2000" dirty="0"/>
              <a:t>this imposing Renaissance-style parliament was constructed in 1906, having been rebuilt after it was destroyed by fire in the 1903 Water Riots. </a:t>
            </a:r>
          </a:p>
          <a:p>
            <a:pPr indent="-228600">
              <a:lnSpc>
                <a:spcPct val="90000"/>
              </a:lnSpc>
              <a:spcAft>
                <a:spcPts val="600"/>
              </a:spcAft>
              <a:buFont typeface="Arial" panose="020B0604020202020204" pitchFamily="34" charset="0"/>
              <a:buChar char="•"/>
            </a:pPr>
            <a:r>
              <a:rPr lang="en-US" sz="2000" dirty="0"/>
              <a:t>Named for its burgundy paintwork, the buildings compromised two blocks as a concession to allow Prince Street, now Sackville Street, to remain open to St Vincent Street and Brunswick Square, now Woodford Square. </a:t>
            </a:r>
          </a:p>
          <a:p>
            <a:pPr indent="-228600">
              <a:lnSpc>
                <a:spcPct val="90000"/>
              </a:lnSpc>
              <a:spcAft>
                <a:spcPts val="600"/>
              </a:spcAft>
              <a:buFont typeface="Arial" panose="020B0604020202020204" pitchFamily="34" charset="0"/>
              <a:buChar char="•"/>
            </a:pPr>
            <a:r>
              <a:rPr lang="en-US" sz="2000" dirty="0"/>
              <a:t>The Red House is currently being restored</a:t>
            </a:r>
          </a:p>
        </p:txBody>
      </p:sp>
      <p:pic>
        <p:nvPicPr>
          <p:cNvPr id="9" name="Picture 8" descr="A building with a red house&#10;&#10;Description automatically generated with medium confidence">
            <a:extLst>
              <a:ext uri="{FF2B5EF4-FFF2-40B4-BE49-F238E27FC236}">
                <a16:creationId xmlns:a16="http://schemas.microsoft.com/office/drawing/2014/main" id="{602D9B3A-907F-6100-BF8A-1D67C1D722EA}"/>
              </a:ext>
            </a:extLst>
          </p:cNvPr>
          <p:cNvPicPr>
            <a:picLocks noChangeAspect="1"/>
          </p:cNvPicPr>
          <p:nvPr/>
        </p:nvPicPr>
        <p:blipFill rotWithShape="1">
          <a:blip r:embed="rId2">
            <a:extLst>
              <a:ext uri="{28A0092B-C50C-407E-A947-70E740481C1C}">
                <a14:useLocalDpi xmlns:a14="http://schemas.microsoft.com/office/drawing/2010/main" val="0"/>
              </a:ext>
            </a:extLst>
          </a:blip>
          <a:srcRect l="27114" r="18111"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2053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3250"/>
            <a:ext cx="10080624" cy="941707"/>
          </a:xfrm>
        </p:spPr>
        <p:txBody>
          <a:bodyPr>
            <a:normAutofit/>
          </a:bodyPr>
          <a:lstStyle/>
          <a:p>
            <a:pPr algn="ctr"/>
            <a:r>
              <a:rPr 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045824"/>
            <a:ext cx="9631679" cy="5670949"/>
          </a:xfrm>
        </p:spPr>
        <p:txBody>
          <a:bodyPr/>
          <a:lstStyle/>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My Port Philosophy</a:t>
            </a:r>
            <a:endParaRPr lang="en-US" altLang="en-US" sz="20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Don’t Miss the Ship</a:t>
            </a: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Money</a:t>
            </a:r>
          </a:p>
          <a:p>
            <a:pPr marL="342900" indent="-342900" algn="l">
              <a:buClr>
                <a:srgbClr val="FF0000"/>
              </a:buClr>
              <a:buFont typeface="Wingdings" panose="05000000000000000000" pitchFamily="2" charset="2"/>
              <a:buChar cha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Trinidad and Tobago’s Today</a:t>
            </a:r>
            <a:endPar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gn="l">
              <a:buClr>
                <a:srgbClr val="FF0000"/>
              </a:buClr>
              <a:buFont typeface="Wingdings" panose="05000000000000000000" pitchFamily="2" charset="2"/>
              <a:buChar cha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Trinidad and Tobago’s History</a:t>
            </a: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Map of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Trinidad and Tobago</a:t>
            </a:r>
            <a:endPar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Map of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Port-of-Spain </a:t>
            </a:r>
          </a:p>
          <a:p>
            <a:pPr marL="342900" indent="-342900" algn="l">
              <a:buClr>
                <a:srgbClr val="FF0000"/>
              </a:buClr>
              <a:buFont typeface="Wingdings" panose="05000000000000000000" pitchFamily="2" charset="2"/>
              <a:buChar cha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Port-of-Spain Transportation </a:t>
            </a: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Places to see or at least consider</a:t>
            </a: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A few restaurant recommendations</a:t>
            </a:r>
          </a:p>
          <a:p>
            <a:pPr marL="342900" indent="-342900" algn="l">
              <a:buClr>
                <a:srgbClr val="FF0000"/>
              </a:buClr>
              <a:buFont typeface="Wingdings" panose="05000000000000000000" pitchFamily="2" charset="2"/>
              <a:buChar char=""/>
            </a:pPr>
            <a:r>
              <a:rPr lang="en-US" alt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5146675" y="301625"/>
            <a:ext cx="4933950" cy="1495425"/>
          </a:xfrm>
          <a:prstGeom prst="rect">
            <a:avLst/>
          </a:prstGeom>
        </p:spPr>
        <p:txBody>
          <a:bodyPr vert="horz" lIns="91440" tIns="45720" rIns="91440" bIns="45720" rtlCol="0" anchor="ctr">
            <a:normAutofit/>
          </a:bodyPr>
          <a:lstStyle/>
          <a:p>
            <a:pPr rtl="0" hangingPunct="1">
              <a:lnSpc>
                <a:spcPct val="90000"/>
              </a:lnSpc>
              <a:spcBef>
                <a:spcPct val="0"/>
              </a:spcBef>
            </a:pP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FORT GEORGE</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A cannon on a hill overlooking a body of water&#10;&#10;Description automatically generated">
            <a:extLst>
              <a:ext uri="{FF2B5EF4-FFF2-40B4-BE49-F238E27FC236}">
                <a16:creationId xmlns:a16="http://schemas.microsoft.com/office/drawing/2014/main" id="{870A3321-6167-AB73-1DCF-602E5952E564}"/>
              </a:ext>
            </a:extLst>
          </p:cNvPr>
          <p:cNvPicPr>
            <a:picLocks noChangeAspect="1"/>
          </p:cNvPicPr>
          <p:nvPr/>
        </p:nvPicPr>
        <p:blipFill rotWithShape="1">
          <a:blip r:embed="rId3">
            <a:extLst>
              <a:ext uri="{28A0092B-C50C-407E-A947-70E740481C1C}">
                <a14:useLocalDpi xmlns:a14="http://schemas.microsoft.com/office/drawing/2010/main" val="0"/>
              </a:ext>
            </a:extLst>
          </a:blip>
          <a:srcRect l="17559" r="15775"/>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36F70EAA-2B8A-6CA8-D386-3C891F61AA4A}"/>
              </a:ext>
            </a:extLst>
          </p:cNvPr>
          <p:cNvSpPr txBox="1"/>
          <p:nvPr/>
        </p:nvSpPr>
        <p:spPr>
          <a:xfrm>
            <a:off x="5057319" y="1480008"/>
            <a:ext cx="4935092" cy="411008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Fort George is located about 5.5 miles from Port-of-Spain. </a:t>
            </a:r>
          </a:p>
          <a:p>
            <a:pPr indent="-228600">
              <a:lnSpc>
                <a:spcPct val="90000"/>
              </a:lnSpc>
              <a:spcAft>
                <a:spcPts val="600"/>
              </a:spcAft>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In 1804, under the direction of the then British Governor, Brigadier-General Sir Thomas Hislop, a series of complex military fortifications were built on the northwestern hills overlooking the stunning Gulf of Paria to protect the Port of Spain from any perceived military threats. The fort was decommissioned in 1846 the site ceased to be a military establishment.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301625"/>
            <a:ext cx="10077450" cy="568325"/>
          </a:xfrm>
          <a:prstGeom prst="rect">
            <a:avLst/>
          </a:prstGeom>
        </p:spPr>
        <p:txBody>
          <a:bodyPr vert="horz" lIns="91440" tIns="45720" rIns="91440" bIns="45720" rtlCol="0" anchor="ctr">
            <a:noAutofit/>
          </a:bodyPr>
          <a:lstStyle/>
          <a:p>
            <a:pPr algn="ct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GASPAREE CAVES</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A72B25B5-66AB-E913-BC58-561D1227BAAB}"/>
              </a:ext>
            </a:extLst>
          </p:cNvPr>
          <p:cNvSpPr txBox="1"/>
          <p:nvPr/>
        </p:nvSpPr>
        <p:spPr>
          <a:xfrm>
            <a:off x="-1" y="1171150"/>
            <a:ext cx="5198373" cy="409342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Gasparee Caves is a natural system of limestone caverns and caves created by millions of years of wave action and rain on the island of Gaspar Grande. The largest of these caves is known as the Blue Grotto and was open to the public in 1981. The cave contains stalagmite and stalactite formations. </a:t>
            </a:r>
          </a:p>
          <a:p>
            <a:pPr marL="342900"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The Gaspar Grande is a 25-minute boat trip from Port of Spain or 15 minutes from Chaguaramas.</a:t>
            </a:r>
          </a:p>
          <a:p>
            <a:pPr marL="342900" indent="-34290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You will need to find a tour company to take you there. </a:t>
            </a:r>
          </a:p>
        </p:txBody>
      </p:sp>
      <p:pic>
        <p:nvPicPr>
          <p:cNvPr id="6" name="Picture 5" descr="A cave with a blue lake&#10;&#10;Description automatically generated with medium confidence">
            <a:extLst>
              <a:ext uri="{FF2B5EF4-FFF2-40B4-BE49-F238E27FC236}">
                <a16:creationId xmlns:a16="http://schemas.microsoft.com/office/drawing/2014/main" id="{5DA206C6-372A-9AAC-8586-5FAB7914E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891" y="1185576"/>
            <a:ext cx="4879734" cy="3659801"/>
          </a:xfrm>
          <a:prstGeom prst="rect">
            <a:avLst/>
          </a:prstGeom>
        </p:spPr>
      </p:pic>
      <p:sp>
        <p:nvSpPr>
          <p:cNvPr id="8" name="TextBox 7">
            <a:extLst>
              <a:ext uri="{FF2B5EF4-FFF2-40B4-BE49-F238E27FC236}">
                <a16:creationId xmlns:a16="http://schemas.microsoft.com/office/drawing/2014/main" id="{A318EE0D-CB8C-ADC1-F486-BDA91CF362D7}"/>
              </a:ext>
            </a:extLst>
          </p:cNvPr>
          <p:cNvSpPr txBox="1"/>
          <p:nvPr/>
        </p:nvSpPr>
        <p:spPr>
          <a:xfrm>
            <a:off x="5198370" y="4955838"/>
            <a:ext cx="4879734" cy="646331"/>
          </a:xfrm>
          <a:prstGeom prst="rect">
            <a:avLst/>
          </a:prstGeom>
          <a:noFill/>
        </p:spPr>
        <p:txBody>
          <a:bodyPr wrap="square">
            <a:spAutoFit/>
          </a:bodyPr>
          <a:lstStyle/>
          <a:p>
            <a:r>
              <a:rPr lang="en-US" sz="1800" dirty="0">
                <a:latin typeface="Tahoma" panose="020B0604030504040204" pitchFamily="34" charset="0"/>
                <a:ea typeface="Tahoma" panose="020B0604030504040204" pitchFamily="34" charset="0"/>
                <a:cs typeface="Tahoma" panose="020B0604030504040204" pitchFamily="34" charset="0"/>
              </a:rPr>
              <a:t>Tours start at around US$75 (Adult) </a:t>
            </a:r>
            <a:br>
              <a:rPr lang="en-US" sz="1800" dirty="0">
                <a:latin typeface="Tahoma" panose="020B0604030504040204" pitchFamily="34" charset="0"/>
                <a:ea typeface="Tahoma" panose="020B0604030504040204" pitchFamily="34" charset="0"/>
                <a:cs typeface="Tahoma" panose="020B0604030504040204" pitchFamily="34" charset="0"/>
              </a:rPr>
            </a:br>
            <a:r>
              <a:rPr lang="en-US" sz="1800" dirty="0">
                <a:latin typeface="Tahoma" panose="020B0604030504040204" pitchFamily="34" charset="0"/>
                <a:ea typeface="Tahoma" panose="020B0604030504040204" pitchFamily="34" charset="0"/>
                <a:cs typeface="Tahoma" panose="020B0604030504040204" pitchFamily="34" charset="0"/>
              </a:rPr>
              <a:t>US$61 (Child (10yrs and under</a:t>
            </a:r>
            <a:r>
              <a:rPr lang="en-US" dirty="0"/>
              <a:t>)</a:t>
            </a:r>
          </a:p>
        </p:txBody>
      </p:sp>
    </p:spTree>
    <p:extLst>
      <p:ext uri="{BB962C8B-B14F-4D97-AF65-F5344CB8AC3E}">
        <p14:creationId xmlns:p14="http://schemas.microsoft.com/office/powerpoint/2010/main" val="463616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99088"/>
            <a:ext cx="10080625" cy="769441"/>
          </a:xfrm>
          <a:prstGeom prst="rect">
            <a:avLst/>
          </a:prstGeom>
          <a:noFill/>
        </p:spPr>
        <p:txBody>
          <a:bodyPr wrap="square">
            <a:spAutoFit/>
          </a:bodyPr>
          <a:lstStyle/>
          <a:p>
            <a:pPr algn="ctr"/>
            <a:r>
              <a:rPr lang="en-US" sz="4400" b="1" dirty="0"/>
              <a:t>Maracas Bay</a:t>
            </a:r>
          </a:p>
        </p:txBody>
      </p:sp>
      <p:sp>
        <p:nvSpPr>
          <p:cNvPr id="4" name="TextBox 3">
            <a:extLst>
              <a:ext uri="{FF2B5EF4-FFF2-40B4-BE49-F238E27FC236}">
                <a16:creationId xmlns:a16="http://schemas.microsoft.com/office/drawing/2014/main" id="{43A90F12-A114-5650-985E-341ED5D695DD}"/>
              </a:ext>
            </a:extLst>
          </p:cNvPr>
          <p:cNvSpPr txBox="1"/>
          <p:nvPr/>
        </p:nvSpPr>
        <p:spPr>
          <a:xfrm>
            <a:off x="197963" y="886120"/>
            <a:ext cx="9724970" cy="2862322"/>
          </a:xfrm>
          <a:prstGeom prst="rect">
            <a:avLst/>
          </a:prstGeom>
          <a:noFill/>
        </p:spPr>
        <p:txBody>
          <a:bodyPr wrap="square">
            <a:spAutoFit/>
          </a:bodyPr>
          <a:lstStyle/>
          <a:p>
            <a:pPr marL="285750" indent="-285750">
              <a:buFont typeface="Arial" panose="020B0604020202020204" pitchFamily="34" charset="0"/>
              <a:buChar char="•"/>
            </a:pPr>
            <a:r>
              <a:rPr lang="en-US" dirty="0"/>
              <a:t>Most of the best beaches are on Trinidad's northern coast about 45 minutes away from Por-of-Spain. Maracas Bay is a bay with a sandy beach a little over an hour's mountainous drive from the capital city of Port of Spain via the North Coast Road. </a:t>
            </a:r>
          </a:p>
          <a:p>
            <a:pPr marL="285750" indent="-285750">
              <a:buFont typeface="Arial" panose="020B0604020202020204" pitchFamily="34" charset="0"/>
              <a:buChar char="•"/>
            </a:pPr>
            <a:r>
              <a:rPr lang="en-US" dirty="0"/>
              <a:t>Unlike many of the northern beaches of Trinidad, Maracas Bay is protected by a deep bay. It is one of the most well-known beaches on the island of Trinidad as it is considered by some to be the most beautiful beach of its size located relatively close to the capital city. </a:t>
            </a:r>
          </a:p>
          <a:p>
            <a:pPr marL="285750" indent="-285750">
              <a:buFont typeface="Arial" panose="020B0604020202020204" pitchFamily="34" charset="0"/>
              <a:buChar char="•"/>
            </a:pPr>
            <a:r>
              <a:rPr lang="en-US" dirty="0"/>
              <a:t>Lifeguards oversee weekend crowds. You won't be the only one on the beach and there's no shortage of provisions. Snack bars all claim to sell the best "bake and shark," the Trinidadian specialty. Restrooms are plentiful. Arrive via North Coast Road, a winding journey through the town of Maraval.</a:t>
            </a:r>
          </a:p>
        </p:txBody>
      </p:sp>
      <p:pic>
        <p:nvPicPr>
          <p:cNvPr id="6" name="Picture 5" descr="A beach with waves crashing on the shore&#10;&#10;Description automatically generated">
            <a:extLst>
              <a:ext uri="{FF2B5EF4-FFF2-40B4-BE49-F238E27FC236}">
                <a16:creationId xmlns:a16="http://schemas.microsoft.com/office/drawing/2014/main" id="{5C2F714D-6D31-78E1-EA59-B389A3A2CB5E}"/>
              </a:ext>
            </a:extLst>
          </p:cNvPr>
          <p:cNvPicPr>
            <a:picLocks noChangeAspect="1"/>
          </p:cNvPicPr>
          <p:nvPr/>
        </p:nvPicPr>
        <p:blipFill rotWithShape="1">
          <a:blip r:embed="rId3">
            <a:extLst>
              <a:ext uri="{28A0092B-C50C-407E-A947-70E740481C1C}">
                <a14:useLocalDpi xmlns:a14="http://schemas.microsoft.com/office/drawing/2010/main" val="0"/>
              </a:ext>
            </a:extLst>
          </a:blip>
          <a:srcRect l="12062" r="1"/>
          <a:stretch/>
        </p:blipFill>
        <p:spPr>
          <a:xfrm>
            <a:off x="9104" y="3867635"/>
            <a:ext cx="10071521" cy="1802916"/>
          </a:xfrm>
          <a:prstGeom prst="rect">
            <a:avLst/>
          </a:prstGeom>
        </p:spPr>
      </p:pic>
    </p:spTree>
    <p:extLst>
      <p:ext uri="{BB962C8B-B14F-4D97-AF65-F5344CB8AC3E}">
        <p14:creationId xmlns:p14="http://schemas.microsoft.com/office/powerpoint/2010/main" val="3268321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301905"/>
            <a:ext cx="6016978" cy="103018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ea typeface="+mj-ea"/>
                <a:cs typeface="+mj-cs"/>
              </a:rPr>
              <a:t>Asa Wright Nature Centre</a:t>
            </a:r>
          </a:p>
        </p:txBody>
      </p:sp>
      <p:sp>
        <p:nvSpPr>
          <p:cNvPr id="4" name="TextBox 3">
            <a:extLst>
              <a:ext uri="{FF2B5EF4-FFF2-40B4-BE49-F238E27FC236}">
                <a16:creationId xmlns:a16="http://schemas.microsoft.com/office/drawing/2014/main" id="{1D872E6B-E287-AEB9-2DD3-72BFC8D96F89}"/>
              </a:ext>
            </a:extLst>
          </p:cNvPr>
          <p:cNvSpPr txBox="1"/>
          <p:nvPr/>
        </p:nvSpPr>
        <p:spPr>
          <a:xfrm>
            <a:off x="0" y="1332090"/>
            <a:ext cx="5147936" cy="4503840"/>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A former cocoa and coffee plantation transformed into a 600-hectare (1,483 Acres) nature reserve. It is home to more than 400 species of native birds, plus 55 different reptile species, 25 amphibians, more than 600 butterflies, and more than 2,000 types of flowering plants. </a:t>
            </a:r>
          </a:p>
          <a:p>
            <a:pPr marL="285750"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Located amid the rainforest of the Northern Range, the center has a series of hiking trails, open to day visitors via guided tours.</a:t>
            </a:r>
          </a:p>
          <a:p>
            <a:pPr marL="285750" indent="-228600">
              <a:lnSpc>
                <a:spcPct val="90000"/>
              </a:lnSpc>
              <a:spcAft>
                <a:spcPts val="600"/>
              </a:spcAft>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The property's $10 Adult admission and $6 Child fee includes a guided tour at 10:30 a.m. or 1:30 p.m.</a:t>
            </a:r>
          </a:p>
        </p:txBody>
      </p:sp>
      <p:pic>
        <p:nvPicPr>
          <p:cNvPr id="6" name="Picture 5" descr="A house in the middle of a forest&#10;&#10;Description automatically generated">
            <a:extLst>
              <a:ext uri="{FF2B5EF4-FFF2-40B4-BE49-F238E27FC236}">
                <a16:creationId xmlns:a16="http://schemas.microsoft.com/office/drawing/2014/main" id="{50651B5E-C1CE-643B-3A09-77854D02AA25}"/>
              </a:ext>
            </a:extLst>
          </p:cNvPr>
          <p:cNvPicPr>
            <a:picLocks noChangeAspect="1"/>
          </p:cNvPicPr>
          <p:nvPr/>
        </p:nvPicPr>
        <p:blipFill rotWithShape="1">
          <a:blip r:embed="rId3">
            <a:extLst>
              <a:ext uri="{28A0092B-C50C-407E-A947-70E740481C1C}">
                <a14:useLocalDpi xmlns:a14="http://schemas.microsoft.com/office/drawing/2010/main" val="0"/>
              </a:ext>
            </a:extLst>
          </a:blip>
          <a:srcRect l="13478" r="17883"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3441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ahoma" panose="020B0604030504040204" pitchFamily="34" charset="0"/>
                <a:ea typeface="Tahoma" panose="020B0604030504040204" pitchFamily="34" charset="0"/>
                <a:cs typeface="Tahoma" panose="020B0604030504040204" pitchFamily="34" charset="0"/>
              </a:rPr>
              <a:t>Restaurants</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138545" y="828982"/>
            <a:ext cx="9942079" cy="4555093"/>
          </a:xfrm>
          <a:prstGeom prst="rect">
            <a:avLst/>
          </a:prstGeom>
          <a:noFill/>
        </p:spPr>
        <p:txBody>
          <a:bodyPr wrap="square">
            <a:spAutoFit/>
          </a:bodyPr>
          <a:lstStyle/>
          <a:p>
            <a:pPr>
              <a:buClrTx/>
              <a:buFontTx/>
              <a:buNone/>
            </a:pPr>
            <a:r>
              <a:rPr lang="en-US" altLang="en-US" dirty="0">
                <a:latin typeface="Tahoma" panose="020B0604030504040204" pitchFamily="34" charset="0"/>
                <a:ea typeface="Tahoma" panose="020B0604030504040204" pitchFamily="34" charset="0"/>
                <a:cs typeface="Tahoma" panose="020B0604030504040204" pitchFamily="34" charset="0"/>
              </a:rPr>
              <a:t>There are a lot of excellent restaurants in </a:t>
            </a:r>
            <a:r>
              <a:rPr lang="en-US" dirty="0">
                <a:latin typeface="Tahoma" panose="020B0604030504040204" pitchFamily="34" charset="0"/>
                <a:ea typeface="Tahoma" panose="020B0604030504040204" pitchFamily="34" charset="0"/>
                <a:cs typeface="Tahoma" panose="020B0604030504040204" pitchFamily="34" charset="0"/>
              </a:rPr>
              <a:t>Port-of-Spain</a:t>
            </a:r>
            <a:r>
              <a:rPr lang="en-US" altLang="en-US" dirty="0">
                <a:latin typeface="Tahoma" panose="020B0604030504040204" pitchFamily="34" charset="0"/>
                <a:ea typeface="Tahoma" panose="020B0604030504040204" pitchFamily="34" charset="0"/>
                <a:cs typeface="Tahoma" panose="020B0604030504040204" pitchFamily="34" charset="0"/>
              </a:rPr>
              <a:t>. Especially for </a:t>
            </a:r>
            <a:r>
              <a:rPr lang="en-US" i="0" u="none" strike="noStrike" dirty="0">
                <a:effectLst/>
                <a:latin typeface="Tahoma" panose="020B0604030504040204" pitchFamily="34" charset="0"/>
                <a:ea typeface="Tahoma" panose="020B0604030504040204" pitchFamily="34" charset="0"/>
                <a:cs typeface="Tahoma" panose="020B0604030504040204" pitchFamily="34" charset="0"/>
              </a:rPr>
              <a:t>Caribbean S</a:t>
            </a:r>
            <a:r>
              <a:rPr lang="en-US" altLang="en-US" dirty="0">
                <a:latin typeface="Tahoma" panose="020B0604030504040204" pitchFamily="34" charset="0"/>
                <a:ea typeface="Tahoma" panose="020B0604030504040204" pitchFamily="34" charset="0"/>
                <a:cs typeface="Tahoma" panose="020B0604030504040204" pitchFamily="34" charset="0"/>
              </a:rPr>
              <a:t>eafood. </a:t>
            </a:r>
          </a:p>
          <a:p>
            <a:pPr>
              <a:buClrTx/>
              <a:buFontTx/>
              <a:buNone/>
            </a:pPr>
            <a:r>
              <a:rPr lang="en-US" altLang="en-US" dirty="0">
                <a:latin typeface="Tahoma" panose="020B0604030504040204" pitchFamily="34" charset="0"/>
                <a:ea typeface="Tahoma" panose="020B0604030504040204" pitchFamily="34" charset="0"/>
                <a:cs typeface="Tahoma" panose="020B0604030504040204" pitchFamily="34" charset="0"/>
              </a:rPr>
              <a:t>Here are some recommendations: </a:t>
            </a:r>
            <a:endParaRPr lang="en-US" dirty="0">
              <a:latin typeface="Tahoma" panose="020B0604030504040204" pitchFamily="34" charset="0"/>
              <a:ea typeface="Tahoma" panose="020B0604030504040204" pitchFamily="34" charset="0"/>
              <a:cs typeface="Tahoma" panose="020B0604030504040204" pitchFamily="34" charset="0"/>
            </a:endParaRPr>
          </a:p>
          <a:p>
            <a:pPr algn="l"/>
            <a:endParaRPr lang="en-US" b="1"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r>
              <a:rPr lang="en-US" b="1" dirty="0"/>
              <a:t>Waterfront Restaurant </a:t>
            </a:r>
            <a:r>
              <a:rPr lang="en-US" dirty="0"/>
              <a:t>$$$$ Caribbean, International, Grill</a:t>
            </a:r>
          </a:p>
          <a:p>
            <a:r>
              <a:rPr lang="en-US" dirty="0"/>
              <a:t>Wrightson Road # 1 Hyatt Regency Trinidad, Port  of Spain Trinidad</a:t>
            </a:r>
          </a:p>
          <a:p>
            <a:r>
              <a:rPr lang="en-US" b="1" dirty="0"/>
              <a:t>Hilton Herbs and Spices </a:t>
            </a:r>
            <a:r>
              <a:rPr lang="en-US" dirty="0"/>
              <a:t>$$ - $$$Caribbean, International, Grill</a:t>
            </a:r>
          </a:p>
          <a:p>
            <a:r>
              <a:rPr lang="en-US" dirty="0"/>
              <a:t>Lady Young Road 1, Port of Spain</a:t>
            </a:r>
          </a:p>
          <a:p>
            <a:r>
              <a:rPr lang="en-US" b="1" dirty="0"/>
              <a:t>El Pecos </a:t>
            </a:r>
            <a:r>
              <a:rPr lang="en-US" dirty="0"/>
              <a:t>$$ - $$$ Caribbean, International Vegetarian </a:t>
            </a:r>
          </a:p>
          <a:p>
            <a:r>
              <a:rPr lang="en-US" dirty="0"/>
              <a:t>Ariapita Avenue Woodbrook, Port of Spain</a:t>
            </a:r>
          </a:p>
          <a:p>
            <a:r>
              <a:rPr lang="en-US" b="1" dirty="0"/>
              <a:t>Lola's Food Company </a:t>
            </a:r>
            <a:r>
              <a:rPr lang="en-US" dirty="0"/>
              <a:t>$ Caribbean, International, Grill</a:t>
            </a:r>
          </a:p>
          <a:p>
            <a:r>
              <a:rPr lang="en-US" dirty="0" err="1"/>
              <a:t>Tragarete</a:t>
            </a:r>
            <a:r>
              <a:rPr lang="en-US" dirty="0"/>
              <a:t> Road # 82, Port of Spain $$$$ Indian, international, Fusion</a:t>
            </a:r>
          </a:p>
          <a:p>
            <a:r>
              <a:rPr lang="en-US" dirty="0"/>
              <a:t>Alcazar Street 3 St. Clair, Port of Spain</a:t>
            </a:r>
          </a:p>
          <a:p>
            <a:r>
              <a:rPr lang="en-US" b="1" dirty="0" err="1"/>
              <a:t>Svaada</a:t>
            </a:r>
            <a:r>
              <a:rPr lang="en-US" b="1" dirty="0"/>
              <a:t> </a:t>
            </a:r>
            <a:r>
              <a:rPr lang="en-US" dirty="0"/>
              <a:t>$ Indian, Vegetarian, Vegan, One </a:t>
            </a:r>
            <a:r>
              <a:rPr lang="en-US" dirty="0" err="1"/>
              <a:t>Woodboork</a:t>
            </a:r>
            <a:r>
              <a:rPr lang="en-US" dirty="0"/>
              <a:t> Place, Damien Street, Woodbrook, Port of Spain</a:t>
            </a:r>
          </a:p>
          <a:p>
            <a:endParaRPr lang="en-US" i="0" dirty="0">
              <a:effectLst/>
              <a:latin typeface="Tahoma" panose="020B0604030504040204" pitchFamily="34" charset="0"/>
              <a:ea typeface="Tahoma" panose="020B0604030504040204" pitchFamily="34" charset="0"/>
              <a:cs typeface="Tahoma" panose="020B0604030504040204" pitchFamily="34" charset="0"/>
            </a:endParaRPr>
          </a:p>
          <a:p>
            <a:pPr algn="ctr"/>
            <a:r>
              <a:rPr lang="en-US" altLang="en-US" sz="2000" dirty="0">
                <a:latin typeface="Tahoma" panose="020B0604030504040204" pitchFamily="34" charset="0"/>
                <a:ea typeface="Tahoma" panose="020B0604030504040204" pitchFamily="34" charset="0"/>
                <a:cs typeface="Tahoma" panose="020B0604030504040204" pitchFamily="34" charset="0"/>
              </a:rPr>
              <a:t>For those of you who just like good food, I am sure you will enjoy Port-of-Spain</a:t>
            </a: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late of food on a marble surface&#10;&#10;Description automatically generated">
            <a:extLst>
              <a:ext uri="{FF2B5EF4-FFF2-40B4-BE49-F238E27FC236}">
                <a16:creationId xmlns:a16="http://schemas.microsoft.com/office/drawing/2014/main" id="{C8F481CE-1ACF-4BA1-5DE5-E5FEF587B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323" y="1202901"/>
            <a:ext cx="3573301" cy="2386965"/>
          </a:xfrm>
          <a:prstGeom prst="rect">
            <a:avLst/>
          </a:prstGeom>
        </p:spPr>
      </p:pic>
    </p:spTree>
    <p:extLst>
      <p:ext uri="{BB962C8B-B14F-4D97-AF65-F5344CB8AC3E}">
        <p14:creationId xmlns:p14="http://schemas.microsoft.com/office/powerpoint/2010/main" val="1657304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11/9/2024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25</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179388"/>
            <a:ext cx="9359900" cy="479425"/>
          </a:xfrm>
          <a:prstGeom prst="rect">
            <a:avLst/>
          </a:prstGeom>
        </p:spPr>
        <p:txBody>
          <a:bodyPr vert="horz"/>
          <a:lstStyle/>
          <a:p>
            <a:pPr lvl="0" algn="ctr" rtl="0"/>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1008668" y="1079500"/>
            <a:ext cx="8069344" cy="3153833"/>
          </a:xfrm>
          <a:prstGeom prst="rect">
            <a:avLst/>
          </a:prstGeom>
        </p:spPr>
        <p:txBody>
          <a:bodyPr vert="horz"/>
          <a:lstStyle/>
          <a:p>
            <a:pPr lvl="0" rtl="0"/>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Trinidad is a beautiful island, </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with a rich history and many attractions. Regardless of what you're looking for</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Trinidad </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has something for everyone.</a:t>
            </a:r>
          </a:p>
          <a:p>
            <a:pPr lvl="0" rtl="0">
              <a:lnSpc>
                <a:spcPct val="115000"/>
              </a:lnSpc>
              <a:spcBef>
                <a:spcPts val="0"/>
              </a:spcBef>
              <a:spcAft>
                <a:spcPts val="1236"/>
              </a:spcAft>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I hope this presentation will help when we visit </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Port-of-Spain, Trinidad</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ahoma" panose="020B0604030504040204" pitchFamily="34" charset="0"/>
                <a:ea typeface="Tahoma" panose="020B0604030504040204" pitchFamily="34" charset="0"/>
                <a:cs typeface="Tahoma" panose="020B0604030504040204" pitchFamily="34" charset="0"/>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ahoma" panose="020B0604030504040204" pitchFamily="34" charset="0"/>
                <a:ea typeface="Tahoma" panose="020B0604030504040204" pitchFamily="34" charset="0"/>
                <a:cs typeface="Tahoma" panose="020B0604030504040204" pitchFamily="34"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ahoma" panose="020B0604030504040204" pitchFamily="34" charset="0"/>
                <a:ea typeface="Tahoma" panose="020B0604030504040204" pitchFamily="34" charset="0"/>
                <a:cs typeface="Tahoma" panose="020B0604030504040204" pitchFamily="34"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ahoma" panose="020B0604030504040204" pitchFamily="34" charset="0"/>
              <a:ea typeface="Tahoma" panose="020B0604030504040204" pitchFamily="34" charset="0"/>
              <a:cs typeface="Tahoma" panose="020B0604030504040204" pitchFamily="34"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ahoma" panose="020B0604030504040204" pitchFamily="34" charset="0"/>
                <a:ea typeface="Tahoma" panose="020B0604030504040204" pitchFamily="34" charset="0"/>
                <a:cs typeface="Tahoma" panose="020B0604030504040204" pitchFamily="34" charset="0"/>
              </a:rPr>
              <a:t>Have a great visit to </a:t>
            </a: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Port-of-Spain</a:t>
            </a:r>
            <a:r>
              <a:rPr lang="en-US" sz="2400" b="1" dirty="0">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830997"/>
          </a:xfrm>
        </p:spPr>
        <p:txBody>
          <a:bodyPr vert="horz" wrap="square">
            <a:spAutoFit/>
          </a:bodyPr>
          <a:lstStyle/>
          <a:p>
            <a:pPr lvl="0" algn="ctr" rtl="0"/>
            <a:r>
              <a:rPr 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a:solidFill>
                  <a:srgbClr val="000000"/>
                </a:solidFill>
                <a:latin typeface="Times New Roman" panose="02020603050405020304" pitchFamily="18" charset="0"/>
              </a:rPr>
              <a:t>This presentation is for that type of port.</a:t>
            </a:r>
            <a:endParaRPr lang="en-US" sz="2400" b="0" i="0" u="none" strike="noStrike" kern="1200" dirty="0">
              <a:ln>
                <a:noFill/>
              </a:ln>
              <a:solidFill>
                <a:schemeClr val="bg1"/>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93413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Pay attention to the time. - Ship time and local time are </a:t>
            </a:r>
            <a:b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often 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If a ship-sponsored excursion is late returning to port, the </a:t>
            </a:r>
            <a:b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ship will wait for you. If you are on your own</a:t>
            </a:r>
            <a:r>
              <a:rPr lang="en-US" altLang="en-US"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Have your Passport, Credit Card, and phone numbers for </a:t>
            </a:r>
            <a:b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What to Do If You Miss the Ship</a:t>
            </a:r>
            <a:b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The Port Officials can help you with contacting your ship </a:t>
            </a:r>
            <a:b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94839"/>
            <a:ext cx="10080624" cy="841290"/>
          </a:xfrm>
          <a:prstGeom prst="rect">
            <a:avLst/>
          </a:prstGeom>
          <a:noFill/>
        </p:spPr>
        <p:txBody>
          <a:bodyPr wrap="square">
            <a:spAutoFit/>
          </a:bodyPr>
          <a:lstStyle/>
          <a:p>
            <a:pPr algn="ctr"/>
            <a:r>
              <a:rPr lang="en-US" alt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Don’t Miss the Ship</a:t>
            </a:r>
            <a:endParaRPr lang="en-US"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1" y="-142560"/>
            <a:ext cx="10080625"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Trinidad and Tobago </a:t>
            </a:r>
            <a:r>
              <a:rPr lang="en-US" sz="4400" b="0" i="0" u="none" strike="noStrike" kern="1200" baseline="0" dirty="0">
                <a:ln>
                  <a:noFill/>
                </a:ln>
                <a:solidFill>
                  <a:srgbClr val="000000"/>
                </a:solidFill>
                <a:latin typeface="Tahoma" panose="020B0604030504040204" pitchFamily="34" charset="0"/>
                <a:ea typeface="Tahoma" panose="020B0604030504040204" pitchFamily="34" charset="0"/>
                <a:cs typeface="Tahoma" panose="020B0604030504040204" pitchFamily="34" charset="0"/>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15138"/>
            <a:ext cx="4644551" cy="4565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42900" indent="-342900" algn="l" rtl="0">
              <a:buFont typeface="Wingdings" panose="05000000000000000000" pitchFamily="2" charset="2"/>
              <a:buChar char="Ø"/>
            </a:pP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 currency on the island is the TT Dollar. </a:t>
            </a:r>
          </a:p>
          <a:p>
            <a:pPr marL="342900" indent="-342900" algn="l" rtl="0">
              <a:buFont typeface="Wingdings" panose="05000000000000000000" pitchFamily="2" charset="2"/>
              <a:buChar char="Ø"/>
            </a:pP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You can exchange U.S. dollars, but it isn’t necessary. Using American money in Trinidad and Tobago is common and widely accepted. </a:t>
            </a:r>
            <a:b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You may receive Trinidad and Tobago currency as change.</a:t>
            </a:r>
          </a:p>
          <a:p>
            <a:pPr marL="342900" indent="-342900" algn="l" rtl="0">
              <a:buFont typeface="Wingdings" panose="05000000000000000000" pitchFamily="2" charset="2"/>
              <a:buChar char="Ø"/>
            </a:pP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 Trinidad and Tobago currency exchange rate is </a:t>
            </a:r>
            <a:r>
              <a:rPr lang="en-US" sz="2400" b="0" i="0" dirty="0">
                <a:solidFill>
                  <a:srgbClr val="111111"/>
                </a:solidFill>
                <a:effectLst/>
                <a:latin typeface="Roboto" panose="02000000000000000000" pitchFamily="2" charset="0"/>
              </a:rPr>
              <a:t>6.74 TT Dollars </a:t>
            </a:r>
            <a:r>
              <a:rPr lang="en-US" sz="2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for $1 U.S. </a:t>
            </a: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1026" name="Picture 2" descr="Currency: Trinidad &amp; Tobago dollar (TT$) Trinidad Culture, Carnival Festival, Rio Carnival, Port ...">
            <a:extLst>
              <a:ext uri="{FF2B5EF4-FFF2-40B4-BE49-F238E27FC236}">
                <a16:creationId xmlns:a16="http://schemas.microsoft.com/office/drawing/2014/main" id="{285FA7FB-5280-B1A6-2064-6216606ED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429" y="1074656"/>
            <a:ext cx="5436073" cy="45958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dirty="0">
                <a:solidFill>
                  <a:srgbClr val="000000"/>
                </a:solidFill>
                <a:latin typeface="Tahoma" panose="020B0604030504040204" pitchFamily="34" charset="0"/>
                <a:ea typeface="Tahoma" panose="020B0604030504040204" pitchFamily="34" charset="0"/>
                <a:cs typeface="Tahoma" panose="020B0604030504040204" pitchFamily="34" charset="0"/>
              </a:rPr>
              <a:t>Trinidad and Tobago Today</a:t>
            </a:r>
          </a:p>
        </p:txBody>
      </p:sp>
      <p:sp>
        <p:nvSpPr>
          <p:cNvPr id="8" name="TextBox 7">
            <a:extLst>
              <a:ext uri="{FF2B5EF4-FFF2-40B4-BE49-F238E27FC236}">
                <a16:creationId xmlns:a16="http://schemas.microsoft.com/office/drawing/2014/main" id="{312DFEA9-DB85-D664-2801-A1E32E0B0E49}"/>
              </a:ext>
            </a:extLst>
          </p:cNvPr>
          <p:cNvSpPr txBox="1"/>
          <p:nvPr/>
        </p:nvSpPr>
        <p:spPr>
          <a:xfrm>
            <a:off x="194628" y="962608"/>
            <a:ext cx="9691367" cy="4401205"/>
          </a:xfrm>
          <a:prstGeom prst="rect">
            <a:avLst/>
          </a:prstGeom>
          <a:noFill/>
        </p:spPr>
        <p:txBody>
          <a:bodyPr wrap="square">
            <a:spAutoFit/>
          </a:bodyPr>
          <a:lstStyle/>
          <a:p>
            <a:pPr marL="342900" indent="-342900">
              <a:buFont typeface="Arial" panose="020B0604020202020204" pitchFamily="34" charset="0"/>
              <a:buChar char="•"/>
            </a:pPr>
            <a:r>
              <a:rPr lang="en-US" sz="2000" b="1" i="0" dirty="0">
                <a:solidFill>
                  <a:srgbClr val="1A1A1A"/>
                </a:solidFill>
                <a:effectLst/>
                <a:latin typeface="Tahoma" panose="020B0604030504040204" pitchFamily="34" charset="0"/>
                <a:ea typeface="Tahoma" panose="020B0604030504040204" pitchFamily="34" charset="0"/>
                <a:cs typeface="Tahoma" panose="020B0604030504040204" pitchFamily="34" charset="0"/>
              </a:rPr>
              <a:t>Trinidad and Tobago</a:t>
            </a:r>
            <a:r>
              <a:rPr lang="en-US" sz="2000" b="0" i="0" dirty="0">
                <a:solidFill>
                  <a:srgbClr val="1A1A1A"/>
                </a:solidFill>
                <a:effectLst/>
                <a:latin typeface="Tahoma" panose="020B0604030504040204" pitchFamily="34" charset="0"/>
                <a:ea typeface="Tahoma" panose="020B0604030504040204" pitchFamily="34" charset="0"/>
                <a:cs typeface="Tahoma" panose="020B0604030504040204" pitchFamily="34" charset="0"/>
              </a:rPr>
              <a:t> is an island </a:t>
            </a:r>
            <a:r>
              <a:rPr lang="en-US" sz="2000" b="0" i="0" dirty="0">
                <a:effectLst/>
                <a:latin typeface="Tahoma" panose="020B0604030504040204" pitchFamily="34" charset="0"/>
                <a:ea typeface="Tahoma" panose="020B0604030504040204" pitchFamily="34" charset="0"/>
                <a:cs typeface="Tahoma" panose="020B0604030504040204" pitchFamily="34" charset="0"/>
              </a:rPr>
              <a:t>country</a:t>
            </a:r>
            <a:r>
              <a:rPr lang="en-US" sz="2000" b="0" i="0" dirty="0">
                <a:solidFill>
                  <a:srgbClr val="1A1A1A"/>
                </a:solidFill>
                <a:effectLst/>
                <a:latin typeface="Tahoma" panose="020B0604030504040204" pitchFamily="34" charset="0"/>
                <a:ea typeface="Tahoma" panose="020B0604030504040204" pitchFamily="34" charset="0"/>
                <a:cs typeface="Tahoma" panose="020B0604030504040204" pitchFamily="34" charset="0"/>
              </a:rPr>
              <a:t> in the southeastern </a:t>
            </a:r>
            <a:r>
              <a:rPr lang="en-US" sz="2000" b="0" i="0" dirty="0">
                <a:effectLst/>
                <a:latin typeface="Tahoma" panose="020B0604030504040204" pitchFamily="34" charset="0"/>
                <a:ea typeface="Tahoma" panose="020B0604030504040204" pitchFamily="34" charset="0"/>
                <a:cs typeface="Tahoma" panose="020B0604030504040204" pitchFamily="34" charset="0"/>
              </a:rPr>
              <a:t>West Indies</a:t>
            </a:r>
            <a:r>
              <a:rPr lang="en-US" sz="2000" b="0" i="0" dirty="0">
                <a:solidFill>
                  <a:srgbClr val="1A1A1A"/>
                </a:solidFill>
                <a:effectLst/>
                <a:latin typeface="Tahoma" panose="020B0604030504040204" pitchFamily="34" charset="0"/>
                <a:ea typeface="Tahoma" panose="020B0604030504040204" pitchFamily="34" charset="0"/>
                <a:cs typeface="Tahoma" panose="020B0604030504040204" pitchFamily="34" charset="0"/>
              </a:rPr>
              <a:t>. It consists of two main islands, Trinidad and Tobago, and several smaller islands. Forming the two southernmost links in the Caribbean chain, Trinidad and Tobago lie close to the continent of </a:t>
            </a:r>
            <a:r>
              <a:rPr lang="en-US" sz="2000" b="0" i="0" dirty="0">
                <a:effectLst/>
                <a:latin typeface="Tahoma" panose="020B0604030504040204" pitchFamily="34" charset="0"/>
                <a:ea typeface="Tahoma" panose="020B0604030504040204" pitchFamily="34" charset="0"/>
                <a:cs typeface="Tahoma" panose="020B0604030504040204" pitchFamily="34" charset="0"/>
              </a:rPr>
              <a:t>South America</a:t>
            </a:r>
            <a:r>
              <a:rPr lang="en-US" sz="2000" b="0" i="0" dirty="0">
                <a:solidFill>
                  <a:srgbClr val="1A1A1A"/>
                </a:solidFill>
                <a:effectLst/>
                <a:latin typeface="Tahoma" panose="020B0604030504040204" pitchFamily="34" charset="0"/>
                <a:ea typeface="Tahoma" panose="020B0604030504040204" pitchFamily="34" charset="0"/>
                <a:cs typeface="Tahoma" panose="020B0604030504040204" pitchFamily="34" charset="0"/>
              </a:rPr>
              <a:t>, northeast of Venezuela and northwest of Guyana. </a:t>
            </a:r>
          </a:p>
          <a:p>
            <a:pPr marL="342900" indent="-342900">
              <a:buFont typeface="Arial" panose="020B0604020202020204" pitchFamily="34" charset="0"/>
              <a:buChar char="•"/>
            </a:pPr>
            <a:r>
              <a:rPr lang="en-US" sz="2000" b="0" i="0" dirty="0">
                <a:solidFill>
                  <a:srgbClr val="1A1A1A"/>
                </a:solidFill>
                <a:effectLst/>
                <a:latin typeface="Tahoma" panose="020B0604030504040204" pitchFamily="34" charset="0"/>
                <a:ea typeface="Tahoma" panose="020B0604030504040204" pitchFamily="34" charset="0"/>
                <a:cs typeface="Tahoma" panose="020B0604030504040204" pitchFamily="34" charset="0"/>
              </a:rPr>
              <a:t>Trinidad, by far the largest of the two main islands, has an area of about 1,850 square miles. It is 7 miles from the Venezuelan coast at its nearest point and is separated from it by the Gulf of Paria and two narrow channels, where there are several small islands and rocks. </a:t>
            </a:r>
          </a:p>
          <a:p>
            <a:pPr marL="342900" indent="-342900">
              <a:buFont typeface="Arial" panose="020B0604020202020204" pitchFamily="34" charset="0"/>
              <a:buChar char="•"/>
            </a:pPr>
            <a:r>
              <a:rPr lang="en-US" sz="2000" b="0" i="0" dirty="0">
                <a:solidFill>
                  <a:srgbClr val="1A1A1A"/>
                </a:solidFill>
                <a:effectLst/>
                <a:latin typeface="Tahoma" panose="020B0604030504040204" pitchFamily="34" charset="0"/>
                <a:ea typeface="Tahoma" panose="020B0604030504040204" pitchFamily="34" charset="0"/>
                <a:cs typeface="Tahoma" panose="020B0604030504040204" pitchFamily="34" charset="0"/>
              </a:rPr>
              <a:t>Tobago, much smaller, with an area of about 115 square miles, lies 20 miles to the northeast of Trinidad. Extending diagonally from southwest to northeast, Tobago is about 30 miles long and more than 10 miles across at its widest point. Little Tobago lies about a mile off Tobago’s northeastern coast. Also called Bird of Paradise Island.</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2768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47625"/>
            <a:ext cx="6040438" cy="990600"/>
          </a:xfrm>
          <a:prstGeom prst="rect">
            <a:avLst/>
          </a:prstGeom>
        </p:spPr>
        <p:txBody>
          <a:bodyPr vert="horz" lIns="91440" tIns="45720" rIns="91440" bIns="45720" rtlCol="0" anchor="ctr">
            <a:normAutofit/>
          </a:bodyPr>
          <a:lstStyle/>
          <a:p>
            <a:pPr lvl="0" rtl="0" hangingPunct="1">
              <a:lnSpc>
                <a:spcPct val="90000"/>
              </a:lnSpc>
              <a:spcBef>
                <a:spcPct val="0"/>
              </a:spcBef>
            </a:pPr>
            <a:r>
              <a:rPr lang="en-US" sz="4000" b="1" dirty="0">
                <a:solidFill>
                  <a:schemeClr val="tx1"/>
                </a:solidFill>
                <a:latin typeface="+mj-lt"/>
                <a:ea typeface="+mj-ea"/>
                <a:cs typeface="+mj-cs"/>
              </a:rPr>
              <a:t>Trinidad and Tobago’s History</a:t>
            </a: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76B031AB-4808-4E5A-B41A-FC677859455F}" type="slidenum">
              <a:rPr lang="en-US" sz="1200">
                <a:latin typeface="Calibri" panose="020F0502020204030204"/>
                <a:ea typeface="+mn-ea"/>
                <a:cs typeface="+mn-cs"/>
              </a:rPr>
              <a:pPr hangingPunct="1">
                <a:spcAft>
                  <a:spcPts val="600"/>
                </a:spcAft>
                <a:defRPr/>
              </a:pPr>
              <a:t>7</a:t>
            </a:fld>
            <a:endParaRPr lang="en-US" sz="1200">
              <a:latin typeface="Calibri" panose="020F0502020204030204"/>
              <a:ea typeface="+mn-ea"/>
              <a:cs typeface="+mn-cs"/>
            </a:endParaRPr>
          </a:p>
        </p:txBody>
      </p:sp>
      <p:sp>
        <p:nvSpPr>
          <p:cNvPr id="4" name="TextBox 3">
            <a:extLst>
              <a:ext uri="{FF2B5EF4-FFF2-40B4-BE49-F238E27FC236}">
                <a16:creationId xmlns:a16="http://schemas.microsoft.com/office/drawing/2014/main" id="{BCDA9B52-9FC6-7127-C28F-F1E03BB6321F}"/>
              </a:ext>
            </a:extLst>
          </p:cNvPr>
          <p:cNvSpPr txBox="1"/>
          <p:nvPr/>
        </p:nvSpPr>
        <p:spPr>
          <a:xfrm>
            <a:off x="124177" y="914400"/>
            <a:ext cx="6004064" cy="4643264"/>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1" i="0" dirty="0">
                <a:effectLst/>
                <a:latin typeface="Tahoma" panose="020B0604030504040204" pitchFamily="34" charset="0"/>
                <a:ea typeface="Tahoma" panose="020B0604030504040204" pitchFamily="34" charset="0"/>
                <a:cs typeface="Tahoma" panose="020B0604030504040204" pitchFamily="34" charset="0"/>
              </a:rPr>
              <a:t>Pre-Columbian period</a:t>
            </a:r>
          </a:p>
          <a:p>
            <a:pPr indent="-228600">
              <a:lnSpc>
                <a:spcPct val="9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Human settlement in Trinidad dates back at least 7,000 years. The earliest settlers, termed Archaic or </a:t>
            </a: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Ortoiroid</a:t>
            </a:r>
            <a:r>
              <a:rPr lang="en-US" sz="2000" b="0" i="0" dirty="0">
                <a:effectLst/>
                <a:latin typeface="Tahoma" panose="020B0604030504040204" pitchFamily="34" charset="0"/>
                <a:ea typeface="Tahoma" panose="020B0604030504040204" pitchFamily="34" charset="0"/>
                <a:cs typeface="Tahoma" panose="020B0604030504040204" pitchFamily="34" charset="0"/>
              </a:rPr>
              <a:t>, are believed to have settled Trinidad and Tobago around 4000 BCE. </a:t>
            </a:r>
          </a:p>
          <a:p>
            <a:pPr indent="-228600">
              <a:lnSpc>
                <a:spcPct val="9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Twenty-nine Archaic sites have been identified, mostly in southern Trinidad and Tobago; this includes the 7,000-year-old </a:t>
            </a: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Banwari Trace</a:t>
            </a:r>
            <a:r>
              <a:rPr lang="en-US" sz="2000" b="0" i="0" dirty="0">
                <a:effectLst/>
                <a:latin typeface="Tahoma" panose="020B0604030504040204" pitchFamily="34" charset="0"/>
                <a:ea typeface="Tahoma" panose="020B0604030504040204" pitchFamily="34" charset="0"/>
                <a:cs typeface="Tahoma" panose="020B0604030504040204" pitchFamily="34" charset="0"/>
              </a:rPr>
              <a:t> site which is the oldest discovered human settlement in the eastern Caribbean. </a:t>
            </a:r>
          </a:p>
          <a:p>
            <a:pPr indent="-228600">
              <a:lnSpc>
                <a:spcPct val="90000"/>
              </a:lnSpc>
              <a:spcAft>
                <a:spcPts val="6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Around 250 BCE the first ceramic-using people in the Caribbean, the </a:t>
            </a: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Saladoid</a:t>
            </a:r>
            <a:r>
              <a:rPr lang="en-US" sz="2000" b="0" i="0" dirty="0">
                <a:effectLst/>
                <a:latin typeface="Tahoma" panose="020B0604030504040204" pitchFamily="34" charset="0"/>
                <a:ea typeface="Tahoma" panose="020B0604030504040204" pitchFamily="34" charset="0"/>
                <a:cs typeface="Tahoma" panose="020B0604030504040204" pitchFamily="34" charset="0"/>
              </a:rPr>
              <a:t> people, entered Trinidad and Tobago. The earliest evidence of these people comes from around 2100 BCE along the banks of the </a:t>
            </a: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Orinoco</a:t>
            </a:r>
            <a:r>
              <a:rPr lang="en-US" sz="2000" b="0" i="0" dirty="0">
                <a:effectLst/>
                <a:latin typeface="Tahoma" panose="020B0604030504040204" pitchFamily="34" charset="0"/>
                <a:ea typeface="Tahoma" panose="020B0604030504040204" pitchFamily="34" charset="0"/>
                <a:cs typeface="Tahoma" panose="020B0604030504040204" pitchFamily="34" charset="0"/>
              </a:rPr>
              <a:t> River in </a:t>
            </a: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Venezuela</a:t>
            </a:r>
            <a:r>
              <a:rPr lang="en-US" sz="2000" b="0" i="0" dirty="0">
                <a:effectLst/>
                <a:latin typeface="Tahoma" panose="020B0604030504040204" pitchFamily="34" charset="0"/>
                <a:ea typeface="Tahoma" panose="020B0604030504040204" pitchFamily="34" charset="0"/>
                <a:cs typeface="Tahoma" panose="020B0604030504040204" pitchFamily="34" charset="0"/>
              </a:rPr>
              <a:t>. </a:t>
            </a:r>
          </a:p>
        </p:txBody>
      </p:sp>
      <p:pic>
        <p:nvPicPr>
          <p:cNvPr id="2052" name="Picture 4">
            <a:extLst>
              <a:ext uri="{FF2B5EF4-FFF2-40B4-BE49-F238E27FC236}">
                <a16:creationId xmlns:a16="http://schemas.microsoft.com/office/drawing/2014/main" id="{B890D1AE-D562-4E51-4F40-79C2FDD4E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16" t="2812" r="-4" b="-3"/>
          <a:stretch/>
        </p:blipFill>
        <p:spPr bwMode="auto">
          <a:xfrm>
            <a:off x="6232362" y="10"/>
            <a:ext cx="3949863" cy="567054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324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20638"/>
            <a:ext cx="10080625" cy="836612"/>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b="1" dirty="0">
                <a:solidFill>
                  <a:schemeClr val="tx1"/>
                </a:solidFill>
                <a:latin typeface="+mj-lt"/>
                <a:ea typeface="+mj-ea"/>
                <a:cs typeface="+mj-cs"/>
              </a:rPr>
              <a:t>Trinidad and Tobago’s History</a:t>
            </a:r>
            <a:r>
              <a:rPr lang="en-US" sz="4000" b="1" dirty="0">
                <a:solidFill>
                  <a:schemeClr val="tx1"/>
                </a:solidFill>
                <a:latin typeface="+mj-lt"/>
                <a:ea typeface="+mj-ea"/>
                <a:cs typeface="+mj-cs"/>
              </a:rPr>
              <a:t> </a:t>
            </a:r>
            <a:r>
              <a:rPr lang="en-US" sz="2400" b="1" dirty="0">
                <a:solidFill>
                  <a:schemeClr val="tx1"/>
                </a:solidFill>
                <a:latin typeface="+mj-lt"/>
                <a:ea typeface="+mj-ea"/>
                <a:cs typeface="+mj-cs"/>
              </a:rPr>
              <a:t>Cont.</a:t>
            </a:r>
            <a:endParaRPr lang="en-US" sz="4000" b="1" dirty="0">
              <a:solidFill>
                <a:schemeClr val="tx1"/>
              </a:solidFill>
              <a:latin typeface="+mj-lt"/>
              <a:ea typeface="+mj-ea"/>
              <a:cs typeface="+mj-cs"/>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9026525" y="5256213"/>
            <a:ext cx="1054100" cy="301625"/>
          </a:xfrm>
          <a:prstGeom prst="rect">
            <a:avLst/>
          </a:prstGeom>
        </p:spPr>
        <p:txBody>
          <a:bodyPr vert="horz" lIns="91440" tIns="45720" rIns="91440" bIns="45720" rtlCol="0" anchor="ctr">
            <a:normAutofit/>
          </a:bodyPr>
          <a:lstStyle/>
          <a:p>
            <a:pPr hangingPunct="1">
              <a:spcAft>
                <a:spcPts val="600"/>
              </a:spcAft>
              <a:defRPr/>
            </a:pPr>
            <a:fld id="{76B031AB-4808-4E5A-B41A-FC677859455F}" type="slidenum">
              <a:rPr lang="en-US" sz="1200">
                <a:solidFill>
                  <a:schemeClr val="tx1"/>
                </a:solidFill>
                <a:latin typeface="Calibri" panose="020F0502020204030204"/>
                <a:ea typeface="+mn-ea"/>
                <a:cs typeface="+mn-cs"/>
              </a:rPr>
              <a:pPr hangingPunct="1">
                <a:spcAft>
                  <a:spcPts val="600"/>
                </a:spcAft>
                <a:defRPr/>
              </a:pPr>
              <a:t>8</a:t>
            </a:fld>
            <a:endParaRPr lang="en-US" sz="1200">
              <a:solidFill>
                <a:schemeClr val="tx1"/>
              </a:solidFill>
              <a:latin typeface="Calibri" panose="020F0502020204030204"/>
              <a:ea typeface="+mn-ea"/>
              <a:cs typeface="+mn-cs"/>
            </a:endParaRPr>
          </a:p>
        </p:txBody>
      </p:sp>
      <p:sp>
        <p:nvSpPr>
          <p:cNvPr id="8" name="TextBox 7">
            <a:extLst>
              <a:ext uri="{FF2B5EF4-FFF2-40B4-BE49-F238E27FC236}">
                <a16:creationId xmlns:a16="http://schemas.microsoft.com/office/drawing/2014/main" id="{312DFEA9-DB85-D664-2801-A1E32E0B0E49}"/>
              </a:ext>
            </a:extLst>
          </p:cNvPr>
          <p:cNvSpPr txBox="1"/>
          <p:nvPr/>
        </p:nvSpPr>
        <p:spPr>
          <a:xfrm>
            <a:off x="89287" y="663247"/>
            <a:ext cx="9777124" cy="5164898"/>
          </a:xfrm>
          <a:prstGeom prst="rect">
            <a:avLst/>
          </a:prstGeom>
        </p:spPr>
        <p:txBody>
          <a:bodyPr vert="horz" lIns="91440" tIns="45720" rIns="91440" bIns="45720" rtlCol="0" anchor="t">
            <a:noAutofit/>
          </a:bodyPr>
          <a:lstStyle/>
          <a:p>
            <a:pPr algn="l"/>
            <a:r>
              <a:rPr lang="en-US" sz="2000" b="1" i="0" dirty="0">
                <a:effectLst/>
                <a:latin typeface="Tahoma" panose="020B0604030504040204" pitchFamily="34" charset="0"/>
                <a:ea typeface="Tahoma" panose="020B0604030504040204" pitchFamily="34" charset="0"/>
                <a:cs typeface="Tahoma" panose="020B0604030504040204" pitchFamily="34" charset="0"/>
              </a:rPr>
              <a:t>Arrival of Columbus</a:t>
            </a:r>
          </a:p>
          <a:p>
            <a:pPr marL="342900" indent="-342900" algn="l">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The first-ever contact with Europeans occurred when Christopher Columbus, who was on his </a:t>
            </a: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third voyage</a:t>
            </a:r>
            <a:r>
              <a:rPr lang="en-US" sz="2000" b="0" i="0" dirty="0">
                <a:effectLst/>
                <a:latin typeface="Tahoma" panose="020B0604030504040204" pitchFamily="34" charset="0"/>
                <a:ea typeface="Tahoma" panose="020B0604030504040204" pitchFamily="34" charset="0"/>
                <a:cs typeface="Tahoma" panose="020B0604030504040204" pitchFamily="34" charset="0"/>
              </a:rPr>
              <a:t> of exploration, arrived on 31 July 1498. He landed at a harbor he called Point Galera, while naming the island Trinidad, before proceeding into the </a:t>
            </a: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Gulf of Paria</a:t>
            </a:r>
            <a:r>
              <a:rPr lang="en-US" sz="2000" b="0" i="0" dirty="0">
                <a:effectLst/>
                <a:latin typeface="Tahoma" panose="020B0604030504040204" pitchFamily="34" charset="0"/>
                <a:ea typeface="Tahoma" panose="020B0604030504040204" pitchFamily="34" charset="0"/>
                <a:cs typeface="Tahoma" panose="020B0604030504040204" pitchFamily="34" charset="0"/>
              </a:rPr>
              <a:t> via the </a:t>
            </a: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Serpent's Mouth</a:t>
            </a:r>
            <a:r>
              <a:rPr lang="en-US" sz="2000" b="0" i="0" dirty="0">
                <a:effectLst/>
                <a:latin typeface="Tahoma" panose="020B0604030504040204" pitchFamily="34" charset="0"/>
                <a:ea typeface="Tahoma" panose="020B0604030504040204" pitchFamily="34" charset="0"/>
                <a:cs typeface="Tahoma" panose="020B0604030504040204" pitchFamily="34" charset="0"/>
              </a:rPr>
              <a:t> and the Caribbean Sea via </a:t>
            </a: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Dragon's Mouth</a:t>
            </a:r>
            <a:r>
              <a:rPr lang="en-US" sz="2000" b="0" i="0" dirty="0">
                <a:effectLst/>
                <a:latin typeface="Tahoma" panose="020B0604030504040204" pitchFamily="34" charset="0"/>
                <a:ea typeface="Tahoma" panose="020B0604030504040204" pitchFamily="34" charset="0"/>
                <a:cs typeface="Tahoma" panose="020B0604030504040204" pitchFamily="34" charset="0"/>
              </a:rPr>
              <a:t>.</a:t>
            </a:r>
            <a:r>
              <a:rPr lang="en-US" sz="2000" b="0" i="0" baseline="30000" dirty="0">
                <a:effectLst/>
                <a:latin typeface="Tahoma" panose="020B0604030504040204" pitchFamily="34" charset="0"/>
                <a:ea typeface="Tahoma" panose="020B0604030504040204" pitchFamily="34" charset="0"/>
                <a:cs typeface="Tahoma" panose="020B0604030504040204" pitchFamily="34" charset="0"/>
              </a:rPr>
              <a:t> </a:t>
            </a:r>
          </a:p>
          <a:p>
            <a:pPr marL="342900" indent="-342900" algn="l">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Tobago was seen by Columbus on 14 August 1498. He did not land,</a:t>
            </a:r>
            <a:r>
              <a:rPr lang="en-US" sz="2000" b="0" i="0" baseline="30000" dirty="0">
                <a:effectLst/>
                <a:latin typeface="Tahoma" panose="020B0604030504040204" pitchFamily="34" charset="0"/>
                <a:ea typeface="Tahoma" panose="020B0604030504040204" pitchFamily="34" charset="0"/>
                <a:cs typeface="Tahoma" panose="020B0604030504040204" pitchFamily="34" charset="0"/>
              </a:rPr>
              <a:t> </a:t>
            </a:r>
            <a:r>
              <a:rPr lang="en-US" sz="2000" b="0" i="0" dirty="0">
                <a:effectLst/>
                <a:latin typeface="Tahoma" panose="020B0604030504040204" pitchFamily="34" charset="0"/>
                <a:ea typeface="Tahoma" panose="020B0604030504040204" pitchFamily="34" charset="0"/>
                <a:cs typeface="Tahoma" panose="020B0604030504040204" pitchFamily="34" charset="0"/>
              </a:rPr>
              <a:t>but named the island </a:t>
            </a:r>
            <a:r>
              <a:rPr lang="en-US" sz="2000" b="0" i="1" dirty="0" err="1">
                <a:effectLst/>
                <a:latin typeface="Tahoma" panose="020B0604030504040204" pitchFamily="34" charset="0"/>
                <a:ea typeface="Tahoma" panose="020B0604030504040204" pitchFamily="34" charset="0"/>
                <a:cs typeface="Tahoma" panose="020B0604030504040204" pitchFamily="34" charset="0"/>
              </a:rPr>
              <a:t>Belaforme</a:t>
            </a:r>
            <a:r>
              <a:rPr lang="en-US" sz="2000" b="0" i="0" dirty="0">
                <a:effectLst/>
                <a:latin typeface="Tahoma" panose="020B0604030504040204" pitchFamily="34" charset="0"/>
                <a:ea typeface="Tahoma" panose="020B0604030504040204" pitchFamily="34" charset="0"/>
                <a:cs typeface="Tahoma" panose="020B0604030504040204" pitchFamily="34" charset="0"/>
              </a:rPr>
              <a:t>, "because from a distance it seemed beautiful".</a:t>
            </a:r>
            <a:br>
              <a:rPr lang="en-US" sz="2000" b="0" i="0" dirty="0">
                <a:effectLst/>
                <a:latin typeface="Tahoma" panose="020B0604030504040204" pitchFamily="34" charset="0"/>
                <a:ea typeface="Tahoma" panose="020B0604030504040204" pitchFamily="34" charset="0"/>
                <a:cs typeface="Tahoma" panose="020B0604030504040204" pitchFamily="34" charset="0"/>
              </a:rPr>
            </a:b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r>
              <a:rPr lang="en-US" sz="2000" b="1" i="0" dirty="0">
                <a:effectLst/>
                <a:latin typeface="Tahoma" panose="020B0604030504040204" pitchFamily="34" charset="0"/>
                <a:ea typeface="Tahoma" panose="020B0604030504040204" pitchFamily="34" charset="0"/>
                <a:cs typeface="Tahoma" panose="020B0604030504040204" pitchFamily="34" charset="0"/>
              </a:rPr>
              <a:t>Colonial settlement of Trinidad</a:t>
            </a:r>
          </a:p>
          <a:p>
            <a:pPr marL="342900" indent="-342900" algn="l">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Trinidad is reportedly densely populated at the beginning of the colonial period. Although in 1510, Trinidad was said to have the only "peaceful Indians" along the whole South American coast, demand for slaves to supply the </a:t>
            </a: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pearl fisheries</a:t>
            </a:r>
            <a:r>
              <a:rPr lang="en-US" sz="2000" b="0" i="0" dirty="0">
                <a:effectLst/>
                <a:latin typeface="Tahoma" panose="020B0604030504040204" pitchFamily="34" charset="0"/>
                <a:ea typeface="Tahoma" panose="020B0604030504040204" pitchFamily="34" charset="0"/>
                <a:cs typeface="Tahoma" panose="020B0604030504040204" pitchFamily="34" charset="0"/>
              </a:rPr>
              <a:t> in nearby </a:t>
            </a: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Isla Margarita</a:t>
            </a:r>
            <a:r>
              <a:rPr lang="en-US" sz="2000" b="0" i="0" dirty="0">
                <a:effectLst/>
                <a:latin typeface="Tahoma" panose="020B0604030504040204" pitchFamily="34" charset="0"/>
                <a:ea typeface="Tahoma" panose="020B0604030504040204" pitchFamily="34" charset="0"/>
                <a:cs typeface="Tahoma" panose="020B0604030504040204" pitchFamily="34" charset="0"/>
              </a:rPr>
              <a:t> led to them being declared "Caribs" (and thus, fair game for </a:t>
            </a: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slavers</a:t>
            </a:r>
            <a:r>
              <a:rPr lang="en-US" sz="2000" b="0" i="0" dirty="0">
                <a:effectLst/>
                <a:latin typeface="Tahoma" panose="020B0604030504040204" pitchFamily="34" charset="0"/>
                <a:ea typeface="Tahoma" panose="020B0604030504040204" pitchFamily="34" charset="0"/>
                <a:cs typeface="Tahoma" panose="020B0604030504040204" pitchFamily="34" charset="0"/>
              </a:rPr>
              <a:t>) in 1511. As a consequence of this, Trinidad and Tobago became the focus of </a:t>
            </a:r>
            <a:r>
              <a:rPr lang="en-US" sz="2000" b="0" i="0" u="none" strike="noStrike" dirty="0">
                <a:effectLst/>
                <a:latin typeface="Tahoma" panose="020B0604030504040204" pitchFamily="34" charset="0"/>
                <a:ea typeface="Tahoma" panose="020B0604030504040204" pitchFamily="34" charset="0"/>
                <a:cs typeface="Tahoma" panose="020B0604030504040204" pitchFamily="34" charset="0"/>
              </a:rPr>
              <a:t>Spanish</a:t>
            </a:r>
            <a:r>
              <a:rPr lang="en-US" sz="2000" b="0" i="0" dirty="0">
                <a:effectLst/>
                <a:latin typeface="Tahoma" panose="020B0604030504040204" pitchFamily="34" charset="0"/>
                <a:ea typeface="Tahoma" panose="020B0604030504040204" pitchFamily="34" charset="0"/>
                <a:cs typeface="Tahoma" panose="020B0604030504040204" pitchFamily="34" charset="0"/>
              </a:rPr>
              <a:t> slaving raids, primarily to supply Margarita's pearl fisheries.</a:t>
            </a:r>
          </a:p>
        </p:txBody>
      </p:sp>
    </p:spTree>
    <p:extLst>
      <p:ext uri="{BB962C8B-B14F-4D97-AF65-F5344CB8AC3E}">
        <p14:creationId xmlns:p14="http://schemas.microsoft.com/office/powerpoint/2010/main" val="2878967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9</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10080625" cy="701731"/>
          </a:xfrm>
          <a:prstGeom prst="rect">
            <a:avLst/>
          </a:prstGeom>
        </p:spPr>
        <p:txBody>
          <a:bodyPr vert="horz" wrap="square">
            <a:spAutoFit/>
          </a:bodyPr>
          <a:lstStyle/>
          <a:p>
            <a:pPr lvl="0" algn="ctr" rtl="0"/>
            <a:r>
              <a:rPr lang="en-US" b="1" dirty="0">
                <a:solidFill>
                  <a:schemeClr val="tx1"/>
                </a:solidFill>
                <a:latin typeface="+mj-lt"/>
                <a:ea typeface="+mj-ea"/>
                <a:cs typeface="+mj-cs"/>
              </a:rPr>
              <a:t>Trinidad and Tobago’s History </a:t>
            </a:r>
            <a:r>
              <a:rPr lang="en-US" sz="3200" b="1" dirty="0">
                <a:solidFill>
                  <a:schemeClr val="tx1"/>
                </a:solidFill>
                <a:latin typeface="+mj-lt"/>
                <a:ea typeface="+mj-ea"/>
                <a:cs typeface="+mj-cs"/>
              </a:rPr>
              <a:t>Cont.</a:t>
            </a:r>
            <a:endParaRPr lang="en-US" sz="4800" dirty="0">
              <a:solidFill>
                <a:srgbClr val="0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12DFEA9-DB85-D664-2801-A1E32E0B0E49}"/>
              </a:ext>
            </a:extLst>
          </p:cNvPr>
          <p:cNvSpPr txBox="1"/>
          <p:nvPr/>
        </p:nvSpPr>
        <p:spPr>
          <a:xfrm>
            <a:off x="194628" y="827140"/>
            <a:ext cx="9691367" cy="4493538"/>
          </a:xfrm>
          <a:prstGeom prst="rect">
            <a:avLst/>
          </a:prstGeom>
          <a:noFill/>
        </p:spPr>
        <p:txBody>
          <a:bodyPr wrap="square">
            <a:spAutoFit/>
          </a:bodyPr>
          <a:lstStyle/>
          <a:p>
            <a:r>
              <a:rPr lang="en-US" sz="2200" b="1" i="0" dirty="0">
                <a:solidFill>
                  <a:srgbClr val="000000"/>
                </a:solidFill>
                <a:effectLst/>
                <a:latin typeface="Arial" panose="020B0604020202020204" pitchFamily="34" charset="0"/>
              </a:rPr>
              <a:t>Colonial settlement of Tobago</a:t>
            </a:r>
          </a:p>
          <a:p>
            <a:pPr marL="342900" indent="-342900">
              <a:buFont typeface="Arial" panose="020B0604020202020204" pitchFamily="34" charset="0"/>
              <a:buChar char="•"/>
            </a:pPr>
            <a:r>
              <a:rPr lang="en-US" sz="2200" b="0" i="0" dirty="0">
                <a:effectLst/>
                <a:latin typeface="Arial" panose="020B0604020202020204" pitchFamily="34" charset="0"/>
              </a:rPr>
              <a:t>In Tobago, the first </a:t>
            </a:r>
            <a:r>
              <a:rPr lang="en-US" sz="2200" b="0" i="0" u="none" strike="noStrike" dirty="0">
                <a:effectLst/>
                <a:latin typeface="Arial" panose="020B0604020202020204" pitchFamily="34" charset="0"/>
              </a:rPr>
              <a:t>Dutch</a:t>
            </a:r>
            <a:r>
              <a:rPr lang="en-US" sz="2200" b="0" i="0" dirty="0">
                <a:effectLst/>
                <a:latin typeface="Arial" panose="020B0604020202020204" pitchFamily="34" charset="0"/>
              </a:rPr>
              <a:t> colony of </a:t>
            </a:r>
            <a:r>
              <a:rPr lang="en-US" sz="2200" b="0" i="0" dirty="0" err="1">
                <a:effectLst/>
                <a:latin typeface="Arial" panose="020B0604020202020204" pitchFamily="34" charset="0"/>
              </a:rPr>
              <a:t>Nieuw</a:t>
            </a:r>
            <a:r>
              <a:rPr lang="en-US" sz="2200" b="0" i="0" dirty="0">
                <a:effectLst/>
                <a:latin typeface="Arial" panose="020B0604020202020204" pitchFamily="34" charset="0"/>
              </a:rPr>
              <a:t>-Walcheren was short-lived. 68 colonists established Fort Vlissingen ("Fort Flushing") near modern </a:t>
            </a:r>
            <a:r>
              <a:rPr lang="en-US" sz="2200" b="0" i="0" u="none" strike="noStrike" dirty="0">
                <a:effectLst/>
                <a:latin typeface="Arial" panose="020B0604020202020204" pitchFamily="34" charset="0"/>
              </a:rPr>
              <a:t>Plymouth</a:t>
            </a:r>
            <a:r>
              <a:rPr lang="en-US" sz="2200" b="0" i="0" dirty="0">
                <a:effectLst/>
                <a:latin typeface="Arial" panose="020B0604020202020204" pitchFamily="34" charset="0"/>
              </a:rPr>
              <a:t> in 1628. </a:t>
            </a:r>
          </a:p>
          <a:p>
            <a:pPr marL="342900" indent="-342900">
              <a:buFont typeface="Arial" panose="020B0604020202020204" pitchFamily="34" charset="0"/>
              <a:buChar char="•"/>
            </a:pPr>
            <a:r>
              <a:rPr lang="en-US" sz="2200" b="0" i="0" dirty="0">
                <a:effectLst/>
                <a:latin typeface="Arial" panose="020B0604020202020204" pitchFamily="34" charset="0"/>
              </a:rPr>
              <a:t>They were reinforced by a few hundred more settlers from </a:t>
            </a:r>
            <a:r>
              <a:rPr lang="en-US" sz="2200" b="0" i="0" u="none" strike="noStrike" dirty="0">
                <a:effectLst/>
                <a:latin typeface="Arial" panose="020B0604020202020204" pitchFamily="34" charset="0"/>
              </a:rPr>
              <a:t>Zeeland</a:t>
            </a:r>
            <a:r>
              <a:rPr lang="en-US" sz="2200" b="0" i="0" dirty="0">
                <a:effectLst/>
                <a:latin typeface="Arial" panose="020B0604020202020204" pitchFamily="34" charset="0"/>
              </a:rPr>
              <a:t> in 1629 and 1632.</a:t>
            </a:r>
            <a:endParaRPr lang="en-US" sz="2200" baseline="30000" dirty="0">
              <a:latin typeface="Arial" panose="020B0604020202020204" pitchFamily="34" charset="0"/>
            </a:endParaRPr>
          </a:p>
          <a:p>
            <a:pPr marL="342900" indent="-342900">
              <a:buFont typeface="Arial" panose="020B0604020202020204" pitchFamily="34" charset="0"/>
              <a:buChar char="•"/>
            </a:pPr>
            <a:r>
              <a:rPr lang="en-US" sz="2200" b="0" i="0" dirty="0">
                <a:effectLst/>
                <a:latin typeface="Arial" panose="020B0604020202020204" pitchFamily="34" charset="0"/>
              </a:rPr>
              <a:t> Attempted colonies by </a:t>
            </a:r>
            <a:r>
              <a:rPr lang="en-US" sz="2200" b="0" i="0" u="none" strike="noStrike" dirty="0">
                <a:effectLst/>
                <a:latin typeface="Arial" panose="020B0604020202020204" pitchFamily="34" charset="0"/>
              </a:rPr>
              <a:t>Courland</a:t>
            </a:r>
            <a:r>
              <a:rPr lang="en-US" sz="2200" b="0" i="0" dirty="0">
                <a:effectLst/>
                <a:latin typeface="Arial" panose="020B0604020202020204" pitchFamily="34" charset="0"/>
              </a:rPr>
              <a:t> in 1637, 1639, and 1642 and </a:t>
            </a:r>
            <a:r>
              <a:rPr lang="en-US" sz="2200" b="0" i="0" u="none" strike="noStrike" dirty="0">
                <a:effectLst/>
                <a:latin typeface="Arial" panose="020B0604020202020204" pitchFamily="34" charset="0"/>
              </a:rPr>
              <a:t>England</a:t>
            </a:r>
            <a:r>
              <a:rPr lang="en-US" sz="2200" b="0" i="0" dirty="0">
                <a:effectLst/>
                <a:latin typeface="Arial" panose="020B0604020202020204" pitchFamily="34" charset="0"/>
              </a:rPr>
              <a:t> in 1649, 1642, and 1647 all failed. </a:t>
            </a:r>
            <a:r>
              <a:rPr lang="en-US" sz="2200" b="0" i="0" dirty="0">
                <a:solidFill>
                  <a:srgbClr val="202122"/>
                </a:solidFill>
                <a:effectLst/>
                <a:latin typeface="Arial" panose="020B0604020202020204" pitchFamily="34" charset="0"/>
              </a:rPr>
              <a:t>In May and September 1654, the </a:t>
            </a:r>
            <a:r>
              <a:rPr lang="en-US" sz="2200" b="0" i="0" dirty="0" err="1">
                <a:solidFill>
                  <a:srgbClr val="202122"/>
                </a:solidFill>
                <a:effectLst/>
                <a:latin typeface="Arial" panose="020B0604020202020204" pitchFamily="34" charset="0"/>
              </a:rPr>
              <a:t>Courish</a:t>
            </a:r>
            <a:r>
              <a:rPr lang="en-US" sz="2200" b="0" i="0" dirty="0">
                <a:solidFill>
                  <a:srgbClr val="202122"/>
                </a:solidFill>
                <a:effectLst/>
                <a:latin typeface="Arial" panose="020B0604020202020204" pitchFamily="34" charset="0"/>
              </a:rPr>
              <a:t> and Dutch colonies were reestablished successfully.</a:t>
            </a:r>
          </a:p>
          <a:p>
            <a:pPr marL="342900" indent="-342900">
              <a:buFont typeface="Arial" panose="020B0604020202020204" pitchFamily="34" charset="0"/>
              <a:buChar char="•"/>
            </a:pPr>
            <a:r>
              <a:rPr lang="en-US" sz="2200" b="0" i="0" dirty="0">
                <a:solidFill>
                  <a:srgbClr val="202122"/>
                </a:solidFill>
                <a:effectLst/>
                <a:latin typeface="Arial" panose="020B0604020202020204" pitchFamily="34" charset="0"/>
              </a:rPr>
              <a:t>In 1749, Britain and France agreed to keep the island neutral, but Britain took control after 1763, prompting France to capture the island in 1781, then Britain to recapture the island in 1793. The population in 1771 was 5,084, of which only 243 were white and 4,716 were slaves. </a:t>
            </a:r>
            <a:endParaRPr lang="en-US" sz="2200" dirty="0"/>
          </a:p>
        </p:txBody>
      </p:sp>
    </p:spTree>
    <p:extLst>
      <p:ext uri="{BB962C8B-B14F-4D97-AF65-F5344CB8AC3E}">
        <p14:creationId xmlns:p14="http://schemas.microsoft.com/office/powerpoint/2010/main" val="212610099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TotalTime>
  <Words>2626</Words>
  <Application>Microsoft Office PowerPoint</Application>
  <PresentationFormat>Custom</PresentationFormat>
  <Paragraphs>180</Paragraphs>
  <Slides>26</Slides>
  <Notes>21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Arial</vt:lpstr>
      <vt:lpstr>Calibri</vt:lpstr>
      <vt:lpstr>Century Gothic</vt:lpstr>
      <vt:lpstr>Liberation Sans</vt:lpstr>
      <vt:lpstr>Metropolis</vt:lpstr>
      <vt:lpstr>Roboto</vt:lpstr>
      <vt:lpstr>Tahoma</vt:lpstr>
      <vt:lpstr>Times New Roman</vt:lpstr>
      <vt:lpstr>Wingdings</vt:lpstr>
      <vt:lpstr>Wingdings 3</vt:lpstr>
      <vt:lpstr>Default</vt:lpstr>
      <vt:lpstr>Ion</vt:lpstr>
      <vt:lpstr>Port-of-Spain, Trinidad and Tobago Presented by Fellow Cruiser Marc Silver</vt:lpstr>
      <vt:lpstr>What I Will Cover</vt:lpstr>
      <vt:lpstr>My Port Philosophy</vt:lpstr>
      <vt:lpstr>PowerPoint Presentation</vt:lpstr>
      <vt:lpstr>PowerPoint Presentation</vt:lpstr>
      <vt:lpstr>Trinidad and Tobago Today</vt:lpstr>
      <vt:lpstr>Trinidad and Tobago’s History</vt:lpstr>
      <vt:lpstr>Trinidad and Tobago’s History Cont.</vt:lpstr>
      <vt:lpstr>Trinidad and Tobago’s History Cont.</vt:lpstr>
      <vt:lpstr>Map of Trinidad and Tobago</vt:lpstr>
      <vt:lpstr>Port-of-Spain Map</vt:lpstr>
      <vt:lpstr>Port-of-Spain Buses </vt:lpstr>
      <vt:lpstr>PowerPoint Presentation</vt:lpstr>
      <vt:lpstr>Port-of-Spain Taxis </vt:lpstr>
      <vt:lpstr>PowerPoint Presentation</vt:lpstr>
      <vt:lpstr>PowerPoint Presentation</vt:lpstr>
      <vt:lpstr>PowerPoint Presentation</vt:lpstr>
      <vt:lpstr>PowerPoint Presentation</vt:lpstr>
      <vt:lpstr>PowerPoint Presentation</vt:lpstr>
      <vt:lpstr>FORT GEORGE</vt:lpstr>
      <vt:lpstr>GASPAREE CAVES</vt:lpstr>
      <vt:lpstr>PowerPoint Presentation</vt:lpstr>
      <vt:lpstr>PowerPoint Presentation</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174</cp:revision>
  <dcterms:created xsi:type="dcterms:W3CDTF">2023-03-25T21:24:27Z</dcterms:created>
  <dcterms:modified xsi:type="dcterms:W3CDTF">2024-11-09T19:21:59Z</dcterms:modified>
</cp:coreProperties>
</file>