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10_2A8DF867.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0C_BB436BB.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0F_AF544D98.xml" ContentType="application/vnd.ms-powerpoint.comments+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72" r:id="rId4"/>
    <p:sldId id="281" r:id="rId5"/>
    <p:sldId id="265" r:id="rId6"/>
    <p:sldId id="277" r:id="rId7"/>
    <p:sldId id="264" r:id="rId8"/>
    <p:sldId id="262" r:id="rId9"/>
    <p:sldId id="266" r:id="rId10"/>
    <p:sldId id="278" r:id="rId11"/>
    <p:sldId id="267" r:id="rId12"/>
    <p:sldId id="268" r:id="rId13"/>
    <p:sldId id="269" r:id="rId14"/>
    <p:sldId id="270" r:id="rId15"/>
    <p:sldId id="282" r:id="rId16"/>
    <p:sldId id="271" r:id="rId17"/>
    <p:sldId id="273" r:id="rId18"/>
    <p:sldId id="258" r:id="rId19"/>
    <p:sldId id="263" r:id="rId20"/>
    <p:sldId id="261" r:id="rId21"/>
    <p:sldId id="274" r:id="rId22"/>
    <p:sldId id="280" r:id="rId23"/>
    <p:sldId id="276" r:id="rId24"/>
    <p:sldId id="28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534" autoAdjust="0"/>
    <p:restoredTop sz="95380" autoAdjust="0"/>
  </p:normalViewPr>
  <p:slideViewPr>
    <p:cSldViewPr snapToGrid="0" showGuides="1">
      <p:cViewPr varScale="1">
        <p:scale>
          <a:sx n="81" d="100"/>
          <a:sy n="81" d="100"/>
        </p:scale>
        <p:origin x="96" y="228"/>
      </p:cViewPr>
      <p:guideLst>
        <p:guide orient="horz" pos="2160"/>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modernComment_10C_BB436BB.xml><?xml version="1.0" encoding="utf-8"?>
<p188:cmLst xmlns:a="http://schemas.openxmlformats.org/drawingml/2006/main" xmlns:r="http://schemas.openxmlformats.org/officeDocument/2006/relationships" xmlns:p188="http://schemas.microsoft.com/office/powerpoint/2018/8/main">
  <p188:cm id="{B4025159-3550-4474-9259-351E0CA35E22}" authorId="{5A6809BF-033D-8017-B196-2FD9BEB1A563}" created="2024-05-29T18:19:06.167">
    <ac:deMkLst xmlns:ac="http://schemas.microsoft.com/office/drawing/2013/main/command">
      <pc:docMk xmlns:pc="http://schemas.microsoft.com/office/powerpoint/2013/main/command"/>
      <pc:sldMk xmlns:pc="http://schemas.microsoft.com/office/powerpoint/2013/main/command" cId="196359867" sldId="268"/>
      <ac:spMk id="5" creationId="{B413D4F1-EB95-488A-D62C-865CE77DD1AB}"/>
    </ac:deMkLst>
    <p188:txBody>
      <a:bodyPr/>
      <a:lstStyle/>
      <a:p>
        <a:r>
          <a:rPr lang="en-US"/>
          <a:t>It is also the most northerly town in the United States.</a:t>
        </a:r>
      </a:p>
    </p188:txBody>
  </p188:cm>
</p188:cmLst>
</file>

<file path=ppt/comments/modernComment_10F_AF544D98.xml><?xml version="1.0" encoding="utf-8"?>
<p188:cmLst xmlns:a="http://schemas.openxmlformats.org/drawingml/2006/main" xmlns:r="http://schemas.openxmlformats.org/officeDocument/2006/relationships" xmlns:p188="http://schemas.microsoft.com/office/powerpoint/2018/8/main">
  <p188:cm id="{20E74FCC-6758-47DC-8EBA-24B1B7E79413}" authorId="{5A6809BF-033D-8017-B196-2FD9BEB1A563}" created="2024-07-04T01:52:37.150">
    <ac:deMkLst xmlns:ac="http://schemas.microsoft.com/office/drawing/2013/main/command">
      <pc:docMk xmlns:pc="http://schemas.microsoft.com/office/powerpoint/2013/main/command"/>
      <pc:sldMk xmlns:pc="http://schemas.microsoft.com/office/powerpoint/2013/main/command" cId="2941537688" sldId="271"/>
      <ac:spMk id="2" creationId="{8E3E545F-25F4-6807-98CE-F76DC4D20DF3}"/>
    </ac:deMkLst>
    <p188:txBody>
      <a:bodyPr/>
      <a:lstStyle/>
      <a:p>
        <a:r>
          <a:rPr lang="en-US"/>
          <a:t>moiety system, form of social organization characterized by the division of society into two complementary parts </a:t>
        </a:r>
      </a:p>
    </p188:txBody>
  </p188:cm>
</p188:cmLst>
</file>

<file path=ppt/comments/modernComment_110_2A8DF867.xml><?xml version="1.0" encoding="utf-8"?>
<p188:cmLst xmlns:a="http://schemas.openxmlformats.org/drawingml/2006/main" xmlns:r="http://schemas.openxmlformats.org/officeDocument/2006/relationships" xmlns:p188="http://schemas.microsoft.com/office/powerpoint/2018/8/main">
  <p188:cm id="{8CDA55F0-4BAB-41F6-AA18-74DAE437B5C9}" authorId="{5A6809BF-033D-8017-B196-2FD9BEB1A563}" created="2024-07-04T01:55:51.828">
    <ac:deMkLst xmlns:ac="http://schemas.microsoft.com/office/drawing/2013/main/command">
      <pc:docMk xmlns:pc="http://schemas.microsoft.com/office/powerpoint/2013/main/command"/>
      <pc:sldMk xmlns:pc="http://schemas.microsoft.com/office/powerpoint/2013/main/command" cId="713947239" sldId="272"/>
      <ac:spMk id="9" creationId="{3A4E223E-6944-CDFC-723A-D228AE906066}"/>
    </ac:deMkLst>
    <p188:txBody>
      <a:bodyPr/>
      <a:lstStyle/>
      <a:p>
        <a:r>
          <a:rPr lang="en-US"/>
          <a:t>Aboriginal Australians and Torres Strait Islanders also carve totems.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CCD47B-F30E-400D-B174-376F0EBD998B}" type="datetimeFigureOut">
              <a:rPr lang="en-US" smtClean="0"/>
              <a:t>7/3/2024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C420DD-D93A-4BA4-8D0D-5B2BF9C77BCF}" type="slidenum">
              <a:rPr lang="en-US" smtClean="0"/>
              <a:t>‹#›</a:t>
            </a:fld>
            <a:endParaRPr lang="en-US"/>
          </a:p>
        </p:txBody>
      </p:sp>
    </p:spTree>
    <p:extLst>
      <p:ext uri="{BB962C8B-B14F-4D97-AF65-F5344CB8AC3E}">
        <p14:creationId xmlns:p14="http://schemas.microsoft.com/office/powerpoint/2010/main" val="193562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420DD-D93A-4BA4-8D0D-5B2BF9C77BCF}" type="slidenum">
              <a:rPr lang="en-US" smtClean="0"/>
              <a:t>9</a:t>
            </a:fld>
            <a:endParaRPr lang="en-US"/>
          </a:p>
        </p:txBody>
      </p:sp>
    </p:spTree>
    <p:extLst>
      <p:ext uri="{BB962C8B-B14F-4D97-AF65-F5344CB8AC3E}">
        <p14:creationId xmlns:p14="http://schemas.microsoft.com/office/powerpoint/2010/main" val="2184165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420DD-D93A-4BA4-8D0D-5B2BF9C77BCF}" type="slidenum">
              <a:rPr lang="en-US" smtClean="0"/>
              <a:t>10</a:t>
            </a:fld>
            <a:endParaRPr lang="en-US"/>
          </a:p>
        </p:txBody>
      </p:sp>
    </p:spTree>
    <p:extLst>
      <p:ext uri="{BB962C8B-B14F-4D97-AF65-F5344CB8AC3E}">
        <p14:creationId xmlns:p14="http://schemas.microsoft.com/office/powerpoint/2010/main" val="1258488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420DD-D93A-4BA4-8D0D-5B2BF9C77BCF}" type="slidenum">
              <a:rPr lang="en-US" smtClean="0"/>
              <a:t>11</a:t>
            </a:fld>
            <a:endParaRPr lang="en-US"/>
          </a:p>
        </p:txBody>
      </p:sp>
    </p:spTree>
    <p:extLst>
      <p:ext uri="{BB962C8B-B14F-4D97-AF65-F5344CB8AC3E}">
        <p14:creationId xmlns:p14="http://schemas.microsoft.com/office/powerpoint/2010/main" val="4147187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420DD-D93A-4BA4-8D0D-5B2BF9C77BCF}" type="slidenum">
              <a:rPr lang="en-US" smtClean="0"/>
              <a:t>12</a:t>
            </a:fld>
            <a:endParaRPr lang="en-US"/>
          </a:p>
        </p:txBody>
      </p:sp>
    </p:spTree>
    <p:extLst>
      <p:ext uri="{BB962C8B-B14F-4D97-AF65-F5344CB8AC3E}">
        <p14:creationId xmlns:p14="http://schemas.microsoft.com/office/powerpoint/2010/main" val="3143543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420DD-D93A-4BA4-8D0D-5B2BF9C77BCF}" type="slidenum">
              <a:rPr lang="en-US" smtClean="0"/>
              <a:t>13</a:t>
            </a:fld>
            <a:endParaRPr lang="en-US"/>
          </a:p>
        </p:txBody>
      </p:sp>
    </p:spTree>
    <p:extLst>
      <p:ext uri="{BB962C8B-B14F-4D97-AF65-F5344CB8AC3E}">
        <p14:creationId xmlns:p14="http://schemas.microsoft.com/office/powerpoint/2010/main" val="3984658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420DD-D93A-4BA4-8D0D-5B2BF9C77BCF}" type="slidenum">
              <a:rPr lang="en-US" smtClean="0"/>
              <a:t>14</a:t>
            </a:fld>
            <a:endParaRPr lang="en-US"/>
          </a:p>
        </p:txBody>
      </p:sp>
    </p:spTree>
    <p:extLst>
      <p:ext uri="{BB962C8B-B14F-4D97-AF65-F5344CB8AC3E}">
        <p14:creationId xmlns:p14="http://schemas.microsoft.com/office/powerpoint/2010/main" val="1762305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420DD-D93A-4BA4-8D0D-5B2BF9C77BCF}" type="slidenum">
              <a:rPr lang="en-US" smtClean="0"/>
              <a:t>15</a:t>
            </a:fld>
            <a:endParaRPr lang="en-US"/>
          </a:p>
        </p:txBody>
      </p:sp>
    </p:spTree>
    <p:extLst>
      <p:ext uri="{BB962C8B-B14F-4D97-AF65-F5344CB8AC3E}">
        <p14:creationId xmlns:p14="http://schemas.microsoft.com/office/powerpoint/2010/main" val="3100858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420DD-D93A-4BA4-8D0D-5B2BF9C77BCF}" type="slidenum">
              <a:rPr lang="en-US" smtClean="0"/>
              <a:t>16</a:t>
            </a:fld>
            <a:endParaRPr lang="en-US"/>
          </a:p>
        </p:txBody>
      </p:sp>
    </p:spTree>
    <p:extLst>
      <p:ext uri="{BB962C8B-B14F-4D97-AF65-F5344CB8AC3E}">
        <p14:creationId xmlns:p14="http://schemas.microsoft.com/office/powerpoint/2010/main" val="3179702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420DD-D93A-4BA4-8D0D-5B2BF9C77BCF}" type="slidenum">
              <a:rPr lang="en-US" smtClean="0"/>
              <a:t>17</a:t>
            </a:fld>
            <a:endParaRPr lang="en-US"/>
          </a:p>
        </p:txBody>
      </p:sp>
    </p:spTree>
    <p:extLst>
      <p:ext uri="{BB962C8B-B14F-4D97-AF65-F5344CB8AC3E}">
        <p14:creationId xmlns:p14="http://schemas.microsoft.com/office/powerpoint/2010/main" val="3977066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B82CE8-89ED-4024-821D-BF1915929CB6}" type="datetimeFigureOut">
              <a:rPr lang="en-US" smtClean="0"/>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BAE1F-0489-425A-86F4-4DEA70FCE110}" type="slidenum">
              <a:rPr lang="en-US" smtClean="0"/>
              <a:t>‹#›</a:t>
            </a:fld>
            <a:endParaRPr lang="en-US"/>
          </a:p>
        </p:txBody>
      </p:sp>
    </p:spTree>
    <p:extLst>
      <p:ext uri="{BB962C8B-B14F-4D97-AF65-F5344CB8AC3E}">
        <p14:creationId xmlns:p14="http://schemas.microsoft.com/office/powerpoint/2010/main" val="2948832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B82CE8-89ED-4024-821D-BF1915929CB6}" type="datetimeFigureOut">
              <a:rPr lang="en-US" smtClean="0"/>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BAE1F-0489-425A-86F4-4DEA70FCE110}" type="slidenum">
              <a:rPr lang="en-US" smtClean="0"/>
              <a:t>‹#›</a:t>
            </a:fld>
            <a:endParaRPr lang="en-US"/>
          </a:p>
        </p:txBody>
      </p:sp>
    </p:spTree>
    <p:extLst>
      <p:ext uri="{BB962C8B-B14F-4D97-AF65-F5344CB8AC3E}">
        <p14:creationId xmlns:p14="http://schemas.microsoft.com/office/powerpoint/2010/main" val="2959183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B82CE8-89ED-4024-821D-BF1915929CB6}" type="datetimeFigureOut">
              <a:rPr lang="en-US" smtClean="0"/>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BAE1F-0489-425A-86F4-4DEA70FCE110}" type="slidenum">
              <a:rPr lang="en-US" smtClean="0"/>
              <a:t>‹#›</a:t>
            </a:fld>
            <a:endParaRPr lang="en-US"/>
          </a:p>
        </p:txBody>
      </p:sp>
    </p:spTree>
    <p:extLst>
      <p:ext uri="{BB962C8B-B14F-4D97-AF65-F5344CB8AC3E}">
        <p14:creationId xmlns:p14="http://schemas.microsoft.com/office/powerpoint/2010/main" val="1299174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B82CE8-89ED-4024-821D-BF1915929CB6}" type="datetimeFigureOut">
              <a:rPr lang="en-US" smtClean="0"/>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BAE1F-0489-425A-86F4-4DEA70FCE110}" type="slidenum">
              <a:rPr lang="en-US" smtClean="0"/>
              <a:t>‹#›</a:t>
            </a:fld>
            <a:endParaRPr lang="en-US"/>
          </a:p>
        </p:txBody>
      </p:sp>
    </p:spTree>
    <p:extLst>
      <p:ext uri="{BB962C8B-B14F-4D97-AF65-F5344CB8AC3E}">
        <p14:creationId xmlns:p14="http://schemas.microsoft.com/office/powerpoint/2010/main" val="3668662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B82CE8-89ED-4024-821D-BF1915929CB6}" type="datetimeFigureOut">
              <a:rPr lang="en-US" smtClean="0"/>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BAE1F-0489-425A-86F4-4DEA70FCE110}" type="slidenum">
              <a:rPr lang="en-US" smtClean="0"/>
              <a:t>‹#›</a:t>
            </a:fld>
            <a:endParaRPr lang="en-US"/>
          </a:p>
        </p:txBody>
      </p:sp>
    </p:spTree>
    <p:extLst>
      <p:ext uri="{BB962C8B-B14F-4D97-AF65-F5344CB8AC3E}">
        <p14:creationId xmlns:p14="http://schemas.microsoft.com/office/powerpoint/2010/main" val="1373578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B82CE8-89ED-4024-821D-BF1915929CB6}" type="datetimeFigureOut">
              <a:rPr lang="en-US" smtClean="0"/>
              <a:t>7/3/2024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BAE1F-0489-425A-86F4-4DEA70FCE110}" type="slidenum">
              <a:rPr lang="en-US" smtClean="0"/>
              <a:t>‹#›</a:t>
            </a:fld>
            <a:endParaRPr lang="en-US"/>
          </a:p>
        </p:txBody>
      </p:sp>
    </p:spTree>
    <p:extLst>
      <p:ext uri="{BB962C8B-B14F-4D97-AF65-F5344CB8AC3E}">
        <p14:creationId xmlns:p14="http://schemas.microsoft.com/office/powerpoint/2010/main" val="4184948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B82CE8-89ED-4024-821D-BF1915929CB6}" type="datetimeFigureOut">
              <a:rPr lang="en-US" smtClean="0"/>
              <a:t>7/3/2024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BBAE1F-0489-425A-86F4-4DEA70FCE110}" type="slidenum">
              <a:rPr lang="en-US" smtClean="0"/>
              <a:t>‹#›</a:t>
            </a:fld>
            <a:endParaRPr lang="en-US"/>
          </a:p>
        </p:txBody>
      </p:sp>
    </p:spTree>
    <p:extLst>
      <p:ext uri="{BB962C8B-B14F-4D97-AF65-F5344CB8AC3E}">
        <p14:creationId xmlns:p14="http://schemas.microsoft.com/office/powerpoint/2010/main" val="751686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B82CE8-89ED-4024-821D-BF1915929CB6}" type="datetimeFigureOut">
              <a:rPr lang="en-US" smtClean="0"/>
              <a:t>7/3/2024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BAE1F-0489-425A-86F4-4DEA70FCE110}" type="slidenum">
              <a:rPr lang="en-US" smtClean="0"/>
              <a:t>‹#›</a:t>
            </a:fld>
            <a:endParaRPr lang="en-US"/>
          </a:p>
        </p:txBody>
      </p:sp>
    </p:spTree>
    <p:extLst>
      <p:ext uri="{BB962C8B-B14F-4D97-AF65-F5344CB8AC3E}">
        <p14:creationId xmlns:p14="http://schemas.microsoft.com/office/powerpoint/2010/main" val="776917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B82CE8-89ED-4024-821D-BF1915929CB6}" type="datetimeFigureOut">
              <a:rPr lang="en-US" smtClean="0"/>
              <a:t>7/3/2024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BBAE1F-0489-425A-86F4-4DEA70FCE110}" type="slidenum">
              <a:rPr lang="en-US" smtClean="0"/>
              <a:t>‹#›</a:t>
            </a:fld>
            <a:endParaRPr lang="en-US"/>
          </a:p>
        </p:txBody>
      </p:sp>
    </p:spTree>
    <p:extLst>
      <p:ext uri="{BB962C8B-B14F-4D97-AF65-F5344CB8AC3E}">
        <p14:creationId xmlns:p14="http://schemas.microsoft.com/office/powerpoint/2010/main" val="436081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B82CE8-89ED-4024-821D-BF1915929CB6}" type="datetimeFigureOut">
              <a:rPr lang="en-US" smtClean="0"/>
              <a:t>7/3/2024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BAE1F-0489-425A-86F4-4DEA70FCE110}" type="slidenum">
              <a:rPr lang="en-US" smtClean="0"/>
              <a:t>‹#›</a:t>
            </a:fld>
            <a:endParaRPr lang="en-US"/>
          </a:p>
        </p:txBody>
      </p:sp>
    </p:spTree>
    <p:extLst>
      <p:ext uri="{BB962C8B-B14F-4D97-AF65-F5344CB8AC3E}">
        <p14:creationId xmlns:p14="http://schemas.microsoft.com/office/powerpoint/2010/main" val="2060089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B82CE8-89ED-4024-821D-BF1915929CB6}" type="datetimeFigureOut">
              <a:rPr lang="en-US" smtClean="0"/>
              <a:t>7/3/2024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BAE1F-0489-425A-86F4-4DEA70FCE110}" type="slidenum">
              <a:rPr lang="en-US" smtClean="0"/>
              <a:t>‹#›</a:t>
            </a:fld>
            <a:endParaRPr lang="en-US"/>
          </a:p>
        </p:txBody>
      </p:sp>
    </p:spTree>
    <p:extLst>
      <p:ext uri="{BB962C8B-B14F-4D97-AF65-F5344CB8AC3E}">
        <p14:creationId xmlns:p14="http://schemas.microsoft.com/office/powerpoint/2010/main" val="3278172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8B82CE8-89ED-4024-821D-BF1915929CB6}" type="datetimeFigureOut">
              <a:rPr lang="en-US" smtClean="0"/>
              <a:t>7/3/2024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9BBAE1F-0489-425A-86F4-4DEA70FCE110}" type="slidenum">
              <a:rPr lang="en-US" smtClean="0"/>
              <a:t>‹#›</a:t>
            </a:fld>
            <a:endParaRPr lang="en-US"/>
          </a:p>
        </p:txBody>
      </p:sp>
    </p:spTree>
    <p:extLst>
      <p:ext uri="{BB962C8B-B14F-4D97-AF65-F5344CB8AC3E}">
        <p14:creationId xmlns:p14="http://schemas.microsoft.com/office/powerpoint/2010/main" val="2814529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0C_BB436BB.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0F_AF544D98.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piritsofthewestcoast.com/collections/the-eagle-symbol"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microsoft.com/office/2018/10/relationships/comments" Target="../comments/modernComment_110_2A8DF86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totem pole and house in the background&#10;&#10;Description automatically generated">
            <a:extLst>
              <a:ext uri="{FF2B5EF4-FFF2-40B4-BE49-F238E27FC236}">
                <a16:creationId xmlns:a16="http://schemas.microsoft.com/office/drawing/2014/main" id="{3974EA7D-1E7C-204D-5466-DB702A64C920}"/>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9536" b="9036"/>
          <a:stretch/>
        </p:blipFill>
        <p:spPr>
          <a:xfrm>
            <a:off x="20" y="1"/>
            <a:ext cx="12191980" cy="6857999"/>
          </a:xfrm>
          <a:prstGeom prst="rect">
            <a:avLst/>
          </a:prstGeom>
        </p:spPr>
      </p:pic>
      <p:sp>
        <p:nvSpPr>
          <p:cNvPr id="2" name="Title 1">
            <a:extLst>
              <a:ext uri="{FF2B5EF4-FFF2-40B4-BE49-F238E27FC236}">
                <a16:creationId xmlns:a16="http://schemas.microsoft.com/office/drawing/2014/main" id="{F797FE0F-50D0-7FBB-CB38-79AC5DBAD1AD}"/>
              </a:ext>
            </a:extLst>
          </p:cNvPr>
          <p:cNvSpPr>
            <a:spLocks noGrp="1"/>
          </p:cNvSpPr>
          <p:nvPr>
            <p:ph type="ctrTitle"/>
          </p:nvPr>
        </p:nvSpPr>
        <p:spPr>
          <a:xfrm>
            <a:off x="1524000" y="1122362"/>
            <a:ext cx="9144000" cy="2900518"/>
          </a:xfrm>
        </p:spPr>
        <p:txBody>
          <a:bodyPr>
            <a:normAutofit/>
          </a:bodyPr>
          <a:lstStyle/>
          <a:p>
            <a:r>
              <a:rPr lang="en-US" b="1" kern="1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Totem Poles and Alaska Native Peoples</a:t>
            </a:r>
            <a:endParaRPr lang="en-US" dirty="0">
              <a:solidFill>
                <a:srgbClr val="FFFFFF"/>
              </a:solidFill>
            </a:endParaRPr>
          </a:p>
        </p:txBody>
      </p:sp>
      <p:sp>
        <p:nvSpPr>
          <p:cNvPr id="3" name="Subtitle 2">
            <a:extLst>
              <a:ext uri="{FF2B5EF4-FFF2-40B4-BE49-F238E27FC236}">
                <a16:creationId xmlns:a16="http://schemas.microsoft.com/office/drawing/2014/main" id="{D2CD41E9-5759-27AE-B327-EF221D01CF4B}"/>
              </a:ext>
            </a:extLst>
          </p:cNvPr>
          <p:cNvSpPr>
            <a:spLocks noGrp="1"/>
          </p:cNvSpPr>
          <p:nvPr>
            <p:ph type="subTitle" idx="1"/>
          </p:nvPr>
        </p:nvSpPr>
        <p:spPr>
          <a:xfrm>
            <a:off x="1524000" y="4159404"/>
            <a:ext cx="9144000" cy="1098395"/>
          </a:xfrm>
        </p:spPr>
        <p:txBody>
          <a:bodyPr>
            <a:normAutofit/>
          </a:bodyPr>
          <a:lstStyle/>
          <a:p>
            <a:r>
              <a:rPr lang="en-US" dirty="0">
                <a:solidFill>
                  <a:srgbClr val="FFFFFF"/>
                </a:solidFill>
                <a:latin typeface="Times New Roman" panose="02020603050405020304" pitchFamily="18" charset="0"/>
                <a:cs typeface="Times New Roman" panose="02020603050405020304" pitchFamily="18" charset="0"/>
              </a:rPr>
              <a:t>Presented by</a:t>
            </a:r>
          </a:p>
          <a:p>
            <a:r>
              <a:rPr lang="en-US" sz="3600" dirty="0">
                <a:solidFill>
                  <a:srgbClr val="FFFFFF"/>
                </a:solidFill>
                <a:latin typeface="Times New Roman" panose="02020603050405020304" pitchFamily="18" charset="0"/>
                <a:cs typeface="Times New Roman" panose="02020603050405020304" pitchFamily="18" charset="0"/>
              </a:rPr>
              <a:t>Marc Silver</a:t>
            </a:r>
          </a:p>
        </p:txBody>
      </p:sp>
    </p:spTree>
    <p:extLst>
      <p:ext uri="{BB962C8B-B14F-4D97-AF65-F5344CB8AC3E}">
        <p14:creationId xmlns:p14="http://schemas.microsoft.com/office/powerpoint/2010/main" val="10700054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E545F-25F4-6807-98CE-F76DC4D20DF3}"/>
              </a:ext>
            </a:extLst>
          </p:cNvPr>
          <p:cNvSpPr>
            <a:spLocks noGrp="1"/>
          </p:cNvSpPr>
          <p:nvPr>
            <p:ph type="title"/>
          </p:nvPr>
        </p:nvSpPr>
        <p:spPr>
          <a:xfrm>
            <a:off x="1" y="1"/>
            <a:ext cx="12192000" cy="1410158"/>
          </a:xfrm>
        </p:spPr>
        <p:txBody>
          <a:bodyPr anchor="ctr">
            <a:normAutofit/>
          </a:bodyPr>
          <a:lstStyle/>
          <a:p>
            <a:pPr algn="ctr"/>
            <a:r>
              <a:rPr lang="en-US" b="1" kern="1800" dirty="0">
                <a:effectLst/>
                <a:latin typeface="Times New Roman" panose="02020603050405020304" pitchFamily="18" charset="0"/>
                <a:ea typeface="Times New Roman" panose="02020603050405020304" pitchFamily="18" charset="0"/>
                <a:cs typeface="Times New Roman" panose="02020603050405020304" pitchFamily="18" charset="0"/>
              </a:rPr>
              <a:t>Design Inspiration </a:t>
            </a:r>
            <a:r>
              <a:rPr lang="en-US" sz="2800" b="1" kern="1800" dirty="0">
                <a:effectLst/>
                <a:latin typeface="Times New Roman" panose="02020603050405020304" pitchFamily="18" charset="0"/>
                <a:ea typeface="Times New Roman" panose="02020603050405020304" pitchFamily="18" charset="0"/>
                <a:cs typeface="Times New Roman" panose="02020603050405020304" pitchFamily="18" charset="0"/>
              </a:rPr>
              <a:t>Cont.</a:t>
            </a:r>
            <a:endParaRPr lang="en-US" sz="2800" dirty="0"/>
          </a:p>
        </p:txBody>
      </p:sp>
      <p:sp>
        <p:nvSpPr>
          <p:cNvPr id="3" name="Content Placeholder 2">
            <a:extLst>
              <a:ext uri="{FF2B5EF4-FFF2-40B4-BE49-F238E27FC236}">
                <a16:creationId xmlns:a16="http://schemas.microsoft.com/office/drawing/2014/main" id="{EC349014-FEF8-B8A5-1CC8-A326F137B670}"/>
              </a:ext>
            </a:extLst>
          </p:cNvPr>
          <p:cNvSpPr>
            <a:spLocks noGrp="1"/>
          </p:cNvSpPr>
          <p:nvPr>
            <p:ph idx="1"/>
          </p:nvPr>
        </p:nvSpPr>
        <p:spPr>
          <a:xfrm>
            <a:off x="0" y="1014989"/>
            <a:ext cx="11767931" cy="5080844"/>
          </a:xfrm>
        </p:spPr>
        <p:txBody>
          <a:bodyPr anchor="t">
            <a:noAutofit/>
          </a:bodyPr>
          <a:lstStyle/>
          <a:p>
            <a:pPr marL="0" marR="0">
              <a:lnSpc>
                <a:spcPct val="100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spiritual representation of an animal is often embodied and eternalized through a totem pole. The word “totem” is actually a misnomer that stems from </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totemism</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which “was thought to be the primordial religion” of the communities which create totem poles. </a:t>
            </a:r>
            <a:endParaRPr lang="en-US" sz="2400" u="sng" kern="100" dirty="0">
              <a:solidFill>
                <a:srgbClr val="0000FF"/>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0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While this name provides an appealing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mystery to the carvings, it is entirely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inaccurate. These totem poles are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symbols of a community's history, values,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and traditions, but not the base of a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religion. </a:t>
            </a:r>
          </a:p>
          <a:p>
            <a:pPr marL="0" marR="0">
              <a:lnSpc>
                <a:spcPct val="100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Each aspect of a totem pole is as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important and individualized as the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animal it is based on. The four clans that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have a particularly rich history involving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totem pole are the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Eyak</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Tlingit,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Haida and Tsimshian cultures.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totem pole with a bird's face&#10;&#10;Description automatically generated">
            <a:extLst>
              <a:ext uri="{FF2B5EF4-FFF2-40B4-BE49-F238E27FC236}">
                <a16:creationId xmlns:a16="http://schemas.microsoft.com/office/drawing/2014/main" id="{05A5D928-06A9-72CD-FBAC-83F518361C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0383" y="2279374"/>
            <a:ext cx="6811617" cy="4578625"/>
          </a:xfrm>
          <a:prstGeom prst="rect">
            <a:avLst/>
          </a:prstGeom>
        </p:spPr>
      </p:pic>
    </p:spTree>
    <p:extLst>
      <p:ext uri="{BB962C8B-B14F-4D97-AF65-F5344CB8AC3E}">
        <p14:creationId xmlns:p14="http://schemas.microsoft.com/office/powerpoint/2010/main" val="395055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E545F-25F4-6807-98CE-F76DC4D20DF3}"/>
              </a:ext>
            </a:extLst>
          </p:cNvPr>
          <p:cNvSpPr>
            <a:spLocks noGrp="1"/>
          </p:cNvSpPr>
          <p:nvPr>
            <p:ph type="title"/>
          </p:nvPr>
        </p:nvSpPr>
        <p:spPr>
          <a:xfrm>
            <a:off x="1" y="0"/>
            <a:ext cx="12192000" cy="1825625"/>
          </a:xfrm>
        </p:spPr>
        <p:txBody>
          <a:bodyPr anchor="ctr">
            <a:normAutofit/>
          </a:bodyPr>
          <a:lstStyle/>
          <a:p>
            <a:pPr algn="ct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Different Clans</a:t>
            </a:r>
            <a:r>
              <a:rPr lang="en-US" sz="4400" b="1" kern="1800" dirty="0">
                <a:latin typeface="Times New Roman" panose="02020603050405020304" pitchFamily="18" charset="0"/>
                <a:ea typeface="Aptos" panose="020B0004020202020204" pitchFamily="34" charset="0"/>
                <a:cs typeface="Times New Roman" panose="02020603050405020304" pitchFamily="18" charset="0"/>
              </a:rPr>
              <a:t> - Different </a:t>
            </a:r>
            <a:r>
              <a:rPr lang="en-US" b="1" kern="1800" dirty="0">
                <a:latin typeface="Times New Roman" panose="02020603050405020304" pitchFamily="18" charset="0"/>
                <a:ea typeface="Aptos" panose="020B0004020202020204" pitchFamily="34" charset="0"/>
                <a:cs typeface="Times New Roman" panose="02020603050405020304" pitchFamily="18" charset="0"/>
              </a:rPr>
              <a:t>Styles</a:t>
            </a:r>
            <a:endParaRPr lang="en-US" b="1" dirty="0"/>
          </a:p>
        </p:txBody>
      </p:sp>
      <p:sp>
        <p:nvSpPr>
          <p:cNvPr id="5" name="Content Placeholder 4">
            <a:extLst>
              <a:ext uri="{FF2B5EF4-FFF2-40B4-BE49-F238E27FC236}">
                <a16:creationId xmlns:a16="http://schemas.microsoft.com/office/drawing/2014/main" id="{B413D4F1-EB95-488A-D62C-865CE77DD1AB}"/>
              </a:ext>
            </a:extLst>
          </p:cNvPr>
          <p:cNvSpPr>
            <a:spLocks noGrp="1"/>
          </p:cNvSpPr>
          <p:nvPr>
            <p:ph idx="1"/>
          </p:nvPr>
        </p:nvSpPr>
        <p:spPr>
          <a:xfrm>
            <a:off x="110169" y="1443211"/>
            <a:ext cx="11718462" cy="1703656"/>
          </a:xfrm>
        </p:spPr>
        <p:txBody>
          <a:bodyPr>
            <a:normAutofit/>
          </a:bodyPr>
          <a:lstStyle/>
          <a:p>
            <a:pPr marL="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use of animals in totem poles is not only traditional, but it is also highly important. The animals chosen to be in a specific totem pole carry great significance and demonstrate each culture’s interpretation of the spiritual meaning of the wildlife around them. The way a pole is constructed also holds importance.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4" name="Picture 13" descr="A collage of a totem pole&#10;&#10;Description automatically generated">
            <a:extLst>
              <a:ext uri="{FF2B5EF4-FFF2-40B4-BE49-F238E27FC236}">
                <a16:creationId xmlns:a16="http://schemas.microsoft.com/office/drawing/2014/main" id="{035780B3-2B00-6E83-52CD-00A93081A95C}"/>
              </a:ext>
            </a:extLst>
          </p:cNvPr>
          <p:cNvPicPr>
            <a:picLocks noChangeAspect="1"/>
          </p:cNvPicPr>
          <p:nvPr/>
        </p:nvPicPr>
        <p:blipFill rotWithShape="1">
          <a:blip r:embed="rId3">
            <a:extLst>
              <a:ext uri="{28A0092B-C50C-407E-A947-70E740481C1C}">
                <a14:useLocalDpi xmlns:a14="http://schemas.microsoft.com/office/drawing/2010/main" val="0"/>
              </a:ext>
            </a:extLst>
          </a:blip>
          <a:srcRect r="2208" b="5967"/>
          <a:stretch/>
        </p:blipFill>
        <p:spPr>
          <a:xfrm>
            <a:off x="0" y="3146866"/>
            <a:ext cx="6812554" cy="3771020"/>
          </a:xfrm>
          <a:prstGeom prst="rect">
            <a:avLst/>
          </a:prstGeom>
        </p:spPr>
      </p:pic>
      <p:sp>
        <p:nvSpPr>
          <p:cNvPr id="16" name="TextBox 15">
            <a:extLst>
              <a:ext uri="{FF2B5EF4-FFF2-40B4-BE49-F238E27FC236}">
                <a16:creationId xmlns:a16="http://schemas.microsoft.com/office/drawing/2014/main" id="{3124FCE9-9064-4B12-4DEF-6E21CCAC409F}"/>
              </a:ext>
            </a:extLst>
          </p:cNvPr>
          <p:cNvSpPr txBox="1"/>
          <p:nvPr/>
        </p:nvSpPr>
        <p:spPr>
          <a:xfrm>
            <a:off x="6922722" y="3146865"/>
            <a:ext cx="5144514" cy="3237296"/>
          </a:xfrm>
          <a:prstGeom prst="rect">
            <a:avLst/>
          </a:prstGeom>
          <a:noFill/>
        </p:spPr>
        <p:txBody>
          <a:bodyPr wrap="square">
            <a:spAutoFit/>
          </a:bodyPr>
          <a:lstStyle/>
          <a:p>
            <a:pPr marL="285750" marR="0" indent="-28575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Different clans and regions will carve different types of poles depending on their inter-clan traditions. For example, “The Coast Salish of the Lower Fraser tend to carve house posts rather than single stand-alone poles,” where most clans carve single poles that suit an occasion or family.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4384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E545F-25F4-6807-98CE-F76DC4D20DF3}"/>
              </a:ext>
            </a:extLst>
          </p:cNvPr>
          <p:cNvSpPr>
            <a:spLocks noGrp="1"/>
          </p:cNvSpPr>
          <p:nvPr>
            <p:ph type="title"/>
          </p:nvPr>
        </p:nvSpPr>
        <p:spPr>
          <a:xfrm>
            <a:off x="1" y="1"/>
            <a:ext cx="7340957" cy="1558344"/>
          </a:xfrm>
        </p:spPr>
        <p:txBody>
          <a:bodyPr anchor="ctr">
            <a:normAutofit/>
          </a:bodyPr>
          <a:lstStyle/>
          <a:p>
            <a:pPr algn="ctr"/>
            <a:r>
              <a:rPr lang="en-US" b="1" kern="1800" dirty="0">
                <a:effectLst/>
                <a:latin typeface="Times New Roman" panose="02020603050405020304" pitchFamily="18" charset="0"/>
                <a:ea typeface="Times New Roman" panose="02020603050405020304" pitchFamily="18" charset="0"/>
                <a:cs typeface="Times New Roman" panose="02020603050405020304" pitchFamily="18" charset="0"/>
              </a:rPr>
              <a:t>Totem Size</a:t>
            </a:r>
            <a:endParaRPr lang="en-US" dirty="0"/>
          </a:p>
        </p:txBody>
      </p:sp>
      <p:sp>
        <p:nvSpPr>
          <p:cNvPr id="5" name="Content Placeholder 4">
            <a:extLst>
              <a:ext uri="{FF2B5EF4-FFF2-40B4-BE49-F238E27FC236}">
                <a16:creationId xmlns:a16="http://schemas.microsoft.com/office/drawing/2014/main" id="{B413D4F1-EB95-488A-D62C-865CE77DD1AB}"/>
              </a:ext>
            </a:extLst>
          </p:cNvPr>
          <p:cNvSpPr>
            <a:spLocks noGrp="1"/>
          </p:cNvSpPr>
          <p:nvPr>
            <p:ph idx="1"/>
          </p:nvPr>
        </p:nvSpPr>
        <p:spPr>
          <a:xfrm>
            <a:off x="254643" y="1446834"/>
            <a:ext cx="7086315" cy="5411165"/>
          </a:xfrm>
        </p:spPr>
        <p:txBody>
          <a:bodyPr>
            <a:normAutofit/>
          </a:bodyPr>
          <a:lstStyle/>
          <a:p>
            <a:r>
              <a:rPr lang="en-US" dirty="0">
                <a:latin typeface="Times New Roman" panose="02020603050405020304" pitchFamily="18" charset="0"/>
                <a:cs typeface="Times New Roman" panose="02020603050405020304" pitchFamily="18" charset="0"/>
              </a:rPr>
              <a:t>Most commonly, totem poles range from 9 to 59 feet tall, though height varies greatly depending on clan and culture. The Haida and Tsimshian generally carve taller poles, “often reaching over 100 feet.” </a:t>
            </a:r>
          </a:p>
          <a:p>
            <a:r>
              <a:rPr lang="en-US" dirty="0">
                <a:latin typeface="Times New Roman" panose="02020603050405020304" pitchFamily="18" charset="0"/>
                <a:cs typeface="Times New Roman" panose="02020603050405020304" pitchFamily="18" charset="0"/>
              </a:rPr>
              <a:t>Every aspect of a totem pole holds cultural significance, even the wood it is carved from. Due to the coastal environment in which the </a:t>
            </a:r>
            <a:r>
              <a:rPr lang="en-US" dirty="0" err="1">
                <a:latin typeface="Times New Roman" panose="02020603050405020304" pitchFamily="18" charset="0"/>
                <a:cs typeface="Times New Roman" panose="02020603050405020304" pitchFamily="18" charset="0"/>
              </a:rPr>
              <a:t>Eyak</a:t>
            </a:r>
            <a:r>
              <a:rPr lang="en-US" dirty="0">
                <a:latin typeface="Times New Roman" panose="02020603050405020304" pitchFamily="18" charset="0"/>
                <a:cs typeface="Times New Roman" panose="02020603050405020304" pitchFamily="18" charset="0"/>
              </a:rPr>
              <a:t>, Tlingit, Haida and Tsimshian have made their homes, totem poles are usually “made from a large red cedar tree. Some totem poles were also made from yellow cedar.”</a:t>
            </a:r>
          </a:p>
          <a:p>
            <a:endParaRPr lang="en-US" dirty="0"/>
          </a:p>
        </p:txBody>
      </p:sp>
      <p:pic>
        <p:nvPicPr>
          <p:cNvPr id="4" name="Picture 3" descr="A totem pole with a person on top&#10;&#10;Description automatically generated">
            <a:extLst>
              <a:ext uri="{FF2B5EF4-FFF2-40B4-BE49-F238E27FC236}">
                <a16:creationId xmlns:a16="http://schemas.microsoft.com/office/drawing/2014/main" id="{5A429D25-4A48-EB6D-27E8-87873BC4C7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0958" y="-29662"/>
            <a:ext cx="4851042" cy="6887661"/>
          </a:xfrm>
          <a:prstGeom prst="rect">
            <a:avLst/>
          </a:prstGeom>
        </p:spPr>
      </p:pic>
    </p:spTree>
    <p:extLst>
      <p:ext uri="{BB962C8B-B14F-4D97-AF65-F5344CB8AC3E}">
        <p14:creationId xmlns:p14="http://schemas.microsoft.com/office/powerpoint/2010/main" val="19635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additive="base">
                                        <p:cTn id="1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E545F-25F4-6807-98CE-F76DC4D20DF3}"/>
              </a:ext>
            </a:extLst>
          </p:cNvPr>
          <p:cNvSpPr>
            <a:spLocks noGrp="1"/>
          </p:cNvSpPr>
          <p:nvPr>
            <p:ph type="title"/>
          </p:nvPr>
        </p:nvSpPr>
        <p:spPr>
          <a:xfrm>
            <a:off x="5143500" y="365126"/>
            <a:ext cx="7048499" cy="945882"/>
          </a:xfrm>
        </p:spPr>
        <p:txBody>
          <a:bodyPr>
            <a:normAutofit/>
          </a:bodyPr>
          <a:lstStyle/>
          <a:p>
            <a:pPr algn="ctr"/>
            <a:r>
              <a:rPr lang="en-US" b="1" kern="1800" dirty="0">
                <a:effectLst/>
                <a:latin typeface="Times New Roman" panose="02020603050405020304" pitchFamily="18" charset="0"/>
                <a:ea typeface="Times New Roman" panose="02020603050405020304" pitchFamily="18" charset="0"/>
                <a:cs typeface="Times New Roman" panose="02020603050405020304" pitchFamily="18" charset="0"/>
              </a:rPr>
              <a:t>Tree Selection</a:t>
            </a:r>
            <a:endParaRPr lang="en-US" dirty="0"/>
          </a:p>
        </p:txBody>
      </p:sp>
      <p:sp>
        <p:nvSpPr>
          <p:cNvPr id="5" name="Content Placeholder 4">
            <a:extLst>
              <a:ext uri="{FF2B5EF4-FFF2-40B4-BE49-F238E27FC236}">
                <a16:creationId xmlns:a16="http://schemas.microsoft.com/office/drawing/2014/main" id="{B413D4F1-EB95-488A-D62C-865CE77DD1AB}"/>
              </a:ext>
            </a:extLst>
          </p:cNvPr>
          <p:cNvSpPr>
            <a:spLocks noGrp="1"/>
          </p:cNvSpPr>
          <p:nvPr>
            <p:ph idx="1"/>
          </p:nvPr>
        </p:nvSpPr>
        <p:spPr>
          <a:xfrm>
            <a:off x="5244028" y="1311008"/>
            <a:ext cx="6701045" cy="5409281"/>
          </a:xfrm>
        </p:spPr>
        <p:txBody>
          <a:bodyPr>
            <a:normAutofit/>
          </a:bodyPr>
          <a:lstStyle/>
          <a:p>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The importance of the totem pole is marked before the carving even begins. After a careful selection process for discerning which tree is most suited for the particular totem pole, “many coastal First Nations and Tribal communities will perform a ceremony of gratitude and respect in honor of the tree. </a:t>
            </a:r>
          </a:p>
          <a:p>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Several trees may be inspected before a particular tree is chosen for its beauty and character.”  The selection of trees is an honored and careful process, as it requires “an intimate understanding of cultural histories and forest ecology.”  One area of trees cannot be overharvested, and balance must be maintained throughout the community and local vegetation. </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sz="2400" dirty="0"/>
          </a:p>
        </p:txBody>
      </p:sp>
      <p:pic>
        <p:nvPicPr>
          <p:cNvPr id="4" name="Picture 3" descr="A tall tree with a broken trunk&#10;&#10;Description automatically generated with medium confidence">
            <a:extLst>
              <a:ext uri="{FF2B5EF4-FFF2-40B4-BE49-F238E27FC236}">
                <a16:creationId xmlns:a16="http://schemas.microsoft.com/office/drawing/2014/main" id="{640497CC-6C46-71F2-D8B9-B64C5C0B6E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143500" cy="6858000"/>
          </a:xfrm>
          <a:prstGeom prst="rect">
            <a:avLst/>
          </a:prstGeom>
        </p:spPr>
      </p:pic>
    </p:spTree>
    <p:extLst>
      <p:ext uri="{BB962C8B-B14F-4D97-AF65-F5344CB8AC3E}">
        <p14:creationId xmlns:p14="http://schemas.microsoft.com/office/powerpoint/2010/main" val="202279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E545F-25F4-6807-98CE-F76DC4D20DF3}"/>
              </a:ext>
            </a:extLst>
          </p:cNvPr>
          <p:cNvSpPr>
            <a:spLocks noGrp="1"/>
          </p:cNvSpPr>
          <p:nvPr>
            <p:ph type="title"/>
          </p:nvPr>
        </p:nvSpPr>
        <p:spPr>
          <a:xfrm>
            <a:off x="3049" y="200827"/>
            <a:ext cx="12188951" cy="1164624"/>
          </a:xfrm>
        </p:spPr>
        <p:txBody>
          <a:bodyPr>
            <a:normAutofit/>
          </a:bodyPr>
          <a:lstStyle/>
          <a:p>
            <a:pPr algn="ctr"/>
            <a:r>
              <a:rPr lang="en-US" b="1" dirty="0">
                <a:latin typeface="Times New Roman" panose="02020603050405020304" pitchFamily="18" charset="0"/>
                <a:cs typeface="Times New Roman" panose="02020603050405020304" pitchFamily="18" charset="0"/>
              </a:rPr>
              <a:t>Types of Totem Poles</a:t>
            </a:r>
          </a:p>
        </p:txBody>
      </p:sp>
      <p:sp>
        <p:nvSpPr>
          <p:cNvPr id="5" name="Content Placeholder 4">
            <a:extLst>
              <a:ext uri="{FF2B5EF4-FFF2-40B4-BE49-F238E27FC236}">
                <a16:creationId xmlns:a16="http://schemas.microsoft.com/office/drawing/2014/main" id="{B413D4F1-EB95-488A-D62C-865CE77DD1AB}"/>
              </a:ext>
            </a:extLst>
          </p:cNvPr>
          <p:cNvSpPr>
            <a:spLocks noGrp="1"/>
          </p:cNvSpPr>
          <p:nvPr>
            <p:ph idx="1"/>
          </p:nvPr>
        </p:nvSpPr>
        <p:spPr>
          <a:xfrm>
            <a:off x="176270" y="1134738"/>
            <a:ext cx="11817256" cy="5188974"/>
          </a:xfrm>
        </p:spPr>
        <p:txBody>
          <a:bodyPr>
            <a:normAutofit/>
          </a:bodyPr>
          <a:lstStyle/>
          <a:p>
            <a:r>
              <a:rPr lang="en-US" sz="2400" dirty="0">
                <a:latin typeface="Times New Roman" panose="02020603050405020304" pitchFamily="18" charset="0"/>
                <a:cs typeface="Times New Roman" panose="02020603050405020304" pitchFamily="18" charset="0"/>
              </a:rPr>
              <a:t>Crest Totem Poles: Usually part of a house, they portray a family’s ancestry and the emblems of its clan.</a:t>
            </a:r>
          </a:p>
          <a:p>
            <a:r>
              <a:rPr lang="en-US" sz="2400" dirty="0">
                <a:latin typeface="Times New Roman" panose="02020603050405020304" pitchFamily="18" charset="0"/>
                <a:cs typeface="Times New Roman" panose="02020603050405020304" pitchFamily="18" charset="0"/>
              </a:rPr>
              <a:t>Story-telling Totem Poles: The most common type, these are made for a wedding, to preserve history or to ridicule bad debtors.</a:t>
            </a:r>
          </a:p>
          <a:p>
            <a:r>
              <a:rPr lang="en-US" sz="2400" dirty="0">
                <a:latin typeface="Times New Roman" panose="02020603050405020304" pitchFamily="18" charset="0"/>
                <a:cs typeface="Times New Roman" panose="02020603050405020304" pitchFamily="18" charset="0"/>
              </a:rPr>
              <a:t>Mortuary Totem Poles: These totem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poles are made to honor the dead.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Cremation ashes are often kept in a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compartment in the back. A single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figure represents the deceased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person or their clan.</a:t>
            </a:r>
          </a:p>
        </p:txBody>
      </p:sp>
      <p:sp>
        <p:nvSpPr>
          <p:cNvPr id="3" name="TextBox 2">
            <a:extLst>
              <a:ext uri="{FF2B5EF4-FFF2-40B4-BE49-F238E27FC236}">
                <a16:creationId xmlns:a16="http://schemas.microsoft.com/office/drawing/2014/main" id="{CB83DC7C-BCDA-52B6-CE79-D86C69A12F0E}"/>
              </a:ext>
            </a:extLst>
          </p:cNvPr>
          <p:cNvSpPr txBox="1"/>
          <p:nvPr/>
        </p:nvSpPr>
        <p:spPr>
          <a:xfrm>
            <a:off x="5067758" y="6353943"/>
            <a:ext cx="7124242" cy="369332"/>
          </a:xfrm>
          <a:prstGeom prst="rect">
            <a:avLst/>
          </a:prstGeom>
          <a:noFill/>
        </p:spPr>
        <p:txBody>
          <a:bodyPr wrap="square">
            <a:spAutoFit/>
          </a:bodyPr>
          <a:lstStyle/>
          <a:p>
            <a:pPr algn="ctr"/>
            <a:r>
              <a:rPr lang="en-US" dirty="0" err="1"/>
              <a:t>Wooshkitaan</a:t>
            </a:r>
            <a:r>
              <a:rPr lang="en-US" dirty="0"/>
              <a:t> Eagle Clan Crest Totem</a:t>
            </a:r>
          </a:p>
        </p:txBody>
      </p:sp>
      <p:pic>
        <p:nvPicPr>
          <p:cNvPr id="7" name="Picture 6" descr="A painting of a bird and a whale&#10;&#10;Description automatically generated">
            <a:extLst>
              <a:ext uri="{FF2B5EF4-FFF2-40B4-BE49-F238E27FC236}">
                <a16:creationId xmlns:a16="http://schemas.microsoft.com/office/drawing/2014/main" id="{4B8AE937-A25C-ECE8-5784-188D245D64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7759" y="2584983"/>
            <a:ext cx="7124241" cy="3702858"/>
          </a:xfrm>
          <a:prstGeom prst="rect">
            <a:avLst/>
          </a:prstGeom>
        </p:spPr>
      </p:pic>
    </p:spTree>
    <p:extLst>
      <p:ext uri="{BB962C8B-B14F-4D97-AF65-F5344CB8AC3E}">
        <p14:creationId xmlns:p14="http://schemas.microsoft.com/office/powerpoint/2010/main" val="26003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E545F-25F4-6807-98CE-F76DC4D20DF3}"/>
              </a:ext>
            </a:extLst>
          </p:cNvPr>
          <p:cNvSpPr>
            <a:spLocks noGrp="1"/>
          </p:cNvSpPr>
          <p:nvPr>
            <p:ph type="title"/>
          </p:nvPr>
        </p:nvSpPr>
        <p:spPr>
          <a:xfrm>
            <a:off x="3049" y="200827"/>
            <a:ext cx="12188951" cy="1164624"/>
          </a:xfrm>
        </p:spPr>
        <p:txBody>
          <a:bodyPr>
            <a:normAutofit/>
          </a:bodyPr>
          <a:lstStyle/>
          <a:p>
            <a:pPr algn="ctr"/>
            <a:r>
              <a:rPr lang="en-US" b="1" dirty="0">
                <a:latin typeface="Times New Roman" panose="02020603050405020304" pitchFamily="18" charset="0"/>
                <a:cs typeface="Times New Roman" panose="02020603050405020304" pitchFamily="18" charset="0"/>
              </a:rPr>
              <a:t>The Carving Process</a:t>
            </a:r>
            <a:endParaRPr lang="en-US" b="1" dirty="0"/>
          </a:p>
        </p:txBody>
      </p:sp>
      <p:sp>
        <p:nvSpPr>
          <p:cNvPr id="5" name="Content Placeholder 4">
            <a:extLst>
              <a:ext uri="{FF2B5EF4-FFF2-40B4-BE49-F238E27FC236}">
                <a16:creationId xmlns:a16="http://schemas.microsoft.com/office/drawing/2014/main" id="{B413D4F1-EB95-488A-D62C-865CE77DD1AB}"/>
              </a:ext>
            </a:extLst>
          </p:cNvPr>
          <p:cNvSpPr>
            <a:spLocks noGrp="1"/>
          </p:cNvSpPr>
          <p:nvPr>
            <p:ph idx="1"/>
          </p:nvPr>
        </p:nvSpPr>
        <p:spPr>
          <a:xfrm>
            <a:off x="3709630" y="1446028"/>
            <a:ext cx="8283896" cy="4877683"/>
          </a:xfrm>
        </p:spPr>
        <p:txBody>
          <a:bodyPr>
            <a:normAutofit/>
          </a:bodyPr>
          <a:lstStyle/>
          <a:p>
            <a:r>
              <a:rPr lang="en-US" sz="2400" dirty="0">
                <a:latin typeface="Times New Roman" panose="02020603050405020304" pitchFamily="18" charset="0"/>
                <a:cs typeface="Times New Roman" panose="02020603050405020304" pitchFamily="18" charset="0"/>
              </a:rPr>
              <a:t>The carving process is also unique among tribes. Carving has traditionally only been done by men. However, women have occasionally done carvings as well. </a:t>
            </a:r>
          </a:p>
          <a:p>
            <a:r>
              <a:rPr lang="en-US" sz="2400" dirty="0">
                <a:latin typeface="Times New Roman" panose="02020603050405020304" pitchFamily="18" charset="0"/>
                <a:cs typeface="Times New Roman" panose="02020603050405020304" pitchFamily="18" charset="0"/>
              </a:rPr>
              <a:t>A totem carver begins honing their craft at a very young age, and it is seen as an honorable and important role in the community.  </a:t>
            </a:r>
          </a:p>
          <a:p>
            <a:r>
              <a:rPr lang="en-US" sz="2400" dirty="0">
                <a:latin typeface="Times New Roman" panose="02020603050405020304" pitchFamily="18" charset="0"/>
                <a:cs typeface="Times New Roman" panose="02020603050405020304" pitchFamily="18" charset="0"/>
              </a:rPr>
              <a:t>Each tribe has a specific style and process, with some carving “around the pole, and others would carve out the back of the pole.”</a:t>
            </a:r>
          </a:p>
        </p:txBody>
      </p:sp>
      <p:sp>
        <p:nvSpPr>
          <p:cNvPr id="3" name="TextBox 2">
            <a:extLst>
              <a:ext uri="{FF2B5EF4-FFF2-40B4-BE49-F238E27FC236}">
                <a16:creationId xmlns:a16="http://schemas.microsoft.com/office/drawing/2014/main" id="{CB83DC7C-BCDA-52B6-CE79-D86C69A12F0E}"/>
              </a:ext>
            </a:extLst>
          </p:cNvPr>
          <p:cNvSpPr txBox="1"/>
          <p:nvPr/>
        </p:nvSpPr>
        <p:spPr>
          <a:xfrm>
            <a:off x="400560" y="6488667"/>
            <a:ext cx="3054427" cy="369332"/>
          </a:xfrm>
          <a:prstGeom prst="rect">
            <a:avLst/>
          </a:prstGeom>
          <a:noFill/>
        </p:spPr>
        <p:txBody>
          <a:bodyPr wrap="square">
            <a:spAutoFit/>
          </a:bodyPr>
          <a:lstStyle/>
          <a:p>
            <a:r>
              <a:rPr lang="en-US" dirty="0"/>
              <a:t>Eagle and Raven totem pole </a:t>
            </a:r>
          </a:p>
        </p:txBody>
      </p:sp>
      <p:pic>
        <p:nvPicPr>
          <p:cNvPr id="4" name="Picture 3" descr="A person working on a wood carving&#10;&#10;Description automatically generated">
            <a:extLst>
              <a:ext uri="{FF2B5EF4-FFF2-40B4-BE49-F238E27FC236}">
                <a16:creationId xmlns:a16="http://schemas.microsoft.com/office/drawing/2014/main" id="{7DCD791A-EA32-E46F-69E7-5E229D4CB3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46028"/>
            <a:ext cx="3709630" cy="5049931"/>
          </a:xfrm>
          <a:prstGeom prst="rect">
            <a:avLst/>
          </a:prstGeom>
        </p:spPr>
      </p:pic>
    </p:spTree>
    <p:extLst>
      <p:ext uri="{BB962C8B-B14F-4D97-AF65-F5344CB8AC3E}">
        <p14:creationId xmlns:p14="http://schemas.microsoft.com/office/powerpoint/2010/main" val="238133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E545F-25F4-6807-98CE-F76DC4D20DF3}"/>
              </a:ext>
            </a:extLst>
          </p:cNvPr>
          <p:cNvSpPr>
            <a:spLocks noGrp="1"/>
          </p:cNvSpPr>
          <p:nvPr>
            <p:ph type="title"/>
          </p:nvPr>
        </p:nvSpPr>
        <p:spPr>
          <a:xfrm>
            <a:off x="0" y="377097"/>
            <a:ext cx="8817735" cy="1164624"/>
          </a:xfrm>
        </p:spPr>
        <p:txBody>
          <a:bodyPr>
            <a:normAutofit/>
          </a:bodyPr>
          <a:lstStyle/>
          <a:p>
            <a:pPr algn="ctr"/>
            <a:r>
              <a:rPr lang="en-US" b="1" kern="1800" dirty="0">
                <a:effectLst/>
                <a:latin typeface="Times New Roman" panose="02020603050405020304" pitchFamily="18" charset="0"/>
                <a:ea typeface="Times New Roman" panose="02020603050405020304" pitchFamily="18" charset="0"/>
                <a:cs typeface="Times New Roman" panose="02020603050405020304" pitchFamily="18" charset="0"/>
              </a:rPr>
              <a:t>The Moiety</a:t>
            </a:r>
            <a:endParaRPr lang="en-US" dirty="0"/>
          </a:p>
        </p:txBody>
      </p:sp>
      <p:sp>
        <p:nvSpPr>
          <p:cNvPr id="5" name="Content Placeholder 4">
            <a:extLst>
              <a:ext uri="{FF2B5EF4-FFF2-40B4-BE49-F238E27FC236}">
                <a16:creationId xmlns:a16="http://schemas.microsoft.com/office/drawing/2014/main" id="{B413D4F1-EB95-488A-D62C-865CE77DD1AB}"/>
              </a:ext>
            </a:extLst>
          </p:cNvPr>
          <p:cNvSpPr>
            <a:spLocks noGrp="1"/>
          </p:cNvSpPr>
          <p:nvPr>
            <p:ph idx="1"/>
          </p:nvPr>
        </p:nvSpPr>
        <p:spPr>
          <a:xfrm>
            <a:off x="233916" y="1446028"/>
            <a:ext cx="8583819" cy="5411972"/>
          </a:xfrm>
        </p:spPr>
        <p:txBody>
          <a:bodyPr>
            <a:noAutofit/>
          </a:bodyPr>
          <a:lstStyle/>
          <a:p>
            <a:pPr marL="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general structure of a totem pole includes a main moiety, a clan animal, and passive and aggressive animals that are on the clan crest. They can communicate a narrative, but mostly they mark “a family’s lineage and validating the powerful rights and privileges that the family held.” </a:t>
            </a:r>
          </a:p>
          <a:p>
            <a:pPr marL="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Each Alaskan moiety is represented by an animal, and the clans (and families within those clans) are represented as supporting animals to the main moiety. </a:t>
            </a:r>
          </a:p>
          <a:p>
            <a:pPr marL="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two main moieties in which a people is divided into are based on lineage; however, they are then divided into smaller clans based on location and more immediate family groupings. These divisions are based on maternal lineage, and “all people in a clan can trace their relatives to the same ancestor.”</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A totem pole in the woods&#10;&#10;Description automatically generated">
            <a:extLst>
              <a:ext uri="{FF2B5EF4-FFF2-40B4-BE49-F238E27FC236}">
                <a16:creationId xmlns:a16="http://schemas.microsoft.com/office/drawing/2014/main" id="{5EA944A1-C90E-3C75-390B-0E08C2A0AADC}"/>
              </a:ext>
            </a:extLst>
          </p:cNvPr>
          <p:cNvPicPr>
            <a:picLocks noChangeAspect="1"/>
          </p:cNvPicPr>
          <p:nvPr/>
        </p:nvPicPr>
        <p:blipFill rotWithShape="1">
          <a:blip r:embed="rId4">
            <a:extLst>
              <a:ext uri="{28A0092B-C50C-407E-A947-70E740481C1C}">
                <a14:useLocalDpi xmlns:a14="http://schemas.microsoft.com/office/drawing/2010/main" val="0"/>
              </a:ext>
            </a:extLst>
          </a:blip>
          <a:srcRect l="17486" r="9147"/>
          <a:stretch/>
        </p:blipFill>
        <p:spPr>
          <a:xfrm>
            <a:off x="8817735" y="0"/>
            <a:ext cx="3374265" cy="6858000"/>
          </a:xfrm>
          <a:prstGeom prst="rect">
            <a:avLst/>
          </a:prstGeom>
        </p:spPr>
      </p:pic>
    </p:spTree>
    <p:extLst>
      <p:ext uri="{BB962C8B-B14F-4D97-AF65-F5344CB8AC3E}">
        <p14:creationId xmlns:p14="http://schemas.microsoft.com/office/powerpoint/2010/main" val="294153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E545F-25F4-6807-98CE-F76DC4D20DF3}"/>
              </a:ext>
            </a:extLst>
          </p:cNvPr>
          <p:cNvSpPr>
            <a:spLocks noGrp="1"/>
          </p:cNvSpPr>
          <p:nvPr>
            <p:ph type="title"/>
          </p:nvPr>
        </p:nvSpPr>
        <p:spPr>
          <a:xfrm>
            <a:off x="0" y="138652"/>
            <a:ext cx="12188951" cy="1164624"/>
          </a:xfrm>
        </p:spPr>
        <p:txBody>
          <a:bodyPr>
            <a:normAutofit/>
          </a:bodyPr>
          <a:lstStyle/>
          <a:p>
            <a:pPr algn="ctr"/>
            <a:r>
              <a:rPr lang="en-US" b="1" kern="1800" dirty="0">
                <a:effectLst/>
                <a:latin typeface="Times New Roman" panose="02020603050405020304" pitchFamily="18" charset="0"/>
                <a:ea typeface="Times New Roman" panose="02020603050405020304" pitchFamily="18" charset="0"/>
                <a:cs typeface="Times New Roman" panose="02020603050405020304" pitchFamily="18" charset="0"/>
              </a:rPr>
              <a:t>The Moiety </a:t>
            </a:r>
            <a:r>
              <a:rPr lang="en-US" sz="2800" b="1" kern="1800" dirty="0">
                <a:effectLst/>
                <a:latin typeface="Times New Roman" panose="02020603050405020304" pitchFamily="18" charset="0"/>
                <a:ea typeface="Times New Roman" panose="02020603050405020304" pitchFamily="18" charset="0"/>
                <a:cs typeface="Times New Roman" panose="02020603050405020304" pitchFamily="18" charset="0"/>
              </a:rPr>
              <a:t>Cont.</a:t>
            </a:r>
            <a:endParaRPr lang="en-US" sz="2800" dirty="0"/>
          </a:p>
        </p:txBody>
      </p:sp>
      <p:sp>
        <p:nvSpPr>
          <p:cNvPr id="5" name="Content Placeholder 4">
            <a:extLst>
              <a:ext uri="{FF2B5EF4-FFF2-40B4-BE49-F238E27FC236}">
                <a16:creationId xmlns:a16="http://schemas.microsoft.com/office/drawing/2014/main" id="{B413D4F1-EB95-488A-D62C-865CE77DD1AB}"/>
              </a:ext>
            </a:extLst>
          </p:cNvPr>
          <p:cNvSpPr>
            <a:spLocks noGrp="1"/>
          </p:cNvSpPr>
          <p:nvPr>
            <p:ph idx="1"/>
          </p:nvPr>
        </p:nvSpPr>
        <p:spPr>
          <a:xfrm>
            <a:off x="5777718" y="1446028"/>
            <a:ext cx="6223782" cy="2894152"/>
          </a:xfrm>
        </p:spPr>
        <p:txBody>
          <a:bodyPr>
            <a:noAutofit/>
          </a:bodyPr>
          <a:lstStyle/>
          <a:p>
            <a:pPr marL="0" marR="0">
              <a:lnSpc>
                <a:spcPct val="107000"/>
              </a:lnSpc>
              <a:spcBef>
                <a:spcPts val="0"/>
              </a:spcBef>
              <a:spcAft>
                <a:spcPts val="80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The Tlingits of Southeast Alaska are separated into the Raven Moiety and the Eagle Moiety (which was once the Wolf Moiety). The Haida moieties are represented by the same animals as the Tlingit moieties, but because they are a different people, they must be seen as an entirely separate unit. </a:t>
            </a:r>
          </a:p>
        </p:txBody>
      </p:sp>
      <p:pic>
        <p:nvPicPr>
          <p:cNvPr id="4" name="Picture 3" descr="A close up of a bird&#10;&#10;Description automatically generated">
            <a:extLst>
              <a:ext uri="{FF2B5EF4-FFF2-40B4-BE49-F238E27FC236}">
                <a16:creationId xmlns:a16="http://schemas.microsoft.com/office/drawing/2014/main" id="{87A34CBD-66BB-343F-BB48-F8052F3EC578}"/>
              </a:ext>
            </a:extLst>
          </p:cNvPr>
          <p:cNvPicPr>
            <a:picLocks noChangeAspect="1"/>
          </p:cNvPicPr>
          <p:nvPr/>
        </p:nvPicPr>
        <p:blipFill rotWithShape="1">
          <a:blip r:embed="rId3">
            <a:extLst>
              <a:ext uri="{28A0092B-C50C-407E-A947-70E740481C1C}">
                <a14:useLocalDpi xmlns:a14="http://schemas.microsoft.com/office/drawing/2010/main" val="0"/>
              </a:ext>
            </a:extLst>
          </a:blip>
          <a:srcRect b="8983"/>
          <a:stretch/>
        </p:blipFill>
        <p:spPr>
          <a:xfrm>
            <a:off x="0" y="1446028"/>
            <a:ext cx="5777718" cy="2751400"/>
          </a:xfrm>
          <a:prstGeom prst="rect">
            <a:avLst/>
          </a:prstGeom>
        </p:spPr>
      </p:pic>
      <p:sp>
        <p:nvSpPr>
          <p:cNvPr id="7" name="TextBox 6">
            <a:extLst>
              <a:ext uri="{FF2B5EF4-FFF2-40B4-BE49-F238E27FC236}">
                <a16:creationId xmlns:a16="http://schemas.microsoft.com/office/drawing/2014/main" id="{69329D77-4AF8-D9A5-54DF-93E4B75150C6}"/>
              </a:ext>
            </a:extLst>
          </p:cNvPr>
          <p:cNvSpPr txBox="1"/>
          <p:nvPr/>
        </p:nvSpPr>
        <p:spPr>
          <a:xfrm>
            <a:off x="190500" y="4340180"/>
            <a:ext cx="11811000" cy="2446952"/>
          </a:xfrm>
          <a:prstGeom prst="rect">
            <a:avLst/>
          </a:prstGeom>
          <a:noFill/>
        </p:spPr>
        <p:txBody>
          <a:bodyPr wrap="square">
            <a:spAutoFit/>
          </a:bodyPr>
          <a:lstStyle/>
          <a:p>
            <a:pPr marL="342900" marR="0" indent="-342900">
              <a:lnSpc>
                <a:spcPct val="107000"/>
              </a:lnSpc>
              <a:spcBef>
                <a:spcPts val="0"/>
              </a:spcBef>
              <a:spcAft>
                <a:spcPts val="800"/>
              </a:spcAft>
              <a:buFont typeface="Arial" panose="020B0604020202020204" pitchFamily="34" charset="0"/>
              <a:buChar char="•"/>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Within both the Tlingit and Haida Tribes, The Raven is a symbol of “creation, transformation, knowledge[, and] prestige as well as the complexity of nature and the subtlety of truth.”  The Eagle is seen as having the closest relationship with The Creator out of all the animals, and it represents “focus, strength, peace, leadership, and ultimate prestige.” </a:t>
            </a:r>
            <a:r>
              <a:rPr lang="en-US" sz="2400" u="sng" kern="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5</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However, the Eagle can also be a symbol of the balance and coexistence of men and women, with its two wings representing the two genders in harmony.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4552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E545F-25F4-6807-98CE-F76DC4D20DF3}"/>
              </a:ext>
            </a:extLst>
          </p:cNvPr>
          <p:cNvSpPr>
            <a:spLocks noGrp="1"/>
          </p:cNvSpPr>
          <p:nvPr>
            <p:ph type="title"/>
          </p:nvPr>
        </p:nvSpPr>
        <p:spPr>
          <a:xfrm>
            <a:off x="1" y="122902"/>
            <a:ext cx="12191999" cy="1023000"/>
          </a:xfrm>
        </p:spPr>
        <p:txBody>
          <a:bodyPr>
            <a:normAutofit/>
          </a:bodyPr>
          <a:lstStyle/>
          <a:p>
            <a:pPr algn="ctr"/>
            <a:r>
              <a:rPr lang="en-US" b="1" kern="1800" dirty="0">
                <a:effectLst/>
                <a:latin typeface="Times New Roman" panose="02020603050405020304" pitchFamily="18" charset="0"/>
                <a:ea typeface="Times New Roman" panose="02020603050405020304" pitchFamily="18" charset="0"/>
                <a:cs typeface="Times New Roman" panose="02020603050405020304" pitchFamily="18" charset="0"/>
              </a:rPr>
              <a:t>Alaska Native People</a:t>
            </a:r>
            <a:endParaRPr lang="en-US" dirty="0"/>
          </a:p>
        </p:txBody>
      </p:sp>
      <p:sp>
        <p:nvSpPr>
          <p:cNvPr id="3" name="Content Placeholder 2">
            <a:extLst>
              <a:ext uri="{FF2B5EF4-FFF2-40B4-BE49-F238E27FC236}">
                <a16:creationId xmlns:a16="http://schemas.microsoft.com/office/drawing/2014/main" id="{EC349014-FEF8-B8A5-1CC8-A326F137B670}"/>
              </a:ext>
            </a:extLst>
          </p:cNvPr>
          <p:cNvSpPr>
            <a:spLocks noGrp="1"/>
          </p:cNvSpPr>
          <p:nvPr>
            <p:ph idx="1"/>
          </p:nvPr>
        </p:nvSpPr>
        <p:spPr>
          <a:xfrm>
            <a:off x="206506" y="1145902"/>
            <a:ext cx="7470643" cy="3937273"/>
          </a:xfrm>
        </p:spPr>
        <p:txBody>
          <a:bodyPr>
            <a:normAutofit lnSpcReduction="10000"/>
          </a:bodyPr>
          <a:lstStyle/>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Each clan has its own crest which incorporates their clan animal as well as their moiety. Balance, above all else, is the focus when carving totem poles and pairing animals together. This sense of balance is maintained through the binding of “passive and aggressive animals.”  </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Passive and aggressive animals can be fairly intuitively identified by whether or not they are predators in the wild. For example, Wolf is an aggressive animal, while Beaver is a passive animal, meaning that the two could potentially be compatible to pair together. </a:t>
            </a:r>
          </a:p>
          <a:p>
            <a:endParaRPr lang="en-US" sz="1700" dirty="0"/>
          </a:p>
        </p:txBody>
      </p:sp>
      <p:pic>
        <p:nvPicPr>
          <p:cNvPr id="5" name="Picture 4" descr="A red and black native art&#10;&#10;Description automatically generated">
            <a:extLst>
              <a:ext uri="{FF2B5EF4-FFF2-40B4-BE49-F238E27FC236}">
                <a16:creationId xmlns:a16="http://schemas.microsoft.com/office/drawing/2014/main" id="{0D52C6F0-FBCC-A351-89CA-79BEAD810A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5452" y="1344592"/>
            <a:ext cx="4576548" cy="3359997"/>
          </a:xfrm>
          <a:prstGeom prst="rect">
            <a:avLst/>
          </a:prstGeom>
        </p:spPr>
      </p:pic>
      <p:sp>
        <p:nvSpPr>
          <p:cNvPr id="7" name="TextBox 6">
            <a:extLst>
              <a:ext uri="{FF2B5EF4-FFF2-40B4-BE49-F238E27FC236}">
                <a16:creationId xmlns:a16="http://schemas.microsoft.com/office/drawing/2014/main" id="{1B1939CB-4095-366B-D258-3A9C5BC2AF23}"/>
              </a:ext>
            </a:extLst>
          </p:cNvPr>
          <p:cNvSpPr txBox="1"/>
          <p:nvPr/>
        </p:nvSpPr>
        <p:spPr>
          <a:xfrm>
            <a:off x="206506" y="4903279"/>
            <a:ext cx="11778988" cy="1251240"/>
          </a:xfrm>
          <a:prstGeom prst="rect">
            <a:avLst/>
          </a:prstGeom>
          <a:noFill/>
        </p:spPr>
        <p:txBody>
          <a:bodyPr wrap="square">
            <a:spAutoFit/>
          </a:bodyPr>
          <a:lstStyle/>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combination of moiety, clan animal, and a maintained equilibrium between passive and aggressive animals is usually how a totem pole is designed. However, the design differs depending on what, or who, it must represent. </a:t>
            </a:r>
          </a:p>
        </p:txBody>
      </p:sp>
    </p:spTree>
    <p:extLst>
      <p:ext uri="{BB962C8B-B14F-4D97-AF65-F5344CB8AC3E}">
        <p14:creationId xmlns:p14="http://schemas.microsoft.com/office/powerpoint/2010/main" val="384262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E545F-25F4-6807-98CE-F76DC4D20DF3}"/>
              </a:ext>
            </a:extLst>
          </p:cNvPr>
          <p:cNvSpPr>
            <a:spLocks noGrp="1"/>
          </p:cNvSpPr>
          <p:nvPr>
            <p:ph type="title"/>
          </p:nvPr>
        </p:nvSpPr>
        <p:spPr>
          <a:xfrm>
            <a:off x="0" y="1"/>
            <a:ext cx="8689021" cy="1244906"/>
          </a:xfrm>
        </p:spPr>
        <p:txBody>
          <a:bodyPr>
            <a:normAutofit/>
          </a:bodyPr>
          <a:lstStyle/>
          <a:p>
            <a:pPr algn="ctr"/>
            <a:r>
              <a:rPr lang="en-US" b="1" kern="1800" dirty="0">
                <a:effectLst/>
                <a:latin typeface="Times New Roman" panose="02020603050405020304" pitchFamily="18" charset="0"/>
                <a:ea typeface="Times New Roman" panose="02020603050405020304" pitchFamily="18" charset="0"/>
                <a:cs typeface="Times New Roman" panose="02020603050405020304" pitchFamily="18" charset="0"/>
              </a:rPr>
              <a:t>Clan Animals</a:t>
            </a:r>
            <a:endParaRPr lang="en-US" dirty="0"/>
          </a:p>
        </p:txBody>
      </p:sp>
      <p:sp>
        <p:nvSpPr>
          <p:cNvPr id="3" name="Content Placeholder 2">
            <a:extLst>
              <a:ext uri="{FF2B5EF4-FFF2-40B4-BE49-F238E27FC236}">
                <a16:creationId xmlns:a16="http://schemas.microsoft.com/office/drawing/2014/main" id="{EC349014-FEF8-B8A5-1CC8-A326F137B670}"/>
              </a:ext>
            </a:extLst>
          </p:cNvPr>
          <p:cNvSpPr>
            <a:spLocks noGrp="1"/>
          </p:cNvSpPr>
          <p:nvPr>
            <p:ph idx="1"/>
          </p:nvPr>
        </p:nvSpPr>
        <p:spPr>
          <a:xfrm>
            <a:off x="106017" y="1073426"/>
            <a:ext cx="8583004" cy="6065504"/>
          </a:xfrm>
        </p:spPr>
        <p:txBody>
          <a:bodyPr>
            <a:normAutofit fontScale="92500" lnSpcReduction="20000"/>
          </a:bodyPr>
          <a:lstStyle/>
          <a:p>
            <a:pPr marL="0" marR="0">
              <a:lnSpc>
                <a:spcPct val="110000"/>
              </a:lnSpc>
              <a:spcBef>
                <a:spcPts val="0"/>
              </a:spcBef>
              <a:spcAft>
                <a:spcPts val="800"/>
              </a:spcAft>
            </a:pPr>
            <a:r>
              <a:rPr lang="en-US" sz="2600" kern="0" dirty="0">
                <a:effectLst/>
                <a:latin typeface="Times New Roman" panose="02020603050405020304" pitchFamily="18" charset="0"/>
                <a:ea typeface="Times New Roman" panose="02020603050405020304" pitchFamily="18" charset="0"/>
                <a:cs typeface="Times New Roman" panose="02020603050405020304" pitchFamily="18" charset="0"/>
              </a:rPr>
              <a:t>The clan animals associated with the Tlingit’s Raven moiety are Frog, Beaver, and Salmon, while the Haida Raven’s crest animals are Wolf, Killer Whale, and Bear. </a:t>
            </a:r>
          </a:p>
          <a:p>
            <a:pPr marL="0" marR="0">
              <a:lnSpc>
                <a:spcPct val="110000"/>
              </a:lnSpc>
              <a:spcBef>
                <a:spcPts val="0"/>
              </a:spcBef>
              <a:spcAft>
                <a:spcPts val="800"/>
              </a:spcAft>
            </a:pPr>
            <a:r>
              <a:rPr lang="en-US" sz="2600" kern="0" dirty="0">
                <a:effectLst/>
                <a:latin typeface="Times New Roman" panose="02020603050405020304" pitchFamily="18" charset="0"/>
                <a:ea typeface="Times New Roman" panose="02020603050405020304" pitchFamily="18" charset="0"/>
                <a:cs typeface="Times New Roman" panose="02020603050405020304" pitchFamily="18" charset="0"/>
              </a:rPr>
              <a:t>The clan animals associated with the Tlingit’s Eagle moiety are Wolf, Killer Whale, and Bear, and under the Haida’s Eagle moiety are Frog, Beaver, and Hummingbird. </a:t>
            </a:r>
          </a:p>
          <a:p>
            <a:pPr marL="0" marR="0">
              <a:lnSpc>
                <a:spcPct val="110000"/>
              </a:lnSpc>
              <a:spcBef>
                <a:spcPts val="0"/>
              </a:spcBef>
              <a:spcAft>
                <a:spcPts val="800"/>
              </a:spcAft>
            </a:pPr>
            <a:r>
              <a:rPr lang="en-US" sz="2600" kern="0" dirty="0">
                <a:effectLst/>
                <a:latin typeface="Times New Roman" panose="02020603050405020304" pitchFamily="18" charset="0"/>
                <a:ea typeface="Times New Roman" panose="02020603050405020304" pitchFamily="18" charset="0"/>
                <a:cs typeface="Times New Roman" panose="02020603050405020304" pitchFamily="18" charset="0"/>
              </a:rPr>
              <a:t>The Tsimshian people are separated into four moieties: Raven, Wolf, Eagle, and Killer whale. Raven and Eagle maintain similar meanings as those of the Tlingit and Haida moieties. Wolf is renowned for its incredible supernatural powers and hunting abilities, and it represents “loyalty, strong family ties, good communication, education, understanding, and intelligence.”  </a:t>
            </a:r>
          </a:p>
          <a:p>
            <a:pPr marL="0" marR="0">
              <a:lnSpc>
                <a:spcPct val="110000"/>
              </a:lnSpc>
              <a:spcBef>
                <a:spcPts val="0"/>
              </a:spcBef>
              <a:spcAft>
                <a:spcPts val="800"/>
              </a:spcAft>
            </a:pPr>
            <a:r>
              <a:rPr lang="en-US" sz="2600" kern="0" dirty="0">
                <a:effectLst/>
                <a:latin typeface="Times New Roman" panose="02020603050405020304" pitchFamily="18" charset="0"/>
                <a:ea typeface="Times New Roman" panose="02020603050405020304" pitchFamily="18" charset="0"/>
                <a:cs typeface="Times New Roman" panose="02020603050405020304" pitchFamily="18" charset="0"/>
              </a:rPr>
              <a:t>Killer whale, or Orca, is a protector of travelers and “symbolizes family, romance, longevity, harmony, travel, community and protection.” Most Tsimshian people demonstrate their moiety through wearing a “button blanket,” that depicts their crest.</a:t>
            </a:r>
            <a:endParaRPr lang="en-US" sz="26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sz="1600" dirty="0"/>
          </a:p>
        </p:txBody>
      </p:sp>
      <p:pic>
        <p:nvPicPr>
          <p:cNvPr id="9" name="Picture 8" descr="A bird sitting on a branch&#10;&#10;Description automatically generated">
            <a:extLst>
              <a:ext uri="{FF2B5EF4-FFF2-40B4-BE49-F238E27FC236}">
                <a16:creationId xmlns:a16="http://schemas.microsoft.com/office/drawing/2014/main" id="{07B67D11-A5C0-8CA5-B13A-9F36ED8193F1}"/>
              </a:ext>
            </a:extLst>
          </p:cNvPr>
          <p:cNvPicPr>
            <a:picLocks noChangeAspect="1"/>
          </p:cNvPicPr>
          <p:nvPr/>
        </p:nvPicPr>
        <p:blipFill rotWithShape="1">
          <a:blip r:embed="rId2">
            <a:extLst>
              <a:ext uri="{28A0092B-C50C-407E-A947-70E740481C1C}">
                <a14:useLocalDpi xmlns:a14="http://schemas.microsoft.com/office/drawing/2010/main" val="0"/>
              </a:ext>
            </a:extLst>
          </a:blip>
          <a:srcRect l="1784" r="5" b="5"/>
          <a:stretch/>
        </p:blipFill>
        <p:spPr>
          <a:xfrm>
            <a:off x="8751067" y="10"/>
            <a:ext cx="3440934" cy="2285990"/>
          </a:xfrm>
          <a:custGeom>
            <a:avLst/>
            <a:gdLst/>
            <a:ahLst/>
            <a:cxnLst/>
            <a:rect l="l" t="t" r="r" b="b"/>
            <a:pathLst>
              <a:path w="3440934" h="2286000">
                <a:moveTo>
                  <a:pt x="172481" y="2232285"/>
                </a:moveTo>
                <a:lnTo>
                  <a:pt x="172531" y="2232737"/>
                </a:lnTo>
                <a:lnTo>
                  <a:pt x="172407" y="2233032"/>
                </a:lnTo>
                <a:cubicBezTo>
                  <a:pt x="172452" y="2232834"/>
                  <a:pt x="172808" y="2231800"/>
                  <a:pt x="172481" y="2232285"/>
                </a:cubicBezTo>
                <a:close/>
                <a:moveTo>
                  <a:pt x="18615" y="0"/>
                </a:moveTo>
                <a:lnTo>
                  <a:pt x="3440934" y="0"/>
                </a:lnTo>
                <a:lnTo>
                  <a:pt x="3440934" y="2286000"/>
                </a:lnTo>
                <a:lnTo>
                  <a:pt x="178765" y="2286000"/>
                </a:lnTo>
                <a:lnTo>
                  <a:pt x="174444" y="2250010"/>
                </a:lnTo>
                <a:lnTo>
                  <a:pt x="172531" y="2232737"/>
                </a:lnTo>
                <a:lnTo>
                  <a:pt x="174201" y="2228764"/>
                </a:lnTo>
                <a:cubicBezTo>
                  <a:pt x="177345" y="2221109"/>
                  <a:pt x="195223" y="2193427"/>
                  <a:pt x="191343" y="2186356"/>
                </a:cubicBezTo>
                <a:cubicBezTo>
                  <a:pt x="178219" y="2152642"/>
                  <a:pt x="168572" y="2171498"/>
                  <a:pt x="164067" y="2142065"/>
                </a:cubicBezTo>
                <a:cubicBezTo>
                  <a:pt x="160133" y="2108680"/>
                  <a:pt x="159859" y="2130285"/>
                  <a:pt x="146664" y="2089229"/>
                </a:cubicBezTo>
                <a:cubicBezTo>
                  <a:pt x="150478" y="2084435"/>
                  <a:pt x="154800" y="2063293"/>
                  <a:pt x="152113" y="2054485"/>
                </a:cubicBezTo>
                <a:cubicBezTo>
                  <a:pt x="150513" y="2038242"/>
                  <a:pt x="152449" y="2036605"/>
                  <a:pt x="144880" y="2020593"/>
                </a:cubicBezTo>
                <a:cubicBezTo>
                  <a:pt x="150732" y="2023165"/>
                  <a:pt x="151291" y="1972155"/>
                  <a:pt x="157720" y="1979286"/>
                </a:cubicBezTo>
                <a:cubicBezTo>
                  <a:pt x="162030" y="1968351"/>
                  <a:pt x="153186" y="1963668"/>
                  <a:pt x="156833" y="1952854"/>
                </a:cubicBezTo>
                <a:cubicBezTo>
                  <a:pt x="156957" y="1940918"/>
                  <a:pt x="151341" y="1960059"/>
                  <a:pt x="149917" y="1946946"/>
                </a:cubicBezTo>
                <a:lnTo>
                  <a:pt x="153743" y="1875565"/>
                </a:lnTo>
                <a:cubicBezTo>
                  <a:pt x="149772" y="1866223"/>
                  <a:pt x="150846" y="1858473"/>
                  <a:pt x="153507" y="1850807"/>
                </a:cubicBezTo>
                <a:cubicBezTo>
                  <a:pt x="151112" y="1828667"/>
                  <a:pt x="173586" y="1811973"/>
                  <a:pt x="173799" y="1786925"/>
                </a:cubicBezTo>
                <a:cubicBezTo>
                  <a:pt x="168188" y="1760165"/>
                  <a:pt x="157236" y="1742030"/>
                  <a:pt x="157426" y="1715265"/>
                </a:cubicBezTo>
                <a:cubicBezTo>
                  <a:pt x="147202" y="1689354"/>
                  <a:pt x="168916" y="1697216"/>
                  <a:pt x="167109" y="1674793"/>
                </a:cubicBezTo>
                <a:cubicBezTo>
                  <a:pt x="157138" y="1638671"/>
                  <a:pt x="174193" y="1675326"/>
                  <a:pt x="168434" y="1619050"/>
                </a:cubicBezTo>
                <a:cubicBezTo>
                  <a:pt x="166922" y="1615926"/>
                  <a:pt x="156527" y="1609033"/>
                  <a:pt x="158412" y="1609679"/>
                </a:cubicBezTo>
                <a:cubicBezTo>
                  <a:pt x="157079" y="1597353"/>
                  <a:pt x="177090" y="1561235"/>
                  <a:pt x="173964" y="1543700"/>
                </a:cubicBezTo>
                <a:cubicBezTo>
                  <a:pt x="177333" y="1508983"/>
                  <a:pt x="167634" y="1492719"/>
                  <a:pt x="167811" y="1467670"/>
                </a:cubicBezTo>
                <a:cubicBezTo>
                  <a:pt x="172477" y="1438484"/>
                  <a:pt x="177359" y="1421247"/>
                  <a:pt x="188428" y="1369969"/>
                </a:cubicBezTo>
                <a:lnTo>
                  <a:pt x="217496" y="1196801"/>
                </a:lnTo>
                <a:cubicBezTo>
                  <a:pt x="245293" y="1130831"/>
                  <a:pt x="218387" y="1051919"/>
                  <a:pt x="216976" y="1013447"/>
                </a:cubicBezTo>
                <a:cubicBezTo>
                  <a:pt x="205168" y="998657"/>
                  <a:pt x="215132" y="984657"/>
                  <a:pt x="209028" y="965967"/>
                </a:cubicBezTo>
                <a:cubicBezTo>
                  <a:pt x="202413" y="923668"/>
                  <a:pt x="186505" y="882644"/>
                  <a:pt x="188665" y="826635"/>
                </a:cubicBezTo>
                <a:cubicBezTo>
                  <a:pt x="154241" y="805031"/>
                  <a:pt x="166790" y="738356"/>
                  <a:pt x="143158" y="687408"/>
                </a:cubicBezTo>
                <a:cubicBezTo>
                  <a:pt x="136288" y="657129"/>
                  <a:pt x="147156" y="607330"/>
                  <a:pt x="128870" y="598473"/>
                </a:cubicBezTo>
                <a:cubicBezTo>
                  <a:pt x="137949" y="583359"/>
                  <a:pt x="119601" y="571975"/>
                  <a:pt x="116513" y="556793"/>
                </a:cubicBezTo>
                <a:cubicBezTo>
                  <a:pt x="121944" y="543862"/>
                  <a:pt x="115534" y="538383"/>
                  <a:pt x="113103" y="527393"/>
                </a:cubicBezTo>
                <a:cubicBezTo>
                  <a:pt x="116712" y="521931"/>
                  <a:pt x="115528" y="512540"/>
                  <a:pt x="110358" y="509836"/>
                </a:cubicBezTo>
                <a:cubicBezTo>
                  <a:pt x="99665" y="515528"/>
                  <a:pt x="101869" y="482263"/>
                  <a:pt x="93922" y="480624"/>
                </a:cubicBezTo>
                <a:cubicBezTo>
                  <a:pt x="90364" y="461815"/>
                  <a:pt x="91658" y="378414"/>
                  <a:pt x="77901" y="365726"/>
                </a:cubicBezTo>
                <a:cubicBezTo>
                  <a:pt x="68104" y="327965"/>
                  <a:pt x="82000" y="270503"/>
                  <a:pt x="79978" y="254235"/>
                </a:cubicBezTo>
                <a:cubicBezTo>
                  <a:pt x="100822" y="235742"/>
                  <a:pt x="33401" y="163109"/>
                  <a:pt x="25016" y="94011"/>
                </a:cubicBezTo>
                <a:cubicBezTo>
                  <a:pt x="26229" y="84459"/>
                  <a:pt x="25686" y="79476"/>
                  <a:pt x="20299" y="77502"/>
                </a:cubicBezTo>
                <a:cubicBezTo>
                  <a:pt x="17891" y="68655"/>
                  <a:pt x="14563" y="55480"/>
                  <a:pt x="10477" y="39898"/>
                </a:cubicBezTo>
                <a:lnTo>
                  <a:pt x="0" y="1915"/>
                </a:lnTo>
                <a:close/>
              </a:path>
            </a:pathLst>
          </a:custGeom>
        </p:spPr>
      </p:pic>
      <p:pic>
        <p:nvPicPr>
          <p:cNvPr id="5" name="Picture 4" descr="A bald eagle perched on a branch&#10;&#10;Description automatically generated">
            <a:extLst>
              <a:ext uri="{FF2B5EF4-FFF2-40B4-BE49-F238E27FC236}">
                <a16:creationId xmlns:a16="http://schemas.microsoft.com/office/drawing/2014/main" id="{618B171E-3299-F3B5-AB63-C9309826905A}"/>
              </a:ext>
            </a:extLst>
          </p:cNvPr>
          <p:cNvPicPr>
            <a:picLocks noChangeAspect="1"/>
          </p:cNvPicPr>
          <p:nvPr/>
        </p:nvPicPr>
        <p:blipFill rotWithShape="1">
          <a:blip r:embed="rId3">
            <a:extLst>
              <a:ext uri="{28A0092B-C50C-407E-A947-70E740481C1C}">
                <a14:useLocalDpi xmlns:a14="http://schemas.microsoft.com/office/drawing/2010/main" val="0"/>
              </a:ext>
            </a:extLst>
          </a:blip>
          <a:srcRect t="2053" r="-3" b="-3"/>
          <a:stretch/>
        </p:blipFill>
        <p:spPr>
          <a:xfrm>
            <a:off x="8695498" y="2286000"/>
            <a:ext cx="3496503" cy="2286000"/>
          </a:xfrm>
          <a:custGeom>
            <a:avLst/>
            <a:gdLst/>
            <a:ahLst/>
            <a:cxnLst/>
            <a:rect l="l" t="t" r="r" b="b"/>
            <a:pathLst>
              <a:path w="3496503" h="2286000">
                <a:moveTo>
                  <a:pt x="234334" y="0"/>
                </a:moveTo>
                <a:lnTo>
                  <a:pt x="3496503" y="0"/>
                </a:lnTo>
                <a:lnTo>
                  <a:pt x="3496503" y="2286000"/>
                </a:lnTo>
                <a:lnTo>
                  <a:pt x="3613" y="2286000"/>
                </a:lnTo>
                <a:lnTo>
                  <a:pt x="4396" y="2270265"/>
                </a:lnTo>
                <a:cubicBezTo>
                  <a:pt x="4106" y="2264862"/>
                  <a:pt x="2924" y="2261078"/>
                  <a:pt x="0" y="2260767"/>
                </a:cubicBezTo>
                <a:lnTo>
                  <a:pt x="6766" y="2236182"/>
                </a:lnTo>
                <a:lnTo>
                  <a:pt x="20683" y="2223768"/>
                </a:lnTo>
                <a:cubicBezTo>
                  <a:pt x="21224" y="2219117"/>
                  <a:pt x="9918" y="2214114"/>
                  <a:pt x="9373" y="2208586"/>
                </a:cubicBezTo>
                <a:cubicBezTo>
                  <a:pt x="4738" y="2194984"/>
                  <a:pt x="10418" y="2173804"/>
                  <a:pt x="10075" y="2154649"/>
                </a:cubicBezTo>
                <a:lnTo>
                  <a:pt x="16259" y="2145853"/>
                </a:lnTo>
                <a:lnTo>
                  <a:pt x="11033" y="2117141"/>
                </a:lnTo>
                <a:lnTo>
                  <a:pt x="11986" y="2053936"/>
                </a:lnTo>
                <a:lnTo>
                  <a:pt x="10583" y="2045434"/>
                </a:lnTo>
                <a:cubicBezTo>
                  <a:pt x="11282" y="2042276"/>
                  <a:pt x="181" y="2038711"/>
                  <a:pt x="937" y="2034990"/>
                </a:cubicBezTo>
                <a:lnTo>
                  <a:pt x="15114" y="2023110"/>
                </a:lnTo>
                <a:cubicBezTo>
                  <a:pt x="15743" y="2013526"/>
                  <a:pt x="19078" y="1985878"/>
                  <a:pt x="19941" y="1977488"/>
                </a:cubicBezTo>
                <a:cubicBezTo>
                  <a:pt x="20060" y="1975917"/>
                  <a:pt x="20179" y="1974346"/>
                  <a:pt x="20296" y="1972774"/>
                </a:cubicBezTo>
                <a:lnTo>
                  <a:pt x="31316" y="1942643"/>
                </a:lnTo>
                <a:cubicBezTo>
                  <a:pt x="37425" y="1919203"/>
                  <a:pt x="50453" y="1862289"/>
                  <a:pt x="56947" y="1832134"/>
                </a:cubicBezTo>
                <a:cubicBezTo>
                  <a:pt x="52894" y="1805090"/>
                  <a:pt x="69291" y="1783336"/>
                  <a:pt x="66473" y="1761713"/>
                </a:cubicBezTo>
                <a:cubicBezTo>
                  <a:pt x="70558" y="1734434"/>
                  <a:pt x="77296" y="1712419"/>
                  <a:pt x="81460" y="1694779"/>
                </a:cubicBezTo>
                <a:cubicBezTo>
                  <a:pt x="83201" y="1691851"/>
                  <a:pt x="90092" y="1659258"/>
                  <a:pt x="91453" y="1655871"/>
                </a:cubicBezTo>
                <a:cubicBezTo>
                  <a:pt x="95191" y="1636504"/>
                  <a:pt x="95447" y="1644218"/>
                  <a:pt x="101271" y="1611464"/>
                </a:cubicBezTo>
                <a:cubicBezTo>
                  <a:pt x="107232" y="1583980"/>
                  <a:pt x="109653" y="1555768"/>
                  <a:pt x="115918" y="1525131"/>
                </a:cubicBezTo>
                <a:cubicBezTo>
                  <a:pt x="124353" y="1492600"/>
                  <a:pt x="122211" y="1473342"/>
                  <a:pt x="125775" y="1460539"/>
                </a:cubicBezTo>
                <a:cubicBezTo>
                  <a:pt x="136106" y="1433637"/>
                  <a:pt x="127852" y="1425291"/>
                  <a:pt x="126873" y="1384274"/>
                </a:cubicBezTo>
                <a:cubicBezTo>
                  <a:pt x="133737" y="1352753"/>
                  <a:pt x="131247" y="1319027"/>
                  <a:pt x="144248" y="1294980"/>
                </a:cubicBezTo>
                <a:cubicBezTo>
                  <a:pt x="143106" y="1291836"/>
                  <a:pt x="142383" y="1288469"/>
                  <a:pt x="141961" y="1284960"/>
                </a:cubicBezTo>
                <a:cubicBezTo>
                  <a:pt x="141807" y="1281537"/>
                  <a:pt x="141652" y="1278114"/>
                  <a:pt x="141497" y="1274692"/>
                </a:cubicBezTo>
                <a:lnTo>
                  <a:pt x="142074" y="1273742"/>
                </a:lnTo>
                <a:cubicBezTo>
                  <a:pt x="142731" y="1263061"/>
                  <a:pt x="144799" y="1221141"/>
                  <a:pt x="145443" y="1210604"/>
                </a:cubicBezTo>
                <a:lnTo>
                  <a:pt x="145939" y="1210516"/>
                </a:lnTo>
                <a:cubicBezTo>
                  <a:pt x="147057" y="1207748"/>
                  <a:pt x="148708" y="1200510"/>
                  <a:pt x="152146" y="1193997"/>
                </a:cubicBezTo>
                <a:cubicBezTo>
                  <a:pt x="155856" y="1183479"/>
                  <a:pt x="164871" y="1159395"/>
                  <a:pt x="168198" y="1147411"/>
                </a:cubicBezTo>
                <a:lnTo>
                  <a:pt x="183535" y="1125901"/>
                </a:lnTo>
                <a:lnTo>
                  <a:pt x="179302" y="1105015"/>
                </a:lnTo>
                <a:cubicBezTo>
                  <a:pt x="177427" y="1088995"/>
                  <a:pt x="183476" y="1087934"/>
                  <a:pt x="188150" y="1068360"/>
                </a:cubicBezTo>
                <a:cubicBezTo>
                  <a:pt x="185665" y="1058736"/>
                  <a:pt x="176420" y="1052359"/>
                  <a:pt x="180132" y="1046638"/>
                </a:cubicBezTo>
                <a:cubicBezTo>
                  <a:pt x="181056" y="1026408"/>
                  <a:pt x="198829" y="1009747"/>
                  <a:pt x="202718" y="987934"/>
                </a:cubicBezTo>
                <a:cubicBezTo>
                  <a:pt x="201197" y="962487"/>
                  <a:pt x="211172" y="952942"/>
                  <a:pt x="215291" y="929621"/>
                </a:cubicBezTo>
                <a:cubicBezTo>
                  <a:pt x="209930" y="906521"/>
                  <a:pt x="224528" y="915000"/>
                  <a:pt x="229290" y="903908"/>
                </a:cubicBezTo>
                <a:lnTo>
                  <a:pt x="230029" y="900578"/>
                </a:lnTo>
                <a:lnTo>
                  <a:pt x="228646" y="854063"/>
                </a:lnTo>
                <a:cubicBezTo>
                  <a:pt x="234851" y="848408"/>
                  <a:pt x="228954" y="820026"/>
                  <a:pt x="240038" y="824287"/>
                </a:cubicBezTo>
                <a:cubicBezTo>
                  <a:pt x="242249" y="809308"/>
                  <a:pt x="241673" y="775478"/>
                  <a:pt x="241912" y="764190"/>
                </a:cubicBezTo>
                <a:cubicBezTo>
                  <a:pt x="241766" y="761646"/>
                  <a:pt x="241619" y="759103"/>
                  <a:pt x="241473" y="756558"/>
                </a:cubicBezTo>
                <a:lnTo>
                  <a:pt x="240145" y="754270"/>
                </a:lnTo>
                <a:cubicBezTo>
                  <a:pt x="239378" y="751871"/>
                  <a:pt x="239144" y="748528"/>
                  <a:pt x="240106" y="743071"/>
                </a:cubicBezTo>
                <a:lnTo>
                  <a:pt x="240556" y="741834"/>
                </a:lnTo>
                <a:cubicBezTo>
                  <a:pt x="239764" y="738704"/>
                  <a:pt x="237828" y="696921"/>
                  <a:pt x="237972" y="678244"/>
                </a:cubicBezTo>
                <a:cubicBezTo>
                  <a:pt x="247782" y="647903"/>
                  <a:pt x="227131" y="663568"/>
                  <a:pt x="229993" y="629773"/>
                </a:cubicBezTo>
                <a:cubicBezTo>
                  <a:pt x="229544" y="591552"/>
                  <a:pt x="239252" y="564992"/>
                  <a:pt x="239462" y="539841"/>
                </a:cubicBezTo>
                <a:cubicBezTo>
                  <a:pt x="238623" y="528031"/>
                  <a:pt x="238173" y="441859"/>
                  <a:pt x="242683" y="448956"/>
                </a:cubicBezTo>
                <a:cubicBezTo>
                  <a:pt x="243255" y="418452"/>
                  <a:pt x="244219" y="373783"/>
                  <a:pt x="242896" y="356821"/>
                </a:cubicBezTo>
                <a:cubicBezTo>
                  <a:pt x="242719" y="353610"/>
                  <a:pt x="234923" y="350399"/>
                  <a:pt x="234747" y="347187"/>
                </a:cubicBezTo>
                <a:cubicBezTo>
                  <a:pt x="244704" y="325468"/>
                  <a:pt x="242593" y="337207"/>
                  <a:pt x="243310" y="314607"/>
                </a:cubicBezTo>
                <a:cubicBezTo>
                  <a:pt x="241669" y="297647"/>
                  <a:pt x="250872" y="309332"/>
                  <a:pt x="249229" y="292372"/>
                </a:cubicBezTo>
                <a:cubicBezTo>
                  <a:pt x="220320" y="258295"/>
                  <a:pt x="245189" y="235217"/>
                  <a:pt x="233505" y="189449"/>
                </a:cubicBezTo>
                <a:lnTo>
                  <a:pt x="232734" y="119205"/>
                </a:lnTo>
                <a:cubicBezTo>
                  <a:pt x="232883" y="113125"/>
                  <a:pt x="230979" y="106701"/>
                  <a:pt x="234365" y="102821"/>
                </a:cubicBezTo>
                <a:cubicBezTo>
                  <a:pt x="235226" y="89557"/>
                  <a:pt x="237218" y="59178"/>
                  <a:pt x="237903" y="39622"/>
                </a:cubicBezTo>
                <a:cubicBezTo>
                  <a:pt x="237508" y="29839"/>
                  <a:pt x="236214" y="16537"/>
                  <a:pt x="234680" y="2881"/>
                </a:cubicBezTo>
                <a:close/>
              </a:path>
            </a:pathLst>
          </a:custGeom>
        </p:spPr>
      </p:pic>
      <p:pic>
        <p:nvPicPr>
          <p:cNvPr id="7" name="Picture 6" descr="A killer whale jumping out of the water&#10;&#10;Description automatically generated">
            <a:extLst>
              <a:ext uri="{FF2B5EF4-FFF2-40B4-BE49-F238E27FC236}">
                <a16:creationId xmlns:a16="http://schemas.microsoft.com/office/drawing/2014/main" id="{B49C8999-AB27-E4C0-ECC4-08084583CBC9}"/>
              </a:ext>
            </a:extLst>
          </p:cNvPr>
          <p:cNvPicPr>
            <a:picLocks noChangeAspect="1"/>
          </p:cNvPicPr>
          <p:nvPr/>
        </p:nvPicPr>
        <p:blipFill rotWithShape="1">
          <a:blip r:embed="rId4">
            <a:extLst>
              <a:ext uri="{28A0092B-C50C-407E-A947-70E740481C1C}">
                <a14:useLocalDpi xmlns:a14="http://schemas.microsoft.com/office/drawing/2010/main" val="0"/>
              </a:ext>
            </a:extLst>
          </a:blip>
          <a:srcRect r="-5" b="2594"/>
          <a:stretch/>
        </p:blipFill>
        <p:spPr>
          <a:xfrm>
            <a:off x="8689022" y="4572000"/>
            <a:ext cx="3502979" cy="2286000"/>
          </a:xfrm>
          <a:custGeom>
            <a:avLst/>
            <a:gdLst/>
            <a:ahLst/>
            <a:cxnLst/>
            <a:rect l="l" t="t" r="r" b="b"/>
            <a:pathLst>
              <a:path w="3502979" h="2286000">
                <a:moveTo>
                  <a:pt x="10089" y="0"/>
                </a:moveTo>
                <a:lnTo>
                  <a:pt x="3502979" y="0"/>
                </a:lnTo>
                <a:lnTo>
                  <a:pt x="3502979" y="2286000"/>
                </a:lnTo>
                <a:lnTo>
                  <a:pt x="154969" y="2286000"/>
                </a:lnTo>
                <a:lnTo>
                  <a:pt x="154933" y="2285999"/>
                </a:lnTo>
                <a:cubicBezTo>
                  <a:pt x="154939" y="2285919"/>
                  <a:pt x="154948" y="2285839"/>
                  <a:pt x="154956" y="2285759"/>
                </a:cubicBezTo>
                <a:lnTo>
                  <a:pt x="157817" y="2280128"/>
                </a:lnTo>
                <a:lnTo>
                  <a:pt x="152413" y="2258335"/>
                </a:lnTo>
                <a:cubicBezTo>
                  <a:pt x="150528" y="2247599"/>
                  <a:pt x="149279" y="2236301"/>
                  <a:pt x="148708" y="2224706"/>
                </a:cubicBezTo>
                <a:cubicBezTo>
                  <a:pt x="152516" y="2222105"/>
                  <a:pt x="147106" y="2213005"/>
                  <a:pt x="146036" y="2208724"/>
                </a:cubicBezTo>
                <a:cubicBezTo>
                  <a:pt x="148522" y="2208679"/>
                  <a:pt x="149715" y="2199194"/>
                  <a:pt x="147657" y="2195828"/>
                </a:cubicBezTo>
                <a:cubicBezTo>
                  <a:pt x="138768" y="2125090"/>
                  <a:pt x="161998" y="2164893"/>
                  <a:pt x="148068" y="2122444"/>
                </a:cubicBezTo>
                <a:cubicBezTo>
                  <a:pt x="147343" y="2115342"/>
                  <a:pt x="148590" y="2110013"/>
                  <a:pt x="150648" y="2105568"/>
                </a:cubicBezTo>
                <a:lnTo>
                  <a:pt x="155787" y="2097570"/>
                </a:lnTo>
                <a:lnTo>
                  <a:pt x="153954" y="2091304"/>
                </a:lnTo>
                <a:cubicBezTo>
                  <a:pt x="153810" y="2067650"/>
                  <a:pt x="159078" y="2060678"/>
                  <a:pt x="153772" y="2046915"/>
                </a:cubicBezTo>
                <a:cubicBezTo>
                  <a:pt x="164801" y="2026580"/>
                  <a:pt x="154871" y="2033427"/>
                  <a:pt x="153183" y="2017960"/>
                </a:cubicBezTo>
                <a:cubicBezTo>
                  <a:pt x="150985" y="2005758"/>
                  <a:pt x="146752" y="2028159"/>
                  <a:pt x="146128" y="2016200"/>
                </a:cubicBezTo>
                <a:cubicBezTo>
                  <a:pt x="148976" y="2003262"/>
                  <a:pt x="140132" y="2003871"/>
                  <a:pt x="143614" y="1990415"/>
                </a:cubicBezTo>
                <a:cubicBezTo>
                  <a:pt x="150276" y="1993685"/>
                  <a:pt x="142322" y="1963865"/>
                  <a:pt x="148142" y="1962939"/>
                </a:cubicBezTo>
                <a:cubicBezTo>
                  <a:pt x="139821" y="1951510"/>
                  <a:pt x="150073" y="1945769"/>
                  <a:pt x="147508" y="1930552"/>
                </a:cubicBezTo>
                <a:cubicBezTo>
                  <a:pt x="144359" y="1923385"/>
                  <a:pt x="143818" y="1918215"/>
                  <a:pt x="147206" y="1911172"/>
                </a:cubicBezTo>
                <a:cubicBezTo>
                  <a:pt x="131877" y="1878161"/>
                  <a:pt x="146519" y="1891201"/>
                  <a:pt x="140623" y="1860308"/>
                </a:cubicBezTo>
                <a:cubicBezTo>
                  <a:pt x="134425" y="1833694"/>
                  <a:pt x="130403" y="1803523"/>
                  <a:pt x="115600" y="1777782"/>
                </a:cubicBezTo>
                <a:cubicBezTo>
                  <a:pt x="111409" y="1773057"/>
                  <a:pt x="109821" y="1761456"/>
                  <a:pt x="112056" y="1751872"/>
                </a:cubicBezTo>
                <a:cubicBezTo>
                  <a:pt x="112440" y="1750225"/>
                  <a:pt x="112926" y="1748698"/>
                  <a:pt x="113499" y="1747342"/>
                </a:cubicBezTo>
                <a:cubicBezTo>
                  <a:pt x="111234" y="1725088"/>
                  <a:pt x="101120" y="1643694"/>
                  <a:pt x="98470" y="1618347"/>
                </a:cubicBezTo>
                <a:cubicBezTo>
                  <a:pt x="103856" y="1616296"/>
                  <a:pt x="94136" y="1603478"/>
                  <a:pt x="97590" y="1595269"/>
                </a:cubicBezTo>
                <a:cubicBezTo>
                  <a:pt x="100620" y="1589389"/>
                  <a:pt x="98377" y="1584128"/>
                  <a:pt x="98140" y="1577986"/>
                </a:cubicBezTo>
                <a:cubicBezTo>
                  <a:pt x="100521" y="1569894"/>
                  <a:pt x="96220" y="1543501"/>
                  <a:pt x="93133" y="1536621"/>
                </a:cubicBezTo>
                <a:cubicBezTo>
                  <a:pt x="82411" y="1520178"/>
                  <a:pt x="90374" y="1482816"/>
                  <a:pt x="82158" y="1469154"/>
                </a:cubicBezTo>
                <a:cubicBezTo>
                  <a:pt x="80954" y="1464197"/>
                  <a:pt x="80466" y="1459348"/>
                  <a:pt x="80424" y="1454586"/>
                </a:cubicBezTo>
                <a:lnTo>
                  <a:pt x="81328" y="1441264"/>
                </a:lnTo>
                <a:lnTo>
                  <a:pt x="83625" y="1437478"/>
                </a:lnTo>
                <a:cubicBezTo>
                  <a:pt x="83435" y="1434764"/>
                  <a:pt x="83246" y="1432049"/>
                  <a:pt x="83056" y="1429335"/>
                </a:cubicBezTo>
                <a:cubicBezTo>
                  <a:pt x="83172" y="1428557"/>
                  <a:pt x="83291" y="1427781"/>
                  <a:pt x="83407" y="1427003"/>
                </a:cubicBezTo>
                <a:cubicBezTo>
                  <a:pt x="84084" y="1422546"/>
                  <a:pt x="84674" y="1418148"/>
                  <a:pt x="84906" y="1413794"/>
                </a:cubicBezTo>
                <a:cubicBezTo>
                  <a:pt x="73390" y="1419520"/>
                  <a:pt x="84992" y="1377705"/>
                  <a:pt x="75678" y="1389757"/>
                </a:cubicBezTo>
                <a:cubicBezTo>
                  <a:pt x="74957" y="1366832"/>
                  <a:pt x="66282" y="1384318"/>
                  <a:pt x="74551" y="1356760"/>
                </a:cubicBezTo>
                <a:cubicBezTo>
                  <a:pt x="72160" y="1327675"/>
                  <a:pt x="66061" y="1251589"/>
                  <a:pt x="61331" y="1215246"/>
                </a:cubicBezTo>
                <a:cubicBezTo>
                  <a:pt x="48696" y="1178057"/>
                  <a:pt x="52517" y="1164292"/>
                  <a:pt x="46176" y="1138699"/>
                </a:cubicBezTo>
                <a:cubicBezTo>
                  <a:pt x="43091" y="1088911"/>
                  <a:pt x="27949" y="1091674"/>
                  <a:pt x="39077" y="1069753"/>
                </a:cubicBezTo>
                <a:cubicBezTo>
                  <a:pt x="36360" y="1036358"/>
                  <a:pt x="22533" y="1065337"/>
                  <a:pt x="27015" y="1030325"/>
                </a:cubicBezTo>
                <a:cubicBezTo>
                  <a:pt x="25199" y="1029239"/>
                  <a:pt x="7014" y="1004953"/>
                  <a:pt x="5711" y="1002694"/>
                </a:cubicBezTo>
                <a:lnTo>
                  <a:pt x="4782" y="959024"/>
                </a:lnTo>
                <a:lnTo>
                  <a:pt x="4956" y="955844"/>
                </a:lnTo>
                <a:lnTo>
                  <a:pt x="0" y="935724"/>
                </a:lnTo>
                <a:lnTo>
                  <a:pt x="396" y="935045"/>
                </a:lnTo>
                <a:cubicBezTo>
                  <a:pt x="1170" y="933065"/>
                  <a:pt x="1530" y="930734"/>
                  <a:pt x="1027" y="927619"/>
                </a:cubicBezTo>
                <a:cubicBezTo>
                  <a:pt x="2171" y="918238"/>
                  <a:pt x="7071" y="890403"/>
                  <a:pt x="7257" y="878755"/>
                </a:cubicBezTo>
                <a:cubicBezTo>
                  <a:pt x="5425" y="872157"/>
                  <a:pt x="3693" y="865113"/>
                  <a:pt x="2142" y="857732"/>
                </a:cubicBezTo>
                <a:lnTo>
                  <a:pt x="1365" y="798432"/>
                </a:lnTo>
                <a:lnTo>
                  <a:pt x="10445" y="736329"/>
                </a:lnTo>
                <a:cubicBezTo>
                  <a:pt x="10644" y="713358"/>
                  <a:pt x="14017" y="693468"/>
                  <a:pt x="11638" y="674025"/>
                </a:cubicBezTo>
                <a:cubicBezTo>
                  <a:pt x="14263" y="666128"/>
                  <a:pt x="7702" y="658684"/>
                  <a:pt x="3774" y="651467"/>
                </a:cubicBezTo>
                <a:cubicBezTo>
                  <a:pt x="5085" y="630031"/>
                  <a:pt x="18313" y="624842"/>
                  <a:pt x="13938" y="611257"/>
                </a:cubicBezTo>
                <a:cubicBezTo>
                  <a:pt x="23010" y="599213"/>
                  <a:pt x="19548" y="598502"/>
                  <a:pt x="16950" y="592841"/>
                </a:cubicBezTo>
                <a:cubicBezTo>
                  <a:pt x="16888" y="592573"/>
                  <a:pt x="16826" y="592303"/>
                  <a:pt x="16764" y="592034"/>
                </a:cubicBezTo>
                <a:lnTo>
                  <a:pt x="18062" y="590387"/>
                </a:lnTo>
                <a:lnTo>
                  <a:pt x="18662" y="586980"/>
                </a:lnTo>
                <a:cubicBezTo>
                  <a:pt x="18533" y="583880"/>
                  <a:pt x="18403" y="580781"/>
                  <a:pt x="18274" y="577681"/>
                </a:cubicBezTo>
                <a:cubicBezTo>
                  <a:pt x="18115" y="576515"/>
                  <a:pt x="17955" y="575348"/>
                  <a:pt x="17796" y="574183"/>
                </a:cubicBezTo>
                <a:cubicBezTo>
                  <a:pt x="17589" y="571773"/>
                  <a:pt x="17612" y="570172"/>
                  <a:pt x="17805" y="569065"/>
                </a:cubicBezTo>
                <a:lnTo>
                  <a:pt x="17912" y="568936"/>
                </a:lnTo>
                <a:cubicBezTo>
                  <a:pt x="17845" y="567338"/>
                  <a:pt x="29209" y="573362"/>
                  <a:pt x="29143" y="571763"/>
                </a:cubicBezTo>
                <a:cubicBezTo>
                  <a:pt x="28562" y="563674"/>
                  <a:pt x="16337" y="548181"/>
                  <a:pt x="15392" y="540689"/>
                </a:cubicBezTo>
                <a:cubicBezTo>
                  <a:pt x="21346" y="534352"/>
                  <a:pt x="14313" y="506665"/>
                  <a:pt x="25536" y="509696"/>
                </a:cubicBezTo>
                <a:cubicBezTo>
                  <a:pt x="24595" y="499588"/>
                  <a:pt x="19934" y="493475"/>
                  <a:pt x="27295" y="496878"/>
                </a:cubicBezTo>
                <a:cubicBezTo>
                  <a:pt x="27196" y="493551"/>
                  <a:pt x="27823" y="491500"/>
                  <a:pt x="28803" y="490032"/>
                </a:cubicBezTo>
                <a:lnTo>
                  <a:pt x="29265" y="489607"/>
                </a:lnTo>
                <a:cubicBezTo>
                  <a:pt x="28500" y="481587"/>
                  <a:pt x="25372" y="452075"/>
                  <a:pt x="24211" y="441905"/>
                </a:cubicBezTo>
                <a:cubicBezTo>
                  <a:pt x="23574" y="437467"/>
                  <a:pt x="22937" y="433030"/>
                  <a:pt x="22300" y="428592"/>
                </a:cubicBezTo>
                <a:lnTo>
                  <a:pt x="22699" y="427306"/>
                </a:lnTo>
                <a:lnTo>
                  <a:pt x="28219" y="418090"/>
                </a:lnTo>
                <a:cubicBezTo>
                  <a:pt x="27250" y="415121"/>
                  <a:pt x="18397" y="412494"/>
                  <a:pt x="16799" y="410365"/>
                </a:cubicBezTo>
                <a:cubicBezTo>
                  <a:pt x="25342" y="378983"/>
                  <a:pt x="17525" y="349373"/>
                  <a:pt x="19002" y="315310"/>
                </a:cubicBezTo>
                <a:cubicBezTo>
                  <a:pt x="15978" y="276813"/>
                  <a:pt x="16726" y="257569"/>
                  <a:pt x="14356" y="235298"/>
                </a:cubicBezTo>
                <a:cubicBezTo>
                  <a:pt x="14223" y="231626"/>
                  <a:pt x="13137" y="201873"/>
                  <a:pt x="17876" y="207989"/>
                </a:cubicBezTo>
                <a:cubicBezTo>
                  <a:pt x="17051" y="174826"/>
                  <a:pt x="20805" y="126304"/>
                  <a:pt x="19885" y="92237"/>
                </a:cubicBezTo>
                <a:cubicBezTo>
                  <a:pt x="31141" y="70340"/>
                  <a:pt x="10251" y="49317"/>
                  <a:pt x="12357" y="26606"/>
                </a:cubicBezTo>
                <a:cubicBezTo>
                  <a:pt x="7176" y="29713"/>
                  <a:pt x="8629" y="17064"/>
                  <a:pt x="9916" y="3483"/>
                </a:cubicBezTo>
                <a:close/>
              </a:path>
            </a:pathLst>
          </a:custGeom>
        </p:spPr>
      </p:pic>
    </p:spTree>
    <p:extLst>
      <p:ext uri="{BB962C8B-B14F-4D97-AF65-F5344CB8AC3E}">
        <p14:creationId xmlns:p14="http://schemas.microsoft.com/office/powerpoint/2010/main" val="368128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E545F-25F4-6807-98CE-F76DC4D20DF3}"/>
              </a:ext>
            </a:extLst>
          </p:cNvPr>
          <p:cNvSpPr>
            <a:spLocks noGrp="1"/>
          </p:cNvSpPr>
          <p:nvPr>
            <p:ph type="title"/>
          </p:nvPr>
        </p:nvSpPr>
        <p:spPr>
          <a:xfrm>
            <a:off x="0" y="161925"/>
            <a:ext cx="12192000" cy="1171116"/>
          </a:xfrm>
        </p:spPr>
        <p:txBody>
          <a:bodyPr>
            <a:normAutofit/>
          </a:bodyPr>
          <a:lstStyle/>
          <a:p>
            <a:pPr algn="ctr"/>
            <a:r>
              <a:rPr lang="en-US" b="1" kern="1800" dirty="0">
                <a:latin typeface="Times New Roman" panose="02020603050405020304" pitchFamily="18" charset="0"/>
                <a:ea typeface="Times New Roman" panose="02020603050405020304" pitchFamily="18" charset="0"/>
                <a:cs typeface="Times New Roman" panose="02020603050405020304" pitchFamily="18" charset="0"/>
              </a:rPr>
              <a:t>Topics</a:t>
            </a:r>
            <a:endParaRPr lang="en-US" dirty="0"/>
          </a:p>
        </p:txBody>
      </p:sp>
      <p:sp>
        <p:nvSpPr>
          <p:cNvPr id="9" name="Content Placeholder 8">
            <a:extLst>
              <a:ext uri="{FF2B5EF4-FFF2-40B4-BE49-F238E27FC236}">
                <a16:creationId xmlns:a16="http://schemas.microsoft.com/office/drawing/2014/main" id="{3A4E223E-6944-CDFC-723A-D228AE906066}"/>
              </a:ext>
            </a:extLst>
          </p:cNvPr>
          <p:cNvSpPr>
            <a:spLocks noGrp="1"/>
          </p:cNvSpPr>
          <p:nvPr>
            <p:ph idx="1"/>
          </p:nvPr>
        </p:nvSpPr>
        <p:spPr>
          <a:xfrm>
            <a:off x="690623" y="1185864"/>
            <a:ext cx="5405378" cy="5672136"/>
          </a:xfrm>
        </p:spPr>
        <p:txBody>
          <a:bodyPr>
            <a:normAutofit fontScale="92500"/>
          </a:bodyPr>
          <a:lstStyle/>
          <a:p>
            <a:pPr>
              <a:lnSpc>
                <a:spcPct val="150000"/>
              </a:lnSpc>
            </a:pPr>
            <a:r>
              <a:rPr lang="en-US" sz="3000" b="1" dirty="0">
                <a:effectLst/>
                <a:latin typeface="Times New Roman" panose="02020603050405020304" pitchFamily="18" charset="0"/>
                <a:cs typeface="Times New Roman" panose="02020603050405020304" pitchFamily="18" charset="0"/>
              </a:rPr>
              <a:t>Early Totem Poles</a:t>
            </a:r>
          </a:p>
          <a:p>
            <a:pPr>
              <a:lnSpc>
                <a:spcPct val="150000"/>
              </a:lnSpc>
            </a:pPr>
            <a:r>
              <a:rPr lang="en-US" sz="3000" b="1" dirty="0">
                <a:latin typeface="Times New Roman" panose="02020603050405020304" pitchFamily="18" charset="0"/>
                <a:cs typeface="Times New Roman" panose="02020603050405020304" pitchFamily="18" charset="0"/>
              </a:rPr>
              <a:t>The Golden Age of Totems</a:t>
            </a:r>
          </a:p>
          <a:p>
            <a:pPr>
              <a:lnSpc>
                <a:spcPct val="150000"/>
              </a:lnSpc>
            </a:pPr>
            <a:r>
              <a:rPr lang="en-US" sz="3000" b="1" dirty="0">
                <a:latin typeface="Times New Roman" panose="02020603050405020304" pitchFamily="18" charset="0"/>
                <a:cs typeface="Times New Roman" panose="02020603050405020304" pitchFamily="18" charset="0"/>
              </a:rPr>
              <a:t>Smallpox Outbreak</a:t>
            </a:r>
          </a:p>
          <a:p>
            <a:pPr>
              <a:lnSpc>
                <a:spcPct val="150000"/>
              </a:lnSpc>
            </a:pPr>
            <a:r>
              <a:rPr lang="en-US" sz="3000" b="1" dirty="0">
                <a:latin typeface="Times New Roman" panose="02020603050405020304" pitchFamily="18" charset="0"/>
                <a:cs typeface="Times New Roman" panose="02020603050405020304" pitchFamily="18" charset="0"/>
              </a:rPr>
              <a:t>Totem Heritage Center</a:t>
            </a:r>
          </a:p>
          <a:p>
            <a:pPr>
              <a:lnSpc>
                <a:spcPct val="150000"/>
              </a:lnSpc>
            </a:pPr>
            <a:r>
              <a:rPr lang="en-US" sz="3000" b="1" kern="1800" dirty="0">
                <a:latin typeface="Times New Roman" panose="02020603050405020304" pitchFamily="18" charset="0"/>
                <a:ea typeface="Times New Roman" panose="02020603050405020304" pitchFamily="18" charset="0"/>
                <a:cs typeface="Times New Roman" panose="02020603050405020304" pitchFamily="18" charset="0"/>
              </a:rPr>
              <a:t>Alaska Native Peoples</a:t>
            </a:r>
          </a:p>
          <a:p>
            <a:pPr>
              <a:lnSpc>
                <a:spcPct val="150000"/>
              </a:lnSpc>
            </a:pPr>
            <a:r>
              <a:rPr lang="en-US" sz="3000" b="1" kern="1800" dirty="0">
                <a:effectLst/>
                <a:latin typeface="Times New Roman" panose="02020603050405020304" pitchFamily="18" charset="0"/>
                <a:ea typeface="Times New Roman" panose="02020603050405020304" pitchFamily="18" charset="0"/>
                <a:cs typeface="Times New Roman" panose="02020603050405020304" pitchFamily="18" charset="0"/>
              </a:rPr>
              <a:t>Design Inspiration</a:t>
            </a:r>
          </a:p>
          <a:p>
            <a:pPr>
              <a:lnSpc>
                <a:spcPct val="150000"/>
              </a:lnSpc>
            </a:pPr>
            <a:r>
              <a:rPr lang="en-US" sz="3000" b="1" kern="100" dirty="0">
                <a:effectLst/>
                <a:latin typeface="Times New Roman" panose="02020603050405020304" pitchFamily="18" charset="0"/>
                <a:ea typeface="Aptos" panose="020B0004020202020204" pitchFamily="34" charset="0"/>
                <a:cs typeface="Times New Roman" panose="02020603050405020304" pitchFamily="18" charset="0"/>
              </a:rPr>
              <a:t>Different Clans</a:t>
            </a:r>
            <a:r>
              <a:rPr lang="en-US" sz="3000" b="1" kern="1800" dirty="0">
                <a:latin typeface="Times New Roman" panose="02020603050405020304" pitchFamily="18" charset="0"/>
                <a:ea typeface="Aptos" panose="020B0004020202020204" pitchFamily="34" charset="0"/>
                <a:cs typeface="Times New Roman" panose="02020603050405020304" pitchFamily="18" charset="0"/>
              </a:rPr>
              <a:t> - Different Styles</a:t>
            </a:r>
          </a:p>
          <a:p>
            <a:endParaRPr lang="en-US" b="1" kern="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b="1" kern="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b="1" kern="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b="1" kern="18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E82C54F-BB8D-F570-3830-50C4ABFBBCED}"/>
              </a:ext>
            </a:extLst>
          </p:cNvPr>
          <p:cNvSpPr txBox="1"/>
          <p:nvPr/>
        </p:nvSpPr>
        <p:spPr>
          <a:xfrm>
            <a:off x="6218635" y="1228890"/>
            <a:ext cx="5973365" cy="5185522"/>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US" sz="2800" b="1" kern="1800" dirty="0">
                <a:effectLst/>
                <a:latin typeface="Times New Roman" panose="02020603050405020304" pitchFamily="18" charset="0"/>
                <a:ea typeface="Times New Roman" panose="02020603050405020304" pitchFamily="18" charset="0"/>
                <a:cs typeface="Times New Roman" panose="02020603050405020304" pitchFamily="18" charset="0"/>
              </a:rPr>
              <a:t>Totem Size</a:t>
            </a:r>
          </a:p>
          <a:p>
            <a:pPr marL="457200" indent="-457200">
              <a:lnSpc>
                <a:spcPct val="150000"/>
              </a:lnSpc>
              <a:buFont typeface="Arial" panose="020B0604020202020204" pitchFamily="34" charset="0"/>
              <a:buChar char="•"/>
            </a:pPr>
            <a:r>
              <a:rPr lang="en-US" sz="2800" b="1" kern="1800" dirty="0">
                <a:effectLst/>
                <a:latin typeface="Times New Roman" panose="02020603050405020304" pitchFamily="18" charset="0"/>
                <a:ea typeface="Times New Roman" panose="02020603050405020304" pitchFamily="18" charset="0"/>
                <a:cs typeface="Times New Roman" panose="02020603050405020304" pitchFamily="18" charset="0"/>
              </a:rPr>
              <a:t>Tree Selection</a:t>
            </a:r>
          </a:p>
          <a:p>
            <a:pPr marL="457200" indent="-457200">
              <a:lnSpc>
                <a:spcPct val="150000"/>
              </a:lnSpc>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Types of Totem Poles</a:t>
            </a:r>
            <a:endParaRPr lang="en-US" sz="2800" b="1" kern="1800" dirty="0">
              <a:latin typeface="Times New Roman" panose="02020603050405020304" pitchFamily="18" charset="0"/>
              <a:cs typeface="Times New Roman" panose="02020603050405020304" pitchFamily="18" charset="0"/>
            </a:endParaRPr>
          </a:p>
          <a:p>
            <a:pPr marL="457200" indent="-457200">
              <a:lnSpc>
                <a:spcPct val="150000"/>
              </a:lnSpc>
              <a:buFont typeface="Arial" panose="020B0604020202020204" pitchFamily="34" charset="0"/>
              <a:buChar char="•"/>
            </a:pPr>
            <a:r>
              <a:rPr lang="en-US" sz="2800" b="1" kern="1800" dirty="0">
                <a:effectLst/>
                <a:latin typeface="Times New Roman" panose="02020603050405020304" pitchFamily="18" charset="0"/>
                <a:ea typeface="Times New Roman" panose="02020603050405020304" pitchFamily="18" charset="0"/>
                <a:cs typeface="Times New Roman" panose="02020603050405020304" pitchFamily="18" charset="0"/>
              </a:rPr>
              <a:t>Carving Process</a:t>
            </a:r>
          </a:p>
          <a:p>
            <a:pPr marL="457200" indent="-457200">
              <a:lnSpc>
                <a:spcPct val="150000"/>
              </a:lnSpc>
              <a:buFont typeface="Arial" panose="020B0604020202020204" pitchFamily="34" charset="0"/>
              <a:buChar char="•"/>
            </a:pPr>
            <a:r>
              <a:rPr lang="en-US" sz="2800" b="1" kern="1800" dirty="0">
                <a:effectLst/>
                <a:latin typeface="Times New Roman" panose="02020603050405020304" pitchFamily="18" charset="0"/>
                <a:ea typeface="Times New Roman" panose="02020603050405020304" pitchFamily="18" charset="0"/>
                <a:cs typeface="Times New Roman" panose="02020603050405020304" pitchFamily="18" charset="0"/>
              </a:rPr>
              <a:t>The Moiety</a:t>
            </a:r>
          </a:p>
          <a:p>
            <a:pPr marL="457200" indent="-457200">
              <a:lnSpc>
                <a:spcPct val="150000"/>
              </a:lnSpc>
              <a:buFont typeface="Arial" panose="020B0604020202020204" pitchFamily="34" charset="0"/>
              <a:buChar char="•"/>
            </a:pPr>
            <a:r>
              <a:rPr lang="en-US" sz="2800" b="1" kern="1800" dirty="0">
                <a:effectLst/>
                <a:latin typeface="Times New Roman" panose="02020603050405020304" pitchFamily="18" charset="0"/>
                <a:ea typeface="Times New Roman" panose="02020603050405020304" pitchFamily="18" charset="0"/>
                <a:cs typeface="Times New Roman" panose="02020603050405020304" pitchFamily="18" charset="0"/>
              </a:rPr>
              <a:t>Alaska Native People</a:t>
            </a:r>
          </a:p>
          <a:p>
            <a:pPr marL="457200" indent="-457200">
              <a:lnSpc>
                <a:spcPct val="150000"/>
              </a:lnSpc>
              <a:buFont typeface="Arial" panose="020B0604020202020204" pitchFamily="34" charset="0"/>
              <a:buChar char="•"/>
            </a:pPr>
            <a:r>
              <a:rPr lang="en-US" sz="2800" b="1" kern="1800" dirty="0">
                <a:effectLst/>
                <a:latin typeface="Times New Roman" panose="02020603050405020304" pitchFamily="18" charset="0"/>
                <a:ea typeface="Times New Roman" panose="02020603050405020304" pitchFamily="18" charset="0"/>
                <a:cs typeface="Times New Roman" panose="02020603050405020304" pitchFamily="18" charset="0"/>
              </a:rPr>
              <a:t>Clan Animals</a:t>
            </a:r>
          </a:p>
          <a:p>
            <a:pPr marL="457200" indent="-457200">
              <a:lnSpc>
                <a:spcPct val="150000"/>
              </a:lnSpc>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Totem Heritage Center</a:t>
            </a:r>
            <a:endParaRPr lang="en-US" sz="2800" b="1" kern="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560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E545F-25F4-6807-98CE-F76DC4D20DF3}"/>
              </a:ext>
            </a:extLst>
          </p:cNvPr>
          <p:cNvSpPr>
            <a:spLocks noGrp="1"/>
          </p:cNvSpPr>
          <p:nvPr>
            <p:ph type="title"/>
          </p:nvPr>
        </p:nvSpPr>
        <p:spPr>
          <a:xfrm>
            <a:off x="0" y="121298"/>
            <a:ext cx="7677150" cy="1325563"/>
          </a:xfrm>
        </p:spPr>
        <p:txBody>
          <a:bodyPr>
            <a:normAutofit/>
          </a:bodyPr>
          <a:lstStyle/>
          <a:p>
            <a:pPr algn="ctr"/>
            <a:r>
              <a:rPr lang="en-US" b="1" kern="1800" dirty="0">
                <a:effectLst/>
                <a:latin typeface="Times New Roman" panose="02020603050405020304" pitchFamily="18" charset="0"/>
                <a:ea typeface="Times New Roman" panose="02020603050405020304" pitchFamily="18" charset="0"/>
                <a:cs typeface="Times New Roman" panose="02020603050405020304" pitchFamily="18" charset="0"/>
              </a:rPr>
              <a:t>Clan Animals </a:t>
            </a:r>
            <a:r>
              <a:rPr lang="en-US" sz="2800" b="1" kern="1800" dirty="0">
                <a:effectLst/>
                <a:latin typeface="Times New Roman" panose="02020603050405020304" pitchFamily="18" charset="0"/>
                <a:ea typeface="Times New Roman" panose="02020603050405020304" pitchFamily="18" charset="0"/>
                <a:cs typeface="Times New Roman" panose="02020603050405020304" pitchFamily="18" charset="0"/>
              </a:rPr>
              <a:t>Cont.</a:t>
            </a:r>
            <a:endParaRPr lang="en-US" sz="2800" dirty="0"/>
          </a:p>
        </p:txBody>
      </p:sp>
      <p:sp>
        <p:nvSpPr>
          <p:cNvPr id="3" name="Content Placeholder 2">
            <a:extLst>
              <a:ext uri="{FF2B5EF4-FFF2-40B4-BE49-F238E27FC236}">
                <a16:creationId xmlns:a16="http://schemas.microsoft.com/office/drawing/2014/main" id="{EC349014-FEF8-B8A5-1CC8-A326F137B670}"/>
              </a:ext>
            </a:extLst>
          </p:cNvPr>
          <p:cNvSpPr>
            <a:spLocks noGrp="1"/>
          </p:cNvSpPr>
          <p:nvPr>
            <p:ph idx="1"/>
          </p:nvPr>
        </p:nvSpPr>
        <p:spPr>
          <a:xfrm>
            <a:off x="1" y="1300766"/>
            <a:ext cx="7677150" cy="5557234"/>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The animals used in totem poles are incredibly significant in Alaskan Native culture, especially in regard to maintaining cultural and environmental balance. While not an act of religious discipline, the time and energy put into the carving of these huge structures demonstrates the significance specific animals have represented for Alaskan Native communities. </a:t>
            </a:r>
          </a:p>
          <a:p>
            <a:r>
              <a:rPr lang="en-US" sz="2400" dirty="0">
                <a:latin typeface="Times New Roman" panose="02020603050405020304" pitchFamily="18" charset="0"/>
                <a:cs typeface="Times New Roman" panose="02020603050405020304" pitchFamily="18" charset="0"/>
              </a:rPr>
              <a:t>The variation and specification in meaning and origin story for the wildlife in each clan acts as a reminder that animals have changed human interactions since the beginning of community development in Alaska. Without the constant presence and the involvement that animals have with humans, totem poles would be empty creations. </a:t>
            </a:r>
          </a:p>
          <a:p>
            <a:r>
              <a:rPr lang="en-US" sz="2400" dirty="0">
                <a:latin typeface="Times New Roman" panose="02020603050405020304" pitchFamily="18" charset="0"/>
                <a:cs typeface="Times New Roman" panose="02020603050405020304" pitchFamily="18" charset="0"/>
              </a:rPr>
              <a:t>With the ever-growing need for balance between humans and animal kingdoms, totem poles act as a constant reminder that humanity would be insignificant without their relationship to animals.</a:t>
            </a:r>
          </a:p>
          <a:p>
            <a:pPr marL="0" indent="0">
              <a:buNone/>
            </a:pPr>
            <a:endParaRPr lang="en-US" dirty="0"/>
          </a:p>
        </p:txBody>
      </p:sp>
      <p:pic>
        <p:nvPicPr>
          <p:cNvPr id="6" name="Picture 5" descr="A totem pole with a bird face&#10;&#10;Description automatically generated">
            <a:extLst>
              <a:ext uri="{FF2B5EF4-FFF2-40B4-BE49-F238E27FC236}">
                <a16:creationId xmlns:a16="http://schemas.microsoft.com/office/drawing/2014/main" id="{09946663-DA06-14A2-3512-E4B92E9CFF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7150" y="0"/>
            <a:ext cx="4514850" cy="6772275"/>
          </a:xfrm>
          <a:prstGeom prst="rect">
            <a:avLst/>
          </a:prstGeom>
        </p:spPr>
      </p:pic>
    </p:spTree>
    <p:extLst>
      <p:ext uri="{BB962C8B-B14F-4D97-AF65-F5344CB8AC3E}">
        <p14:creationId xmlns:p14="http://schemas.microsoft.com/office/powerpoint/2010/main" val="315112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E545F-25F4-6807-98CE-F76DC4D20DF3}"/>
              </a:ext>
            </a:extLst>
          </p:cNvPr>
          <p:cNvSpPr>
            <a:spLocks noGrp="1"/>
          </p:cNvSpPr>
          <p:nvPr>
            <p:ph type="title"/>
          </p:nvPr>
        </p:nvSpPr>
        <p:spPr>
          <a:xfrm>
            <a:off x="0" y="365125"/>
            <a:ext cx="12192000" cy="1109345"/>
          </a:xfrm>
        </p:spPr>
        <p:txBody>
          <a:bodyPr>
            <a:normAutofit/>
          </a:bodyPr>
          <a:lstStyle/>
          <a:p>
            <a:pPr algn="ctr"/>
            <a:r>
              <a:rPr lang="en-US" b="1" dirty="0">
                <a:latin typeface="Times New Roman" panose="02020603050405020304" pitchFamily="18" charset="0"/>
                <a:cs typeface="Times New Roman" panose="02020603050405020304" pitchFamily="18" charset="0"/>
              </a:rPr>
              <a:t>Totem Heritage Center</a:t>
            </a:r>
            <a:endParaRPr lang="en-US" b="1" dirty="0"/>
          </a:p>
        </p:txBody>
      </p:sp>
      <p:sp>
        <p:nvSpPr>
          <p:cNvPr id="3" name="Content Placeholder 2">
            <a:extLst>
              <a:ext uri="{FF2B5EF4-FFF2-40B4-BE49-F238E27FC236}">
                <a16:creationId xmlns:a16="http://schemas.microsoft.com/office/drawing/2014/main" id="{EC349014-FEF8-B8A5-1CC8-A326F137B670}"/>
              </a:ext>
            </a:extLst>
          </p:cNvPr>
          <p:cNvSpPr>
            <a:spLocks noGrp="1"/>
          </p:cNvSpPr>
          <p:nvPr>
            <p:ph idx="1"/>
          </p:nvPr>
        </p:nvSpPr>
        <p:spPr>
          <a:xfrm>
            <a:off x="286439" y="1474470"/>
            <a:ext cx="11534660" cy="1294488"/>
          </a:xfrm>
        </p:spPr>
        <p:txBody>
          <a:bodyPr>
            <a:normAutofit/>
          </a:bodyPr>
          <a:lstStyle/>
          <a:p>
            <a:r>
              <a:rPr lang="en-US" dirty="0">
                <a:latin typeface="Times New Roman" panose="02020603050405020304" pitchFamily="18" charset="0"/>
                <a:cs typeface="Times New Roman" panose="02020603050405020304" pitchFamily="18" charset="0"/>
              </a:rPr>
              <a:t>The Totem Heritage Center houses 33 poles in a climate-controlled environment, 16 of which are on permanent display. Photos of the old village sites help you imagine these poles as they stood originally. </a:t>
            </a:r>
          </a:p>
        </p:txBody>
      </p:sp>
      <p:pic>
        <p:nvPicPr>
          <p:cNvPr id="5" name="Picture 4" descr="A group of carved wooden poles&#10;&#10;Description automatically generated">
            <a:extLst>
              <a:ext uri="{FF2B5EF4-FFF2-40B4-BE49-F238E27FC236}">
                <a16:creationId xmlns:a16="http://schemas.microsoft.com/office/drawing/2014/main" id="{0E8A16CC-38E5-E157-2F92-3846B86BAA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68958"/>
            <a:ext cx="7286488" cy="4089042"/>
          </a:xfrm>
          <a:prstGeom prst="rect">
            <a:avLst/>
          </a:prstGeom>
        </p:spPr>
      </p:pic>
      <p:sp>
        <p:nvSpPr>
          <p:cNvPr id="8" name="TextBox 7">
            <a:extLst>
              <a:ext uri="{FF2B5EF4-FFF2-40B4-BE49-F238E27FC236}">
                <a16:creationId xmlns:a16="http://schemas.microsoft.com/office/drawing/2014/main" id="{894F477E-6DB4-FDC2-BEA9-D2523B246331}"/>
              </a:ext>
            </a:extLst>
          </p:cNvPr>
          <p:cNvSpPr txBox="1"/>
          <p:nvPr/>
        </p:nvSpPr>
        <p:spPr>
          <a:xfrm>
            <a:off x="7378700" y="2768958"/>
            <a:ext cx="4728838" cy="2677656"/>
          </a:xfrm>
          <a:prstGeom prst="rect">
            <a:avLst/>
          </a:prstGeom>
          <a:noFill/>
        </p:spPr>
        <p:txBody>
          <a:bodyPr wrap="square">
            <a:spAutoFit/>
          </a:bodyPr>
          <a:lstStyle/>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Native artifacts such as baskets, masks, and regalia give additional insight into the artistry and cultural heritage of the Tlingit, Haida and Tsimshian.</a:t>
            </a:r>
            <a:endParaRPr lang="en-US" sz="2800" dirty="0"/>
          </a:p>
        </p:txBody>
      </p:sp>
    </p:spTree>
    <p:extLst>
      <p:ext uri="{BB962C8B-B14F-4D97-AF65-F5344CB8AC3E}">
        <p14:creationId xmlns:p14="http://schemas.microsoft.com/office/powerpoint/2010/main" val="424989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E545F-25F4-6807-98CE-F76DC4D20DF3}"/>
              </a:ext>
            </a:extLst>
          </p:cNvPr>
          <p:cNvSpPr>
            <a:spLocks noGrp="1"/>
          </p:cNvSpPr>
          <p:nvPr>
            <p:ph type="title"/>
          </p:nvPr>
        </p:nvSpPr>
        <p:spPr>
          <a:xfrm>
            <a:off x="0" y="365125"/>
            <a:ext cx="12188952" cy="1109345"/>
          </a:xfrm>
        </p:spPr>
        <p:txBody>
          <a:bodyPr>
            <a:normAutofit/>
          </a:bodyPr>
          <a:lstStyle/>
          <a:p>
            <a:pPr algn="ctr"/>
            <a:r>
              <a:rPr lang="en-US" b="1" dirty="0">
                <a:latin typeface="Times New Roman" panose="02020603050405020304" pitchFamily="18" charset="0"/>
                <a:cs typeface="Times New Roman" panose="02020603050405020304" pitchFamily="18" charset="0"/>
              </a:rPr>
              <a:t>Getting to Totem Heritage Center</a:t>
            </a:r>
            <a:endParaRPr lang="en-US" dirty="0"/>
          </a:p>
        </p:txBody>
      </p:sp>
      <p:sp>
        <p:nvSpPr>
          <p:cNvPr id="3" name="Content Placeholder 2">
            <a:extLst>
              <a:ext uri="{FF2B5EF4-FFF2-40B4-BE49-F238E27FC236}">
                <a16:creationId xmlns:a16="http://schemas.microsoft.com/office/drawing/2014/main" id="{EC349014-FEF8-B8A5-1CC8-A326F137B670}"/>
              </a:ext>
            </a:extLst>
          </p:cNvPr>
          <p:cNvSpPr>
            <a:spLocks noGrp="1"/>
          </p:cNvSpPr>
          <p:nvPr>
            <p:ph idx="1"/>
          </p:nvPr>
        </p:nvSpPr>
        <p:spPr>
          <a:xfrm>
            <a:off x="193183" y="1474470"/>
            <a:ext cx="11727068" cy="5383530"/>
          </a:xfrm>
        </p:spPr>
        <p:txBody>
          <a:bodyPr>
            <a:normAutofit/>
          </a:bodyPr>
          <a:lstStyle/>
          <a:p>
            <a:pPr marL="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Take the free downtown shuttle or the city bus to get here or enjoy a 15 minute walk past the salmon ladder and across Ketchikan Creek to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Deermount</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Street. Totem Heritage Center is open every day (8 a.m. to 5 p.m.) from May through September. In the winter months it’s open Monday through Friday (1 p.m. to 5 p.m.).</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building with a totem pole&#10;&#10;Description automatically generated">
            <a:extLst>
              <a:ext uri="{FF2B5EF4-FFF2-40B4-BE49-F238E27FC236}">
                <a16:creationId xmlns:a16="http://schemas.microsoft.com/office/drawing/2014/main" id="{1E90A972-59EA-282D-56FA-99A30CA2F5D1}"/>
              </a:ext>
            </a:extLst>
          </p:cNvPr>
          <p:cNvPicPr>
            <a:picLocks noChangeAspect="1"/>
          </p:cNvPicPr>
          <p:nvPr/>
        </p:nvPicPr>
        <p:blipFill rotWithShape="1">
          <a:blip r:embed="rId2">
            <a:extLst>
              <a:ext uri="{28A0092B-C50C-407E-A947-70E740481C1C}">
                <a14:useLocalDpi xmlns:a14="http://schemas.microsoft.com/office/drawing/2010/main" val="0"/>
              </a:ext>
            </a:extLst>
          </a:blip>
          <a:srcRect t="11407"/>
          <a:stretch/>
        </p:blipFill>
        <p:spPr>
          <a:xfrm>
            <a:off x="6096000" y="3260034"/>
            <a:ext cx="6096000" cy="3591615"/>
          </a:xfrm>
          <a:prstGeom prst="rect">
            <a:avLst/>
          </a:prstGeom>
        </p:spPr>
      </p:pic>
      <p:pic>
        <p:nvPicPr>
          <p:cNvPr id="7" name="Picture 6" descr="A map of a city&#10;&#10;Description automatically generated">
            <a:extLst>
              <a:ext uri="{FF2B5EF4-FFF2-40B4-BE49-F238E27FC236}">
                <a16:creationId xmlns:a16="http://schemas.microsoft.com/office/drawing/2014/main" id="{801EA08F-CF49-B60B-C6C6-42ACB37ECFC4}"/>
              </a:ext>
            </a:extLst>
          </p:cNvPr>
          <p:cNvPicPr>
            <a:picLocks noChangeAspect="1"/>
          </p:cNvPicPr>
          <p:nvPr/>
        </p:nvPicPr>
        <p:blipFill rotWithShape="1">
          <a:blip r:embed="rId3">
            <a:extLst>
              <a:ext uri="{28A0092B-C50C-407E-A947-70E740481C1C}">
                <a14:useLocalDpi xmlns:a14="http://schemas.microsoft.com/office/drawing/2010/main" val="0"/>
              </a:ext>
            </a:extLst>
          </a:blip>
          <a:srcRect t="7106"/>
          <a:stretch/>
        </p:blipFill>
        <p:spPr>
          <a:xfrm>
            <a:off x="-1183" y="3260035"/>
            <a:ext cx="6112484" cy="3597965"/>
          </a:xfrm>
          <a:prstGeom prst="rect">
            <a:avLst/>
          </a:prstGeom>
        </p:spPr>
      </p:pic>
    </p:spTree>
    <p:extLst>
      <p:ext uri="{BB962C8B-B14F-4D97-AF65-F5344CB8AC3E}">
        <p14:creationId xmlns:p14="http://schemas.microsoft.com/office/powerpoint/2010/main" val="586499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B8CCE-350A-6BB6-EA31-29A5C84E4239}"/>
              </a:ext>
            </a:extLst>
          </p:cNvPr>
          <p:cNvSpPr>
            <a:spLocks noGrp="1"/>
          </p:cNvSpPr>
          <p:nvPr>
            <p:ph type="title"/>
          </p:nvPr>
        </p:nvSpPr>
        <p:spPr>
          <a:xfrm>
            <a:off x="0" y="790221"/>
            <a:ext cx="12191979" cy="880533"/>
          </a:xfrm>
        </p:spPr>
        <p:txBody>
          <a:bodyPr anchor="t">
            <a:normAutofit/>
          </a:bodyPr>
          <a:lstStyle/>
          <a:p>
            <a:pPr algn="ctr"/>
            <a:r>
              <a:rPr lang="en-US" b="1" dirty="0">
                <a:latin typeface="Times New Roman" panose="02020603050405020304" pitchFamily="18" charset="0"/>
                <a:cs typeface="Times New Roman" panose="02020603050405020304" pitchFamily="18" charset="0"/>
              </a:rPr>
              <a:t>Thankyou for Coming!</a:t>
            </a:r>
          </a:p>
        </p:txBody>
      </p:sp>
      <p:sp>
        <p:nvSpPr>
          <p:cNvPr id="3" name="Content Placeholder 2">
            <a:extLst>
              <a:ext uri="{FF2B5EF4-FFF2-40B4-BE49-F238E27FC236}">
                <a16:creationId xmlns:a16="http://schemas.microsoft.com/office/drawing/2014/main" id="{2800DBC8-7BC7-EA18-ACBB-86B4CC4CBDBF}"/>
              </a:ext>
            </a:extLst>
          </p:cNvPr>
          <p:cNvSpPr>
            <a:spLocks noGrp="1"/>
          </p:cNvSpPr>
          <p:nvPr>
            <p:ph idx="1"/>
          </p:nvPr>
        </p:nvSpPr>
        <p:spPr>
          <a:xfrm>
            <a:off x="0" y="2020710"/>
            <a:ext cx="12192000" cy="4837290"/>
          </a:xfrm>
        </p:spPr>
        <p:txBody>
          <a:bodyPr>
            <a:normAutofit/>
          </a:bodyPr>
          <a:lstStyle/>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r>
              <a:rPr lang="en-US" sz="3600" b="1" dirty="0">
                <a:latin typeface="Times New Roman" panose="02020603050405020304" pitchFamily="18" charset="0"/>
                <a:cs typeface="Times New Roman" panose="02020603050405020304" pitchFamily="18" charset="0"/>
              </a:rPr>
              <a:t>I hope you enjoyed my talk!</a:t>
            </a:r>
          </a:p>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endParaRPr lang="en-US" sz="3600" dirty="0">
              <a:latin typeface="Times New Roman" panose="02020603050405020304" pitchFamily="18" charset="0"/>
              <a:cs typeface="Times New Roman" panose="02020603050405020304" pitchFamily="18" charset="0"/>
            </a:endParaRPr>
          </a:p>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r>
              <a:rPr lang="en-US" sz="3600" dirty="0">
                <a:latin typeface="Times New Roman" panose="02020603050405020304" pitchFamily="18" charset="0"/>
                <a:cs typeface="Times New Roman" panose="02020603050405020304" pitchFamily="18" charset="0"/>
              </a:rPr>
              <a:t>If you have any more questions, please ask.</a:t>
            </a:r>
          </a:p>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r>
              <a:rPr lang="en-US" sz="3600" dirty="0">
                <a:latin typeface="Times New Roman" panose="02020603050405020304" pitchFamily="18" charset="0"/>
                <a:cs typeface="Times New Roman" panose="02020603050405020304" pitchFamily="18" charset="0"/>
              </a:rPr>
              <a:t>I will do my best to answer them for you.</a:t>
            </a:r>
          </a:p>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r>
              <a:rPr lang="en-US" sz="3200" dirty="0">
                <a:latin typeface="Times New Roman" panose="02020603050405020304" pitchFamily="18" charset="0"/>
                <a:cs typeface="Times New Roman" panose="02020603050405020304" pitchFamily="18" charset="0"/>
              </a:rPr>
              <a:t>I can be reached by e-mail at </a:t>
            </a:r>
          </a:p>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r>
              <a:rPr lang="en-US" sz="3200" dirty="0">
                <a:latin typeface="Times New Roman" panose="02020603050405020304" pitchFamily="18" charset="0"/>
                <a:cs typeface="Times New Roman" panose="02020603050405020304" pitchFamily="18" charset="0"/>
              </a:rPr>
              <a:t>marcs@sonic.net</a:t>
            </a:r>
          </a:p>
          <a:p>
            <a:endParaRPr lang="en-US" sz="1800" dirty="0"/>
          </a:p>
        </p:txBody>
      </p:sp>
    </p:spTree>
    <p:extLst>
      <p:ext uri="{BB962C8B-B14F-4D97-AF65-F5344CB8AC3E}">
        <p14:creationId xmlns:p14="http://schemas.microsoft.com/office/powerpoint/2010/main" val="3369824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524641" y="1123162"/>
            <a:ext cx="9142720" cy="1384271"/>
          </a:xfrm>
        </p:spPr>
        <p:txBody>
          <a:bodyPr anchor="ctr"/>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215" y="2514600"/>
            <a:ext cx="12191573" cy="4343281"/>
          </a:xfrm>
        </p:spPr>
        <p:txBody>
          <a:bodyPr>
            <a:normAutofit/>
          </a:bodyPr>
          <a:lstStyle/>
          <a:p>
            <a:r>
              <a:rPr lang="en-US" sz="3600" dirty="0">
                <a:latin typeface="Times New Roman" panose="02020603050405020304" pitchFamily="18" charset="0"/>
                <a:cs typeface="Times New Roman" panose="02020603050405020304" pitchFamily="18" charset="0"/>
              </a:rPr>
              <a:t>My seminars are the result of many years of travel experience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combined with many hours of research over the internet.</a:t>
            </a:r>
          </a:p>
          <a:p>
            <a:r>
              <a:rPr lang="en-US" sz="3600" dirty="0">
                <a:latin typeface="Times New Roman" panose="02020603050405020304" pitchFamily="18" charset="0"/>
                <a:cs typeface="Times New Roman" panose="02020603050405020304" pitchFamily="18" charset="0"/>
              </a:rPr>
              <a:t>I would like to acknowledge the many sources I have accessed.</a:t>
            </a:r>
          </a:p>
          <a:p>
            <a:r>
              <a:rPr lang="en-US" sz="3600" dirty="0">
                <a:latin typeface="Times New Roman" panose="02020603050405020304" pitchFamily="18" charset="0"/>
                <a:cs typeface="Times New Roman" panose="02020603050405020304" pitchFamily="18" charset="0"/>
              </a:rPr>
              <a:t>These include: Wikipedia.com, B</a:t>
            </a:r>
            <a:r>
              <a:rPr lang="en-US" altLang="en-US" sz="3600" dirty="0">
                <a:latin typeface="Times New Roman" panose="02020603050405020304" pitchFamily="18" charset="0"/>
                <a:cs typeface="Times New Roman" panose="02020603050405020304" pitchFamily="18" charset="0"/>
              </a:rPr>
              <a:t>ritannica.com, and the </a:t>
            </a:r>
            <a:br>
              <a:rPr lang="en-US" altLang="en-US" sz="3600" dirty="0">
                <a:latin typeface="Times New Roman" panose="02020603050405020304" pitchFamily="18" charset="0"/>
                <a:cs typeface="Times New Roman" panose="02020603050405020304" pitchFamily="18" charset="0"/>
              </a:rPr>
            </a:br>
            <a:r>
              <a:rPr lang="en-US" altLang="en-US" sz="3600" dirty="0">
                <a:latin typeface="Times New Roman" panose="02020603050405020304" pitchFamily="18" charset="0"/>
                <a:cs typeface="Times New Roman" panose="02020603050405020304" pitchFamily="18" charset="0"/>
              </a:rPr>
              <a:t>various Museum, Park and Government websites</a:t>
            </a:r>
            <a:r>
              <a:rPr lang="en-US" altLang="en-US" sz="3600" dirty="0">
                <a:solidFill>
                  <a:srgbClr val="202124"/>
                </a:solidFill>
                <a:latin typeface="Times New Roman" panose="02020603050405020304" pitchFamily="18" charset="0"/>
                <a:cs typeface="Times New Roman" panose="02020603050405020304" pitchFamily="18" charset="0"/>
              </a:rPr>
              <a:t>.</a:t>
            </a:r>
            <a:br>
              <a:rPr lang="en-US" altLang="en-US" sz="3600" dirty="0">
                <a:solidFill>
                  <a:srgbClr val="202124"/>
                </a:solidFill>
                <a:latin typeface="Times New Roman" panose="02020603050405020304" pitchFamily="18" charset="0"/>
                <a:cs typeface="Times New Roman" panose="02020603050405020304" pitchFamily="18" charset="0"/>
              </a:rPr>
            </a:br>
            <a:endParaRPr lang="en-US" altLang="en-US" sz="3600" dirty="0">
              <a:solidFill>
                <a:srgbClr val="101518"/>
              </a:solidFill>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5" y="3276605"/>
            <a:ext cx="304790" cy="3047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7" tIns="45718" rIns="91437" bIns="45718" numCol="1" anchor="t" anchorCtr="0" compatLnSpc="1">
            <a:prstTxWarp prst="textNoShape">
              <a:avLst/>
            </a:prstTxWarp>
          </a:bodyPr>
          <a:lstStyle/>
          <a:p>
            <a:endParaRPr lang="en-US" sz="2177"/>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840" y="-274508"/>
            <a:ext cx="298409" cy="3047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7" tIns="45718" rIns="91437" bIns="45718" numCol="1" anchor="t" anchorCtr="0" compatLnSpc="1">
            <a:prstTxWarp prst="textNoShape">
              <a:avLst/>
            </a:prstTxWarp>
          </a:bodyPr>
          <a:lstStyle/>
          <a:p>
            <a:endParaRPr lang="en-US" sz="2177"/>
          </a:p>
        </p:txBody>
      </p:sp>
    </p:spTree>
    <p:extLst>
      <p:ext uri="{BB962C8B-B14F-4D97-AF65-F5344CB8AC3E}">
        <p14:creationId xmlns:p14="http://schemas.microsoft.com/office/powerpoint/2010/main" val="2201646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E545F-25F4-6807-98CE-F76DC4D20DF3}"/>
              </a:ext>
            </a:extLst>
          </p:cNvPr>
          <p:cNvSpPr>
            <a:spLocks noGrp="1"/>
          </p:cNvSpPr>
          <p:nvPr>
            <p:ph type="title"/>
          </p:nvPr>
        </p:nvSpPr>
        <p:spPr>
          <a:xfrm>
            <a:off x="0" y="264017"/>
            <a:ext cx="12192000" cy="1099640"/>
          </a:xfrm>
        </p:spPr>
        <p:txBody>
          <a:bodyPr>
            <a:normAutofit/>
          </a:bodyPr>
          <a:lstStyle/>
          <a:p>
            <a:pPr algn="ctr"/>
            <a:r>
              <a:rPr lang="en-US" b="1" dirty="0">
                <a:effectLst/>
                <a:latin typeface="Times New Roman" panose="02020603050405020304" pitchFamily="18" charset="0"/>
                <a:cs typeface="Times New Roman" panose="02020603050405020304" pitchFamily="18" charset="0"/>
              </a:rPr>
              <a:t>Early Totem Poles Were Billboards</a:t>
            </a:r>
          </a:p>
        </p:txBody>
      </p:sp>
      <p:sp>
        <p:nvSpPr>
          <p:cNvPr id="9" name="Content Placeholder 8">
            <a:extLst>
              <a:ext uri="{FF2B5EF4-FFF2-40B4-BE49-F238E27FC236}">
                <a16:creationId xmlns:a16="http://schemas.microsoft.com/office/drawing/2014/main" id="{3A4E223E-6944-CDFC-723A-D228AE906066}"/>
              </a:ext>
            </a:extLst>
          </p:cNvPr>
          <p:cNvSpPr>
            <a:spLocks noGrp="1"/>
          </p:cNvSpPr>
          <p:nvPr>
            <p:ph idx="1"/>
          </p:nvPr>
        </p:nvSpPr>
        <p:spPr>
          <a:xfrm>
            <a:off x="4551572" y="1586429"/>
            <a:ext cx="6442694" cy="5007554"/>
          </a:xfrm>
        </p:spPr>
        <p:txBody>
          <a:bodyPr>
            <a:noAutofit/>
          </a:bodyPr>
          <a:lstStyle/>
          <a:p>
            <a:r>
              <a:rPr lang="en-US" sz="2400" dirty="0">
                <a:latin typeface="Times New Roman" panose="02020603050405020304" pitchFamily="18" charset="0"/>
                <a:cs typeface="Times New Roman" panose="02020603050405020304" pitchFamily="18" charset="0"/>
              </a:rPr>
              <a:t>The totem pole is the most well-known type of art made by Alaskan Natives. No Alaska vacation is complete without seeing a few totem poles. Since they were first noticed by European explorers in the 1700s, totem poles have been misunderstood. </a:t>
            </a:r>
          </a:p>
          <a:p>
            <a:r>
              <a:rPr lang="en-US" sz="2400" dirty="0">
                <a:latin typeface="Times New Roman" panose="02020603050405020304" pitchFamily="18" charset="0"/>
                <a:cs typeface="Times New Roman" panose="02020603050405020304" pitchFamily="18" charset="0"/>
              </a:rPr>
              <a:t>Britain’s Captain James Cook, who encountered totem poles off the coast of British Columbia, called them “truly monstrous figures.”</a:t>
            </a:r>
          </a:p>
        </p:txBody>
      </p:sp>
      <p:pic>
        <p:nvPicPr>
          <p:cNvPr id="6" name="Picture 5" descr="A totem pole with a face and teeth&#10;&#10;Description automatically generated">
            <a:extLst>
              <a:ext uri="{FF2B5EF4-FFF2-40B4-BE49-F238E27FC236}">
                <a16:creationId xmlns:a16="http://schemas.microsoft.com/office/drawing/2014/main" id="{5116B2B0-10FD-440C-CD64-4B50DDC75C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21" y="1586429"/>
            <a:ext cx="4514850" cy="3009900"/>
          </a:xfrm>
          <a:prstGeom prst="rect">
            <a:avLst/>
          </a:prstGeom>
        </p:spPr>
      </p:pic>
      <p:pic>
        <p:nvPicPr>
          <p:cNvPr id="8" name="Picture 7" descr="A tall pole with a flag on it&#10;&#10;Description automatically generated">
            <a:extLst>
              <a:ext uri="{FF2B5EF4-FFF2-40B4-BE49-F238E27FC236}">
                <a16:creationId xmlns:a16="http://schemas.microsoft.com/office/drawing/2014/main" id="{C0DE0960-8DC5-025E-541C-9A152C6FE072}"/>
              </a:ext>
            </a:extLst>
          </p:cNvPr>
          <p:cNvPicPr>
            <a:picLocks noChangeAspect="1"/>
          </p:cNvPicPr>
          <p:nvPr/>
        </p:nvPicPr>
        <p:blipFill rotWithShape="1">
          <a:blip r:embed="rId4">
            <a:extLst>
              <a:ext uri="{28A0092B-C50C-407E-A947-70E740481C1C}">
                <a14:useLocalDpi xmlns:a14="http://schemas.microsoft.com/office/drawing/2010/main" val="0"/>
              </a:ext>
            </a:extLst>
          </a:blip>
          <a:srcRect l="35720" r="30337"/>
          <a:stretch/>
        </p:blipFill>
        <p:spPr>
          <a:xfrm>
            <a:off x="10994265" y="1586429"/>
            <a:ext cx="1197735" cy="5289151"/>
          </a:xfrm>
          <a:prstGeom prst="rect">
            <a:avLst/>
          </a:prstGeom>
        </p:spPr>
      </p:pic>
      <p:sp>
        <p:nvSpPr>
          <p:cNvPr id="11" name="TextBox 10">
            <a:extLst>
              <a:ext uri="{FF2B5EF4-FFF2-40B4-BE49-F238E27FC236}">
                <a16:creationId xmlns:a16="http://schemas.microsoft.com/office/drawing/2014/main" id="{561CCE84-945D-E642-C866-433A92BF55F0}"/>
              </a:ext>
            </a:extLst>
          </p:cNvPr>
          <p:cNvSpPr txBox="1"/>
          <p:nvPr/>
        </p:nvSpPr>
        <p:spPr>
          <a:xfrm>
            <a:off x="154236" y="4717993"/>
            <a:ext cx="10840027" cy="1846659"/>
          </a:xfrm>
          <a:prstGeom prst="rect">
            <a:avLst/>
          </a:prstGeom>
          <a:noFill/>
        </p:spPr>
        <p:txBody>
          <a:bodyPr wrap="square">
            <a:spAutoFit/>
          </a:bodyPr>
          <a:lstStyle/>
          <a:p>
            <a:endParaRPr lang="en-US" sz="1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Early missionaries thought the totem poles were worshiped as gods and encouraged them to be burned. And even today, when someone refers to the “low man on the totem pole,” they may not realize that the bottom figure was often the most important one – and usually, it wasn’t a man.</a:t>
            </a:r>
          </a:p>
        </p:txBody>
      </p:sp>
    </p:spTree>
    <p:extLst>
      <p:ext uri="{BB962C8B-B14F-4D97-AF65-F5344CB8AC3E}">
        <p14:creationId xmlns:p14="http://schemas.microsoft.com/office/powerpoint/2010/main" val="71394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 calcmode="lin" valueType="num">
                                      <p:cBhvr additive="base">
                                        <p:cTn id="17"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E545F-25F4-6807-98CE-F76DC4D20DF3}"/>
              </a:ext>
            </a:extLst>
          </p:cNvPr>
          <p:cNvSpPr>
            <a:spLocks noGrp="1"/>
          </p:cNvSpPr>
          <p:nvPr>
            <p:ph type="title"/>
          </p:nvPr>
        </p:nvSpPr>
        <p:spPr>
          <a:xfrm>
            <a:off x="0" y="365125"/>
            <a:ext cx="6349285" cy="1364523"/>
          </a:xfrm>
        </p:spPr>
        <p:txBody>
          <a:bodyPr>
            <a:normAutofit/>
          </a:bodyPr>
          <a:lstStyle/>
          <a:p>
            <a:pPr algn="ctr"/>
            <a:r>
              <a:rPr lang="en-US" b="1" dirty="0">
                <a:latin typeface="Times New Roman" panose="02020603050405020304" pitchFamily="18" charset="0"/>
                <a:cs typeface="Times New Roman" panose="02020603050405020304" pitchFamily="18" charset="0"/>
              </a:rPr>
              <a:t>The Golden Age</a:t>
            </a:r>
          </a:p>
        </p:txBody>
      </p:sp>
      <p:sp>
        <p:nvSpPr>
          <p:cNvPr id="9" name="Content Placeholder 8">
            <a:extLst>
              <a:ext uri="{FF2B5EF4-FFF2-40B4-BE49-F238E27FC236}">
                <a16:creationId xmlns:a16="http://schemas.microsoft.com/office/drawing/2014/main" id="{3A4E223E-6944-CDFC-723A-D228AE906066}"/>
              </a:ext>
            </a:extLst>
          </p:cNvPr>
          <p:cNvSpPr>
            <a:spLocks noGrp="1"/>
          </p:cNvSpPr>
          <p:nvPr>
            <p:ph idx="1"/>
          </p:nvPr>
        </p:nvSpPr>
        <p:spPr>
          <a:xfrm>
            <a:off x="308472" y="1586429"/>
            <a:ext cx="5787528" cy="4590534"/>
          </a:xfrm>
        </p:spPr>
        <p:txBody>
          <a:bodyPr>
            <a:normAutofit/>
          </a:bodyPr>
          <a:lstStyle/>
          <a:p>
            <a:r>
              <a:rPr lang="en-US" sz="2400" dirty="0">
                <a:latin typeface="Times New Roman" panose="02020603050405020304" pitchFamily="18" charset="0"/>
                <a:cs typeface="Times New Roman" panose="02020603050405020304" pitchFamily="18" charset="0"/>
              </a:rPr>
              <a:t>The golden age of totem poles was during the mid-1700s to the late 1800s, when the fur trade created a sense of wealth that the Tlingit, Tsimshian, and Haida tribes had never experienced. </a:t>
            </a:r>
          </a:p>
          <a:p>
            <a:r>
              <a:rPr lang="en-US" sz="2400" dirty="0">
                <a:latin typeface="Times New Roman" panose="02020603050405020304" pitchFamily="18" charset="0"/>
                <a:cs typeface="Times New Roman" panose="02020603050405020304" pitchFamily="18" charset="0"/>
              </a:rPr>
              <a:t>These native people invested in potlatch celebrations and the creation of totem poles which  was made much easier with the arrival of iron tools from Europe.</a:t>
            </a:r>
          </a:p>
        </p:txBody>
      </p:sp>
      <p:pic>
        <p:nvPicPr>
          <p:cNvPr id="4" name="Picture 3" descr="A totem poles with people and trees&#10;&#10;Description automatically generated">
            <a:extLst>
              <a:ext uri="{FF2B5EF4-FFF2-40B4-BE49-F238E27FC236}">
                <a16:creationId xmlns:a16="http://schemas.microsoft.com/office/drawing/2014/main" id="{3D08030D-D780-79A7-7C8E-61989E0FD8F8}"/>
              </a:ext>
            </a:extLst>
          </p:cNvPr>
          <p:cNvPicPr>
            <a:picLocks noChangeAspect="1"/>
          </p:cNvPicPr>
          <p:nvPr/>
        </p:nvPicPr>
        <p:blipFill rotWithShape="1">
          <a:blip r:embed="rId2">
            <a:extLst>
              <a:ext uri="{28A0092B-C50C-407E-A947-70E740481C1C}">
                <a14:useLocalDpi xmlns:a14="http://schemas.microsoft.com/office/drawing/2010/main" val="0"/>
              </a:ext>
            </a:extLst>
          </a:blip>
          <a:srcRect l="43443" r="1308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41803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E545F-25F4-6807-98CE-F76DC4D20DF3}"/>
              </a:ext>
            </a:extLst>
          </p:cNvPr>
          <p:cNvSpPr>
            <a:spLocks noGrp="1"/>
          </p:cNvSpPr>
          <p:nvPr>
            <p:ph type="title"/>
          </p:nvPr>
        </p:nvSpPr>
        <p:spPr>
          <a:xfrm>
            <a:off x="3049" y="258764"/>
            <a:ext cx="12188951" cy="842923"/>
          </a:xfrm>
        </p:spPr>
        <p:txBody>
          <a:bodyPr>
            <a:normAutofit/>
          </a:bodyPr>
          <a:lstStyle/>
          <a:p>
            <a:pPr algn="ctr"/>
            <a:r>
              <a:rPr lang="en-US" b="1" kern="1800" dirty="0">
                <a:effectLst/>
                <a:latin typeface="Times New Roman" panose="02020603050405020304" pitchFamily="18" charset="0"/>
                <a:ea typeface="Times New Roman" panose="02020603050405020304" pitchFamily="18" charset="0"/>
                <a:cs typeface="Times New Roman" panose="02020603050405020304" pitchFamily="18" charset="0"/>
              </a:rPr>
              <a:t>Smallpox Outbreak</a:t>
            </a:r>
            <a:endParaRPr lang="en-US" dirty="0"/>
          </a:p>
        </p:txBody>
      </p:sp>
      <p:sp>
        <p:nvSpPr>
          <p:cNvPr id="3" name="Content Placeholder 2">
            <a:extLst>
              <a:ext uri="{FF2B5EF4-FFF2-40B4-BE49-F238E27FC236}">
                <a16:creationId xmlns:a16="http://schemas.microsoft.com/office/drawing/2014/main" id="{EC349014-FEF8-B8A5-1CC8-A326F137B670}"/>
              </a:ext>
            </a:extLst>
          </p:cNvPr>
          <p:cNvSpPr>
            <a:spLocks noGrp="1"/>
          </p:cNvSpPr>
          <p:nvPr>
            <p:ph idx="1"/>
          </p:nvPr>
        </p:nvSpPr>
        <p:spPr>
          <a:xfrm>
            <a:off x="4813024" y="1184923"/>
            <a:ext cx="7243510" cy="3638550"/>
          </a:xfrm>
        </p:spPr>
        <p:txBody>
          <a:bodyPr>
            <a:noAutofit/>
          </a:bodyPr>
          <a:lstStyle/>
          <a:p>
            <a:pPr>
              <a:lnSpc>
                <a:spcPct val="120000"/>
              </a:lnSpc>
            </a:pPr>
            <a:r>
              <a:rPr lang="en-US" sz="2400" dirty="0">
                <a:effectLst/>
                <a:latin typeface="Times New Roman" panose="02020603050405020304" pitchFamily="18" charset="0"/>
                <a:ea typeface="Aptos" panose="020B0004020202020204" pitchFamily="34" charset="0"/>
                <a:cs typeface="Times New Roman" panose="02020603050405020304" pitchFamily="18" charset="0"/>
              </a:rPr>
              <a:t>In 1862 Alaska’s indigenous people were decimated by smallpox and tuberculosis. </a:t>
            </a:r>
            <a:r>
              <a:rPr lang="en-US" sz="2400" dirty="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Pacific Northwest smallpox epidemic started in Victoria on Vancouver Island and spread among the indigenous peoples of the Pacific Northwest Coast and into the indigenous peoples of the Northwest Plateau, killing a large portion of natives from the Puget Sound region to Southeast Alaska. </a:t>
            </a:r>
          </a:p>
        </p:txBody>
      </p:sp>
      <p:pic>
        <p:nvPicPr>
          <p:cNvPr id="5" name="Picture 4" descr="A map of the island&#10;&#10;Description automatically generated">
            <a:extLst>
              <a:ext uri="{FF2B5EF4-FFF2-40B4-BE49-F238E27FC236}">
                <a16:creationId xmlns:a16="http://schemas.microsoft.com/office/drawing/2014/main" id="{44E81103-BD0E-43BC-0559-8B8CED2118A9}"/>
              </a:ext>
            </a:extLst>
          </p:cNvPr>
          <p:cNvPicPr>
            <a:picLocks noChangeAspect="1"/>
          </p:cNvPicPr>
          <p:nvPr/>
        </p:nvPicPr>
        <p:blipFill rotWithShape="1">
          <a:blip r:embed="rId2">
            <a:extLst>
              <a:ext uri="{28A0092B-C50C-407E-A947-70E740481C1C}">
                <a14:useLocalDpi xmlns:a14="http://schemas.microsoft.com/office/drawing/2010/main" val="0"/>
              </a:ext>
            </a:extLst>
          </a:blip>
          <a:srcRect l="18235"/>
          <a:stretch/>
        </p:blipFill>
        <p:spPr>
          <a:xfrm>
            <a:off x="0" y="1184923"/>
            <a:ext cx="4813024" cy="3638550"/>
          </a:xfrm>
          <a:prstGeom prst="rect">
            <a:avLst/>
          </a:prstGeom>
        </p:spPr>
      </p:pic>
      <p:sp>
        <p:nvSpPr>
          <p:cNvPr id="7" name="TextBox 6">
            <a:extLst>
              <a:ext uri="{FF2B5EF4-FFF2-40B4-BE49-F238E27FC236}">
                <a16:creationId xmlns:a16="http://schemas.microsoft.com/office/drawing/2014/main" id="{D024C01B-DC55-1C8B-FE9E-8E600BB4DD25}"/>
              </a:ext>
            </a:extLst>
          </p:cNvPr>
          <p:cNvSpPr txBox="1"/>
          <p:nvPr/>
        </p:nvSpPr>
        <p:spPr>
          <a:xfrm>
            <a:off x="154547" y="4823474"/>
            <a:ext cx="11901988" cy="1826462"/>
          </a:xfrm>
          <a:prstGeom prst="rect">
            <a:avLst/>
          </a:prstGeom>
          <a:noFill/>
        </p:spPr>
        <p:txBody>
          <a:bodyPr wrap="square">
            <a:spAutoFit/>
          </a:bodyPr>
          <a:lstStyle/>
          <a:p>
            <a:pPr marL="285750" indent="-285750">
              <a:lnSpc>
                <a:spcPct val="12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is estimated that two-thirds (approximately 20,000) of native people died do to the disease. </a:t>
            </a:r>
          </a:p>
          <a:p>
            <a:pPr marL="285750" indent="-285750">
              <a:lnSpc>
                <a:spcPct val="12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While colonial authorities used quarantine, smallpox vaccine, and inoculation to keep the disease from spreading among colonists and settlers, it was largely allowed to spread among indigenous peoples.</a:t>
            </a:r>
          </a:p>
        </p:txBody>
      </p:sp>
    </p:spTree>
    <p:extLst>
      <p:ext uri="{BB962C8B-B14F-4D97-AF65-F5344CB8AC3E}">
        <p14:creationId xmlns:p14="http://schemas.microsoft.com/office/powerpoint/2010/main" val="168792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E545F-25F4-6807-98CE-F76DC4D20DF3}"/>
              </a:ext>
            </a:extLst>
          </p:cNvPr>
          <p:cNvSpPr>
            <a:spLocks noGrp="1"/>
          </p:cNvSpPr>
          <p:nvPr>
            <p:ph type="title"/>
          </p:nvPr>
        </p:nvSpPr>
        <p:spPr>
          <a:xfrm>
            <a:off x="1" y="168580"/>
            <a:ext cx="6095999" cy="1389287"/>
          </a:xfrm>
        </p:spPr>
        <p:txBody>
          <a:bodyPr anchor="ctr">
            <a:normAutofit/>
          </a:bodyPr>
          <a:lstStyle/>
          <a:p>
            <a:pPr algn="ctr"/>
            <a:r>
              <a:rPr lang="en-US" sz="4000" b="1" kern="1800" dirty="0">
                <a:effectLst/>
                <a:latin typeface="Times New Roman" panose="02020603050405020304" pitchFamily="18" charset="0"/>
                <a:ea typeface="Times New Roman" panose="02020603050405020304" pitchFamily="18" charset="0"/>
                <a:cs typeface="Times New Roman" panose="02020603050405020304" pitchFamily="18" charset="0"/>
              </a:rPr>
              <a:t>Smallpox Outbreak </a:t>
            </a:r>
            <a:r>
              <a:rPr lang="en-US" sz="2800" b="1" kern="1800" dirty="0">
                <a:effectLst/>
                <a:latin typeface="Times New Roman" panose="02020603050405020304" pitchFamily="18" charset="0"/>
                <a:ea typeface="Times New Roman" panose="02020603050405020304" pitchFamily="18" charset="0"/>
                <a:cs typeface="Times New Roman" panose="02020603050405020304" pitchFamily="18" charset="0"/>
              </a:rPr>
              <a:t>Cont.</a:t>
            </a:r>
            <a:endParaRPr lang="en-US" sz="2800" dirty="0"/>
          </a:p>
        </p:txBody>
      </p:sp>
      <p:sp>
        <p:nvSpPr>
          <p:cNvPr id="3" name="Content Placeholder 2">
            <a:extLst>
              <a:ext uri="{FF2B5EF4-FFF2-40B4-BE49-F238E27FC236}">
                <a16:creationId xmlns:a16="http://schemas.microsoft.com/office/drawing/2014/main" id="{EC349014-FEF8-B8A5-1CC8-A326F137B670}"/>
              </a:ext>
            </a:extLst>
          </p:cNvPr>
          <p:cNvSpPr>
            <a:spLocks noGrp="1"/>
          </p:cNvSpPr>
          <p:nvPr>
            <p:ph idx="1"/>
          </p:nvPr>
        </p:nvSpPr>
        <p:spPr>
          <a:xfrm>
            <a:off x="-1" y="1413968"/>
            <a:ext cx="6005689" cy="5602077"/>
          </a:xfrm>
        </p:spPr>
        <p:txBody>
          <a:bodyPr anchor="t">
            <a:noAutofit/>
          </a:bodyPr>
          <a:lstStyle/>
          <a:p>
            <a:r>
              <a:rPr lang="en-US" sz="2400" dirty="0">
                <a:latin typeface="Times New Roman" panose="02020603050405020304" pitchFamily="18" charset="0"/>
                <a:cs typeface="Times New Roman" panose="02020603050405020304" pitchFamily="18" charset="0"/>
              </a:rPr>
              <a:t>By 1 April about half of the white colonists had been vaccinated. It is unclear how large a supply of the smallpox vaccine was available, while some sources stated that there was a shortage of vaccines. </a:t>
            </a:r>
          </a:p>
          <a:p>
            <a:r>
              <a:rPr lang="en-US" sz="2400" dirty="0">
                <a:effectLst/>
                <a:latin typeface="Times New Roman" panose="02020603050405020304" pitchFamily="18" charset="0"/>
                <a:ea typeface="Aptos" panose="020B0004020202020204" pitchFamily="34" charset="0"/>
                <a:cs typeface="Times New Roman" panose="02020603050405020304" pitchFamily="18" charset="0"/>
              </a:rPr>
              <a:t>Regrettably, as a result of the outbreak, many of the indigenous people moved into larger communities, leaving their villages and totems behind. </a:t>
            </a:r>
          </a:p>
          <a:p>
            <a:r>
              <a:rPr lang="en-US" sz="2400" dirty="0">
                <a:effectLst/>
                <a:latin typeface="Times New Roman" panose="02020603050405020304" pitchFamily="18" charset="0"/>
                <a:ea typeface="Aptos" panose="020B0004020202020204" pitchFamily="34" charset="0"/>
                <a:cs typeface="Times New Roman" panose="02020603050405020304" pitchFamily="18" charset="0"/>
              </a:rPr>
              <a:t>Throughout the 1930s most of these Totems were removed, and you can find their replicas at Totem Bight State Historical Park or Saxman Village Totem Park in Ketchikan.</a:t>
            </a:r>
            <a:br>
              <a:rPr lang="en-US" sz="2400" dirty="0">
                <a:effectLst/>
                <a:latin typeface="Times New Roman" panose="02020603050405020304" pitchFamily="18" charset="0"/>
                <a:ea typeface="Aptos" panose="020B0004020202020204" pitchFamily="34"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pic>
        <p:nvPicPr>
          <p:cNvPr id="5" name="Picture 4" descr="A building with a totem pole&#10;&#10;Description automatically generated">
            <a:extLst>
              <a:ext uri="{FF2B5EF4-FFF2-40B4-BE49-F238E27FC236}">
                <a16:creationId xmlns:a16="http://schemas.microsoft.com/office/drawing/2014/main" id="{8BF4748A-5F17-3E0C-35FF-8AC70A7224B2}"/>
              </a:ext>
            </a:extLst>
          </p:cNvPr>
          <p:cNvPicPr>
            <a:picLocks noChangeAspect="1"/>
          </p:cNvPicPr>
          <p:nvPr/>
        </p:nvPicPr>
        <p:blipFill rotWithShape="1">
          <a:blip r:embed="rId2">
            <a:extLst>
              <a:ext uri="{28A0092B-C50C-407E-A947-70E740481C1C}">
                <a14:useLocalDpi xmlns:a14="http://schemas.microsoft.com/office/drawing/2010/main" val="0"/>
              </a:ext>
            </a:extLst>
          </a:blip>
          <a:srcRect l="22052" r="21948" b="-1"/>
          <a:stretch/>
        </p:blipFill>
        <p:spPr>
          <a:xfrm>
            <a:off x="6095998" y="-2"/>
            <a:ext cx="6096001" cy="6858002"/>
          </a:xfrm>
          <a:prstGeom prst="rect">
            <a:avLst/>
          </a:prstGeom>
        </p:spPr>
      </p:pic>
    </p:spTree>
    <p:extLst>
      <p:ext uri="{BB962C8B-B14F-4D97-AF65-F5344CB8AC3E}">
        <p14:creationId xmlns:p14="http://schemas.microsoft.com/office/powerpoint/2010/main" val="234220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E545F-25F4-6807-98CE-F76DC4D20DF3}"/>
              </a:ext>
            </a:extLst>
          </p:cNvPr>
          <p:cNvSpPr>
            <a:spLocks noGrp="1"/>
          </p:cNvSpPr>
          <p:nvPr>
            <p:ph type="title"/>
          </p:nvPr>
        </p:nvSpPr>
        <p:spPr>
          <a:xfrm>
            <a:off x="0" y="80119"/>
            <a:ext cx="12191998" cy="1215281"/>
          </a:xfrm>
        </p:spPr>
        <p:txBody>
          <a:bodyPr>
            <a:normAutofit/>
          </a:bodyPr>
          <a:lstStyle/>
          <a:p>
            <a:pPr algn="ctr"/>
            <a:r>
              <a:rPr lang="en-US" b="1" dirty="0">
                <a:latin typeface="Times New Roman" panose="02020603050405020304" pitchFamily="18" charset="0"/>
                <a:cs typeface="Times New Roman" panose="02020603050405020304" pitchFamily="18" charset="0"/>
              </a:rPr>
              <a:t>Totem Heritage Center</a:t>
            </a:r>
          </a:p>
        </p:txBody>
      </p:sp>
      <p:sp>
        <p:nvSpPr>
          <p:cNvPr id="3" name="Content Placeholder 2">
            <a:extLst>
              <a:ext uri="{FF2B5EF4-FFF2-40B4-BE49-F238E27FC236}">
                <a16:creationId xmlns:a16="http://schemas.microsoft.com/office/drawing/2014/main" id="{EC349014-FEF8-B8A5-1CC8-A326F137B670}"/>
              </a:ext>
            </a:extLst>
          </p:cNvPr>
          <p:cNvSpPr>
            <a:spLocks noGrp="1"/>
          </p:cNvSpPr>
          <p:nvPr>
            <p:ph idx="1"/>
          </p:nvPr>
        </p:nvSpPr>
        <p:spPr>
          <a:xfrm>
            <a:off x="150472" y="1295401"/>
            <a:ext cx="7621928" cy="5263443"/>
          </a:xfrm>
        </p:spPr>
        <p:txBody>
          <a:bodyPr>
            <a:noAutofit/>
          </a:bodyPr>
          <a:lstStyle/>
          <a:p>
            <a:r>
              <a:rPr lang="en-US" sz="2400" dirty="0">
                <a:latin typeface="Times New Roman" panose="02020603050405020304" pitchFamily="18" charset="0"/>
                <a:cs typeface="Times New Roman" panose="02020603050405020304" pitchFamily="18" charset="0"/>
              </a:rPr>
              <a:t>It wasn’t until the summer of 1970 that the last of the standing totems were recovered and brought to Ketchikan to be preserved at what is now the Totem Heritage Center. </a:t>
            </a:r>
          </a:p>
          <a:p>
            <a:r>
              <a:rPr lang="en-US" sz="2400" dirty="0">
                <a:latin typeface="Times New Roman" panose="02020603050405020304" pitchFamily="18" charset="0"/>
                <a:cs typeface="Times New Roman" panose="02020603050405020304" pitchFamily="18" charset="0"/>
              </a:rPr>
              <a:t>Silvery-gray with age, they are still stunning, intricately carved works of art. Memorial poles, story poles, family poles and clan poles, each offers an individual design and explanation.</a:t>
            </a:r>
          </a:p>
          <a:p>
            <a:r>
              <a:rPr lang="en-US" sz="2400" dirty="0">
                <a:latin typeface="Times New Roman" panose="02020603050405020304" pitchFamily="18" charset="0"/>
                <a:cs typeface="Times New Roman" panose="02020603050405020304" pitchFamily="18" charset="0"/>
              </a:rPr>
              <a:t>The Totem Heritage Center houses 33 poles in a climate-controlled environment, 16 of which are on permanent display. </a:t>
            </a:r>
          </a:p>
          <a:p>
            <a:r>
              <a:rPr lang="en-US" sz="2400" dirty="0">
                <a:latin typeface="Times New Roman" panose="02020603050405020304" pitchFamily="18" charset="0"/>
                <a:cs typeface="Times New Roman" panose="02020603050405020304" pitchFamily="18" charset="0"/>
              </a:rPr>
              <a:t>Photos of the old village sites help you imagine these poles as they stood originally. Native artifacts such as baskets, masks, and regalia give additional insight into the artistry and cultural heritage of the Tlingit, Haida and Tsimshian.</a:t>
            </a:r>
          </a:p>
        </p:txBody>
      </p:sp>
      <p:pic>
        <p:nvPicPr>
          <p:cNvPr id="5" name="Picture 4" descr="A wooden sculpture on the side of a building&#10;&#10;Description automatically generated">
            <a:extLst>
              <a:ext uri="{FF2B5EF4-FFF2-40B4-BE49-F238E27FC236}">
                <a16:creationId xmlns:a16="http://schemas.microsoft.com/office/drawing/2014/main" id="{4D3E6700-D36B-2D5C-69EF-1A95188C1C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400" y="1656644"/>
            <a:ext cx="4419600" cy="4267200"/>
          </a:xfrm>
          <a:prstGeom prst="rect">
            <a:avLst/>
          </a:prstGeom>
        </p:spPr>
      </p:pic>
      <p:sp>
        <p:nvSpPr>
          <p:cNvPr id="9" name="TextBox 8">
            <a:extLst>
              <a:ext uri="{FF2B5EF4-FFF2-40B4-BE49-F238E27FC236}">
                <a16:creationId xmlns:a16="http://schemas.microsoft.com/office/drawing/2014/main" id="{EE50B42C-E65F-E36D-EC11-F224072847C9}"/>
              </a:ext>
            </a:extLst>
          </p:cNvPr>
          <p:cNvSpPr txBox="1"/>
          <p:nvPr/>
        </p:nvSpPr>
        <p:spPr>
          <a:xfrm>
            <a:off x="7772396" y="5961921"/>
            <a:ext cx="4419601" cy="923330"/>
          </a:xfrm>
          <a:prstGeom prst="rect">
            <a:avLst/>
          </a:prstGeom>
          <a:noFill/>
        </p:spPr>
        <p:txBody>
          <a:bodyPr wrap="square">
            <a:spAutoFit/>
          </a:bodyPr>
          <a:lstStyle/>
          <a:p>
            <a:r>
              <a:rPr lang="en-US" dirty="0">
                <a:effectLst/>
              </a:rPr>
              <a:t>Admission is $6 for adults, $5 for seniors (65 +), and children under 17 (and Active military!) are free of charge.</a:t>
            </a:r>
            <a:endParaRPr lang="en-US" dirty="0"/>
          </a:p>
        </p:txBody>
      </p:sp>
    </p:spTree>
    <p:extLst>
      <p:ext uri="{BB962C8B-B14F-4D97-AF65-F5344CB8AC3E}">
        <p14:creationId xmlns:p14="http://schemas.microsoft.com/office/powerpoint/2010/main" val="54198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E545F-25F4-6807-98CE-F76DC4D20DF3}"/>
              </a:ext>
            </a:extLst>
          </p:cNvPr>
          <p:cNvSpPr>
            <a:spLocks noGrp="1"/>
          </p:cNvSpPr>
          <p:nvPr>
            <p:ph type="title"/>
          </p:nvPr>
        </p:nvSpPr>
        <p:spPr>
          <a:xfrm>
            <a:off x="206506" y="365126"/>
            <a:ext cx="5883011" cy="1226608"/>
          </a:xfrm>
        </p:spPr>
        <p:txBody>
          <a:bodyPr>
            <a:normAutofit/>
          </a:bodyPr>
          <a:lstStyle/>
          <a:p>
            <a:pPr algn="ctr"/>
            <a:r>
              <a:rPr lang="en-US" b="1" kern="1800" dirty="0">
                <a:effectLst/>
                <a:latin typeface="Times New Roman" panose="02020603050405020304" pitchFamily="18" charset="0"/>
                <a:ea typeface="Times New Roman" panose="02020603050405020304" pitchFamily="18" charset="0"/>
                <a:cs typeface="Times New Roman" panose="02020603050405020304" pitchFamily="18" charset="0"/>
              </a:rPr>
              <a:t>Alaska Native Peoples</a:t>
            </a:r>
            <a:endParaRPr lang="en-US" dirty="0"/>
          </a:p>
        </p:txBody>
      </p:sp>
      <p:sp>
        <p:nvSpPr>
          <p:cNvPr id="3" name="Content Placeholder 2">
            <a:extLst>
              <a:ext uri="{FF2B5EF4-FFF2-40B4-BE49-F238E27FC236}">
                <a16:creationId xmlns:a16="http://schemas.microsoft.com/office/drawing/2014/main" id="{EC349014-FEF8-B8A5-1CC8-A326F137B670}"/>
              </a:ext>
            </a:extLst>
          </p:cNvPr>
          <p:cNvSpPr>
            <a:spLocks noGrp="1"/>
          </p:cNvSpPr>
          <p:nvPr>
            <p:ph idx="1"/>
          </p:nvPr>
        </p:nvSpPr>
        <p:spPr>
          <a:xfrm>
            <a:off x="206506" y="1696188"/>
            <a:ext cx="5883011" cy="4913453"/>
          </a:xfrm>
        </p:spPr>
        <p:txBody>
          <a:bodyPr>
            <a:normAutofit fontScale="92500" lnSpcReduction="10000"/>
          </a:bodyPr>
          <a:lstStyle/>
          <a:p>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Alaska Native cultures represent more than 10,000 years of human history. There are endless options for learning about </a:t>
            </a:r>
            <a:r>
              <a:rPr lang="en-US" sz="2400" kern="100" dirty="0">
                <a:latin typeface="Times New Roman" panose="02020603050405020304" pitchFamily="18" charset="0"/>
                <a:ea typeface="Aptos" panose="020B0004020202020204" pitchFamily="34" charset="0"/>
                <a:cs typeface="Times New Roman" panose="02020603050405020304" pitchFamily="18" charset="0"/>
              </a:rPr>
              <a:t>Alaska indigenous people’s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traditional lands, languages, and ways of life. </a:t>
            </a:r>
          </a:p>
          <a:p>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Traditionally stories are passed down from Elders. </a:t>
            </a:r>
          </a:p>
          <a:p>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heartbeat of the people comes from the drums used in traditional dancing. </a:t>
            </a:r>
          </a:p>
          <a:p>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sole </a:t>
            </a:r>
            <a:r>
              <a:rPr lang="en-US" sz="2400" kern="100" dirty="0">
                <a:latin typeface="Times New Roman" panose="02020603050405020304" pitchFamily="18" charset="0"/>
                <a:ea typeface="Aptos" panose="020B0004020202020204" pitchFamily="34" charset="0"/>
                <a:cs typeface="Times New Roman" panose="02020603050405020304" pitchFamily="18" charset="0"/>
              </a:rPr>
              <a:t>can be found in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totem carving techniques passed down from generation to generation.</a:t>
            </a:r>
          </a:p>
          <a:p>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style comes from the regional and local Alaska Native functional and creative arts, ranging from carving and basket weaving to sewing and silversmithing. </a:t>
            </a:r>
          </a:p>
          <a:p>
            <a:endParaRPr lang="en-US" sz="1600" dirty="0"/>
          </a:p>
        </p:txBody>
      </p:sp>
      <p:pic>
        <p:nvPicPr>
          <p:cNvPr id="5" name="Picture 4" descr="A totem pole with a house in the background&#10;&#10;Description automatically generated">
            <a:extLst>
              <a:ext uri="{FF2B5EF4-FFF2-40B4-BE49-F238E27FC236}">
                <a16:creationId xmlns:a16="http://schemas.microsoft.com/office/drawing/2014/main" id="{1EF487F0-9F30-362F-2A1B-75FD7BEB51E7}"/>
              </a:ext>
            </a:extLst>
          </p:cNvPr>
          <p:cNvPicPr>
            <a:picLocks noChangeAspect="1"/>
          </p:cNvPicPr>
          <p:nvPr/>
        </p:nvPicPr>
        <p:blipFill rotWithShape="1">
          <a:blip r:embed="rId2">
            <a:extLst>
              <a:ext uri="{28A0092B-C50C-407E-A947-70E740481C1C}">
                <a14:useLocalDpi xmlns:a14="http://schemas.microsoft.com/office/drawing/2010/main" val="0"/>
              </a:ext>
            </a:extLst>
          </a:blip>
          <a:srcRect l="12665" r="23211"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54006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descr="A close up of a totem pole&#10;&#10;Description automatically generated">
            <a:extLst>
              <a:ext uri="{FF2B5EF4-FFF2-40B4-BE49-F238E27FC236}">
                <a16:creationId xmlns:a16="http://schemas.microsoft.com/office/drawing/2014/main" id="{D0400E5D-5376-48B1-27FF-6CAC24D41F06}"/>
              </a:ext>
            </a:extLst>
          </p:cNvPr>
          <p:cNvPicPr>
            <a:picLocks noChangeAspect="1"/>
          </p:cNvPicPr>
          <p:nvPr/>
        </p:nvPicPr>
        <p:blipFill rotWithShape="1">
          <a:blip r:embed="rId3">
            <a:extLst>
              <a:ext uri="{28A0092B-C50C-407E-A947-70E740481C1C}">
                <a14:useLocalDpi xmlns:a14="http://schemas.microsoft.com/office/drawing/2010/main" val="0"/>
              </a:ext>
            </a:extLst>
          </a:blip>
          <a:srcRect l="20601" r="19598" b="-1"/>
          <a:stretch/>
        </p:blipFill>
        <p:spPr>
          <a:xfrm>
            <a:off x="20" y="853"/>
            <a:ext cx="2743179" cy="3417511"/>
          </a:xfrm>
          <a:prstGeom prst="rect">
            <a:avLst/>
          </a:prstGeom>
        </p:spPr>
      </p:pic>
      <p:pic>
        <p:nvPicPr>
          <p:cNvPr id="17" name="Picture 16" descr="A close-up of a totem pole&#10;&#10;Description automatically generated">
            <a:extLst>
              <a:ext uri="{FF2B5EF4-FFF2-40B4-BE49-F238E27FC236}">
                <a16:creationId xmlns:a16="http://schemas.microsoft.com/office/drawing/2014/main" id="{F02ABA2F-BD87-F62D-E726-065D08541529}"/>
              </a:ext>
            </a:extLst>
          </p:cNvPr>
          <p:cNvPicPr>
            <a:picLocks noChangeAspect="1"/>
          </p:cNvPicPr>
          <p:nvPr/>
        </p:nvPicPr>
        <p:blipFill rotWithShape="1">
          <a:blip r:embed="rId4">
            <a:extLst>
              <a:ext uri="{28A0092B-C50C-407E-A947-70E740481C1C}">
                <a14:useLocalDpi xmlns:a14="http://schemas.microsoft.com/office/drawing/2010/main" val="0"/>
              </a:ext>
            </a:extLst>
          </a:blip>
          <a:srcRect t="5940" r="1" b="1"/>
          <a:stretch/>
        </p:blipFill>
        <p:spPr>
          <a:xfrm>
            <a:off x="20" y="3417677"/>
            <a:ext cx="2743179" cy="3440324"/>
          </a:xfrm>
          <a:prstGeom prst="rect">
            <a:avLst/>
          </a:prstGeom>
        </p:spPr>
      </p:pic>
      <p:sp>
        <p:nvSpPr>
          <p:cNvPr id="2" name="Title 1">
            <a:extLst>
              <a:ext uri="{FF2B5EF4-FFF2-40B4-BE49-F238E27FC236}">
                <a16:creationId xmlns:a16="http://schemas.microsoft.com/office/drawing/2014/main" id="{8E3E545F-25F4-6807-98CE-F76DC4D20DF3}"/>
              </a:ext>
            </a:extLst>
          </p:cNvPr>
          <p:cNvSpPr>
            <a:spLocks noGrp="1"/>
          </p:cNvSpPr>
          <p:nvPr>
            <p:ph type="title"/>
          </p:nvPr>
        </p:nvSpPr>
        <p:spPr>
          <a:xfrm>
            <a:off x="2743199" y="244699"/>
            <a:ext cx="6744337" cy="1056067"/>
          </a:xfrm>
        </p:spPr>
        <p:txBody>
          <a:bodyPr anchor="t">
            <a:normAutofit/>
          </a:bodyPr>
          <a:lstStyle/>
          <a:p>
            <a:pPr algn="ctr"/>
            <a:r>
              <a:rPr lang="en-US" b="1" kern="1800" dirty="0">
                <a:solidFill>
                  <a:schemeClr val="tx1">
                    <a:lumMod val="65000"/>
                    <a:lumOff val="3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Design Inspiration</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EC349014-FEF8-B8A5-1CC8-A326F137B670}"/>
              </a:ext>
            </a:extLst>
          </p:cNvPr>
          <p:cNvSpPr>
            <a:spLocks noGrp="1"/>
          </p:cNvSpPr>
          <p:nvPr>
            <p:ph idx="1"/>
          </p:nvPr>
        </p:nvSpPr>
        <p:spPr>
          <a:xfrm>
            <a:off x="3000777" y="1068945"/>
            <a:ext cx="6194738" cy="5544355"/>
          </a:xfrm>
        </p:spPr>
        <p:txBody>
          <a:bodyPr anchor="t">
            <a:normAutofit/>
          </a:bodyPr>
          <a:lstStyle/>
          <a:p>
            <a:pPr marL="0" marR="0">
              <a:spcBef>
                <a:spcPts val="0"/>
              </a:spcBef>
              <a:spcAft>
                <a:spcPts val="800"/>
              </a:spcAft>
            </a:pPr>
            <a:r>
              <a:rPr lang="en-US" sz="2400" kern="100" dirty="0">
                <a:solidFill>
                  <a:schemeClr val="tx1">
                    <a:lumMod val="65000"/>
                    <a:lumOff val="35000"/>
                  </a:schemeClr>
                </a:solidFill>
                <a:effectLst/>
                <a:latin typeface="Times New Roman" panose="02020603050405020304" pitchFamily="18" charset="0"/>
                <a:ea typeface="Aptos" panose="020B0004020202020204" pitchFamily="34" charset="0"/>
                <a:cs typeface="Times New Roman" panose="02020603050405020304" pitchFamily="18" charset="0"/>
              </a:rPr>
              <a:t>Alaskan Native communities heavily rely on animals for sustenance and inspiration, especially in regard to the bases of their social structure. </a:t>
            </a:r>
          </a:p>
          <a:p>
            <a:pPr marL="0" marR="0">
              <a:spcBef>
                <a:spcPts val="0"/>
              </a:spcBef>
              <a:spcAft>
                <a:spcPts val="800"/>
              </a:spcAft>
            </a:pPr>
            <a:r>
              <a:rPr lang="en-US" sz="2400" kern="100" dirty="0">
                <a:solidFill>
                  <a:schemeClr val="tx1">
                    <a:lumMod val="65000"/>
                    <a:lumOff val="35000"/>
                  </a:schemeClr>
                </a:solidFill>
                <a:effectLst/>
                <a:latin typeface="Times New Roman" panose="02020603050405020304" pitchFamily="18" charset="0"/>
                <a:ea typeface="Aptos" panose="020B0004020202020204" pitchFamily="34" charset="0"/>
                <a:cs typeface="Times New Roman" panose="02020603050405020304" pitchFamily="18" charset="0"/>
              </a:rPr>
              <a:t>The tradition of stories being passed through families and communities spans generations, leading to much of the various clans’ unique identities. </a:t>
            </a:r>
          </a:p>
          <a:p>
            <a:pPr marL="0" marR="0">
              <a:spcBef>
                <a:spcPts val="0"/>
              </a:spcBef>
              <a:spcAft>
                <a:spcPts val="800"/>
              </a:spcAft>
            </a:pPr>
            <a:r>
              <a:rPr lang="en-US" sz="2400" kern="100" dirty="0">
                <a:solidFill>
                  <a:schemeClr val="tx1">
                    <a:lumMod val="65000"/>
                    <a:lumOff val="35000"/>
                  </a:schemeClr>
                </a:solidFill>
                <a:effectLst/>
                <a:latin typeface="Times New Roman" panose="02020603050405020304" pitchFamily="18" charset="0"/>
                <a:ea typeface="Aptos" panose="020B0004020202020204" pitchFamily="34" charset="0"/>
                <a:cs typeface="Times New Roman" panose="02020603050405020304" pitchFamily="18" charset="0"/>
              </a:rPr>
              <a:t>Each animal holds its own story and spiritual meaning. These meanings have translated into the identities for several Alaskan Native clans in the Southeast region. </a:t>
            </a:r>
          </a:p>
        </p:txBody>
      </p:sp>
      <p:pic>
        <p:nvPicPr>
          <p:cNvPr id="11" name="Picture 10" descr="A wooden totem pole with a person holding a fish&#10;&#10;Description automatically generated">
            <a:extLst>
              <a:ext uri="{FF2B5EF4-FFF2-40B4-BE49-F238E27FC236}">
                <a16:creationId xmlns:a16="http://schemas.microsoft.com/office/drawing/2014/main" id="{A83A6544-5FF9-6924-C248-B645783C75E3}"/>
              </a:ext>
            </a:extLst>
          </p:cNvPr>
          <p:cNvPicPr>
            <a:picLocks noChangeAspect="1"/>
          </p:cNvPicPr>
          <p:nvPr/>
        </p:nvPicPr>
        <p:blipFill rotWithShape="1">
          <a:blip r:embed="rId5">
            <a:extLst>
              <a:ext uri="{28A0092B-C50C-407E-A947-70E740481C1C}">
                <a14:useLocalDpi xmlns:a14="http://schemas.microsoft.com/office/drawing/2010/main" val="0"/>
              </a:ext>
            </a:extLst>
          </a:blip>
          <a:srcRect r="3" b="6469"/>
          <a:stretch/>
        </p:blipFill>
        <p:spPr>
          <a:xfrm>
            <a:off x="9487538" y="10"/>
            <a:ext cx="2704462" cy="3418353"/>
          </a:xfrm>
          <a:prstGeom prst="rect">
            <a:avLst/>
          </a:prstGeom>
        </p:spPr>
      </p:pic>
      <p:pic>
        <p:nvPicPr>
          <p:cNvPr id="13" name="Picture 12" descr="A close-up of a totem pole&#10;&#10;Description automatically generated">
            <a:extLst>
              <a:ext uri="{FF2B5EF4-FFF2-40B4-BE49-F238E27FC236}">
                <a16:creationId xmlns:a16="http://schemas.microsoft.com/office/drawing/2014/main" id="{C8C2412D-A75C-5449-3BB9-EE449E401381}"/>
              </a:ext>
            </a:extLst>
          </p:cNvPr>
          <p:cNvPicPr>
            <a:picLocks noChangeAspect="1"/>
          </p:cNvPicPr>
          <p:nvPr/>
        </p:nvPicPr>
        <p:blipFill rotWithShape="1">
          <a:blip r:embed="rId6">
            <a:extLst>
              <a:ext uri="{28A0092B-C50C-407E-A947-70E740481C1C}">
                <a14:useLocalDpi xmlns:a14="http://schemas.microsoft.com/office/drawing/2010/main" val="0"/>
              </a:ext>
            </a:extLst>
          </a:blip>
          <a:srcRect t="8964" r="-4" b="1032"/>
          <a:stretch/>
        </p:blipFill>
        <p:spPr>
          <a:xfrm>
            <a:off x="9487536" y="3417676"/>
            <a:ext cx="2704463" cy="3440324"/>
          </a:xfrm>
          <a:prstGeom prst="rect">
            <a:avLst/>
          </a:prstGeom>
        </p:spPr>
      </p:pic>
    </p:spTree>
    <p:extLst>
      <p:ext uri="{BB962C8B-B14F-4D97-AF65-F5344CB8AC3E}">
        <p14:creationId xmlns:p14="http://schemas.microsoft.com/office/powerpoint/2010/main" val="69076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672</TotalTime>
  <Words>2491</Words>
  <Application>Microsoft Office PowerPoint</Application>
  <PresentationFormat>Widescreen</PresentationFormat>
  <Paragraphs>124</Paragraphs>
  <Slides>24</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Aptos</vt:lpstr>
      <vt:lpstr>Aptos Display</vt:lpstr>
      <vt:lpstr>Arial</vt:lpstr>
      <vt:lpstr>Times New Roman</vt:lpstr>
      <vt:lpstr>Office Theme</vt:lpstr>
      <vt:lpstr>Totem Poles and Alaska Native Peoples</vt:lpstr>
      <vt:lpstr>Topics</vt:lpstr>
      <vt:lpstr>Early Totem Poles Were Billboards</vt:lpstr>
      <vt:lpstr>The Golden Age</vt:lpstr>
      <vt:lpstr>Smallpox Outbreak</vt:lpstr>
      <vt:lpstr>Smallpox Outbreak Cont.</vt:lpstr>
      <vt:lpstr>Totem Heritage Center</vt:lpstr>
      <vt:lpstr>Alaska Native Peoples</vt:lpstr>
      <vt:lpstr>Design Inspiration</vt:lpstr>
      <vt:lpstr>Design Inspiration Cont.</vt:lpstr>
      <vt:lpstr>Different Clans - Different Styles</vt:lpstr>
      <vt:lpstr>Totem Size</vt:lpstr>
      <vt:lpstr>Tree Selection</vt:lpstr>
      <vt:lpstr>Types of Totem Poles</vt:lpstr>
      <vt:lpstr>The Carving Process</vt:lpstr>
      <vt:lpstr>The Moiety</vt:lpstr>
      <vt:lpstr>The Moiety Cont.</vt:lpstr>
      <vt:lpstr>Alaska Native People</vt:lpstr>
      <vt:lpstr>Clan Animals</vt:lpstr>
      <vt:lpstr>Clan Animals Cont.</vt:lpstr>
      <vt:lpstr>Totem Heritage Center</vt:lpstr>
      <vt:lpstr>Getting to Totem Heritage Center</vt:lpstr>
      <vt:lpstr>Thankyou for Coming!</vt:lpstr>
      <vt:lpstr>Acknowledgement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Alaska Native Peoples</dc:title>
  <dc:creator>Marc Silver</dc:creator>
  <cp:lastModifiedBy>Marc Silver</cp:lastModifiedBy>
  <cp:revision>46</cp:revision>
  <dcterms:created xsi:type="dcterms:W3CDTF">2024-05-29T02:24:00Z</dcterms:created>
  <dcterms:modified xsi:type="dcterms:W3CDTF">2024-07-04T03:09:20Z</dcterms:modified>
</cp:coreProperties>
</file>