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273" r:id="rId3"/>
    <p:sldId id="257" r:id="rId4"/>
    <p:sldId id="274" r:id="rId5"/>
    <p:sldId id="258" r:id="rId6"/>
    <p:sldId id="263" r:id="rId7"/>
    <p:sldId id="296" r:id="rId8"/>
    <p:sldId id="295" r:id="rId9"/>
    <p:sldId id="259" r:id="rId10"/>
    <p:sldId id="297" r:id="rId11"/>
    <p:sldId id="283" r:id="rId12"/>
    <p:sldId id="287" r:id="rId13"/>
    <p:sldId id="276" r:id="rId14"/>
    <p:sldId id="290" r:id="rId15"/>
    <p:sldId id="291" r:id="rId16"/>
    <p:sldId id="293" r:id="rId17"/>
    <p:sldId id="298" r:id="rId18"/>
    <p:sldId id="299" r:id="rId19"/>
    <p:sldId id="292" r:id="rId20"/>
    <p:sldId id="294" r:id="rId21"/>
    <p:sldId id="288" r:id="rId22"/>
    <p:sldId id="289" r:id="rId23"/>
    <p:sldId id="302" r:id="rId24"/>
    <p:sldId id="282" r:id="rId25"/>
    <p:sldId id="279" r:id="rId26"/>
    <p:sldId id="281" r:id="rId27"/>
    <p:sldId id="303" r:id="rId28"/>
    <p:sldId id="275" r:id="rId29"/>
    <p:sldId id="271" r:id="rId30"/>
    <p:sldId id="272" r:id="rId3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700" autoAdjust="0"/>
    <p:restoredTop sz="94660"/>
  </p:normalViewPr>
  <p:slideViewPr>
    <p:cSldViewPr snapToGrid="0">
      <p:cViewPr varScale="1">
        <p:scale>
          <a:sx n="99" d="100"/>
          <a:sy n="99" d="100"/>
        </p:scale>
        <p:origin x="1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25</a:t>
            </a:fld>
            <a:endParaRPr lang="en-US"/>
          </a:p>
        </p:txBody>
      </p:sp>
    </p:spTree>
    <p:extLst>
      <p:ext uri="{BB962C8B-B14F-4D97-AF65-F5344CB8AC3E}">
        <p14:creationId xmlns:p14="http://schemas.microsoft.com/office/powerpoint/2010/main" val="274800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7</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277448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8</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76802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1057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11</a:t>
            </a:fld>
            <a:endParaRPr lang="en-US"/>
          </a:p>
        </p:txBody>
      </p:sp>
    </p:spTree>
    <p:extLst>
      <p:ext uri="{BB962C8B-B14F-4D97-AF65-F5344CB8AC3E}">
        <p14:creationId xmlns:p14="http://schemas.microsoft.com/office/powerpoint/2010/main" val="970914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tripadvisor.com/Restaurant_Review-g3150829-d8588043-Reviews-Ni_Hao_Restaurante-Topolobampo_Pacific_Coast.html#MAPVIEW"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444500"/>
            <a:ext cx="10080625" cy="1754188"/>
          </a:xfrm>
          <a:prstGeom prst="rect">
            <a:avLst/>
          </a:prstGeom>
        </p:spPr>
        <p:txBody>
          <a:bodyPr vert="horz" wrap="square">
            <a:spAutoFit/>
          </a:bodyPr>
          <a:lstStyle/>
          <a:p>
            <a:pPr lvl="0" algn="ctr"/>
            <a:r>
              <a:rPr lang="en-US" sz="4400" b="1" dirty="0"/>
              <a:t>Topolobampo, Mexico</a:t>
            </a:r>
            <a:br>
              <a:rPr lang="en-US" sz="4800" b="1" dirty="0"/>
            </a:br>
            <a:r>
              <a:rPr lang="en-US" sz="2800" b="1" dirty="0"/>
              <a:t>Presented by</a:t>
            </a:r>
            <a:br>
              <a:rPr lang="en-US" sz="4800" b="1" dirty="0"/>
            </a:br>
            <a:r>
              <a:rPr lang="en-US" sz="4800" b="1" dirty="0"/>
              <a:t>Marc Silver</a:t>
            </a:r>
            <a:endParaRPr lang="en-US" sz="2800" b="1" dirty="0">
              <a:solidFill>
                <a:srgbClr val="000000"/>
              </a:solidFill>
              <a:cs typeface="Tahoma" pitchFamily="2"/>
            </a:endParaRPr>
          </a:p>
        </p:txBody>
      </p:sp>
      <p:pic>
        <p:nvPicPr>
          <p:cNvPr id="4" name="Picture 3" descr="A flag with a red white and green stripe&#10;&#10;Description automatically generated">
            <a:extLst>
              <a:ext uri="{FF2B5EF4-FFF2-40B4-BE49-F238E27FC236}">
                <a16:creationId xmlns:a16="http://schemas.microsoft.com/office/drawing/2014/main" id="{ECA721EE-92F7-C357-4914-69C847C3D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999" y="2334647"/>
            <a:ext cx="5826905" cy="33359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0"/>
            <a:ext cx="9979025" cy="723900"/>
          </a:xfrm>
          <a:prstGeom prst="rect">
            <a:avLst/>
          </a:prstGeom>
        </p:spPr>
        <p:txBody>
          <a:bodyPr vert="horz" lIns="91440" tIns="45720" rIns="91440" bIns="45720" rtlCol="0" anchor="b">
            <a:normAutofit/>
          </a:bodyPr>
          <a:lstStyle/>
          <a:p>
            <a:pPr lvl="0" algn="ctr" rtl="0">
              <a:lnSpc>
                <a:spcPct val="90000"/>
              </a:lnSpc>
              <a:spcBef>
                <a:spcPct val="0"/>
              </a:spcBef>
            </a:pPr>
            <a:r>
              <a:rPr lang="en-US" sz="4000" b="1" kern="1200" dirty="0">
                <a:solidFill>
                  <a:schemeClr val="tx1"/>
                </a:solidFill>
                <a:latin typeface="+mj-lt"/>
                <a:ea typeface="+mj-ea"/>
                <a:cs typeface="+mj-cs"/>
              </a:rPr>
              <a:t>Historical Topolobampo</a:t>
            </a:r>
            <a:endParaRPr lang="en-US" sz="40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7C409E79-50B6-3932-1BC3-2E05C22F7447}"/>
              </a:ext>
            </a:extLst>
          </p:cNvPr>
          <p:cNvSpPr txBox="1"/>
          <p:nvPr/>
        </p:nvSpPr>
        <p:spPr>
          <a:xfrm>
            <a:off x="-1" y="723900"/>
            <a:ext cx="10080626" cy="4845627"/>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t>Shortly thereafter, a businessman by the </a:t>
            </a:r>
            <a:br>
              <a:rPr lang="en-US" sz="2400" dirty="0"/>
            </a:br>
            <a:r>
              <a:rPr lang="en-US" sz="2400" dirty="0"/>
              <a:t>name of Benjamin F. Johnston, attracted </a:t>
            </a:r>
            <a:br>
              <a:rPr lang="en-US" sz="2400" dirty="0"/>
            </a:br>
            <a:r>
              <a:rPr lang="en-US" sz="2400" dirty="0"/>
              <a:t>by Owen’s visions for a port, found </a:t>
            </a:r>
            <a:br>
              <a:rPr lang="en-US" sz="2400" dirty="0"/>
            </a:br>
            <a:r>
              <a:rPr lang="en-US" sz="2400" dirty="0"/>
              <a:t>himself in what is now Los Mochis. He </a:t>
            </a:r>
            <a:br>
              <a:rPr lang="en-US" sz="2400" dirty="0"/>
            </a:br>
            <a:r>
              <a:rPr lang="en-US" sz="2400" dirty="0"/>
              <a:t>too saw a lot of potential in the region, </a:t>
            </a:r>
            <a:br>
              <a:rPr lang="en-US" sz="2400" dirty="0"/>
            </a:br>
            <a:r>
              <a:rPr lang="en-US" sz="2400" dirty="0"/>
              <a:t>but more specifically in sugarcane </a:t>
            </a:r>
            <a:br>
              <a:rPr lang="en-US" sz="2400" dirty="0"/>
            </a:br>
            <a:r>
              <a:rPr lang="en-US" sz="2400" dirty="0"/>
              <a:t>cultivation.</a:t>
            </a:r>
          </a:p>
          <a:p>
            <a:pPr marL="342900" indent="-342900">
              <a:buFont typeface="Arial" panose="020B0604020202020204" pitchFamily="34" charset="0"/>
              <a:buChar char="•"/>
            </a:pPr>
            <a:r>
              <a:rPr lang="en-US" sz="2400" dirty="0"/>
              <a:t>By the turn of the century, Johnston had </a:t>
            </a:r>
            <a:br>
              <a:rPr lang="en-US" sz="2400" dirty="0"/>
            </a:br>
            <a:r>
              <a:rPr lang="en-US" sz="2400" dirty="0"/>
              <a:t>built a sugar mill in Los Mochis and the </a:t>
            </a:r>
            <a:br>
              <a:rPr lang="en-US" sz="2400" dirty="0"/>
            </a:br>
            <a:r>
              <a:rPr lang="en-US" sz="2400" dirty="0"/>
              <a:t>city grew rapidly around it.</a:t>
            </a:r>
          </a:p>
          <a:p>
            <a:pPr marL="342900" indent="-342900">
              <a:buFont typeface="Arial" panose="020B0604020202020204" pitchFamily="34" charset="0"/>
              <a:buChar char="•"/>
            </a:pPr>
            <a:r>
              <a:rPr lang="en-US" sz="2400" dirty="0"/>
              <a:t>To this day, Los Mochis’ economy depends heavily on agriculture, and is one of the top mango producers in all of Mexico.</a:t>
            </a:r>
          </a:p>
          <a:p>
            <a:pPr>
              <a:lnSpc>
                <a:spcPct val="90000"/>
              </a:lnSpc>
              <a:spcAft>
                <a:spcPts val="600"/>
              </a:spcAft>
            </a:pPr>
            <a:endParaRPr lang="en-US" sz="2000" dirty="0"/>
          </a:p>
        </p:txBody>
      </p:sp>
      <p:pic>
        <p:nvPicPr>
          <p:cNvPr id="8" name="Picture 7" descr="A black and white drawing of a boat in the water&#10;&#10;Description automatically generated">
            <a:extLst>
              <a:ext uri="{FF2B5EF4-FFF2-40B4-BE49-F238E27FC236}">
                <a16:creationId xmlns:a16="http://schemas.microsoft.com/office/drawing/2014/main" id="{BAD61476-1046-5D17-7915-018AEBB69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139" y="723900"/>
            <a:ext cx="4383737" cy="3689350"/>
          </a:xfrm>
          <a:prstGeom prst="rect">
            <a:avLst/>
          </a:prstGeom>
        </p:spPr>
      </p:pic>
    </p:spTree>
    <p:extLst>
      <p:ext uri="{BB962C8B-B14F-4D97-AF65-F5344CB8AC3E}">
        <p14:creationId xmlns:p14="http://schemas.microsoft.com/office/powerpoint/2010/main" val="325442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Map of Topolobampo</a:t>
            </a:r>
            <a:endParaRPr lang="en-US" sz="4400" dirty="0"/>
          </a:p>
        </p:txBody>
      </p:sp>
      <p:pic>
        <p:nvPicPr>
          <p:cNvPr id="3" name="Picture 2" descr="A map of the ocean&#10;&#10;Description automatically generated">
            <a:extLst>
              <a:ext uri="{FF2B5EF4-FFF2-40B4-BE49-F238E27FC236}">
                <a16:creationId xmlns:a16="http://schemas.microsoft.com/office/drawing/2014/main" id="{1DFF2C13-2CCB-C707-92BF-F7BB6B78352F}"/>
              </a:ext>
            </a:extLst>
          </p:cNvPr>
          <p:cNvPicPr>
            <a:picLocks noChangeAspect="1"/>
          </p:cNvPicPr>
          <p:nvPr/>
        </p:nvPicPr>
        <p:blipFill rotWithShape="1">
          <a:blip r:embed="rId3">
            <a:extLst>
              <a:ext uri="{28A0092B-C50C-407E-A947-70E740481C1C}">
                <a14:useLocalDpi xmlns:a14="http://schemas.microsoft.com/office/drawing/2010/main" val="0"/>
              </a:ext>
            </a:extLst>
          </a:blip>
          <a:srcRect l="39139" t="2782" r="19554" b="-2782"/>
          <a:stretch/>
        </p:blipFill>
        <p:spPr>
          <a:xfrm>
            <a:off x="6676102" y="723510"/>
            <a:ext cx="3402002" cy="5092503"/>
          </a:xfrm>
          <a:prstGeom prst="rect">
            <a:avLst/>
          </a:prstGeom>
        </p:spPr>
      </p:pic>
      <p:pic>
        <p:nvPicPr>
          <p:cNvPr id="6" name="Picture 5" descr="A map of a city&#10;&#10;Description automatically generated">
            <a:extLst>
              <a:ext uri="{FF2B5EF4-FFF2-40B4-BE49-F238E27FC236}">
                <a16:creationId xmlns:a16="http://schemas.microsoft.com/office/drawing/2014/main" id="{1ADF89D2-226D-75E1-6741-15D035022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23510"/>
            <a:ext cx="6676103" cy="4947040"/>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383A8-E27B-568F-2059-9CCEAAF5EB4D}"/>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Weather in Topolobampo</a:t>
            </a:r>
            <a:endParaRPr lang="en-US" sz="4400" dirty="0"/>
          </a:p>
        </p:txBody>
      </p:sp>
      <p:sp>
        <p:nvSpPr>
          <p:cNvPr id="4" name="TextBox 3">
            <a:extLst>
              <a:ext uri="{FF2B5EF4-FFF2-40B4-BE49-F238E27FC236}">
                <a16:creationId xmlns:a16="http://schemas.microsoft.com/office/drawing/2014/main" id="{06F0B40C-7A65-FC69-D0BA-0C371306A4A2}"/>
              </a:ext>
            </a:extLst>
          </p:cNvPr>
          <p:cNvSpPr txBox="1"/>
          <p:nvPr/>
        </p:nvSpPr>
        <p:spPr>
          <a:xfrm>
            <a:off x="92990" y="875653"/>
            <a:ext cx="4684713" cy="2862322"/>
          </a:xfrm>
          <a:prstGeom prst="rect">
            <a:avLst/>
          </a:prstGeom>
          <a:noFill/>
        </p:spPr>
        <p:txBody>
          <a:bodyPr wrap="square">
            <a:spAutoFit/>
          </a:bodyPr>
          <a:lstStyle/>
          <a:p>
            <a:r>
              <a:rPr lang="en-US" dirty="0"/>
              <a:t>Topolobampo sit at sea level and has a semi-arid climate. The temperature is usually warm or hot year-round.</a:t>
            </a:r>
          </a:p>
          <a:p>
            <a:pPr>
              <a:buFont typeface="Arial" panose="020B0604020202020204" pitchFamily="34" charset="0"/>
              <a:buChar char="•"/>
            </a:pPr>
            <a:r>
              <a:rPr lang="en-US" dirty="0"/>
              <a:t>April – October: daytime highs usually range from 32 to 38°C (90 to 100°F), night-time lows from 15 – 25°C (59 – 77°F). The </a:t>
            </a:r>
            <a:r>
              <a:rPr lang="en-US" b="1" dirty="0"/>
              <a:t>rainy season</a:t>
            </a:r>
            <a:r>
              <a:rPr lang="en-US" dirty="0"/>
              <a:t> is from July through September and the cities have occasionally been hit by hurricanes.</a:t>
            </a:r>
          </a:p>
          <a:p>
            <a:pPr>
              <a:buFont typeface="Arial" panose="020B0604020202020204" pitchFamily="34" charset="0"/>
              <a:buChar char="•"/>
            </a:pPr>
            <a:r>
              <a:rPr lang="en-US" dirty="0"/>
              <a:t>November – March: daytime highs range from 26 to 30°C (79 to 86°F), while nightly lows are</a:t>
            </a:r>
          </a:p>
        </p:txBody>
      </p:sp>
      <p:pic>
        <p:nvPicPr>
          <p:cNvPr id="6" name="Picture 5" descr="A graph of water temperature&#10;&#10;Description automatically generated">
            <a:extLst>
              <a:ext uri="{FF2B5EF4-FFF2-40B4-BE49-F238E27FC236}">
                <a16:creationId xmlns:a16="http://schemas.microsoft.com/office/drawing/2014/main" id="{C9A15A2D-DAFA-973A-02D2-285EC27F9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703" y="954583"/>
            <a:ext cx="5302922" cy="2828225"/>
          </a:xfrm>
          <a:prstGeom prst="rect">
            <a:avLst/>
          </a:prstGeom>
        </p:spPr>
      </p:pic>
      <p:sp>
        <p:nvSpPr>
          <p:cNvPr id="8" name="TextBox 7">
            <a:extLst>
              <a:ext uri="{FF2B5EF4-FFF2-40B4-BE49-F238E27FC236}">
                <a16:creationId xmlns:a16="http://schemas.microsoft.com/office/drawing/2014/main" id="{0FB8F95E-293F-668D-13FE-B6F9AE074462}"/>
              </a:ext>
            </a:extLst>
          </p:cNvPr>
          <p:cNvSpPr txBox="1"/>
          <p:nvPr/>
        </p:nvSpPr>
        <p:spPr>
          <a:xfrm>
            <a:off x="100739" y="3643326"/>
            <a:ext cx="9926664" cy="1200329"/>
          </a:xfrm>
          <a:prstGeom prst="rect">
            <a:avLst/>
          </a:prstGeom>
          <a:noFill/>
        </p:spPr>
        <p:txBody>
          <a:bodyPr wrap="square">
            <a:spAutoFit/>
          </a:bodyPr>
          <a:lstStyle/>
          <a:p>
            <a:r>
              <a:rPr lang="en-US" dirty="0"/>
              <a:t>between 11 and 15°C (51 and 59°F).</a:t>
            </a:r>
          </a:p>
          <a:p>
            <a:r>
              <a:rPr lang="en-US" dirty="0"/>
              <a:t>The </a:t>
            </a:r>
            <a:r>
              <a:rPr lang="en-US" b="1" dirty="0"/>
              <a:t>best time to go</a:t>
            </a:r>
            <a:r>
              <a:rPr lang="en-US" dirty="0"/>
              <a:t> is in October as the landscape will be lush after the rain. However, as the weather is warm year-round, it’s easy to enjoy outdoor activities most of the year. It’s probably best to avoid July and August due to extreme temperatures and heavier rain. </a:t>
            </a:r>
          </a:p>
        </p:txBody>
      </p:sp>
    </p:spTree>
    <p:extLst>
      <p:ext uri="{BB962C8B-B14F-4D97-AF65-F5344CB8AC3E}">
        <p14:creationId xmlns:p14="http://schemas.microsoft.com/office/powerpoint/2010/main" val="173585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mj-lt"/>
                <a:ea typeface="+mj-ea"/>
                <a:cs typeface="+mj-cs"/>
              </a:rPr>
              <a:t>Topolobampo Taxis</a:t>
            </a:r>
            <a:endParaRPr lang="en-US" sz="4400" b="1" dirty="0"/>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taxi cabs parked in front of a building&#10;&#10;Description automatically generated">
            <a:extLst>
              <a:ext uri="{FF2B5EF4-FFF2-40B4-BE49-F238E27FC236}">
                <a16:creationId xmlns:a16="http://schemas.microsoft.com/office/drawing/2014/main" id="{9C67C647-420E-7854-F0A3-3BE9070A2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050" y="742010"/>
            <a:ext cx="4254574" cy="2835275"/>
          </a:xfrm>
          <a:prstGeom prst="rect">
            <a:avLst/>
          </a:prstGeom>
        </p:spPr>
      </p:pic>
      <p:sp>
        <p:nvSpPr>
          <p:cNvPr id="11" name="TextBox 10">
            <a:extLst>
              <a:ext uri="{FF2B5EF4-FFF2-40B4-BE49-F238E27FC236}">
                <a16:creationId xmlns:a16="http://schemas.microsoft.com/office/drawing/2014/main" id="{B0AB4738-1942-659E-C91F-3B347CDE3567}"/>
              </a:ext>
            </a:extLst>
          </p:cNvPr>
          <p:cNvSpPr txBox="1"/>
          <p:nvPr/>
        </p:nvSpPr>
        <p:spPr>
          <a:xfrm>
            <a:off x="109727" y="813375"/>
            <a:ext cx="9829919" cy="3724096"/>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400" b="0" i="0" dirty="0">
                <a:effectLst/>
                <a:latin typeface="+mj-lt"/>
              </a:rPr>
              <a:t>Taxis in Topolobampo are plentiful. Taxis can </a:t>
            </a:r>
            <a:br>
              <a:rPr lang="en-US" sz="2400" b="0" i="0" dirty="0">
                <a:effectLst/>
                <a:latin typeface="+mj-lt"/>
              </a:rPr>
            </a:br>
            <a:r>
              <a:rPr lang="en-US" sz="2400" b="0" i="0" dirty="0">
                <a:effectLst/>
                <a:latin typeface="+mj-lt"/>
              </a:rPr>
              <a:t>be very  reasonable, as long as you ask the </a:t>
            </a:r>
            <a:br>
              <a:rPr lang="en-US" sz="2400" b="0" i="0" dirty="0">
                <a:effectLst/>
                <a:latin typeface="+mj-lt"/>
              </a:rPr>
            </a:br>
            <a:r>
              <a:rPr lang="en-US" sz="2400" b="0" i="0" dirty="0">
                <a:effectLst/>
                <a:latin typeface="+mj-lt"/>
              </a:rPr>
              <a:t>price BEFORE you get in. </a:t>
            </a:r>
          </a:p>
          <a:p>
            <a:pPr indent="-228600">
              <a:lnSpc>
                <a:spcPct val="90000"/>
              </a:lnSpc>
              <a:spcAft>
                <a:spcPts val="600"/>
              </a:spcAft>
              <a:buFont typeface="Arial" panose="020B0604020202020204" pitchFamily="34" charset="0"/>
              <a:buChar char="•"/>
            </a:pPr>
            <a:r>
              <a:rPr lang="en-US" sz="2400" dirty="0">
                <a:latin typeface="+mj-lt"/>
              </a:rPr>
              <a:t>Be aware that H</a:t>
            </a:r>
            <a:r>
              <a:rPr lang="en-US" sz="2400" b="0" i="0" dirty="0">
                <a:effectLst/>
                <a:latin typeface="+mj-lt"/>
              </a:rPr>
              <a:t>otel taxis charge a premium </a:t>
            </a:r>
            <a:br>
              <a:rPr lang="en-US" sz="2400" b="0" i="0" dirty="0">
                <a:effectLst/>
                <a:latin typeface="+mj-lt"/>
              </a:rPr>
            </a:br>
            <a:r>
              <a:rPr lang="en-US" sz="2400" b="0" i="0" dirty="0">
                <a:effectLst/>
                <a:latin typeface="+mj-lt"/>
              </a:rPr>
              <a:t>rate because they've paid a higher union fee </a:t>
            </a:r>
            <a:br>
              <a:rPr lang="en-US" sz="2400" b="0" i="0" dirty="0">
                <a:effectLst/>
                <a:latin typeface="+mj-lt"/>
              </a:rPr>
            </a:br>
            <a:r>
              <a:rPr lang="en-US" sz="2400" b="0" i="0" dirty="0">
                <a:effectLst/>
                <a:latin typeface="+mj-lt"/>
              </a:rPr>
              <a:t>to sit in front of the hotel. </a:t>
            </a:r>
          </a:p>
          <a:p>
            <a:pPr indent="-228600">
              <a:lnSpc>
                <a:spcPct val="90000"/>
              </a:lnSpc>
              <a:spcAft>
                <a:spcPts val="600"/>
              </a:spcAft>
              <a:buFont typeface="Arial" panose="020B0604020202020204" pitchFamily="34" charset="0"/>
              <a:buChar char="•"/>
            </a:pPr>
            <a:r>
              <a:rPr lang="en-US" sz="2400" b="0" i="0" dirty="0">
                <a:solidFill>
                  <a:srgbClr val="000000"/>
                </a:solidFill>
                <a:effectLst/>
                <a:latin typeface="+mj-lt"/>
              </a:rPr>
              <a:t>Make sure you have small change. Taxis will </a:t>
            </a:r>
            <a:br>
              <a:rPr lang="en-US" sz="2400" b="0" i="0" dirty="0">
                <a:solidFill>
                  <a:srgbClr val="000000"/>
                </a:solidFill>
                <a:effectLst/>
                <a:latin typeface="+mj-lt"/>
              </a:rPr>
            </a:br>
            <a:r>
              <a:rPr lang="en-US" sz="2400" b="0" i="0" dirty="0">
                <a:solidFill>
                  <a:srgbClr val="000000"/>
                </a:solidFill>
                <a:effectLst/>
                <a:latin typeface="+mj-lt"/>
              </a:rPr>
              <a:t>not carry change so they can keep yours.</a:t>
            </a:r>
            <a:endParaRPr lang="en-US" sz="2400" b="0" i="0" dirty="0">
              <a:effectLst/>
              <a:latin typeface="+mj-lt"/>
            </a:endParaRPr>
          </a:p>
          <a:p>
            <a:pPr indent="-228600">
              <a:lnSpc>
                <a:spcPct val="90000"/>
              </a:lnSpc>
              <a:spcAft>
                <a:spcPts val="600"/>
              </a:spcAft>
              <a:buFont typeface="Arial" panose="020B0604020202020204" pitchFamily="34" charset="0"/>
              <a:buChar char="•"/>
            </a:pPr>
            <a:r>
              <a:rPr lang="en-US" sz="2400" b="0" i="0" dirty="0">
                <a:solidFill>
                  <a:srgbClr val="000000"/>
                </a:solidFill>
                <a:effectLst/>
                <a:latin typeface="+mj-lt"/>
              </a:rPr>
              <a:t>You do not tip taxi drivers. The tip is included in the price. </a:t>
            </a:r>
          </a:p>
          <a:p>
            <a:pPr indent="-228600">
              <a:lnSpc>
                <a:spcPct val="90000"/>
              </a:lnSpc>
              <a:spcAft>
                <a:spcPts val="600"/>
              </a:spcAft>
              <a:buFont typeface="Arial" panose="020B0604020202020204" pitchFamily="34" charset="0"/>
              <a:buChar char="•"/>
            </a:pPr>
            <a:r>
              <a:rPr lang="en-US" sz="2400" dirty="0">
                <a:latin typeface="+mj-lt"/>
              </a:rPr>
              <a:t>Uber is also available if you have phone service and the app.</a:t>
            </a:r>
          </a:p>
        </p:txBody>
      </p:sp>
    </p:spTree>
    <p:extLst>
      <p:ext uri="{BB962C8B-B14F-4D97-AF65-F5344CB8AC3E}">
        <p14:creationId xmlns:p14="http://schemas.microsoft.com/office/powerpoint/2010/main" val="395923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435373"/>
            <a:ext cx="4390575" cy="1787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latin typeface="+mj-lt"/>
                <a:ea typeface="+mj-ea"/>
                <a:cs typeface="+mj-cs"/>
              </a:rPr>
              <a:t>Isla </a:t>
            </a:r>
            <a:r>
              <a:rPr lang="en-US" sz="4400" b="1" dirty="0" err="1">
                <a:latin typeface="+mj-lt"/>
                <a:ea typeface="+mj-ea"/>
                <a:cs typeface="+mj-cs"/>
              </a:rPr>
              <a:t>Farallón</a:t>
            </a:r>
            <a:endParaRPr lang="en-US" sz="4400" b="1" dirty="0">
              <a:latin typeface="+mj-lt"/>
              <a:ea typeface="+mj-ea"/>
              <a:cs typeface="+mj-cs"/>
            </a:endParaRPr>
          </a:p>
          <a:p>
            <a:pPr>
              <a:lnSpc>
                <a:spcPct val="90000"/>
              </a:lnSpc>
              <a:spcBef>
                <a:spcPct val="0"/>
              </a:spcBef>
              <a:spcAft>
                <a:spcPts val="600"/>
              </a:spcAft>
            </a:pPr>
            <a:endParaRPr lang="en-US" sz="4400" b="1" dirty="0">
              <a:latin typeface="+mj-lt"/>
              <a:ea typeface="+mj-ea"/>
              <a:cs typeface="+mj-cs"/>
            </a:endParaRPr>
          </a:p>
        </p:txBody>
      </p:sp>
      <p:sp>
        <p:nvSpPr>
          <p:cNvPr id="10" name="TextBox 9">
            <a:extLst>
              <a:ext uri="{FF2B5EF4-FFF2-40B4-BE49-F238E27FC236}">
                <a16:creationId xmlns:a16="http://schemas.microsoft.com/office/drawing/2014/main" id="{87A9857B-E5E6-6635-8DD8-A7579C68DA45}"/>
              </a:ext>
            </a:extLst>
          </p:cNvPr>
          <p:cNvSpPr txBox="1"/>
          <p:nvPr/>
        </p:nvSpPr>
        <p:spPr>
          <a:xfrm>
            <a:off x="0" y="2223061"/>
            <a:ext cx="4390575" cy="335299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This rocky little island is situated about 15 km (9 mi) off the coast of Topolobampo. It’s well known for its sea lion inhabitants, which are usually lounging on the rocks </a:t>
            </a:r>
            <a:r>
              <a:rPr lang="en-US" sz="2000" b="1" dirty="0"/>
              <a:t>between October and April</a:t>
            </a:r>
            <a:r>
              <a:rPr lang="en-US" sz="2000" dirty="0"/>
              <a:t>.</a:t>
            </a:r>
          </a:p>
          <a:p>
            <a:pPr indent="-228600">
              <a:lnSpc>
                <a:spcPct val="90000"/>
              </a:lnSpc>
              <a:spcAft>
                <a:spcPts val="600"/>
              </a:spcAft>
              <a:buFont typeface="Arial" panose="020B0604020202020204" pitchFamily="34" charset="0"/>
              <a:buChar char="•"/>
            </a:pPr>
            <a:r>
              <a:rPr lang="en-US" sz="2000" dirty="0"/>
              <a:t>You can hire a boat to take you out to the island to watch the sea lions or to swim or snorkel nearby. A boat tour lasting 6 </a:t>
            </a:r>
            <a:r>
              <a:rPr lang="en-US" sz="2000" dirty="0" err="1"/>
              <a:t>hrs</a:t>
            </a:r>
            <a:r>
              <a:rPr lang="en-US" sz="2000" dirty="0"/>
              <a:t> costs 5000 MXP ($288USD). That’s the total price and can be split between multiple people.</a:t>
            </a:r>
          </a:p>
        </p:txBody>
      </p:sp>
      <p:pic>
        <p:nvPicPr>
          <p:cNvPr id="7" name="Picture 6" descr="An aerial view of a rocky island&#10;&#10;Description automatically generated">
            <a:extLst>
              <a:ext uri="{FF2B5EF4-FFF2-40B4-BE49-F238E27FC236}">
                <a16:creationId xmlns:a16="http://schemas.microsoft.com/office/drawing/2014/main" id="{D6004984-D68F-B20C-8EC2-AAC2604178AD}"/>
              </a:ext>
            </a:extLst>
          </p:cNvPr>
          <p:cNvPicPr>
            <a:picLocks noChangeAspect="1"/>
          </p:cNvPicPr>
          <p:nvPr/>
        </p:nvPicPr>
        <p:blipFill rotWithShape="1">
          <a:blip r:embed="rId2">
            <a:extLst>
              <a:ext uri="{28A0092B-C50C-407E-A947-70E740481C1C}">
                <a14:useLocalDpi xmlns:a14="http://schemas.microsoft.com/office/drawing/2010/main" val="0"/>
              </a:ext>
            </a:extLst>
          </a:blip>
          <a:srcRect l="28628" r="5174" b="-1"/>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2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5385749" y="301904"/>
            <a:ext cx="4001831"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Isla de las Aves</a:t>
            </a:r>
          </a:p>
          <a:p>
            <a:pPr>
              <a:lnSpc>
                <a:spcPct val="90000"/>
              </a:lnSpc>
              <a:spcBef>
                <a:spcPct val="0"/>
              </a:spcBef>
              <a:spcAft>
                <a:spcPts val="600"/>
              </a:spcAft>
            </a:pPr>
            <a:endParaRPr lang="en-US" sz="4400" b="1" dirty="0">
              <a:latin typeface="+mj-lt"/>
              <a:ea typeface="+mj-ea"/>
              <a:cs typeface="+mj-cs"/>
            </a:endParaRPr>
          </a:p>
        </p:txBody>
      </p:sp>
      <p:pic>
        <p:nvPicPr>
          <p:cNvPr id="5" name="Picture 4" descr="An island in the ocean&#10;&#10;Description automatically generated">
            <a:extLst>
              <a:ext uri="{FF2B5EF4-FFF2-40B4-BE49-F238E27FC236}">
                <a16:creationId xmlns:a16="http://schemas.microsoft.com/office/drawing/2014/main" id="{480DBBBB-5030-BAB1-F04F-031B6FFF18E3}"/>
              </a:ext>
            </a:extLst>
          </p:cNvPr>
          <p:cNvPicPr>
            <a:picLocks noChangeAspect="1"/>
          </p:cNvPicPr>
          <p:nvPr/>
        </p:nvPicPr>
        <p:blipFill rotWithShape="1">
          <a:blip r:embed="rId2">
            <a:extLst>
              <a:ext uri="{28A0092B-C50C-407E-A947-70E740481C1C}">
                <a14:useLocalDpi xmlns:a14="http://schemas.microsoft.com/office/drawing/2010/main" val="0"/>
              </a:ext>
            </a:extLst>
          </a:blip>
          <a:srcRect l="25596" r="2223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CFD9C889-D838-AACB-4402-39DE8EB1C925}"/>
              </a:ext>
            </a:extLst>
          </p:cNvPr>
          <p:cNvSpPr txBox="1"/>
          <p:nvPr/>
        </p:nvSpPr>
        <p:spPr>
          <a:xfrm>
            <a:off x="5385749" y="1128156"/>
            <a:ext cx="4001831" cy="397927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The little island of Isla de las Aves, or Island of the Birds is home to many species of local and migratory birds. The best time to see this island is </a:t>
            </a:r>
            <a:r>
              <a:rPr lang="en-US" sz="2400" b="1" dirty="0"/>
              <a:t>between mid-April and early August</a:t>
            </a:r>
            <a:r>
              <a:rPr lang="en-US" sz="2400" dirty="0"/>
              <a:t>.</a:t>
            </a:r>
          </a:p>
          <a:p>
            <a:pPr indent="-228600">
              <a:lnSpc>
                <a:spcPct val="90000"/>
              </a:lnSpc>
              <a:spcAft>
                <a:spcPts val="600"/>
              </a:spcAft>
              <a:buFont typeface="Arial" panose="020B0604020202020204" pitchFamily="34" charset="0"/>
              <a:buChar char="•"/>
            </a:pPr>
            <a:r>
              <a:rPr lang="en-US" sz="2400" dirty="0"/>
              <a:t>A 1.5-hour boat tour will cost about 900 MXP ($52UDS), split between your group.</a:t>
            </a: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962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2950650"/>
            <a:ext cx="2720981" cy="20280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mj-lt"/>
                <a:ea typeface="+mj-ea"/>
                <a:cs typeface="+mj-cs"/>
              </a:rPr>
              <a:t>Museo </a:t>
            </a:r>
            <a:r>
              <a:rPr lang="en-US" sz="4000" b="1" dirty="0" err="1">
                <a:latin typeface="+mj-lt"/>
                <a:ea typeface="+mj-ea"/>
                <a:cs typeface="+mj-cs"/>
              </a:rPr>
              <a:t>Toolobampo</a:t>
            </a:r>
            <a:endParaRPr lang="en-US" sz="4000" b="1" dirty="0">
              <a:latin typeface="+mj-lt"/>
              <a:ea typeface="+mj-ea"/>
              <a:cs typeface="+mj-cs"/>
            </a:endParaRPr>
          </a:p>
        </p:txBody>
      </p:sp>
      <p:pic>
        <p:nvPicPr>
          <p:cNvPr id="6" name="Picture 5" descr="A white room with a white ceiling and a white floor&#10;&#10;Description automatically generated with medium confidence">
            <a:extLst>
              <a:ext uri="{FF2B5EF4-FFF2-40B4-BE49-F238E27FC236}">
                <a16:creationId xmlns:a16="http://schemas.microsoft.com/office/drawing/2014/main" id="{444CBFFC-8ED5-4493-40B5-92FC81C97331}"/>
              </a:ext>
            </a:extLst>
          </p:cNvPr>
          <p:cNvPicPr>
            <a:picLocks noChangeAspect="1"/>
          </p:cNvPicPr>
          <p:nvPr/>
        </p:nvPicPr>
        <p:blipFill rotWithShape="1">
          <a:blip r:embed="rId2">
            <a:extLst>
              <a:ext uri="{28A0092B-C50C-407E-A947-70E740481C1C}">
                <a14:useLocalDpi xmlns:a14="http://schemas.microsoft.com/office/drawing/2010/main" val="0"/>
              </a:ext>
            </a:extLst>
          </a:blip>
          <a:srcRect t="10099" r="2" b="19530"/>
          <a:stretch/>
        </p:blipFill>
        <p:spPr>
          <a:xfrm>
            <a:off x="35645" y="1"/>
            <a:ext cx="10080605" cy="295065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CCD1C295-D4F7-08FF-3A34-E091C08CE93C}"/>
              </a:ext>
            </a:extLst>
          </p:cNvPr>
          <p:cNvSpPr txBox="1"/>
          <p:nvPr/>
        </p:nvSpPr>
        <p:spPr>
          <a:xfrm>
            <a:off x="3063833" y="3103050"/>
            <a:ext cx="6927891" cy="2028009"/>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400" dirty="0"/>
              <a:t>Visit the Topolobampo Museum which houses the replica of the Sonora Biplane and a photographic gallery of the First Aeronaval Combat.</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439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2950650"/>
            <a:ext cx="2720981" cy="20280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mj-lt"/>
                <a:ea typeface="+mj-ea"/>
                <a:cs typeface="+mj-cs"/>
              </a:rPr>
              <a:t>Museo </a:t>
            </a:r>
            <a:r>
              <a:rPr lang="en-US" sz="4000" b="1" dirty="0" err="1">
                <a:latin typeface="+mj-lt"/>
                <a:ea typeface="+mj-ea"/>
                <a:cs typeface="+mj-cs"/>
              </a:rPr>
              <a:t>Toolobampo</a:t>
            </a:r>
            <a:br>
              <a:rPr lang="en-US" sz="4000" b="1" dirty="0">
                <a:latin typeface="+mj-lt"/>
                <a:ea typeface="+mj-ea"/>
                <a:cs typeface="+mj-cs"/>
              </a:rPr>
            </a:br>
            <a:r>
              <a:rPr lang="en-US" sz="2800" b="1" dirty="0">
                <a:latin typeface="+mj-lt"/>
                <a:ea typeface="+mj-ea"/>
                <a:cs typeface="+mj-cs"/>
              </a:rPr>
              <a:t>Cont.</a:t>
            </a:r>
          </a:p>
        </p:txBody>
      </p:sp>
      <p:pic>
        <p:nvPicPr>
          <p:cNvPr id="6" name="Picture 5" descr="A white room with a white ceiling and a white floor&#10;&#10;Description automatically generated with medium confidence">
            <a:extLst>
              <a:ext uri="{FF2B5EF4-FFF2-40B4-BE49-F238E27FC236}">
                <a16:creationId xmlns:a16="http://schemas.microsoft.com/office/drawing/2014/main" id="{444CBFFC-8ED5-4493-40B5-92FC81C97331}"/>
              </a:ext>
            </a:extLst>
          </p:cNvPr>
          <p:cNvPicPr>
            <a:picLocks noChangeAspect="1"/>
          </p:cNvPicPr>
          <p:nvPr/>
        </p:nvPicPr>
        <p:blipFill rotWithShape="1">
          <a:blip r:embed="rId2">
            <a:extLst>
              <a:ext uri="{28A0092B-C50C-407E-A947-70E740481C1C}">
                <a14:useLocalDpi xmlns:a14="http://schemas.microsoft.com/office/drawing/2010/main" val="0"/>
              </a:ext>
            </a:extLst>
          </a:blip>
          <a:srcRect t="10099" r="2" b="19530"/>
          <a:stretch/>
        </p:blipFill>
        <p:spPr>
          <a:xfrm>
            <a:off x="20" y="10"/>
            <a:ext cx="10080605" cy="295064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CCD1C295-D4F7-08FF-3A34-E091C08CE93C}"/>
              </a:ext>
            </a:extLst>
          </p:cNvPr>
          <p:cNvSpPr txBox="1"/>
          <p:nvPr/>
        </p:nvSpPr>
        <p:spPr>
          <a:xfrm>
            <a:off x="2720981" y="3103050"/>
            <a:ext cx="7270744" cy="2567490"/>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400" dirty="0"/>
              <a:t>The main attraction is a replica of the Sonora Biplane, an aircraft used in this historic air-naval combat that took place on April 14, 1914, in the waters of the Port of </a:t>
            </a:r>
            <a:r>
              <a:rPr lang="en-US" sz="2400" dirty="0" err="1"/>
              <a:t>Topolobampo</a:t>
            </a:r>
            <a:endParaRPr lang="en-US" sz="2400" dirty="0"/>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42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2950650"/>
            <a:ext cx="2720981" cy="20280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mj-lt"/>
                <a:ea typeface="+mj-ea"/>
                <a:cs typeface="+mj-cs"/>
              </a:rPr>
              <a:t>Museo </a:t>
            </a:r>
            <a:r>
              <a:rPr lang="en-US" sz="4000" b="1" dirty="0" err="1">
                <a:latin typeface="+mj-lt"/>
                <a:ea typeface="+mj-ea"/>
                <a:cs typeface="+mj-cs"/>
              </a:rPr>
              <a:t>Toolobampo</a:t>
            </a:r>
            <a:br>
              <a:rPr lang="en-US" sz="4000" b="1" dirty="0">
                <a:latin typeface="+mj-lt"/>
                <a:ea typeface="+mj-ea"/>
                <a:cs typeface="+mj-cs"/>
              </a:rPr>
            </a:br>
            <a:r>
              <a:rPr lang="en-US" sz="2800" b="1" dirty="0">
                <a:latin typeface="+mj-lt"/>
                <a:ea typeface="+mj-ea"/>
                <a:cs typeface="+mj-cs"/>
              </a:rPr>
              <a:t>Cont.</a:t>
            </a:r>
          </a:p>
        </p:txBody>
      </p:sp>
      <p:pic>
        <p:nvPicPr>
          <p:cNvPr id="6" name="Picture 5" descr="A white room with a white ceiling and a white floor&#10;&#10;Description automatically generated with medium confidence">
            <a:extLst>
              <a:ext uri="{FF2B5EF4-FFF2-40B4-BE49-F238E27FC236}">
                <a16:creationId xmlns:a16="http://schemas.microsoft.com/office/drawing/2014/main" id="{444CBFFC-8ED5-4493-40B5-92FC81C97331}"/>
              </a:ext>
            </a:extLst>
          </p:cNvPr>
          <p:cNvPicPr>
            <a:picLocks noChangeAspect="1"/>
          </p:cNvPicPr>
          <p:nvPr/>
        </p:nvPicPr>
        <p:blipFill rotWithShape="1">
          <a:blip r:embed="rId2">
            <a:extLst>
              <a:ext uri="{28A0092B-C50C-407E-A947-70E740481C1C}">
                <a14:useLocalDpi xmlns:a14="http://schemas.microsoft.com/office/drawing/2010/main" val="0"/>
              </a:ext>
            </a:extLst>
          </a:blip>
          <a:srcRect t="10099" r="2" b="19530"/>
          <a:stretch/>
        </p:blipFill>
        <p:spPr>
          <a:xfrm>
            <a:off x="20" y="11"/>
            <a:ext cx="10080605" cy="295064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CCD1C295-D4F7-08FF-3A34-E091C08CE93C}"/>
              </a:ext>
            </a:extLst>
          </p:cNvPr>
          <p:cNvSpPr txBox="1"/>
          <p:nvPr/>
        </p:nvSpPr>
        <p:spPr>
          <a:xfrm>
            <a:off x="2400301" y="2835275"/>
            <a:ext cx="7591424" cy="2835265"/>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400" dirty="0"/>
              <a:t>The photographic exhibition narrates the step by step  heroism of Captain Gustavo Salinas and naval mechanic Teodoro Madariaga, on board the biplane during the air attack against the ship Guerrero to prevent them from continuing to attack the ship Tampico. </a:t>
            </a:r>
          </a:p>
          <a:p>
            <a:pPr marL="342900" indent="-228600">
              <a:lnSpc>
                <a:spcPct val="90000"/>
              </a:lnSpc>
              <a:spcAft>
                <a:spcPts val="600"/>
              </a:spcAft>
              <a:buFont typeface="Arial" panose="020B0604020202020204" pitchFamily="34" charset="0"/>
              <a:buChar char="•"/>
            </a:pPr>
            <a:r>
              <a:rPr lang="en-US" sz="2400" dirty="0"/>
              <a:t>You will enjoy this unique museum very close to the dock in Topolobampo.</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80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301903"/>
            <a:ext cx="10011103" cy="1022399"/>
          </a:xfrm>
          <a:prstGeom prst="rect">
            <a:avLst/>
          </a:prstGeom>
        </p:spPr>
        <p:txBody>
          <a:bodyPr vert="horz" lIns="91440" tIns="45720" rIns="91440" bIns="45720" rtlCol="0" anchor="ctr">
            <a:normAutofit/>
          </a:bodyPr>
          <a:lstStyle/>
          <a:p>
            <a:pPr algn="ctr">
              <a:spcBef>
                <a:spcPts val="0"/>
              </a:spcBef>
            </a:pPr>
            <a:r>
              <a:rPr lang="en-US" sz="4000" b="1" dirty="0">
                <a:effectLst/>
              </a:rPr>
              <a:t>Jardín </a:t>
            </a:r>
            <a:r>
              <a:rPr lang="en-US" sz="4000" b="1" dirty="0" err="1">
                <a:effectLst/>
              </a:rPr>
              <a:t>Botánico</a:t>
            </a:r>
            <a:r>
              <a:rPr lang="en-US" sz="4000" b="1" dirty="0">
                <a:effectLst/>
              </a:rPr>
              <a:t> Benjamin Francis Johnston</a:t>
            </a:r>
          </a:p>
          <a:p>
            <a:pPr>
              <a:lnSpc>
                <a:spcPct val="90000"/>
              </a:lnSpc>
              <a:spcBef>
                <a:spcPct val="0"/>
              </a:spcBef>
              <a:spcAft>
                <a:spcPts val="600"/>
              </a:spcAft>
            </a:pPr>
            <a:endParaRPr lang="en-US" sz="3300" b="1" dirty="0">
              <a:latin typeface="+mj-lt"/>
              <a:ea typeface="+mj-ea"/>
              <a:cs typeface="+mj-cs"/>
            </a:endParaRPr>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D1C295-D4F7-08FF-3A34-E091C08CE93C}"/>
              </a:ext>
            </a:extLst>
          </p:cNvPr>
          <p:cNvSpPr txBox="1"/>
          <p:nvPr/>
        </p:nvSpPr>
        <p:spPr>
          <a:xfrm>
            <a:off x="333047" y="993229"/>
            <a:ext cx="9465222" cy="498598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mj-lt"/>
              </a:rPr>
              <a:t>The gardens are Located in downtown Los Mochis. The Botanical Gardens offer a peaceful place to sit and admire nature.</a:t>
            </a:r>
          </a:p>
          <a:p>
            <a:pPr marL="342900" indent="-342900">
              <a:buFont typeface="Arial" panose="020B0604020202020204" pitchFamily="34" charset="0"/>
              <a:buChar char="•"/>
            </a:pPr>
            <a:r>
              <a:rPr lang="en-US" sz="2400" dirty="0">
                <a:latin typeface="+mj-lt"/>
              </a:rPr>
              <a:t>The gardens have many local and exotic flora and some local animals too, including a butterfly pavilion. You can even bring some food and have yourself a little picnic. If you have the this is definitely a great place to spend it.</a:t>
            </a:r>
          </a:p>
          <a:p>
            <a:pPr marL="342900" indent="-342900">
              <a:buFont typeface="Arial" panose="020B0604020202020204" pitchFamily="34" charset="0"/>
              <a:buChar char="•"/>
            </a:pPr>
            <a:endParaRPr lang="en-US" sz="2400"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mj-lt"/>
              </a:rPr>
              <a:t>The </a:t>
            </a:r>
            <a:r>
              <a:rPr kumimoji="0" lang="en-US" altLang="en-US" sz="2400" b="0" i="0" u="none" strike="noStrike" cap="none" normalizeH="0" baseline="0" dirty="0">
                <a:ln>
                  <a:noFill/>
                </a:ln>
                <a:solidFill>
                  <a:schemeClr val="tx1"/>
                </a:solidFill>
                <a:effectLst/>
                <a:latin typeface="+mj-lt"/>
              </a:rPr>
              <a:t>Taxi from Topolobampo to </a:t>
            </a:r>
            <a:br>
              <a:rPr kumimoji="0" lang="en-US" altLang="en-US" sz="2400" b="0" i="0" u="none" strike="noStrike" cap="none" normalizeH="0" baseline="0" dirty="0">
                <a:ln>
                  <a:noFill/>
                </a:ln>
                <a:solidFill>
                  <a:schemeClr val="tx1"/>
                </a:solidFill>
                <a:effectLst/>
                <a:latin typeface="+mj-lt"/>
              </a:rPr>
            </a:br>
            <a:r>
              <a:rPr kumimoji="0" lang="en-US" altLang="en-US" sz="2400" b="0" i="0" u="none" strike="noStrike" cap="none" normalizeH="0" baseline="0" dirty="0">
                <a:ln>
                  <a:noFill/>
                </a:ln>
                <a:solidFill>
                  <a:schemeClr val="tx1"/>
                </a:solidFill>
                <a:effectLst/>
                <a:latin typeface="+mj-lt"/>
              </a:rPr>
              <a:t>Los Mochis takes about 25 min</a:t>
            </a:r>
            <a:br>
              <a:rPr kumimoji="0" lang="en-US" altLang="en-US" sz="2400" b="0" i="0" u="none" strike="noStrike" cap="none" normalizeH="0" baseline="0" dirty="0">
                <a:ln>
                  <a:noFill/>
                </a:ln>
                <a:solidFill>
                  <a:schemeClr val="tx1"/>
                </a:solidFill>
                <a:effectLst/>
                <a:latin typeface="+mj-lt"/>
              </a:rPr>
            </a:br>
            <a:r>
              <a:rPr kumimoji="0" lang="en-US" altLang="en-US" sz="2400" b="0" i="0" u="none" strike="noStrike" cap="none" normalizeH="0" baseline="0" dirty="0">
                <a:ln>
                  <a:noFill/>
                </a:ln>
                <a:solidFill>
                  <a:schemeClr val="tx1"/>
                </a:solidFill>
                <a:effectLst/>
                <a:latin typeface="+mj-lt"/>
              </a:rPr>
              <a:t>and costs between $7 - $10 US </a:t>
            </a:r>
            <a:br>
              <a:rPr kumimoji="0" lang="en-US" altLang="en-US" sz="2400" b="0" i="0" u="none" strike="noStrike" cap="none" normalizeH="0" baseline="0" dirty="0">
                <a:ln>
                  <a:noFill/>
                </a:ln>
                <a:solidFill>
                  <a:schemeClr val="tx1"/>
                </a:solidFill>
                <a:effectLst/>
                <a:latin typeface="+mj-lt"/>
              </a:rPr>
            </a:br>
            <a:r>
              <a:rPr kumimoji="0" lang="en-US" altLang="en-US" sz="2400" b="0" i="0" u="none" strike="noStrike" cap="none" normalizeH="0" baseline="0" dirty="0">
                <a:ln>
                  <a:noFill/>
                </a:ln>
                <a:solidFill>
                  <a:schemeClr val="tx1"/>
                </a:solidFill>
                <a:effectLst/>
                <a:latin typeface="+mj-lt"/>
              </a:rPr>
              <a:t>each way.</a:t>
            </a:r>
          </a:p>
          <a:p>
            <a:endParaRPr lang="en-US" dirty="0"/>
          </a:p>
          <a:p>
            <a:endParaRPr lang="en-US" dirty="0"/>
          </a:p>
          <a:p>
            <a:endParaRPr lang="en-US" dirty="0"/>
          </a:p>
        </p:txBody>
      </p:sp>
      <p:pic>
        <p:nvPicPr>
          <p:cNvPr id="10" name="Picture 9" descr="A pond with palm trees and picnic tables&#10;&#10;Description automatically generated">
            <a:extLst>
              <a:ext uri="{FF2B5EF4-FFF2-40B4-BE49-F238E27FC236}">
                <a16:creationId xmlns:a16="http://schemas.microsoft.com/office/drawing/2014/main" id="{B56D2C75-86AA-813B-447B-222926FA4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074" y="2947358"/>
            <a:ext cx="5668029" cy="2723192"/>
          </a:xfrm>
          <a:prstGeom prst="rect">
            <a:avLst/>
          </a:prstGeom>
        </p:spPr>
      </p:pic>
    </p:spTree>
    <p:extLst>
      <p:ext uri="{BB962C8B-B14F-4D97-AF65-F5344CB8AC3E}">
        <p14:creationId xmlns:p14="http://schemas.microsoft.com/office/powerpoint/2010/main" val="49162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1"/>
            <a:ext cx="7559675" cy="846600"/>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035050"/>
            <a:ext cx="9631679" cy="6046685"/>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Topolobampo</a:t>
            </a:r>
          </a:p>
          <a:p>
            <a:pPr algn="l">
              <a:buFont typeface="Wingdings" panose="05000000000000000000" pitchFamily="2" charset="2"/>
              <a:buChar char=""/>
            </a:pPr>
            <a:r>
              <a:rPr lang="en-US" sz="2000" b="1" dirty="0"/>
              <a:t>History of Topolobampo</a:t>
            </a:r>
          </a:p>
          <a:p>
            <a:pPr algn="l">
              <a:buFont typeface="Wingdings" panose="05000000000000000000" pitchFamily="2" charset="2"/>
              <a:buChar char=""/>
            </a:pPr>
            <a:r>
              <a:rPr lang="en-US" sz="2000" b="1" dirty="0"/>
              <a:t>Map of Topolobampo</a:t>
            </a:r>
          </a:p>
          <a:p>
            <a:pPr algn="l">
              <a:buFont typeface="Wingdings" panose="05000000000000000000" pitchFamily="2" charset="2"/>
              <a:buChar char=""/>
            </a:pPr>
            <a:r>
              <a:rPr lang="en-US" sz="2000" b="1" dirty="0"/>
              <a:t>Weather of Topolobampo</a:t>
            </a:r>
          </a:p>
          <a:p>
            <a:pPr algn="l">
              <a:buFont typeface="Wingdings" panose="05000000000000000000" pitchFamily="2" charset="2"/>
              <a:buChar char=""/>
            </a:pPr>
            <a:r>
              <a:rPr lang="en-US" sz="2000" b="1" dirty="0"/>
              <a:t>Taxis</a:t>
            </a:r>
          </a:p>
          <a:p>
            <a:pPr algn="l">
              <a:buFont typeface="Wingdings" panose="05000000000000000000" pitchFamily="2" charset="2"/>
              <a:buChar char=""/>
            </a:pPr>
            <a:r>
              <a:rPr lang="en-US" altLang="en-US" sz="2000" b="1" dirty="0">
                <a:solidFill>
                  <a:schemeClr val="tx1"/>
                </a:solidFill>
              </a:rPr>
              <a:t>Points of Interest</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pic>
        <p:nvPicPr>
          <p:cNvPr id="5" name="Picture 4" descr="A sign with a hill in the background&#10;&#10;Description automatically generated">
            <a:extLst>
              <a:ext uri="{FF2B5EF4-FFF2-40B4-BE49-F238E27FC236}">
                <a16:creationId xmlns:a16="http://schemas.microsoft.com/office/drawing/2014/main" id="{2EAF2A3C-F1A0-033B-6F11-032E527AC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063" y="1532434"/>
            <a:ext cx="5516562" cy="3103066"/>
          </a:xfrm>
          <a:prstGeom prst="rect">
            <a:avLst/>
          </a:prstGeom>
        </p:spPr>
      </p:pic>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4067175" y="301904"/>
            <a:ext cx="5843741"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dirty="0">
                <a:effectLst/>
                <a:latin typeface="+mj-lt"/>
                <a:ea typeface="+mj-ea"/>
                <a:cs typeface="+mj-cs"/>
              </a:rPr>
              <a:t>Museo Regional del Valle del Fuerte</a:t>
            </a:r>
          </a:p>
        </p:txBody>
      </p:sp>
      <p:pic>
        <p:nvPicPr>
          <p:cNvPr id="3" name="Picture 2" descr="A sign in front of a building&#10;&#10;Description automatically generated">
            <a:extLst>
              <a:ext uri="{FF2B5EF4-FFF2-40B4-BE49-F238E27FC236}">
                <a16:creationId xmlns:a16="http://schemas.microsoft.com/office/drawing/2014/main" id="{3E04F89F-F103-5C22-BCD5-8DB8FF1E221E}"/>
              </a:ext>
            </a:extLst>
          </p:cNvPr>
          <p:cNvPicPr>
            <a:picLocks noChangeAspect="1"/>
          </p:cNvPicPr>
          <p:nvPr/>
        </p:nvPicPr>
        <p:blipFill rotWithShape="1">
          <a:blip r:embed="rId2">
            <a:extLst>
              <a:ext uri="{28A0092B-C50C-407E-A947-70E740481C1C}">
                <a14:useLocalDpi xmlns:a14="http://schemas.microsoft.com/office/drawing/2010/main" val="0"/>
              </a:ext>
            </a:extLst>
          </a:blip>
          <a:srcRect l="27509" r="12960"/>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CCD1C295-D4F7-08FF-3A34-E091C08CE93C}"/>
              </a:ext>
            </a:extLst>
          </p:cNvPr>
          <p:cNvSpPr txBox="1"/>
          <p:nvPr/>
        </p:nvSpPr>
        <p:spPr>
          <a:xfrm>
            <a:off x="4853617" y="1592826"/>
            <a:ext cx="5057299" cy="4249834"/>
          </a:xfrm>
          <a:prstGeom prst="rect">
            <a:avLst/>
          </a:prstGeom>
        </p:spPr>
        <p:txBody>
          <a:bodyPr vert="horz" lIns="91440" tIns="45720" rIns="91440" bIns="45720" rtlCol="0">
            <a:normAutofit fontScale="92500"/>
          </a:bodyPr>
          <a:lstStyle/>
          <a:p>
            <a:pPr marL="342900" indent="-228600">
              <a:lnSpc>
                <a:spcPct val="90000"/>
              </a:lnSpc>
              <a:spcAft>
                <a:spcPts val="600"/>
              </a:spcAft>
              <a:buFont typeface="Arial" panose="020B0604020202020204" pitchFamily="34" charset="0"/>
              <a:buChar char="•"/>
            </a:pPr>
            <a:r>
              <a:rPr lang="en-US" sz="2200" dirty="0"/>
              <a:t>Located in Los Mochis. If it’s history and heritage that you seek, then this little museum will make an excellent stop. You can learn more about the </a:t>
            </a:r>
            <a:r>
              <a:rPr lang="en-US" sz="2200" dirty="0" err="1"/>
              <a:t>Sinaloan</a:t>
            </a:r>
            <a:r>
              <a:rPr lang="en-US" sz="2200" dirty="0"/>
              <a:t> region and its history, and how Los Mochis got its start as a city. They also hold special exhibitions on some weekends.</a:t>
            </a:r>
          </a:p>
          <a:p>
            <a:pPr marL="342900" indent="-228600">
              <a:lnSpc>
                <a:spcPct val="90000"/>
              </a:lnSpc>
              <a:spcAft>
                <a:spcPts val="600"/>
              </a:spcAft>
              <a:buFont typeface="Arial" panose="020B0604020202020204" pitchFamily="34" charset="0"/>
              <a:buChar char="•"/>
            </a:pPr>
            <a:r>
              <a:rPr lang="en-US" sz="2200" dirty="0"/>
              <a:t>You can take an uber to the museum from the port will for about 200-250 pesos.</a:t>
            </a:r>
          </a:p>
          <a:p>
            <a:pPr marL="114300">
              <a:lnSpc>
                <a:spcPct val="90000"/>
              </a:lnSpc>
              <a:spcAft>
                <a:spcPts val="600"/>
              </a:spcAft>
            </a:pPr>
            <a:r>
              <a:rPr lang="en-US" sz="2200" dirty="0"/>
              <a:t>The museum is closed on Mondays and that the signage throughout the museum is in Spanish only. They hold special exhibitions on most weekends.</a:t>
            </a:r>
          </a:p>
          <a:p>
            <a:pPr marL="114300">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741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41402" y="739748"/>
            <a:ext cx="4345757" cy="89596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i="1" dirty="0">
                <a:effectLst/>
                <a:latin typeface="+mj-lt"/>
                <a:ea typeface="+mj-ea"/>
                <a:cs typeface="+mj-cs"/>
              </a:rPr>
              <a:t>Stroll the Malecon</a:t>
            </a:r>
            <a:endParaRPr lang="en-US" sz="4400" b="1" dirty="0">
              <a:latin typeface="+mj-lt"/>
              <a:ea typeface="+mj-ea"/>
              <a:cs typeface="+mj-cs"/>
            </a:endParaRPr>
          </a:p>
        </p:txBody>
      </p:sp>
      <p:sp>
        <p:nvSpPr>
          <p:cNvPr id="4" name="TextBox 3">
            <a:extLst>
              <a:ext uri="{FF2B5EF4-FFF2-40B4-BE49-F238E27FC236}">
                <a16:creationId xmlns:a16="http://schemas.microsoft.com/office/drawing/2014/main" id="{EA5A1FC5-9AE7-87D3-99E9-98EF4E91F95C}"/>
              </a:ext>
            </a:extLst>
          </p:cNvPr>
          <p:cNvSpPr txBox="1"/>
          <p:nvPr/>
        </p:nvSpPr>
        <p:spPr>
          <a:xfrm>
            <a:off x="141402" y="2363586"/>
            <a:ext cx="4249173" cy="3295089"/>
          </a:xfrm>
          <a:prstGeom prst="rect">
            <a:avLst/>
          </a:prstGeom>
        </p:spPr>
        <p:txBody>
          <a:bodyPr vert="horz" lIns="91440" tIns="45720" rIns="91440" bIns="45720" rtlCol="0">
            <a:normAutofit/>
          </a:bodyPr>
          <a:lstStyle/>
          <a:p>
            <a:pPr marL="342900" marR="0" lvl="0" indent="-228600" fontAlgn="base">
              <a:lnSpc>
                <a:spcPct val="90000"/>
              </a:lnSpc>
              <a:spcBef>
                <a:spcPct val="0"/>
              </a:spcBef>
              <a:spcAft>
                <a:spcPts val="600"/>
              </a:spcAft>
              <a:buClrTx/>
              <a:buSzTx/>
              <a:buFont typeface="Arial" panose="020B0604020202020204" pitchFamily="34" charset="0"/>
              <a:buChar char="•"/>
              <a:tabLst/>
            </a:pPr>
            <a:r>
              <a:rPr lang="en-US" altLang="en-US" dirty="0"/>
              <a:t>One enjoyable activity is to take a walk along the seafront Malecon. Topolobampo has made significant effort to beatify the entire area. </a:t>
            </a:r>
          </a:p>
          <a:p>
            <a:pPr marL="342900" marR="0" lvl="0" indent="-228600" fontAlgn="base">
              <a:lnSpc>
                <a:spcPct val="90000"/>
              </a:lnSpc>
              <a:spcBef>
                <a:spcPct val="0"/>
              </a:spcBef>
              <a:spcAft>
                <a:spcPts val="600"/>
              </a:spcAft>
              <a:buClrTx/>
              <a:buSzTx/>
              <a:buFont typeface="Arial" panose="020B0604020202020204" pitchFamily="34" charset="0"/>
              <a:buChar char="•"/>
              <a:tabLst/>
            </a:pPr>
            <a:r>
              <a:rPr lang="en-US" altLang="en-US" dirty="0"/>
              <a:t>You will find an abundance of food trucks selling tacos, seafood, snacks and drinks. One local favorite is the “Crazy Coconut” which is a fun and refreshing drink.</a:t>
            </a:r>
          </a:p>
          <a:p>
            <a:pPr marL="342900" marR="0" lvl="0" indent="-228600" fontAlgn="base">
              <a:lnSpc>
                <a:spcPct val="90000"/>
              </a:lnSpc>
              <a:spcBef>
                <a:spcPct val="0"/>
              </a:spcBef>
              <a:spcAft>
                <a:spcPts val="600"/>
              </a:spcAft>
              <a:buClrTx/>
              <a:buSzTx/>
              <a:buFont typeface="Arial" panose="020B0604020202020204" pitchFamily="34" charset="0"/>
              <a:buChar char="•"/>
              <a:tabLst/>
            </a:pPr>
            <a:r>
              <a:rPr lang="en-US" altLang="en-US" dirty="0"/>
              <a:t>If you are an Oyster fan, you can purchase 12 for about 80 Pesos 9 ($4.60 USD) Don’t forget to ask for Hot Sauce.</a:t>
            </a:r>
          </a:p>
          <a:p>
            <a:pPr marL="342900" marR="0" lvl="0" indent="-228600" fontAlgn="base">
              <a:lnSpc>
                <a:spcPct val="90000"/>
              </a:lnSpc>
              <a:spcBef>
                <a:spcPct val="0"/>
              </a:spcBef>
              <a:spcAft>
                <a:spcPts val="600"/>
              </a:spcAft>
              <a:buClrTx/>
              <a:buSzTx/>
              <a:buFont typeface="Arial" panose="020B0604020202020204" pitchFamily="34" charset="0"/>
              <a:buChar char="•"/>
              <a:tabLst/>
            </a:pPr>
            <a:endParaRPr lang="en-US" altLang="en-US" dirty="0"/>
          </a:p>
          <a:p>
            <a:pPr marL="34290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cap="none" normalizeH="0" baseline="0" dirty="0">
              <a:ln>
                <a:noFill/>
              </a:ln>
              <a:effectLst/>
            </a:endParaRPr>
          </a:p>
        </p:txBody>
      </p:sp>
      <p:pic>
        <p:nvPicPr>
          <p:cNvPr id="5" name="Picture 4" descr="Boats on the water with a boat in the water&#10;&#10;Description automatically generated">
            <a:extLst>
              <a:ext uri="{FF2B5EF4-FFF2-40B4-BE49-F238E27FC236}">
                <a16:creationId xmlns:a16="http://schemas.microsoft.com/office/drawing/2014/main" id="{5CE40887-3386-7B42-026D-534CDDE8DCF1}"/>
              </a:ext>
            </a:extLst>
          </p:cNvPr>
          <p:cNvPicPr>
            <a:picLocks noChangeAspect="1"/>
          </p:cNvPicPr>
          <p:nvPr/>
        </p:nvPicPr>
        <p:blipFill rotWithShape="1">
          <a:blip r:embed="rId2">
            <a:extLst>
              <a:ext uri="{28A0092B-C50C-407E-A947-70E740481C1C}">
                <a14:useLocalDpi xmlns:a14="http://schemas.microsoft.com/office/drawing/2010/main" val="0"/>
              </a:ext>
            </a:extLst>
          </a:blip>
          <a:srcRect l="10445" r="33135" b="-2"/>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4B5399-37CF-D56E-F032-8417F3AE9328}"/>
              </a:ext>
            </a:extLst>
          </p:cNvPr>
          <p:cNvSpPr txBox="1"/>
          <p:nvPr/>
        </p:nvSpPr>
        <p:spPr>
          <a:xfrm>
            <a:off x="5385749" y="301905"/>
            <a:ext cx="4001831" cy="933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El Pechocho</a:t>
            </a:r>
          </a:p>
        </p:txBody>
      </p:sp>
      <p:pic>
        <p:nvPicPr>
          <p:cNvPr id="6" name="Picture 5" descr="A dolphin jumping out of the water&#10;&#10;Description automatically generated">
            <a:extLst>
              <a:ext uri="{FF2B5EF4-FFF2-40B4-BE49-F238E27FC236}">
                <a16:creationId xmlns:a16="http://schemas.microsoft.com/office/drawing/2014/main" id="{9F7786A7-9065-3278-D0CE-12F22F2090CA}"/>
              </a:ext>
            </a:extLst>
          </p:cNvPr>
          <p:cNvPicPr>
            <a:picLocks noChangeAspect="1"/>
          </p:cNvPicPr>
          <p:nvPr/>
        </p:nvPicPr>
        <p:blipFill rotWithShape="1">
          <a:blip r:embed="rId2">
            <a:extLst>
              <a:ext uri="{28A0092B-C50C-407E-A947-70E740481C1C}">
                <a14:useLocalDpi xmlns:a14="http://schemas.microsoft.com/office/drawing/2010/main" val="0"/>
              </a:ext>
            </a:extLst>
          </a:blip>
          <a:srcRect l="37624" r="7527"/>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Rectangle 1">
            <a:extLst>
              <a:ext uri="{FF2B5EF4-FFF2-40B4-BE49-F238E27FC236}">
                <a16:creationId xmlns:a16="http://schemas.microsoft.com/office/drawing/2014/main" id="{B513F6C4-BA81-A689-9266-19335C49ECD6}"/>
              </a:ext>
            </a:extLst>
          </p:cNvPr>
          <p:cNvSpPr>
            <a:spLocks noChangeArrowheads="1"/>
          </p:cNvSpPr>
          <p:nvPr/>
        </p:nvSpPr>
        <p:spPr bwMode="auto">
          <a:xfrm>
            <a:off x="5385749" y="1235678"/>
            <a:ext cx="4543956" cy="3871756"/>
          </a:xfrm>
          <a:prstGeom prst="rect">
            <a:avLst/>
          </a:prstGeom>
        </p:spPr>
        <p:txBody>
          <a:bodyPr vert="horz" lIns="91440" tIns="45720" rIns="91440" bIns="45720" numCol="1" rtlCol="0" anchorCtr="0" compatLnSpc="1">
            <a:prstTxWarp prst="textNoShape">
              <a:avLst/>
            </a:prstTxWarp>
            <a:no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rPr>
              <a:t>Pechocho is the name of a wild dolphin that hangs out in a nearby fishing port. He’s not captive but it’s likely that local fishermen have been feeding him for years and so he sticks around. He’s been known in the area for over 20 years.</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rPr>
              <a:t>You can book a boat tour to see El Pechocho, but as he is wild, it’s not guaranteed that you’ll see him. Either way, you can go for a swim while you’re out on the water. El Pechocho will sometimes come up to swimmers to interact with them.</a:t>
            </a:r>
          </a:p>
        </p:txBody>
      </p:sp>
      <p:sp>
        <p:nvSpPr>
          <p:cNvPr id="5" name="TextBox 4">
            <a:extLst>
              <a:ext uri="{FF2B5EF4-FFF2-40B4-BE49-F238E27FC236}">
                <a16:creationId xmlns:a16="http://schemas.microsoft.com/office/drawing/2014/main" id="{ECE57028-9625-E02D-35E2-71A9BAD4C6D9}"/>
              </a:ext>
            </a:extLst>
          </p:cNvPr>
          <p:cNvSpPr txBox="1"/>
          <p:nvPr/>
        </p:nvSpPr>
        <p:spPr>
          <a:xfrm>
            <a:off x="150920" y="941033"/>
            <a:ext cx="4820575" cy="472951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900" dirty="0"/>
          </a:p>
        </p:txBody>
      </p:sp>
    </p:spTree>
    <p:extLst>
      <p:ext uri="{BB962C8B-B14F-4D97-AF65-F5344CB8AC3E}">
        <p14:creationId xmlns:p14="http://schemas.microsoft.com/office/powerpoint/2010/main" val="935331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4B5399-37CF-D56E-F032-8417F3AE9328}"/>
              </a:ext>
            </a:extLst>
          </p:cNvPr>
          <p:cNvSpPr txBox="1"/>
          <p:nvPr/>
        </p:nvSpPr>
        <p:spPr>
          <a:xfrm>
            <a:off x="5385749" y="301905"/>
            <a:ext cx="4001831" cy="933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El Pechocho</a:t>
            </a:r>
          </a:p>
        </p:txBody>
      </p:sp>
      <p:pic>
        <p:nvPicPr>
          <p:cNvPr id="6" name="Picture 5" descr="A dolphin jumping out of the water&#10;&#10;Description automatically generated">
            <a:extLst>
              <a:ext uri="{FF2B5EF4-FFF2-40B4-BE49-F238E27FC236}">
                <a16:creationId xmlns:a16="http://schemas.microsoft.com/office/drawing/2014/main" id="{9F7786A7-9065-3278-D0CE-12F22F2090CA}"/>
              </a:ext>
            </a:extLst>
          </p:cNvPr>
          <p:cNvPicPr>
            <a:picLocks noChangeAspect="1"/>
          </p:cNvPicPr>
          <p:nvPr/>
        </p:nvPicPr>
        <p:blipFill rotWithShape="1">
          <a:blip r:embed="rId2">
            <a:extLst>
              <a:ext uri="{28A0092B-C50C-407E-A947-70E740481C1C}">
                <a14:useLocalDpi xmlns:a14="http://schemas.microsoft.com/office/drawing/2010/main" val="0"/>
              </a:ext>
            </a:extLst>
          </a:blip>
          <a:srcRect l="37624" r="7527"/>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Rectangle 1">
            <a:extLst>
              <a:ext uri="{FF2B5EF4-FFF2-40B4-BE49-F238E27FC236}">
                <a16:creationId xmlns:a16="http://schemas.microsoft.com/office/drawing/2014/main" id="{B513F6C4-BA81-A689-9266-19335C49ECD6}"/>
              </a:ext>
            </a:extLst>
          </p:cNvPr>
          <p:cNvSpPr>
            <a:spLocks noChangeArrowheads="1"/>
          </p:cNvSpPr>
          <p:nvPr/>
        </p:nvSpPr>
        <p:spPr bwMode="auto">
          <a:xfrm>
            <a:off x="5385749" y="1235678"/>
            <a:ext cx="4543956" cy="3871756"/>
          </a:xfrm>
          <a:prstGeom prst="rect">
            <a:avLst/>
          </a:prstGeom>
        </p:spPr>
        <p:txBody>
          <a:bodyPr vert="horz" lIns="91440" tIns="45720" rIns="91440" bIns="45720" numCol="1" rtlCol="0" anchorCtr="0" compatLnSpc="1">
            <a:prstTxWarp prst="textNoShape">
              <a:avLst/>
            </a:prstTxWarp>
            <a:no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rPr>
              <a:t>Feeding and interacting with wildlife is often not a good idea. It can be risky for yourself but also for the animals. If you do go to see Pechocho, try to encourage your guide or captain not to feed him, and to only interact with him on his terms.</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rPr>
              <a:t>A 1.5-2 hr. boat ride to see El Pechocho will cost 600 to 1000 Pesos ($35 to $58) and can accommodate a group of up to six people.</a:t>
            </a:r>
          </a:p>
        </p:txBody>
      </p:sp>
      <p:sp>
        <p:nvSpPr>
          <p:cNvPr id="5" name="TextBox 4">
            <a:extLst>
              <a:ext uri="{FF2B5EF4-FFF2-40B4-BE49-F238E27FC236}">
                <a16:creationId xmlns:a16="http://schemas.microsoft.com/office/drawing/2014/main" id="{ECE57028-9625-E02D-35E2-71A9BAD4C6D9}"/>
              </a:ext>
            </a:extLst>
          </p:cNvPr>
          <p:cNvSpPr txBox="1"/>
          <p:nvPr/>
        </p:nvSpPr>
        <p:spPr>
          <a:xfrm>
            <a:off x="150920" y="941033"/>
            <a:ext cx="4820575" cy="472951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900" dirty="0"/>
          </a:p>
        </p:txBody>
      </p:sp>
    </p:spTree>
    <p:extLst>
      <p:ext uri="{BB962C8B-B14F-4D97-AF65-F5344CB8AC3E}">
        <p14:creationId xmlns:p14="http://schemas.microsoft.com/office/powerpoint/2010/main" val="2230255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A0FFC-E8ED-8A97-05EA-22FC119C96C9}"/>
              </a:ext>
            </a:extLst>
          </p:cNvPr>
          <p:cNvSpPr txBox="1"/>
          <p:nvPr/>
        </p:nvSpPr>
        <p:spPr>
          <a:xfrm>
            <a:off x="7146390" y="404750"/>
            <a:ext cx="2556211" cy="449492"/>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3300" b="1" dirty="0">
                <a:latin typeface="+mj-lt"/>
                <a:ea typeface="+mj-ea"/>
                <a:cs typeface="+mj-cs"/>
              </a:rPr>
              <a:t>Sport Fishing</a:t>
            </a:r>
          </a:p>
        </p:txBody>
      </p:sp>
      <p:pic>
        <p:nvPicPr>
          <p:cNvPr id="10" name="Picture 9" descr="A swordfish jumping out of the water&#10;&#10;Description automatically generated">
            <a:extLst>
              <a:ext uri="{FF2B5EF4-FFF2-40B4-BE49-F238E27FC236}">
                <a16:creationId xmlns:a16="http://schemas.microsoft.com/office/drawing/2014/main" id="{081A9053-D03A-CFD3-CAA5-AA6F2A577C90}"/>
              </a:ext>
            </a:extLst>
          </p:cNvPr>
          <p:cNvPicPr>
            <a:picLocks noChangeAspect="1"/>
          </p:cNvPicPr>
          <p:nvPr/>
        </p:nvPicPr>
        <p:blipFill rotWithShape="1">
          <a:blip r:embed="rId2">
            <a:extLst>
              <a:ext uri="{28A0092B-C50C-407E-A947-70E740481C1C}">
                <a14:useLocalDpi xmlns:a14="http://schemas.microsoft.com/office/drawing/2010/main" val="0"/>
              </a:ext>
            </a:extLst>
          </a:blip>
          <a:srcRect l="9021" r="6450" b="-2"/>
          <a:stretch/>
        </p:blipFill>
        <p:spPr>
          <a:xfrm>
            <a:off x="20" y="356"/>
            <a:ext cx="6709896" cy="5298724"/>
          </a:xfrm>
          <a:prstGeom prst="rect">
            <a:avLst/>
          </a:prstGeom>
        </p:spPr>
      </p:pic>
      <p:sp>
        <p:nvSpPr>
          <p:cNvPr id="5" name="TextBox 4">
            <a:extLst>
              <a:ext uri="{FF2B5EF4-FFF2-40B4-BE49-F238E27FC236}">
                <a16:creationId xmlns:a16="http://schemas.microsoft.com/office/drawing/2014/main" id="{D98E229E-8610-F539-22E6-FBAC548944E8}"/>
              </a:ext>
            </a:extLst>
          </p:cNvPr>
          <p:cNvSpPr txBox="1"/>
          <p:nvPr/>
        </p:nvSpPr>
        <p:spPr>
          <a:xfrm>
            <a:off x="6768366" y="885508"/>
            <a:ext cx="3217845" cy="529872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Fish for game fish with lines set for trolling offshore. Fishing species include marlin, sailfish, snook, and red snapper.</a:t>
            </a:r>
          </a:p>
          <a:p>
            <a:pPr indent="-228600">
              <a:lnSpc>
                <a:spcPct val="90000"/>
              </a:lnSpc>
              <a:spcAft>
                <a:spcPts val="600"/>
              </a:spcAft>
              <a:buFont typeface="Arial" panose="020B0604020202020204" pitchFamily="34" charset="0"/>
              <a:buChar char="•"/>
            </a:pPr>
            <a:r>
              <a:rPr lang="en-US" sz="2000" dirty="0"/>
              <a:t>Marlin fishing is done in the Sea of Cortez, with boats from Topolobampo Bay, and includes sports yachts and all fishing equipped with a professional team.</a:t>
            </a:r>
          </a:p>
          <a:p>
            <a:pPr indent="-228600">
              <a:lnSpc>
                <a:spcPct val="90000"/>
              </a:lnSpc>
              <a:spcAft>
                <a:spcPts val="600"/>
              </a:spcAft>
              <a:buFont typeface="Arial" panose="020B0604020202020204" pitchFamily="34" charset="0"/>
              <a:buChar char="•"/>
            </a:pPr>
            <a:r>
              <a:rPr lang="en-US" sz="2000" dirty="0"/>
              <a:t>Snook and snapper are caught around the inlets of the bay formed at the mouth of the river El Fuerte.</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347297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2914835"/>
            <a:ext cx="10080625" cy="632688"/>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000" b="1" dirty="0">
                <a:latin typeface="+mj-lt"/>
                <a:ea typeface="+mj-ea"/>
                <a:cs typeface="+mj-cs"/>
              </a:rPr>
              <a:t>Go Snorkeling</a:t>
            </a:r>
          </a:p>
        </p:txBody>
      </p:sp>
      <p:pic>
        <p:nvPicPr>
          <p:cNvPr id="16" name="Picture 15" descr="A person swimming with fish&#10;&#10;Description automatically generated">
            <a:extLst>
              <a:ext uri="{FF2B5EF4-FFF2-40B4-BE49-F238E27FC236}">
                <a16:creationId xmlns:a16="http://schemas.microsoft.com/office/drawing/2014/main" id="{4FF7A242-E48E-D6DF-3522-F8A0FD76CDB0}"/>
              </a:ext>
            </a:extLst>
          </p:cNvPr>
          <p:cNvPicPr>
            <a:picLocks noChangeAspect="1"/>
          </p:cNvPicPr>
          <p:nvPr/>
        </p:nvPicPr>
        <p:blipFill rotWithShape="1">
          <a:blip r:embed="rId3">
            <a:extLst>
              <a:ext uri="{28A0092B-C50C-407E-A947-70E740481C1C}">
                <a14:useLocalDpi xmlns:a14="http://schemas.microsoft.com/office/drawing/2010/main" val="0"/>
              </a:ext>
            </a:extLst>
          </a:blip>
          <a:srcRect t="43514" r="2" b="14351"/>
          <a:stretch/>
        </p:blipFill>
        <p:spPr>
          <a:xfrm>
            <a:off x="0" y="-116732"/>
            <a:ext cx="10080626" cy="2914825"/>
          </a:xfrm>
          <a:prstGeom prst="rect">
            <a:avLst/>
          </a:prstGeom>
        </p:spPr>
      </p:pic>
      <p:sp>
        <p:nvSpPr>
          <p:cNvPr id="4" name="TextBox 3">
            <a:extLst>
              <a:ext uri="{FF2B5EF4-FFF2-40B4-BE49-F238E27FC236}">
                <a16:creationId xmlns:a16="http://schemas.microsoft.com/office/drawing/2014/main" id="{A68A3385-D6D1-C141-EEE2-9A97D5BB7D25}"/>
              </a:ext>
            </a:extLst>
          </p:cNvPr>
          <p:cNvSpPr txBox="1"/>
          <p:nvPr/>
        </p:nvSpPr>
        <p:spPr>
          <a:xfrm>
            <a:off x="-12565" y="3409025"/>
            <a:ext cx="10093190" cy="1610649"/>
          </a:xfrm>
          <a:prstGeom prst="rect">
            <a:avLst/>
          </a:prstGeom>
          <a:solidFill>
            <a:schemeClr val="bg1"/>
          </a:solidFill>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t>The town’s beaches are renowned for their sparkling water and soft sand. Visitors can enjoy snorkeling in </a:t>
            </a:r>
            <a:r>
              <a:rPr lang="en-US" sz="2000" dirty="0" err="1"/>
              <a:t>Topolobampo’s</a:t>
            </a:r>
            <a:r>
              <a:rPr lang="en-US" sz="2000" dirty="0"/>
              <a:t> waters, where they will be able to see a variety of colorful fish and other marine life. There are tons of places to snorkel around Topolobampo. The warm, calm waters make snorkeling a joy and most of the reefs can be reached directly from the shore. </a:t>
            </a:r>
          </a:p>
          <a:p>
            <a:pPr indent="-228600">
              <a:lnSpc>
                <a:spcPct val="90000"/>
              </a:lnSpc>
              <a:spcAft>
                <a:spcPts val="600"/>
              </a:spcAft>
              <a:buFont typeface="Arial" panose="020B0604020202020204" pitchFamily="34" charset="0"/>
              <a:buChar char="•"/>
            </a:pPr>
            <a:r>
              <a:rPr lang="en-US" sz="2000" dirty="0"/>
              <a:t>Just so you are aware the water temperature will be around 65 degrees.</a:t>
            </a:r>
          </a:p>
        </p:txBody>
      </p:sp>
    </p:spTree>
    <p:extLst>
      <p:ext uri="{BB962C8B-B14F-4D97-AF65-F5344CB8AC3E}">
        <p14:creationId xmlns:p14="http://schemas.microsoft.com/office/powerpoint/2010/main" val="2423687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9EC63D-7869-4A53-CA84-6314437857E8}"/>
              </a:ext>
            </a:extLst>
          </p:cNvPr>
          <p:cNvSpPr txBox="1"/>
          <p:nvPr/>
        </p:nvSpPr>
        <p:spPr>
          <a:xfrm>
            <a:off x="5306328" y="405601"/>
            <a:ext cx="4618722" cy="770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latin typeface="+mj-lt"/>
                <a:ea typeface="+mj-ea"/>
                <a:cs typeface="+mj-cs"/>
              </a:rPr>
              <a:t>Topolobampo Bay</a:t>
            </a:r>
          </a:p>
        </p:txBody>
      </p:sp>
      <p:pic>
        <p:nvPicPr>
          <p:cNvPr id="7" name="Picture 6" descr="An aerial view of a beach&#10;&#10;Description automatically generated">
            <a:extLst>
              <a:ext uri="{FF2B5EF4-FFF2-40B4-BE49-F238E27FC236}">
                <a16:creationId xmlns:a16="http://schemas.microsoft.com/office/drawing/2014/main" id="{6DF33035-253E-47EA-4489-A3DF7F86F3C9}"/>
              </a:ext>
            </a:extLst>
          </p:cNvPr>
          <p:cNvPicPr>
            <a:picLocks noChangeAspect="1"/>
          </p:cNvPicPr>
          <p:nvPr/>
        </p:nvPicPr>
        <p:blipFill rotWithShape="1">
          <a:blip r:embed="rId2">
            <a:extLst>
              <a:ext uri="{28A0092B-C50C-407E-A947-70E740481C1C}">
                <a14:useLocalDpi xmlns:a14="http://schemas.microsoft.com/office/drawing/2010/main" val="0"/>
              </a:ext>
            </a:extLst>
          </a:blip>
          <a:srcRect l="43384" r="27054"/>
          <a:stretch/>
        </p:blipFill>
        <p:spPr>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2" name="Rectangle 1">
            <a:extLst>
              <a:ext uri="{FF2B5EF4-FFF2-40B4-BE49-F238E27FC236}">
                <a16:creationId xmlns:a16="http://schemas.microsoft.com/office/drawing/2014/main" id="{48EFDD0E-21C9-FD03-43FA-908CF4593C14}"/>
              </a:ext>
            </a:extLst>
          </p:cNvPr>
          <p:cNvSpPr>
            <a:spLocks noChangeArrowheads="1"/>
          </p:cNvSpPr>
          <p:nvPr/>
        </p:nvSpPr>
        <p:spPr bwMode="auto">
          <a:xfrm>
            <a:off x="5040311" y="1454706"/>
            <a:ext cx="5040312" cy="38102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rPr>
              <a:t>If you’d like to get a good look at the unique landscapes surrounding Topolobampo, you can book a boat tour around the bay. In addition to the natural landscapes, you’re likely to see different seabird species and maybe even dolphins.</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rPr>
              <a:t>A 1 hour boat trip around the bay will cost around 500 MXP ($29 USD) split amongst a group.</a:t>
            </a:r>
          </a:p>
        </p:txBody>
      </p:sp>
    </p:spTree>
    <p:extLst>
      <p:ext uri="{BB962C8B-B14F-4D97-AF65-F5344CB8AC3E}">
        <p14:creationId xmlns:p14="http://schemas.microsoft.com/office/powerpoint/2010/main" val="3571171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9EC63D-7869-4A53-CA84-6314437857E8}"/>
              </a:ext>
            </a:extLst>
          </p:cNvPr>
          <p:cNvSpPr txBox="1"/>
          <p:nvPr/>
        </p:nvSpPr>
        <p:spPr>
          <a:xfrm>
            <a:off x="-2521" y="115082"/>
            <a:ext cx="5037473"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Jardín </a:t>
            </a:r>
            <a:r>
              <a:rPr lang="en-US" sz="4400" b="1" dirty="0" err="1">
                <a:latin typeface="+mj-lt"/>
                <a:ea typeface="+mj-ea"/>
                <a:cs typeface="+mj-cs"/>
              </a:rPr>
              <a:t>Botánico</a:t>
            </a:r>
            <a:endParaRPr lang="en-US" sz="4400" b="1" dirty="0">
              <a:latin typeface="+mj-lt"/>
              <a:ea typeface="+mj-ea"/>
              <a:cs typeface="+mj-cs"/>
            </a:endParaRPr>
          </a:p>
        </p:txBody>
      </p:sp>
      <p:sp>
        <p:nvSpPr>
          <p:cNvPr id="2" name="Rectangle 1">
            <a:extLst>
              <a:ext uri="{FF2B5EF4-FFF2-40B4-BE49-F238E27FC236}">
                <a16:creationId xmlns:a16="http://schemas.microsoft.com/office/drawing/2014/main" id="{48EFDD0E-21C9-FD03-43FA-908CF4593C14}"/>
              </a:ext>
            </a:extLst>
          </p:cNvPr>
          <p:cNvSpPr>
            <a:spLocks noChangeArrowheads="1"/>
          </p:cNvSpPr>
          <p:nvPr/>
        </p:nvSpPr>
        <p:spPr bwMode="auto">
          <a:xfrm>
            <a:off x="368736" y="1291472"/>
            <a:ext cx="4666216" cy="43790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lang="en-US" sz="2400" dirty="0"/>
              <a:t>The Benjamin Francis Johnston Botanical Garden is a natural jewel with beautiful landscapes located in the middle of Los Mochis..</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400" dirty="0"/>
              <a:t>They have collected plant specimens from all over the world for the sustainable management of flora and fauna species. </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400" dirty="0"/>
              <a:t>They also offer guided tours.</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400" dirty="0"/>
              <a:t>The Botanic Garden relies on donations for its support.</a:t>
            </a:r>
            <a:endParaRPr kumimoji="0" lang="en-US" altLang="en-US" sz="2400" b="0" i="0" u="none" strike="noStrike" cap="none" normalizeH="0" baseline="0" dirty="0">
              <a:ln>
                <a:noFill/>
              </a:ln>
              <a:effectLst/>
            </a:endParaRPr>
          </a:p>
        </p:txBody>
      </p:sp>
      <p:pic>
        <p:nvPicPr>
          <p:cNvPr id="5" name="Picture 4" descr="A close up of purple flowers&#10;&#10;Description automatically generated">
            <a:extLst>
              <a:ext uri="{FF2B5EF4-FFF2-40B4-BE49-F238E27FC236}">
                <a16:creationId xmlns:a16="http://schemas.microsoft.com/office/drawing/2014/main" id="{51925FD2-C6CB-937A-EEC5-C3552E4459FF}"/>
              </a:ext>
            </a:extLst>
          </p:cNvPr>
          <p:cNvPicPr>
            <a:picLocks noChangeAspect="1"/>
          </p:cNvPicPr>
          <p:nvPr/>
        </p:nvPicPr>
        <p:blipFill rotWithShape="1">
          <a:blip r:embed="rId2">
            <a:extLst>
              <a:ext uri="{28A0092B-C50C-407E-A947-70E740481C1C}">
                <a14:useLocalDpi xmlns:a14="http://schemas.microsoft.com/office/drawing/2010/main" val="0"/>
              </a:ext>
            </a:extLst>
          </a:blip>
          <a:srcRect l="26170" r="15795"/>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51696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t>Topolobampo </a:t>
            </a:r>
            <a:r>
              <a:rPr lang="en-US" altLang="en-US" sz="4000" b="1" dirty="0"/>
              <a:t>Restaurants</a:t>
            </a:r>
            <a:endParaRPr lang="en-US" sz="40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9936191" cy="3970318"/>
          </a:xfrm>
          <a:prstGeom prst="rect">
            <a:avLst/>
          </a:prstGeom>
          <a:noFill/>
        </p:spPr>
        <p:txBody>
          <a:bodyPr wrap="square">
            <a:spAutoFit/>
          </a:bodyPr>
          <a:lstStyle/>
          <a:p>
            <a:pPr>
              <a:buClrTx/>
              <a:buFontTx/>
              <a:buNone/>
            </a:pPr>
            <a:r>
              <a:rPr lang="en-US" sz="1800" b="1" dirty="0"/>
              <a:t>Topolobampo </a:t>
            </a:r>
            <a:r>
              <a:rPr lang="en-US" altLang="en-US" dirty="0"/>
              <a:t>has many excellent restaurants, especially seafood restaurants. </a:t>
            </a:r>
            <a:br>
              <a:rPr lang="en-US" altLang="en-US" dirty="0"/>
            </a:br>
            <a:r>
              <a:rPr lang="en-US" altLang="en-US" dirty="0"/>
              <a:t>Many of us on the ship are foodies, so naturally, we’re always on the hunt to eat at the most exclusive </a:t>
            </a:r>
            <a:br>
              <a:rPr lang="en-US" altLang="en-US" dirty="0"/>
            </a:br>
            <a:r>
              <a:rPr lang="en-US" altLang="en-US" dirty="0"/>
              <a:t>spots anytime we travel.</a:t>
            </a:r>
          </a:p>
          <a:p>
            <a:pPr>
              <a:buClrTx/>
              <a:buFontTx/>
              <a:buNone/>
            </a:pPr>
            <a:r>
              <a:rPr lang="en-US" altLang="en-US" dirty="0"/>
              <a:t>Here are a few of the best restaurants to consider in downtown. </a:t>
            </a:r>
          </a:p>
          <a:p>
            <a:r>
              <a:rPr lang="en-US" b="1" dirty="0"/>
              <a:t>Stanleys Bar &amp; Grill </a:t>
            </a:r>
            <a:r>
              <a:rPr lang="en-US" dirty="0"/>
              <a:t>$$ - $$$ Mexican Seafood</a:t>
            </a:r>
            <a:r>
              <a:rPr lang="es-ES" dirty="0"/>
              <a:t> - </a:t>
            </a:r>
            <a:r>
              <a:rPr lang="en-US" dirty="0"/>
              <a:t>Thomas Hays 23, Topolobampo</a:t>
            </a:r>
          </a:p>
          <a:p>
            <a:r>
              <a:rPr lang="en-US" b="1" dirty="0"/>
              <a:t>Don Gato </a:t>
            </a:r>
            <a:r>
              <a:rPr lang="en-US" dirty="0"/>
              <a:t>$ Mexican Seafood</a:t>
            </a:r>
            <a:r>
              <a:rPr lang="es-ES" dirty="0"/>
              <a:t> - </a:t>
            </a:r>
            <a:r>
              <a:rPr lang="en-US" dirty="0"/>
              <a:t>Calle Norte 6 hoy Blvd. </a:t>
            </a:r>
            <a:r>
              <a:rPr lang="en-US" dirty="0" err="1"/>
              <a:t>Malecón</a:t>
            </a:r>
            <a:r>
              <a:rPr lang="en-US" dirty="0"/>
              <a:t> Sur Barrio La Pesquera, Topolobampo</a:t>
            </a:r>
          </a:p>
          <a:p>
            <a:r>
              <a:rPr lang="es-ES" b="1" dirty="0"/>
              <a:t>Restaurante Mi Costa </a:t>
            </a:r>
            <a:r>
              <a:rPr lang="es-ES" dirty="0"/>
              <a:t>$$ - $$$ </a:t>
            </a:r>
            <a:r>
              <a:rPr lang="es-ES" dirty="0" err="1"/>
              <a:t>Seafood</a:t>
            </a:r>
            <a:r>
              <a:rPr lang="es-ES" dirty="0"/>
              <a:t> - Playa El </a:t>
            </a:r>
            <a:r>
              <a:rPr lang="es-ES" dirty="0" err="1"/>
              <a:t>Maviri</a:t>
            </a:r>
            <a:r>
              <a:rPr lang="es-ES" dirty="0"/>
              <a:t> Entrando Por El Puente, Topolobampo </a:t>
            </a:r>
            <a:r>
              <a:rPr lang="en-US" dirty="0"/>
              <a:t> </a:t>
            </a:r>
          </a:p>
          <a:p>
            <a:r>
              <a:rPr lang="en-US" b="1" dirty="0"/>
              <a:t>Cocina </a:t>
            </a:r>
            <a:r>
              <a:rPr lang="en-US" b="1" dirty="0" err="1"/>
              <a:t>Economica</a:t>
            </a:r>
            <a:r>
              <a:rPr lang="en-US" b="1" dirty="0"/>
              <a:t> Berenice </a:t>
            </a:r>
            <a:r>
              <a:rPr lang="en-US" dirty="0"/>
              <a:t>$ Mexican - Francisco Labastida Ochoa Pesquera, Topolobampo </a:t>
            </a:r>
          </a:p>
          <a:p>
            <a:r>
              <a:rPr lang="en-US" b="1" dirty="0"/>
              <a:t>Ni Hao </a:t>
            </a:r>
            <a:r>
              <a:rPr lang="en-US" b="1" dirty="0" err="1"/>
              <a:t>Restaurante</a:t>
            </a:r>
            <a:r>
              <a:rPr lang="en-US" b="1" dirty="0"/>
              <a:t> </a:t>
            </a:r>
            <a:r>
              <a:rPr lang="en-US" dirty="0"/>
              <a:t>$ Chinese - Blvd. Adolfo Lopez </a:t>
            </a:r>
            <a:r>
              <a:rPr lang="en-US" dirty="0" err="1"/>
              <a:t>Mateos</a:t>
            </a:r>
            <a:r>
              <a:rPr lang="en-US" dirty="0"/>
              <a:t>, Topolobampo</a:t>
            </a:r>
            <a:r>
              <a:rPr lang="en-US" dirty="0">
                <a:hlinkClick r:id="rId3"/>
              </a:rPr>
              <a:t> </a:t>
            </a:r>
            <a:endParaRPr lang="en-US" dirty="0"/>
          </a:p>
          <a:p>
            <a:r>
              <a:rPr lang="en-US" b="1" dirty="0" err="1"/>
              <a:t>Ohuira</a:t>
            </a:r>
            <a:r>
              <a:rPr lang="en-US" b="1" dirty="0"/>
              <a:t> Bay Marina &amp; Resort </a:t>
            </a:r>
            <a:r>
              <a:rPr lang="en-US" dirty="0"/>
              <a:t>$$ - $$$ Seafood - </a:t>
            </a:r>
            <a:r>
              <a:rPr lang="en-US" dirty="0" err="1"/>
              <a:t>Ohuira</a:t>
            </a:r>
            <a:r>
              <a:rPr lang="en-US" dirty="0"/>
              <a:t> Bay, Topolobampo</a:t>
            </a:r>
          </a:p>
          <a:p>
            <a:r>
              <a:rPr lang="en-US" dirty="0"/>
              <a:t>Also consider trying many of the street vendors.</a:t>
            </a:r>
          </a:p>
          <a:p>
            <a:endParaRPr lang="en-US" dirty="0"/>
          </a:p>
          <a:p>
            <a:r>
              <a:rPr lang="en-US" altLang="en-US" dirty="0"/>
              <a:t>For those of you who just like good food, you can’t go wrong just about </a:t>
            </a:r>
            <a:br>
              <a:rPr lang="en-US" altLang="en-US" dirty="0"/>
            </a:br>
            <a:r>
              <a:rPr lang="en-US" altLang="en-US" dirty="0"/>
              <a:t>anywhere you go in Topolobampo.</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6" name="Picture 5" descr="A plate of seafood and beer on a table&#10;&#10;Description automatically generated">
            <a:extLst>
              <a:ext uri="{FF2B5EF4-FFF2-40B4-BE49-F238E27FC236}">
                <a16:creationId xmlns:a16="http://schemas.microsoft.com/office/drawing/2014/main" id="{349F27DE-DD15-1678-81DA-FAF292250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651" y="2993634"/>
            <a:ext cx="2745974" cy="2056984"/>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452520"/>
            <a:ext cx="9359900" cy="811212"/>
          </a:xfrm>
          <a:prstGeom prst="rect">
            <a:avLst/>
          </a:prstGeom>
        </p:spPr>
        <p:txBody>
          <a:bodyPr vert="horz"/>
          <a:lstStyle/>
          <a:p>
            <a:pPr lvl="0" algn="ctr"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581890" y="1269505"/>
            <a:ext cx="8778009" cy="3600450"/>
          </a:xfrm>
          <a:prstGeom prst="rect">
            <a:avLst/>
          </a:prstGeom>
        </p:spPr>
        <p:txBody>
          <a:bodyPr vert="horz"/>
          <a:lstStyle/>
          <a:p>
            <a:pPr lvl="0" rtl="0"/>
            <a:r>
              <a:rPr lang="en-US" sz="2800" b="1" dirty="0">
                <a:solidFill>
                  <a:schemeClr val="tx1"/>
                </a:solidFill>
              </a:rPr>
              <a:t>Topolobampo </a:t>
            </a:r>
            <a:r>
              <a:rPr lang="en-US" sz="2800" dirty="0">
                <a:solidFill>
                  <a:schemeClr val="tx1"/>
                </a:solidFill>
                <a:latin typeface="Alef" pitchFamily="18"/>
                <a:cs typeface="Alef" pitchFamily="2"/>
              </a:rPr>
              <a:t>is a beautiful town with a rich history and numerous attractions. Whether you're looking for stunning beaches, historic sites, or unique attractions, </a:t>
            </a:r>
            <a:r>
              <a:rPr lang="en-US" sz="2800" dirty="0">
                <a:solidFill>
                  <a:schemeClr val="tx1"/>
                </a:solidFill>
              </a:rPr>
              <a:t>Topolobampo</a:t>
            </a:r>
            <a:r>
              <a:rPr lang="en-US" sz="2800" dirty="0">
                <a:solidFill>
                  <a:schemeClr val="tx1"/>
                </a:solidFill>
                <a:latin typeface="Alef" pitchFamily="18"/>
                <a:cs typeface="Alef" pitchFamily="2"/>
              </a:rPr>
              <a:t> has something for everyone.</a:t>
            </a:r>
          </a:p>
          <a:p>
            <a:pPr lvl="0" rtl="0">
              <a:lnSpc>
                <a:spcPct val="115000"/>
              </a:lnSpc>
              <a:spcBef>
                <a:spcPts val="0"/>
              </a:spcBef>
              <a:spcAft>
                <a:spcPts val="1236"/>
              </a:spcAft>
            </a:pPr>
            <a:r>
              <a:rPr lang="en-US" sz="2800" dirty="0">
                <a:solidFill>
                  <a:schemeClr val="tx1"/>
                </a:solidFill>
                <a:latin typeface="Alef" pitchFamily="18"/>
                <a:cs typeface="Alef" pitchFamily="2"/>
              </a:rPr>
              <a:t>I hope this presentation will help when we visit </a:t>
            </a:r>
            <a:r>
              <a:rPr lang="en-US" sz="2800" dirty="0">
                <a:solidFill>
                  <a:schemeClr val="tx1"/>
                </a:solidFill>
              </a:rPr>
              <a:t>Topolobampo</a:t>
            </a:r>
            <a:r>
              <a:rPr lang="en-US" sz="2800" dirty="0">
                <a:solidFill>
                  <a:schemeClr val="tx1"/>
                </a:solidFill>
                <a:latin typeface="Alef" pitchFamily="18"/>
                <a:cs typeface="Alef" pitchFamily="2"/>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50863"/>
            <a:ext cx="10080625" cy="682625"/>
          </a:xfrm>
          <a:prstGeom prst="rect">
            <a:avLst/>
          </a:prstGeo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to </a:t>
            </a:r>
            <a:r>
              <a:rPr lang="en-US" sz="2400" b="1" dirty="0" err="1"/>
              <a:t>Topolobampo</a:t>
            </a:r>
            <a:r>
              <a:rPr lang="en-US" sz="2400" b="1" dirty="0">
                <a:latin typeface="Segoe UI" pitchFamily="34"/>
                <a:cs typeface="Segoe UI" pitchFamily="34"/>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0" i="0" u="none" strike="noStrike" baseline="0">
                <a:ln>
                  <a:noFill/>
                </a:ln>
                <a:latin typeface="+mj-lt"/>
                <a:ea typeface="+mj-ea"/>
                <a:cs typeface="+mj-cs"/>
              </a:rPr>
              <a:t>Money</a:t>
            </a:r>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073033"/>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a:t>Or 17.35 Pesos to the US Dollar</a:t>
            </a:r>
            <a:endParaRPr lang="en-US" b="0" i="0" u="none" strike="noStrike" baseline="0" dirty="0">
              <a:ln>
                <a:noFill/>
              </a:ln>
            </a:endParaRPr>
          </a:p>
        </p:txBody>
      </p:sp>
      <p:pic>
        <p:nvPicPr>
          <p:cNvPr id="4" name="Picture 3" descr="Several different currency bills&#10;&#10;Description automatically generated with medium confidence">
            <a:extLst>
              <a:ext uri="{FF2B5EF4-FFF2-40B4-BE49-F238E27FC236}">
                <a16:creationId xmlns:a16="http://schemas.microsoft.com/office/drawing/2014/main" id="{851F0015-9CAC-A0B6-EAEB-4ECDDBC04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068" y="14181"/>
            <a:ext cx="6848237" cy="38487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01600" y="93663"/>
            <a:ext cx="9979025" cy="471487"/>
          </a:xfrm>
          <a:prstGeom prst="rect">
            <a:avLst/>
          </a:prstGeom>
        </p:spPr>
        <p:txBody>
          <a:bodyPr vert="horz" lIns="91440" tIns="45720" rIns="91440" bIns="45720" rtlCol="0" anchor="t">
            <a:noAutofit/>
          </a:bodyPr>
          <a:lstStyle/>
          <a:p>
            <a:pPr algn="ctr" rtl="0">
              <a:lnSpc>
                <a:spcPct val="90000"/>
              </a:lnSpc>
              <a:spcBef>
                <a:spcPct val="0"/>
              </a:spcBef>
            </a:pPr>
            <a:r>
              <a:rPr lang="en-US" sz="4000" b="1" dirty="0">
                <a:solidFill>
                  <a:schemeClr val="tx1"/>
                </a:solidFill>
                <a:latin typeface="+mj-lt"/>
                <a:ea typeface="+mj-ea"/>
                <a:cs typeface="+mj-cs"/>
              </a:rPr>
              <a:t>About </a:t>
            </a:r>
            <a:r>
              <a:rPr lang="en-US" sz="4000" b="1" dirty="0">
                <a:solidFill>
                  <a:schemeClr val="tx1"/>
                </a:solidFill>
                <a:latin typeface="+mj-lt"/>
              </a:rPr>
              <a:t>Topolobampo Mexico</a:t>
            </a:r>
            <a:br>
              <a:rPr lang="en-US" sz="4000" b="1" dirty="0">
                <a:solidFill>
                  <a:schemeClr val="tx1"/>
                </a:solidFill>
                <a:latin typeface="Arial Black" panose="020B0A04020102020204" pitchFamily="34" charset="0"/>
              </a:rPr>
            </a:br>
            <a:endParaRPr lang="en-US" sz="4000" b="1" dirty="0">
              <a:solidFill>
                <a:schemeClr val="tx1"/>
              </a:solidFill>
              <a:latin typeface="Arial Black" panose="020B0A04020102020204" pitchFamily="34" charset="0"/>
              <a:ea typeface="+mj-ea"/>
              <a:cs typeface="+mj-cs"/>
            </a:endParaRPr>
          </a:p>
        </p:txBody>
      </p:sp>
      <p:sp>
        <p:nvSpPr>
          <p:cNvPr id="6" name="TextBox 5">
            <a:extLst>
              <a:ext uri="{FF2B5EF4-FFF2-40B4-BE49-F238E27FC236}">
                <a16:creationId xmlns:a16="http://schemas.microsoft.com/office/drawing/2014/main" id="{C78B2921-3FC8-5727-49DC-3C815DF466E5}"/>
              </a:ext>
            </a:extLst>
          </p:cNvPr>
          <p:cNvSpPr txBox="1"/>
          <p:nvPr/>
        </p:nvSpPr>
        <p:spPr>
          <a:xfrm>
            <a:off x="203997" y="722201"/>
            <a:ext cx="9703483" cy="4908933"/>
          </a:xfrm>
          <a:prstGeom prst="rect">
            <a:avLst/>
          </a:prstGeom>
        </p:spPr>
        <p:txBody>
          <a:bodyPr vert="horz" lIns="91440" tIns="45720" rIns="91440" bIns="45720" rtlCol="0" anchor="t">
            <a:normAutofit/>
          </a:bodyPr>
          <a:lstStyle/>
          <a:p>
            <a:pPr marL="342900" indent="-342900">
              <a:buFont typeface="Arial" panose="020B0604020202020204" pitchFamily="34" charset="0"/>
              <a:buChar char="•"/>
            </a:pPr>
            <a:r>
              <a:rPr lang="en-US" sz="2400" b="1" dirty="0">
                <a:solidFill>
                  <a:schemeClr val="tx1"/>
                </a:solidFill>
                <a:latin typeface="+mj-lt"/>
              </a:rPr>
              <a:t>Topolobampo</a:t>
            </a:r>
            <a:r>
              <a:rPr lang="en-US" sz="2400" dirty="0"/>
              <a:t> is the beginning of an international trade corridor called "La Entrada al </a:t>
            </a:r>
            <a:r>
              <a:rPr lang="en-US" sz="2400" dirty="0" err="1"/>
              <a:t>Pacifico</a:t>
            </a:r>
            <a:r>
              <a:rPr lang="en-US" sz="2400" dirty="0"/>
              <a:t>", which ends close to Midland-Odessa (Texas USA). Topolobampo was the site of a "utopian" colony experiment inspired by the economic ideas of Henry George (1839-1897). The utopian group published "The Credit Foncier of Sinaloa" (newsletter in English).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LOS MOCHIS</a:t>
            </a:r>
            <a:br>
              <a:rPr lang="en-US" sz="2400" dirty="0"/>
            </a:br>
            <a:r>
              <a:rPr lang="en-US" sz="2400" dirty="0"/>
              <a:t>This city may be a surprise for you. </a:t>
            </a:r>
            <a:br>
              <a:rPr lang="en-US" sz="2400" dirty="0"/>
            </a:br>
            <a:r>
              <a:rPr lang="en-US" sz="2400" dirty="0"/>
              <a:t>Los Mochis is a surprisingly modern</a:t>
            </a:r>
            <a:br>
              <a:rPr lang="en-US" sz="2400" dirty="0"/>
            </a:br>
            <a:r>
              <a:rPr lang="en-US" sz="2400" dirty="0"/>
              <a:t>city, with several shopping Malls </a:t>
            </a:r>
            <a:br>
              <a:rPr lang="en-US" sz="2400" dirty="0"/>
            </a:br>
            <a:r>
              <a:rPr lang="en-US" sz="2400" dirty="0"/>
              <a:t>and a Sam’s Club.</a:t>
            </a:r>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pic>
        <p:nvPicPr>
          <p:cNvPr id="7" name="Picture 6" descr="An aerial view of a small island&#10;&#10;Description automatically generated">
            <a:extLst>
              <a:ext uri="{FF2B5EF4-FFF2-40B4-BE49-F238E27FC236}">
                <a16:creationId xmlns:a16="http://schemas.microsoft.com/office/drawing/2014/main" id="{3D8E4812-0B5E-91FE-98B4-EF35BCBFA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17" y="2902725"/>
            <a:ext cx="5032408" cy="27678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01600" y="93663"/>
            <a:ext cx="9979025" cy="471487"/>
          </a:xfrm>
          <a:prstGeom prst="rect">
            <a:avLst/>
          </a:prstGeom>
        </p:spPr>
        <p:txBody>
          <a:bodyPr vert="horz" lIns="91440" tIns="45720" rIns="91440" bIns="45720" rtlCol="0" anchor="t">
            <a:noAutofit/>
          </a:bodyPr>
          <a:lstStyle/>
          <a:p>
            <a:pPr algn="ctr" rtl="0">
              <a:lnSpc>
                <a:spcPct val="90000"/>
              </a:lnSpc>
              <a:spcBef>
                <a:spcPct val="0"/>
              </a:spcBef>
            </a:pPr>
            <a:r>
              <a:rPr lang="en-US" sz="4000" b="1" dirty="0">
                <a:solidFill>
                  <a:schemeClr val="tx1"/>
                </a:solidFill>
                <a:latin typeface="+mj-lt"/>
                <a:ea typeface="+mj-ea"/>
                <a:cs typeface="+mj-cs"/>
              </a:rPr>
              <a:t>About </a:t>
            </a:r>
            <a:r>
              <a:rPr lang="en-US" sz="4000" b="1" dirty="0">
                <a:solidFill>
                  <a:schemeClr val="tx1"/>
                </a:solidFill>
                <a:latin typeface="+mj-lt"/>
              </a:rPr>
              <a:t>Topolobampo Mexico</a:t>
            </a:r>
            <a:br>
              <a:rPr lang="en-US" sz="4000" b="1" dirty="0">
                <a:solidFill>
                  <a:schemeClr val="tx1"/>
                </a:solidFill>
                <a:latin typeface="Arial Black" panose="020B0A04020102020204" pitchFamily="34" charset="0"/>
              </a:rPr>
            </a:br>
            <a:endParaRPr lang="en-US" sz="4000" b="1" dirty="0">
              <a:solidFill>
                <a:schemeClr val="tx1"/>
              </a:solidFill>
              <a:latin typeface="Arial Black" panose="020B0A04020102020204" pitchFamily="34" charset="0"/>
              <a:ea typeface="+mj-ea"/>
              <a:cs typeface="+mj-cs"/>
            </a:endParaRPr>
          </a:p>
        </p:txBody>
      </p:sp>
      <p:sp>
        <p:nvSpPr>
          <p:cNvPr id="6" name="TextBox 5">
            <a:extLst>
              <a:ext uri="{FF2B5EF4-FFF2-40B4-BE49-F238E27FC236}">
                <a16:creationId xmlns:a16="http://schemas.microsoft.com/office/drawing/2014/main" id="{C78B2921-3FC8-5727-49DC-3C815DF466E5}"/>
              </a:ext>
            </a:extLst>
          </p:cNvPr>
          <p:cNvSpPr txBox="1"/>
          <p:nvPr/>
        </p:nvSpPr>
        <p:spPr>
          <a:xfrm>
            <a:off x="203997" y="722201"/>
            <a:ext cx="9703483" cy="4908933"/>
          </a:xfrm>
          <a:prstGeom prst="rect">
            <a:avLst/>
          </a:prstGeom>
        </p:spPr>
        <p:txBody>
          <a:bodyPr vert="horz" lIns="91440" tIns="45720" rIns="91440" bIns="45720" rtlCol="0" anchor="t">
            <a:normAutofit/>
          </a:bodyPr>
          <a:lstStyle/>
          <a:p>
            <a:pPr marL="342900" indent="-342900">
              <a:buFont typeface="Arial" panose="020B0604020202020204" pitchFamily="34" charset="0"/>
              <a:buChar char="•"/>
            </a:pPr>
            <a:r>
              <a:rPr lang="en-US" sz="2400" dirty="0"/>
              <a:t>The masthead said, "Collective ownership and management for public utilities and conveniences - the community </a:t>
            </a:r>
            <a:br>
              <a:rPr lang="en-US" sz="2400" dirty="0"/>
            </a:br>
            <a:r>
              <a:rPr lang="en-US" sz="2400" dirty="0"/>
              <a:t>responsible for the health, </a:t>
            </a:r>
            <a:br>
              <a:rPr lang="en-US" sz="2400" dirty="0"/>
            </a:br>
            <a:r>
              <a:rPr lang="en-US" sz="2400" dirty="0"/>
              <a:t>usefulness, individuality, and </a:t>
            </a:r>
            <a:br>
              <a:rPr lang="en-US" sz="2400" dirty="0"/>
            </a:br>
            <a:r>
              <a:rPr lang="en-US" sz="2400" dirty="0"/>
              <a:t>security of each". </a:t>
            </a:r>
          </a:p>
          <a:p>
            <a:pPr marL="342900" indent="-342900">
              <a:buFont typeface="Arial" panose="020B0604020202020204" pitchFamily="34" charset="0"/>
              <a:buChar char="•"/>
            </a:pPr>
            <a:r>
              <a:rPr lang="en-US" sz="2400" dirty="0"/>
              <a:t>A 2-page copy of 1st edition </a:t>
            </a:r>
            <a:br>
              <a:rPr lang="en-US" sz="2400" dirty="0"/>
            </a:br>
            <a:r>
              <a:rPr lang="en-US" sz="2400" dirty="0"/>
              <a:t>(Sept. 1889) has been preserved</a:t>
            </a:r>
            <a:br>
              <a:rPr lang="en-US" sz="2400" dirty="0"/>
            </a:br>
            <a:r>
              <a:rPr lang="en-US" sz="2400" dirty="0"/>
              <a:t>in Cleveland (Ohio USA) at the </a:t>
            </a:r>
            <a:br>
              <a:rPr lang="en-US" sz="2400" dirty="0"/>
            </a:br>
            <a:r>
              <a:rPr lang="en-US" sz="2400" dirty="0"/>
              <a:t>Western Reserve Historical </a:t>
            </a:r>
            <a:br>
              <a:rPr lang="en-US" sz="2400" dirty="0"/>
            </a:br>
            <a:r>
              <a:rPr lang="en-US" sz="2400" dirty="0"/>
              <a:t>Society.</a:t>
            </a:r>
          </a:p>
          <a:p>
            <a:pPr marL="342900" indent="-342900">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pic>
        <p:nvPicPr>
          <p:cNvPr id="7" name="Picture 6" descr="An aerial view of a small island&#10;&#10;Description automatically generated">
            <a:extLst>
              <a:ext uri="{FF2B5EF4-FFF2-40B4-BE49-F238E27FC236}">
                <a16:creationId xmlns:a16="http://schemas.microsoft.com/office/drawing/2014/main" id="{3D8E4812-0B5E-91FE-98B4-EF35BCBFA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812" y="1628814"/>
            <a:ext cx="5305313" cy="2917923"/>
          </a:xfrm>
          <a:prstGeom prst="rect">
            <a:avLst/>
          </a:prstGeom>
        </p:spPr>
      </p:pic>
    </p:spTree>
    <p:extLst>
      <p:ext uri="{BB962C8B-B14F-4D97-AF65-F5344CB8AC3E}">
        <p14:creationId xmlns:p14="http://schemas.microsoft.com/office/powerpoint/2010/main" val="375829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01600" y="93663"/>
            <a:ext cx="9979025" cy="471487"/>
          </a:xfrm>
          <a:prstGeom prst="rect">
            <a:avLst/>
          </a:prstGeom>
        </p:spPr>
        <p:txBody>
          <a:bodyPr vert="horz" lIns="91440" tIns="45720" rIns="91440" bIns="45720" rtlCol="0" anchor="t">
            <a:noAutofit/>
          </a:bodyPr>
          <a:lstStyle/>
          <a:p>
            <a:pPr algn="ctr" rtl="0">
              <a:lnSpc>
                <a:spcPct val="90000"/>
              </a:lnSpc>
              <a:spcBef>
                <a:spcPct val="0"/>
              </a:spcBef>
            </a:pPr>
            <a:r>
              <a:rPr lang="en-US" sz="4000" b="1" dirty="0">
                <a:solidFill>
                  <a:schemeClr val="tx1"/>
                </a:solidFill>
                <a:latin typeface="+mj-lt"/>
                <a:ea typeface="+mj-ea"/>
                <a:cs typeface="+mj-cs"/>
              </a:rPr>
              <a:t>About </a:t>
            </a:r>
            <a:r>
              <a:rPr lang="en-US" sz="4000" b="1" dirty="0">
                <a:solidFill>
                  <a:schemeClr val="tx1"/>
                </a:solidFill>
                <a:latin typeface="+mj-lt"/>
              </a:rPr>
              <a:t>Topolobampo Mexico</a:t>
            </a:r>
            <a:br>
              <a:rPr lang="en-US" sz="4000" b="1" dirty="0">
                <a:solidFill>
                  <a:schemeClr val="tx1"/>
                </a:solidFill>
                <a:latin typeface="Arial Black" panose="020B0A04020102020204" pitchFamily="34" charset="0"/>
              </a:rPr>
            </a:br>
            <a:endParaRPr lang="en-US" sz="4000" b="1" dirty="0">
              <a:solidFill>
                <a:schemeClr val="tx1"/>
              </a:solidFill>
              <a:latin typeface="Arial Black" panose="020B0A04020102020204" pitchFamily="34" charset="0"/>
              <a:ea typeface="+mj-ea"/>
              <a:cs typeface="+mj-cs"/>
            </a:endParaRPr>
          </a:p>
        </p:txBody>
      </p:sp>
      <p:sp>
        <p:nvSpPr>
          <p:cNvPr id="6" name="TextBox 5">
            <a:extLst>
              <a:ext uri="{FF2B5EF4-FFF2-40B4-BE49-F238E27FC236}">
                <a16:creationId xmlns:a16="http://schemas.microsoft.com/office/drawing/2014/main" id="{C78B2921-3FC8-5727-49DC-3C815DF466E5}"/>
              </a:ext>
            </a:extLst>
          </p:cNvPr>
          <p:cNvSpPr txBox="1"/>
          <p:nvPr/>
        </p:nvSpPr>
        <p:spPr>
          <a:xfrm>
            <a:off x="208897" y="1140034"/>
            <a:ext cx="4836315" cy="4016428"/>
          </a:xfrm>
          <a:prstGeom prst="rect">
            <a:avLst/>
          </a:prstGeom>
        </p:spPr>
        <p:txBody>
          <a:bodyPr vert="horz" lIns="91440" tIns="45720" rIns="91440" bIns="45720" rtlCol="0" anchor="t">
            <a:normAutofit/>
          </a:bodyPr>
          <a:lstStyle/>
          <a:p>
            <a:pPr marL="342900" indent="-342900">
              <a:buFont typeface="Arial" panose="020B0604020202020204" pitchFamily="34" charset="0"/>
              <a:buChar char="•"/>
            </a:pPr>
            <a:r>
              <a:rPr lang="en-US" sz="2400" dirty="0"/>
              <a:t>In January 2019, the UK-based company CMV (Cruise and Maritime Voyages) announced its plans to homeport in Puerto Penasco the 550-passenger liner </a:t>
            </a:r>
            <a:br>
              <a:rPr lang="en-US" sz="2400" dirty="0"/>
            </a:br>
            <a:r>
              <a:rPr lang="en-US" sz="2400" dirty="0"/>
              <a:t>Astoria. Shipping operations started on December 7 (2019) with voyages to Baja California and Mexican Riviera ports. </a:t>
            </a:r>
            <a:endParaRPr lang="en-US" sz="2400" b="1"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pic>
        <p:nvPicPr>
          <p:cNvPr id="7" name="Picture 6" descr="An aerial view of a small island&#10;&#10;Description automatically generated">
            <a:extLst>
              <a:ext uri="{FF2B5EF4-FFF2-40B4-BE49-F238E27FC236}">
                <a16:creationId xmlns:a16="http://schemas.microsoft.com/office/drawing/2014/main" id="{3D8E4812-0B5E-91FE-98B4-EF35BCBFA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1499104"/>
            <a:ext cx="5032408" cy="2767825"/>
          </a:xfrm>
          <a:prstGeom prst="rect">
            <a:avLst/>
          </a:prstGeom>
        </p:spPr>
      </p:pic>
    </p:spTree>
    <p:extLst>
      <p:ext uri="{BB962C8B-B14F-4D97-AF65-F5344CB8AC3E}">
        <p14:creationId xmlns:p14="http://schemas.microsoft.com/office/powerpoint/2010/main" val="311172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0"/>
            <a:ext cx="9979025" cy="723900"/>
          </a:xfrm>
          <a:prstGeom prst="rect">
            <a:avLst/>
          </a:prstGeom>
        </p:spPr>
        <p:txBody>
          <a:bodyPr vert="horz" lIns="91440" tIns="45720" rIns="91440" bIns="45720" rtlCol="0" anchor="b">
            <a:normAutofit/>
          </a:bodyPr>
          <a:lstStyle/>
          <a:p>
            <a:pPr lvl="0" algn="ctr" rtl="0">
              <a:lnSpc>
                <a:spcPct val="90000"/>
              </a:lnSpc>
              <a:spcBef>
                <a:spcPct val="0"/>
              </a:spcBef>
            </a:pPr>
            <a:r>
              <a:rPr lang="en-US" sz="4000" b="1" kern="1200" dirty="0">
                <a:solidFill>
                  <a:schemeClr val="tx1"/>
                </a:solidFill>
                <a:latin typeface="+mj-lt"/>
                <a:ea typeface="+mj-ea"/>
                <a:cs typeface="+mj-cs"/>
              </a:rPr>
              <a:t>Historical Topolobampo</a:t>
            </a:r>
            <a:endParaRPr lang="en-US" sz="40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7C409E79-50B6-3932-1BC3-2E05C22F7447}"/>
              </a:ext>
            </a:extLst>
          </p:cNvPr>
          <p:cNvSpPr txBox="1"/>
          <p:nvPr/>
        </p:nvSpPr>
        <p:spPr>
          <a:xfrm>
            <a:off x="1" y="1005175"/>
            <a:ext cx="4865629" cy="4303093"/>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t>Topolobampo and Los Mochis were both founded by Americans in 1893. A civil engineer by the name of Albert Kimsey Owen saw a lot of potential for a Pacific trading port where Topolobampo sits today. He and a few followers originally founded Topolobampo as a utopian socialist community. </a:t>
            </a:r>
          </a:p>
        </p:txBody>
      </p:sp>
      <p:pic>
        <p:nvPicPr>
          <p:cNvPr id="8" name="Picture 7" descr="A black and white drawing of a boat in the water&#10;&#10;Description automatically generated">
            <a:extLst>
              <a:ext uri="{FF2B5EF4-FFF2-40B4-BE49-F238E27FC236}">
                <a16:creationId xmlns:a16="http://schemas.microsoft.com/office/drawing/2014/main" id="{BAD61476-1046-5D17-7915-018AEBB69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631" y="743919"/>
            <a:ext cx="5112995" cy="4303093"/>
          </a:xfrm>
          <a:prstGeom prst="rect">
            <a:avLst/>
          </a:prstGeom>
        </p:spPr>
      </p:pic>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TotalTime>
  <Words>2322</Words>
  <Application>Microsoft Office PowerPoint</Application>
  <PresentationFormat>Custom</PresentationFormat>
  <Paragraphs>149</Paragraphs>
  <Slides>30</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Alef</vt:lpstr>
      <vt:lpstr>Arial</vt:lpstr>
      <vt:lpstr>Arial Black</vt:lpstr>
      <vt:lpstr>Calibri</vt:lpstr>
      <vt:lpstr>Liberation Sans</vt:lpstr>
      <vt:lpstr>Segoe UI</vt:lpstr>
      <vt:lpstr>Tahoma</vt:lpstr>
      <vt:lpstr>Times New Roman</vt:lpstr>
      <vt:lpstr>Wingdings</vt:lpstr>
      <vt:lpstr>Default</vt:lpstr>
      <vt:lpstr>Topolobampo, Mexico Presented by Marc Silver</vt:lpstr>
      <vt:lpstr>What I Will Cover</vt:lpstr>
      <vt:lpstr>My Port Philosophy</vt:lpstr>
      <vt:lpstr>PowerPoint Presentation</vt:lpstr>
      <vt:lpstr>PowerPoint Presentation</vt:lpstr>
      <vt:lpstr>About Topolobampo Mexico </vt:lpstr>
      <vt:lpstr>About Topolobampo Mexico </vt:lpstr>
      <vt:lpstr>About Topolobampo Mexico </vt:lpstr>
      <vt:lpstr>Historical Topolobampo</vt:lpstr>
      <vt:lpstr>Historical Topolobampo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47</cp:revision>
  <dcterms:created xsi:type="dcterms:W3CDTF">2023-09-16T03:30:57Z</dcterms:created>
  <dcterms:modified xsi:type="dcterms:W3CDTF">2024-08-22T00:41:47Z</dcterms:modified>
</cp:coreProperties>
</file>