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321" r:id="rId14"/>
    <p:sldId id="32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1BEE1-AEBA-4472-AE5F-12486A2D1585}"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A1554-D3FE-47E2-9151-0BC43520BBD6}" type="slidenum">
              <a:rPr lang="en-US" smtClean="0"/>
              <a:t>‹#›</a:t>
            </a:fld>
            <a:endParaRPr lang="en-US"/>
          </a:p>
        </p:txBody>
      </p:sp>
    </p:spTree>
    <p:extLst>
      <p:ext uri="{BB962C8B-B14F-4D97-AF65-F5344CB8AC3E}">
        <p14:creationId xmlns:p14="http://schemas.microsoft.com/office/powerpoint/2010/main" val="2246822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noRot="1" noChangeAspect="1"/>
          </p:cNvSpPr>
          <p:nvPr>
            <p:ph type="sldImg"/>
          </p:nvPr>
        </p:nvSpPr>
        <p:spPr>
          <a:xfrm>
            <a:off x="382588" y="685800"/>
            <a:ext cx="6091237" cy="3427413"/>
          </a:xfrm>
          <a:prstGeom prst="rect">
            <a:avLst/>
          </a:prstGeom>
        </p:spPr>
      </p:sp>
      <p:sp>
        <p:nvSpPr>
          <p:cNvPr id="596"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597"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6B300A1-AAAB-4BCC-B051-CDABA9B1F09B}" type="slidenum">
              <a:rPr lang="en-US" sz="1200" b="0" strike="noStrike" spc="-1">
                <a:solidFill>
                  <a:srgbClr val="000000"/>
                </a:solidFill>
                <a:latin typeface="Times New Roman"/>
              </a:rPr>
              <a:t>13</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noRot="1" noChangeAspect="1"/>
          </p:cNvSpPr>
          <p:nvPr>
            <p:ph type="sldImg"/>
          </p:nvPr>
        </p:nvSpPr>
        <p:spPr>
          <a:xfrm>
            <a:off x="382588" y="685800"/>
            <a:ext cx="6091237" cy="3427413"/>
          </a:xfrm>
          <a:prstGeom prst="rect">
            <a:avLst/>
          </a:prstGeom>
        </p:spPr>
      </p:sp>
      <p:sp>
        <p:nvSpPr>
          <p:cNvPr id="599" name="PlaceHolder 2"/>
          <p:cNvSpPr>
            <a:spLocks noGrp="1"/>
          </p:cNvSpPr>
          <p:nvPr>
            <p:ph type="body"/>
          </p:nvPr>
        </p:nvSpPr>
        <p:spPr>
          <a:xfrm>
            <a:off x="914400" y="4343400"/>
            <a:ext cx="5027040" cy="4112640"/>
          </a:xfrm>
          <a:prstGeom prst="rect">
            <a:avLst/>
          </a:prstGeom>
        </p:spPr>
        <p:txBody>
          <a:bodyPr lIns="0" tIns="0" rIns="0" bIns="0">
            <a:noAutofit/>
          </a:bodyPr>
          <a:lstStyle/>
          <a:p>
            <a:endParaRPr lang="en-US" sz="2000" b="0" strike="noStrike" spc="-1">
              <a:latin typeface="Arial"/>
            </a:endParaRPr>
          </a:p>
        </p:txBody>
      </p:sp>
      <p:sp>
        <p:nvSpPr>
          <p:cNvPr id="600" name="Slide Number Placeholder 3"/>
          <p:cNvSpPr/>
          <p:nvPr/>
        </p:nvSpPr>
        <p:spPr>
          <a:xfrm>
            <a:off x="3886200" y="8686800"/>
            <a:ext cx="2969640" cy="4550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DB9AB2D-C330-45F9-A6C3-DDC8BE5E9219}" type="slidenum">
              <a:rPr lang="en-US" sz="1200" b="0" strike="noStrike" spc="-1">
                <a:solidFill>
                  <a:srgbClr val="000000"/>
                </a:solidFill>
                <a:latin typeface="Times New Roman"/>
              </a:rPr>
              <a:t>14</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B9E5-9584-1571-E1FF-AF2808CD3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63293-D9FA-8A37-69B4-4F5752678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D368DE-F0FD-348A-7402-5E862C416FCF}"/>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D0078D18-B437-15DA-A2CE-E786E9AA3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1CDC7-676E-58F8-6130-6E5585CACE4C}"/>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92458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D2BB-7AA6-774F-70F0-DB9D2F33D7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7D2FD-F6E4-DE83-AC2E-1831454E4B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26E05-6ACC-6411-359F-604A235A2388}"/>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EB09553A-3BDC-76CB-70C2-BAC9306D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60D51-5C07-8892-2CE4-EFCBFD3E06A9}"/>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175169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2F606-97CA-4E1C-D7B0-9A1FE36BD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C67EA9-AFDD-0A20-1224-FC3500E53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90BC3-E8E1-502E-D353-AC606343E483}"/>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1E42E83A-6BAA-1145-91A0-0B3F557AF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D6A12-558D-B0D2-AE46-1FFDEE12452D}"/>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31023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8293-03A2-6755-DF50-44918B585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49CBB-BE8A-FBFB-057E-6E1404E0B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C41B7-BE8A-9C5F-F4EF-212A5BF3495C}"/>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B91719FD-BC8C-686F-578B-D69C7C791D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4B660-D9EB-6F12-5592-23370D109C68}"/>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122608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1EAD-8B01-DC5B-7C47-9BA366C2D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20BB72-B915-05AF-00CE-439D3FABB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CA1A6-8B62-AEC4-E69E-427C56C6F480}"/>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19015E9B-770B-7A9A-3AEF-318B7EF27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18F45-D50C-A996-CF47-3BD51DD61B6F}"/>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397157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B10A-9D0E-D24D-A3FB-D77FEDA24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30D24-1C91-085D-5224-86B17FC30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4C41A1-1E13-174A-03F5-D6B872278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E47A76-505A-F3C6-FE19-E4BBE48286B0}"/>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6" name="Footer Placeholder 5">
            <a:extLst>
              <a:ext uri="{FF2B5EF4-FFF2-40B4-BE49-F238E27FC236}">
                <a16:creationId xmlns:a16="http://schemas.microsoft.com/office/drawing/2014/main" id="{01CA2656-A497-6292-C2F0-76E9B130C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F4F5F-AF26-02CF-5D9F-9A3B0AC77A17}"/>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402512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1525-23F5-33EA-6CF6-9FB0E84835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E91DE9-8B5E-1E20-17FE-944F54114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B9C06-EA5C-0686-9410-004E2CF877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BD4871-179A-3FFF-4127-592A2A3C0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560E0-FB42-4450-4E5B-7A57EE9C07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E1D3D0-FCEC-928A-4BAD-E0DABF74C1B9}"/>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8" name="Footer Placeholder 7">
            <a:extLst>
              <a:ext uri="{FF2B5EF4-FFF2-40B4-BE49-F238E27FC236}">
                <a16:creationId xmlns:a16="http://schemas.microsoft.com/office/drawing/2014/main" id="{231B1D9A-8E63-8E6B-D5C4-1F36638EA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CEC7D6-75D6-3382-F9FA-F337F413583D}"/>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4409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41AA-8683-7424-AAA6-ECF80750B4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623926-BD11-59B3-D9C5-82FE1C3459F3}"/>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4" name="Footer Placeholder 3">
            <a:extLst>
              <a:ext uri="{FF2B5EF4-FFF2-40B4-BE49-F238E27FC236}">
                <a16:creationId xmlns:a16="http://schemas.microsoft.com/office/drawing/2014/main" id="{F6F0D855-22D4-BA51-7C9C-E77F2CB4E6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DFB94-7EC4-5EA1-7B75-4E87619B1F15}"/>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295336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F9F77F-8254-19C4-8F3E-C1D2C737B8A9}"/>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3" name="Footer Placeholder 2">
            <a:extLst>
              <a:ext uri="{FF2B5EF4-FFF2-40B4-BE49-F238E27FC236}">
                <a16:creationId xmlns:a16="http://schemas.microsoft.com/office/drawing/2014/main" id="{9C3B12AA-D342-AA24-BA8E-3FCA26A820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24C888-0813-D49B-0550-5B9AD39F4CF5}"/>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428491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090E-EFF9-994B-B6A5-69DF1D497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4E22F-4829-A498-2BD5-4BBB08AD3A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29003-6B89-F368-47E8-5E16EEE95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98491-FEEA-35FA-4DAE-E8589E28EC9A}"/>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6" name="Footer Placeholder 5">
            <a:extLst>
              <a:ext uri="{FF2B5EF4-FFF2-40B4-BE49-F238E27FC236}">
                <a16:creationId xmlns:a16="http://schemas.microsoft.com/office/drawing/2014/main" id="{B722CF3E-63AC-E42C-473C-6E46191C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8E471-B642-10AD-EEA1-5E2BF9509772}"/>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228176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FEA1-F1A1-A4D1-7F18-76902E61D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112A71-1D8B-D5F5-518A-6AB180C7E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7551-B3DB-51FB-0928-45A4AE170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0D59B-F442-F677-B949-09FBF0FEDFF0}"/>
              </a:ext>
            </a:extLst>
          </p:cNvPr>
          <p:cNvSpPr>
            <a:spLocks noGrp="1"/>
          </p:cNvSpPr>
          <p:nvPr>
            <p:ph type="dt" sz="half" idx="10"/>
          </p:nvPr>
        </p:nvSpPr>
        <p:spPr/>
        <p:txBody>
          <a:bodyPr/>
          <a:lstStyle/>
          <a:p>
            <a:fld id="{211B168C-C13C-4589-AFF1-0C87A60C0B45}" type="datetimeFigureOut">
              <a:rPr lang="en-US" smtClean="0"/>
              <a:t>12/20/2025</a:t>
            </a:fld>
            <a:endParaRPr lang="en-US"/>
          </a:p>
        </p:txBody>
      </p:sp>
      <p:sp>
        <p:nvSpPr>
          <p:cNvPr id="6" name="Footer Placeholder 5">
            <a:extLst>
              <a:ext uri="{FF2B5EF4-FFF2-40B4-BE49-F238E27FC236}">
                <a16:creationId xmlns:a16="http://schemas.microsoft.com/office/drawing/2014/main" id="{31D61514-C91B-1E92-9D30-8C350336A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27656-77BD-80E7-5233-226807326FB7}"/>
              </a:ext>
            </a:extLst>
          </p:cNvPr>
          <p:cNvSpPr>
            <a:spLocks noGrp="1"/>
          </p:cNvSpPr>
          <p:nvPr>
            <p:ph type="sldNum" sz="quarter" idx="12"/>
          </p:nvPr>
        </p:nvSpPr>
        <p:spPr/>
        <p:txBody>
          <a:bodyPr/>
          <a:lstStyle/>
          <a:p>
            <a:fld id="{ACCFEDF4-DA79-42AF-B1C8-4F49C12F3716}" type="slidenum">
              <a:rPr lang="en-US" smtClean="0"/>
              <a:t>‹#›</a:t>
            </a:fld>
            <a:endParaRPr lang="en-US"/>
          </a:p>
        </p:txBody>
      </p:sp>
    </p:spTree>
    <p:extLst>
      <p:ext uri="{BB962C8B-B14F-4D97-AF65-F5344CB8AC3E}">
        <p14:creationId xmlns:p14="http://schemas.microsoft.com/office/powerpoint/2010/main" val="393353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31E31-AC61-FBA7-FE57-11E5F6132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977A76-9B1D-10DB-6343-639F0B3EC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40276-EFF2-9963-D473-475DD9B8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B168C-C13C-4589-AFF1-0C87A60C0B45}" type="datetimeFigureOut">
              <a:rPr lang="en-US" smtClean="0"/>
              <a:t>12/20/2025</a:t>
            </a:fld>
            <a:endParaRPr lang="en-US"/>
          </a:p>
        </p:txBody>
      </p:sp>
      <p:sp>
        <p:nvSpPr>
          <p:cNvPr id="5" name="Footer Placeholder 4">
            <a:extLst>
              <a:ext uri="{FF2B5EF4-FFF2-40B4-BE49-F238E27FC236}">
                <a16:creationId xmlns:a16="http://schemas.microsoft.com/office/drawing/2014/main" id="{BABF1698-D163-FA1A-AD99-29AF5C2AC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FD12A-9C34-F81A-31F8-611CB3B11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FEDF4-DA79-42AF-B1C8-4F49C12F3716}" type="slidenum">
              <a:rPr lang="en-US" smtClean="0"/>
              <a:t>‹#›</a:t>
            </a:fld>
            <a:endParaRPr lang="en-US"/>
          </a:p>
        </p:txBody>
      </p:sp>
    </p:spTree>
    <p:extLst>
      <p:ext uri="{BB962C8B-B14F-4D97-AF65-F5344CB8AC3E}">
        <p14:creationId xmlns:p14="http://schemas.microsoft.com/office/powerpoint/2010/main" val="27434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39A032-CA1E-D611-66C1-6146B4502F0D}"/>
              </a:ext>
            </a:extLst>
          </p:cNvPr>
          <p:cNvPicPr>
            <a:picLocks noChangeAspect="1"/>
          </p:cNvPicPr>
          <p:nvPr/>
        </p:nvPicPr>
        <p:blipFill>
          <a:blip r:embed="rId2">
            <a:extLst>
              <a:ext uri="{28A0092B-C50C-407E-A947-70E740481C1C}">
                <a14:useLocalDpi xmlns:a14="http://schemas.microsoft.com/office/drawing/2010/main" val="0"/>
              </a:ext>
            </a:extLst>
          </a:blip>
          <a:srcRect b="10256"/>
          <a:stretch>
            <a:fillRect/>
          </a:stretch>
        </p:blipFill>
        <p:spPr>
          <a:xfrm>
            <a:off x="1485336" y="0"/>
            <a:ext cx="9221328" cy="6858000"/>
          </a:xfrm>
          <a:prstGeom prst="rect">
            <a:avLst/>
          </a:prstGeom>
        </p:spPr>
      </p:pic>
      <p:sp>
        <p:nvSpPr>
          <p:cNvPr id="5" name="TextBox 4">
            <a:extLst>
              <a:ext uri="{FF2B5EF4-FFF2-40B4-BE49-F238E27FC236}">
                <a16:creationId xmlns:a16="http://schemas.microsoft.com/office/drawing/2014/main" id="{0893D0AB-022C-55C9-8F04-7ED8E1C02E87}"/>
              </a:ext>
            </a:extLst>
          </p:cNvPr>
          <p:cNvSpPr txBox="1"/>
          <p:nvPr/>
        </p:nvSpPr>
        <p:spPr>
          <a:xfrm>
            <a:off x="638907" y="1418494"/>
            <a:ext cx="10914185" cy="4981172"/>
          </a:xfrm>
          <a:prstGeom prst="rect">
            <a:avLst/>
          </a:prstGeom>
          <a:noFill/>
        </p:spPr>
        <p:txBody>
          <a:bodyPr wrap="square">
            <a:spAutoFit/>
          </a:bodyPr>
          <a:lstStyle/>
          <a:p>
            <a:pPr marL="228600" marR="0" algn="ctr">
              <a:lnSpc>
                <a:spcPct val="115000"/>
              </a:lnSpc>
              <a:spcAft>
                <a:spcPts val="800"/>
              </a:spcAft>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Secret Life of Tech Terms</a:t>
            </a: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115000"/>
              </a:lnSpc>
              <a:spcAft>
                <a:spcPts val="800"/>
              </a:spcAft>
              <a:buNone/>
            </a:pP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115000"/>
              </a:lnSpc>
              <a:spcAft>
                <a:spcPts val="800"/>
              </a:spcAft>
              <a:buNone/>
            </a:pP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115000"/>
              </a:lnSpc>
              <a:spcAft>
                <a:spcPts val="800"/>
              </a:spcAft>
              <a:buNone/>
            </a:pP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115000"/>
              </a:lnSpc>
              <a:spcAft>
                <a:spcPts val="800"/>
              </a:spcAft>
              <a:buNone/>
            </a:pP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115000"/>
              </a:lnSpc>
              <a:spcAft>
                <a:spcPts val="800"/>
              </a:spcAft>
              <a:buNone/>
            </a:pPr>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Presented by</a:t>
            </a:r>
            <a:endParaRPr lang="en-US" sz="16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lnSpc>
                <a:spcPct val="115000"/>
              </a:lnSpc>
              <a:spcAft>
                <a:spcPts val="800"/>
              </a:spcAft>
            </a:pP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Marc Silver</a:t>
            </a:r>
            <a:endParaRPr lang="en-US" sz="16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91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3DC0F-815A-6CC2-3410-5B0B23E90DA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CF16F0-09EC-E1B0-E71D-63D6BA478EC3}"/>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Global Tech Slang</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594BE8D-FCFF-E3A3-89FA-354D0AB0BD93}"/>
              </a:ext>
            </a:extLst>
          </p:cNvPr>
          <p:cNvSpPr txBox="1"/>
          <p:nvPr/>
        </p:nvSpPr>
        <p:spPr>
          <a:xfrm>
            <a:off x="644769" y="1219200"/>
            <a:ext cx="10785231" cy="5406608"/>
          </a:xfrm>
          <a:prstGeom prst="rect">
            <a:avLst/>
          </a:prstGeom>
          <a:noFill/>
        </p:spPr>
        <p:txBody>
          <a:bodyPr wrap="square">
            <a:spAutoFit/>
          </a:bodyPr>
          <a:lstStyle/>
          <a:p>
            <a:pPr marL="228600" marR="0">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From Jugaad to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Garakei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Tech lingo isn’t just an English-speaking thing. Around the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world, people have created their own terms for digital life: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0613" marR="0" lvl="0" indent="-515938">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India,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jugaad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means a clever, low-budget fix, like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using a cereal box as a printer stand.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0613" marR="0" lvl="0" indent="-515938">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Japan,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garakei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(short for “Galapagos keitai”) refers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old-school flip phones that survived long past their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prime, evolving in isolation like creatures on the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Galápagos Islands.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1090613" marR="0" lvl="0" indent="-515938">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China,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dama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refers to pixelating sensitive images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online, a unique solution for the country’s digital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censorship needs.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Tech culture may be global, but it still speaks with a local accent.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008384A-7B72-D79D-BE08-A2DCC834E15D}"/>
              </a:ext>
            </a:extLst>
          </p:cNvPr>
          <p:cNvPicPr>
            <a:picLocks noChangeAspect="1"/>
          </p:cNvPicPr>
          <p:nvPr/>
        </p:nvPicPr>
        <p:blipFill>
          <a:blip r:embed="rId2">
            <a:extLst>
              <a:ext uri="{28A0092B-C50C-407E-A947-70E740481C1C}">
                <a14:useLocalDpi xmlns:a14="http://schemas.microsoft.com/office/drawing/2010/main" val="0"/>
              </a:ext>
            </a:extLst>
          </a:blip>
          <a:srcRect l="19846" r="22307"/>
          <a:stretch/>
        </p:blipFill>
        <p:spPr>
          <a:xfrm>
            <a:off x="8557846" y="1372441"/>
            <a:ext cx="3634154" cy="4711835"/>
          </a:xfrm>
          <a:prstGeom prst="rect">
            <a:avLst/>
          </a:prstGeom>
        </p:spPr>
      </p:pic>
    </p:spTree>
    <p:extLst>
      <p:ext uri="{BB962C8B-B14F-4D97-AF65-F5344CB8AC3E}">
        <p14:creationId xmlns:p14="http://schemas.microsoft.com/office/powerpoint/2010/main" val="165121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E447-2BB8-0A36-34CF-167554DBF9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4216DB5-16E6-7D33-EE67-5DF55BB01F82}"/>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Bonus Round</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D620EAA-64FC-A1FB-901C-0BA028164EB7}"/>
              </a:ext>
            </a:extLst>
          </p:cNvPr>
          <p:cNvSpPr txBox="1"/>
          <p:nvPr/>
        </p:nvSpPr>
        <p:spPr>
          <a:xfrm>
            <a:off x="5715000" y="1143000"/>
            <a:ext cx="6172200" cy="4784900"/>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Error 418 – I’m a Teapot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28575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Not all error codes are serious. Back in 1998, a group of developers working on a joke proposal for a protocol called “HTCPCP” (Hyper Text Coffee Pot Control Protocol) invented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Error 418: I’m a teapot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 tongue-in-cheek response for when someone tries to make a teapot brew coffee. </a:t>
            </a:r>
          </a:p>
          <a:p>
            <a:pPr marL="514350" marR="0" indent="-28575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was never meant to be functional, but it lives on as a fan-favorite Easter egg, a reminder that even in the world of code, there's room for humor and a little mischief.</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8887EA-EAAB-7436-D314-75E4BA7F7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5715000" cy="5715000"/>
          </a:xfrm>
          <a:prstGeom prst="rect">
            <a:avLst/>
          </a:prstGeom>
        </p:spPr>
      </p:pic>
    </p:spTree>
    <p:extLst>
      <p:ext uri="{BB962C8B-B14F-4D97-AF65-F5344CB8AC3E}">
        <p14:creationId xmlns:p14="http://schemas.microsoft.com/office/powerpoint/2010/main" val="242992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F284-4BBC-8BBA-6A38-AD2CAB8C94B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5D3EA8-7C24-AF4D-29FE-EC17C0B2D006}"/>
              </a:ext>
            </a:extLst>
          </p:cNvPr>
          <p:cNvSpPr txBox="1"/>
          <p:nvPr/>
        </p:nvSpPr>
        <p:spPr>
          <a:xfrm>
            <a:off x="1" y="321842"/>
            <a:ext cx="12191999" cy="821700"/>
          </a:xfrm>
          <a:prstGeom prst="rect">
            <a:avLst/>
          </a:prstGeom>
          <a:noFill/>
        </p:spPr>
        <p:txBody>
          <a:bodyPr wrap="square" anchor="ctr">
            <a:spAutoFit/>
          </a:bodyPr>
          <a:lstStyle/>
          <a:p>
            <a:pPr marL="228600" marR="0" algn="ctr">
              <a:lnSpc>
                <a:spcPct val="115000"/>
              </a:lnSpc>
              <a:spcAft>
                <a:spcPts val="800"/>
              </a:spcAft>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Why All This Matters</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D788821-C19E-8D2D-45A0-0B0BE9BFC091}"/>
              </a:ext>
            </a:extLst>
          </p:cNvPr>
          <p:cNvSpPr txBox="1"/>
          <p:nvPr/>
        </p:nvSpPr>
        <p:spPr>
          <a:xfrm>
            <a:off x="633047" y="1225604"/>
            <a:ext cx="10925908" cy="5470024"/>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Behind every weird term is a story, a moth, a Monty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Python sketch, a Swiss server room. These aren’t just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dry bits of code; they’re windows into how human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beings solve problems, crack jokes, and keep the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digital world running.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Next time your screen throws up an error or some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jargon you don’t understand, remember: it probably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started with a person, someone just like you, who was trying to fix a glitch, tell a joke, or name a new idea.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if you ever find out what happened to the cat in the pirate costume, let me know. That mystery haunts 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B1876D3-FEF1-3F77-3DEA-301FD4633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0" y="1398003"/>
            <a:ext cx="4381500" cy="3429000"/>
          </a:xfrm>
          <a:prstGeom prst="rect">
            <a:avLst/>
          </a:prstGeom>
        </p:spPr>
      </p:pic>
    </p:spTree>
    <p:extLst>
      <p:ext uri="{BB962C8B-B14F-4D97-AF65-F5344CB8AC3E}">
        <p14:creationId xmlns:p14="http://schemas.microsoft.com/office/powerpoint/2010/main" val="7625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Date Placeholder 3"/>
          <p:cNvSpPr/>
          <p:nvPr/>
        </p:nvSpPr>
        <p:spPr>
          <a:xfrm>
            <a:off x="8739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9E02439C-678F-4402-80C8-28E40E98B5A0}" type="datetime1">
              <a:rPr lang="en-US" sz="1400" spc="-1">
                <a:solidFill>
                  <a:srgbClr val="FFFFFF"/>
                </a:solidFill>
                <a:latin typeface="Times New Roman"/>
                <a:ea typeface="DejaVu Sans"/>
              </a:rPr>
              <a:t>12/20/2025</a:t>
            </a:fld>
            <a:endParaRPr lang="en-US" sz="1400" spc="-1">
              <a:latin typeface="Arial"/>
            </a:endParaRPr>
          </a:p>
        </p:txBody>
      </p:sp>
      <p:sp>
        <p:nvSpPr>
          <p:cNvPr id="418" name="Footer Placeholder 4"/>
          <p:cNvSpPr/>
          <p:nvPr/>
        </p:nvSpPr>
        <p:spPr>
          <a:xfrm>
            <a:off x="2206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spc="-1">
                <a:solidFill>
                  <a:srgbClr val="FFFFFF"/>
                </a:solidFill>
                <a:latin typeface="Times New Roman"/>
                <a:ea typeface="DejaVu Sans"/>
              </a:rPr>
              <a:t>Presenter: Marc Silver - Soundscapeav.com</a:t>
            </a:r>
            <a:endParaRPr lang="en-US" sz="1400" spc="-1">
              <a:latin typeface="Arial"/>
            </a:endParaRPr>
          </a:p>
        </p:txBody>
      </p:sp>
      <p:sp>
        <p:nvSpPr>
          <p:cNvPr id="419" name="Slide Number Placeholder 5"/>
          <p:cNvSpPr/>
          <p:nvPr/>
        </p:nvSpPr>
        <p:spPr>
          <a:xfrm>
            <a:off x="8723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fld id="{CA9D54B3-58A6-4EF7-9F1D-CE7DA4859961}" type="slidenum">
              <a:rPr lang="en-US" sz="1400" spc="-1">
                <a:solidFill>
                  <a:srgbClr val="FFFFFF"/>
                </a:solidFill>
                <a:latin typeface="Arial"/>
                <a:ea typeface="DejaVu Sans"/>
              </a:rPr>
              <a:pPr marL="457200" algn="r"/>
              <a:t>13</a:t>
            </a:fld>
            <a:endParaRPr lang="en-US" sz="1400" spc="-1">
              <a:latin typeface="Arial"/>
            </a:endParaRPr>
          </a:p>
        </p:txBody>
      </p:sp>
      <p:sp>
        <p:nvSpPr>
          <p:cNvPr id="420" name="Rectangle 2"/>
          <p:cNvSpPr/>
          <p:nvPr/>
        </p:nvSpPr>
        <p:spPr>
          <a:xfrm>
            <a:off x="2206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US" sz="6000" b="1" spc="-1" dirty="0">
                <a:solidFill>
                  <a:srgbClr val="FF0000"/>
                </a:solidFill>
                <a:effectLst>
                  <a:outerShdw blurRad="38100" dist="38100" dir="2700000" algn="tl">
                    <a:srgbClr val="000000">
                      <a:alpha val="43137"/>
                    </a:srgbClr>
                  </a:outerShdw>
                </a:effectLst>
                <a:latin typeface="Times New Roman" panose="02020603050405020304" pitchFamily="18" charset="0"/>
                <a:ea typeface="DejaVu Sans"/>
                <a:cs typeface="Times New Roman" panose="02020603050405020304" pitchFamily="18" charset="0"/>
              </a:rPr>
              <a:t>Q&amp;A</a:t>
            </a:r>
            <a:endParaRPr lang="en-US" sz="6000" b="1" spc="-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1" name="Rectangle 3"/>
          <p:cNvSpPr/>
          <p:nvPr/>
        </p:nvSpPr>
        <p:spPr>
          <a:xfrm>
            <a:off x="2206560" y="1981080"/>
            <a:ext cx="777024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343080" indent="-340920" algn="ctr">
              <a:lnSpc>
                <a:spcPct val="90000"/>
              </a:lnSpc>
              <a:spcBef>
                <a:spcPts val="1199"/>
              </a:spcBef>
              <a:tabLst>
                <a:tab pos="0" algn="l"/>
              </a:tabLst>
            </a:pPr>
            <a:r>
              <a:rPr lang="en-US" sz="6000" spc="-1" dirty="0">
                <a:latin typeface="Times New Roman"/>
                <a:ea typeface="DejaVu Sans"/>
              </a:rPr>
              <a:t>WHAT ELSE DO YOU WANT TO KNOW!</a:t>
            </a:r>
            <a:endParaRPr lang="en-US" sz="6000" spc="-1" dirty="0">
              <a:latin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21">
                                            <p:txEl>
                                              <p:pRg st="0" end="0"/>
                                            </p:txEl>
                                          </p:spTgt>
                                        </p:tgtEl>
                                        <p:attrNameLst>
                                          <p:attrName>style.visibility</p:attrName>
                                        </p:attrNameLst>
                                      </p:cBhvr>
                                      <p:to>
                                        <p:strVal val="visible"/>
                                      </p:to>
                                    </p:set>
                                    <p:anim calcmode="lin" valueType="num">
                                      <p:cBhvr>
                                        <p:cTn id="7" dur="1000" fill="hold"/>
                                        <p:tgtEl>
                                          <p:spTgt spid="4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2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2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Date Placeholder 3"/>
          <p:cNvSpPr/>
          <p:nvPr/>
        </p:nvSpPr>
        <p:spPr>
          <a:xfrm>
            <a:off x="8739120" y="644220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r">
              <a:lnSpc>
                <a:spcPct val="100000"/>
              </a:lnSpc>
            </a:pPr>
            <a:fld id="{B0C88017-ACBE-473F-B654-15A839A9C2FD}" type="datetime1">
              <a:rPr lang="en-US" sz="1400" spc="-1">
                <a:solidFill>
                  <a:srgbClr val="FFFFFF"/>
                </a:solidFill>
                <a:latin typeface="Times New Roman"/>
                <a:ea typeface="DejaVu Sans"/>
              </a:rPr>
              <a:t>12/20/2025</a:t>
            </a:fld>
            <a:endParaRPr lang="en-US" sz="1400" spc="-1">
              <a:latin typeface="Arial"/>
            </a:endParaRPr>
          </a:p>
        </p:txBody>
      </p:sp>
      <p:sp>
        <p:nvSpPr>
          <p:cNvPr id="423" name="Footer Placeholder 4"/>
          <p:cNvSpPr/>
          <p:nvPr/>
        </p:nvSpPr>
        <p:spPr>
          <a:xfrm>
            <a:off x="2206560" y="6365880"/>
            <a:ext cx="4264920" cy="4550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nSpc>
                <a:spcPct val="100000"/>
              </a:lnSpc>
            </a:pPr>
            <a:r>
              <a:rPr lang="en-US" sz="1400" spc="-1">
                <a:solidFill>
                  <a:srgbClr val="FFFFFF"/>
                </a:solidFill>
                <a:latin typeface="Times New Roman"/>
                <a:ea typeface="DejaVu Sans"/>
              </a:rPr>
              <a:t>Presenter: Marc Silver - Soundscapeav.com</a:t>
            </a:r>
            <a:endParaRPr lang="en-US" sz="1400" spc="-1">
              <a:latin typeface="Arial"/>
            </a:endParaRPr>
          </a:p>
        </p:txBody>
      </p:sp>
      <p:sp>
        <p:nvSpPr>
          <p:cNvPr id="424" name="Slide Number Placeholder 5"/>
          <p:cNvSpPr/>
          <p:nvPr/>
        </p:nvSpPr>
        <p:spPr>
          <a:xfrm>
            <a:off x="8723280" y="6148440"/>
            <a:ext cx="1902960" cy="378720"/>
          </a:xfrm>
          <a:prstGeom prst="rect">
            <a:avLst/>
          </a:prstGeom>
          <a:noFill/>
          <a:ln w="9360">
            <a:noFill/>
          </a:ln>
        </p:spPr>
        <p:style>
          <a:lnRef idx="0">
            <a:scrgbClr r="0" g="0" b="0"/>
          </a:lnRef>
          <a:fillRef idx="0">
            <a:scrgbClr r="0" g="0" b="0"/>
          </a:fillRef>
          <a:effectRef idx="0">
            <a:scrgbClr r="0" g="0" b="0"/>
          </a:effectRef>
          <a:fontRef idx="minor"/>
        </p:style>
        <p:txBody>
          <a:bodyPr lIns="92160" tIns="0" rIns="92160" bIns="0" anchor="b">
            <a:noAutofit/>
          </a:bodyPr>
          <a:lstStyle/>
          <a:p>
            <a:pPr marL="457200" algn="r"/>
            <a:fld id="{7A3D6918-9984-4547-B8EB-BDDF33511D9C}" type="slidenum">
              <a:rPr lang="en-US" sz="1400" spc="-1">
                <a:solidFill>
                  <a:srgbClr val="FFFFFF"/>
                </a:solidFill>
                <a:latin typeface="Arial"/>
                <a:ea typeface="DejaVu Sans"/>
              </a:rPr>
              <a:pPr marL="457200" algn="r"/>
              <a:t>14</a:t>
            </a:fld>
            <a:endParaRPr lang="en-US" sz="1400" spc="-1">
              <a:latin typeface="Arial"/>
            </a:endParaRPr>
          </a:p>
        </p:txBody>
      </p:sp>
      <p:sp>
        <p:nvSpPr>
          <p:cNvPr id="425" name="Rectangle 2"/>
          <p:cNvSpPr/>
          <p:nvPr/>
        </p:nvSpPr>
        <p:spPr>
          <a:xfrm>
            <a:off x="2206560" y="609480"/>
            <a:ext cx="8078040" cy="114084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US" sz="5400" b="1" spc="-1" dirty="0">
                <a:solidFill>
                  <a:srgbClr val="FF0000"/>
                </a:solidFill>
                <a:latin typeface="Times New Roman" panose="02020603050405020304" pitchFamily="18" charset="0"/>
                <a:ea typeface="DejaVu Sans"/>
                <a:cs typeface="Times New Roman" panose="02020603050405020304" pitchFamily="18" charset="0"/>
              </a:rPr>
              <a:t>Thank You for Coming!</a:t>
            </a:r>
            <a:endParaRPr lang="en-US" sz="5400" b="1" spc="-1" dirty="0">
              <a:solidFill>
                <a:srgbClr val="FF0000"/>
              </a:solidFill>
              <a:latin typeface="Times New Roman" panose="02020603050405020304" pitchFamily="18" charset="0"/>
              <a:cs typeface="Times New Roman" panose="02020603050405020304" pitchFamily="18" charset="0"/>
            </a:endParaRPr>
          </a:p>
        </p:txBody>
      </p:sp>
      <p:sp>
        <p:nvSpPr>
          <p:cNvPr id="426" name="Rectangle 3"/>
          <p:cNvSpPr/>
          <p:nvPr/>
        </p:nvSpPr>
        <p:spPr>
          <a:xfrm>
            <a:off x="1524000" y="1981080"/>
            <a:ext cx="9118080" cy="4112640"/>
          </a:xfrm>
          <a:prstGeom prst="rect">
            <a:avLst/>
          </a:prstGeom>
          <a:noFill/>
          <a:ln w="0">
            <a:noFill/>
          </a:ln>
        </p:spPr>
        <p:style>
          <a:lnRef idx="0">
            <a:scrgbClr r="0" g="0" b="0"/>
          </a:lnRef>
          <a:fillRef idx="0">
            <a:scrgbClr r="0" g="0" b="0"/>
          </a:fillRef>
          <a:effectRef idx="0">
            <a:scrgbClr r="0" g="0" b="0"/>
          </a:effectRef>
          <a:fontRef idx="minor"/>
        </p:style>
        <p:txBody>
          <a:bodyPr lIns="182520" tIns="46080" rIns="182520" bIns="46080">
            <a:noAutofit/>
          </a:bodyPr>
          <a:lstStyle/>
          <a:p>
            <a:pPr marL="459360" indent="-457200" algn="ctr">
              <a:lnSpc>
                <a:spcPct val="90000"/>
              </a:lnSpc>
              <a:spcBef>
                <a:spcPts val="641"/>
              </a:spcBef>
              <a:buClr>
                <a:schemeClr val="tx1"/>
              </a:buClr>
              <a:buSzPct val="100000"/>
              <a:buFont typeface="Arial" panose="020B0604020202020204" pitchFamily="34" charset="0"/>
              <a:buChar char="•"/>
            </a:pPr>
            <a:r>
              <a:rPr lang="en-US" sz="3200" spc="-1" dirty="0">
                <a:latin typeface="Times New Roman" panose="02020603050405020304" pitchFamily="18" charset="0"/>
                <a:ea typeface="DejaVu Sans"/>
                <a:cs typeface="Times New Roman" panose="02020603050405020304" pitchFamily="18" charset="0"/>
              </a:rPr>
              <a:t>I hope I’ve educated and entertained you today.</a:t>
            </a:r>
            <a:endParaRPr lang="en-US" sz="3200" spc="-1" dirty="0">
              <a:latin typeface="Times New Roman" panose="02020603050405020304" pitchFamily="18" charset="0"/>
              <a:cs typeface="Times New Roman" panose="02020603050405020304" pitchFamily="18" charset="0"/>
            </a:endParaRPr>
          </a:p>
          <a:p>
            <a:pPr marL="459360" indent="-457200" algn="ctr">
              <a:lnSpc>
                <a:spcPct val="90000"/>
              </a:lnSpc>
              <a:spcBef>
                <a:spcPts val="961"/>
              </a:spcBef>
              <a:buClr>
                <a:schemeClr val="tx1"/>
              </a:buClr>
              <a:buSzPct val="100000"/>
              <a:buFont typeface="Arial" panose="020B0604020202020204" pitchFamily="34" charset="0"/>
              <a:buChar char="•"/>
            </a:pPr>
            <a:r>
              <a:rPr lang="en-US" sz="3200" spc="-1" dirty="0">
                <a:latin typeface="Times New Roman" panose="02020603050405020304" pitchFamily="18" charset="0"/>
                <a:ea typeface="DejaVu Sans"/>
                <a:cs typeface="Times New Roman" panose="02020603050405020304" pitchFamily="18" charset="0"/>
              </a:rPr>
              <a:t>I can be contacted by e-mail at:</a:t>
            </a:r>
            <a:endParaRPr lang="en-US" sz="3200" spc="-1" dirty="0">
              <a:latin typeface="Times New Roman" panose="02020603050405020304" pitchFamily="18" charset="0"/>
              <a:cs typeface="Times New Roman" panose="02020603050405020304" pitchFamily="18" charset="0"/>
            </a:endParaRPr>
          </a:p>
          <a:p>
            <a:pPr marL="2160" algn="ctr">
              <a:lnSpc>
                <a:spcPct val="90000"/>
              </a:lnSpc>
              <a:spcBef>
                <a:spcPts val="961"/>
              </a:spcBef>
              <a:buClr>
                <a:schemeClr val="tx1"/>
              </a:buClr>
              <a:buSzPct val="100000"/>
            </a:pPr>
            <a:r>
              <a:rPr lang="en-US" sz="3200" b="1" spc="-1" dirty="0">
                <a:latin typeface="Times New Roman" panose="02020603050405020304" pitchFamily="18" charset="0"/>
                <a:ea typeface="DejaVu Sans"/>
                <a:cs typeface="Times New Roman" panose="02020603050405020304" pitchFamily="18" charset="0"/>
              </a:rPr>
              <a:t> </a:t>
            </a:r>
            <a:br>
              <a:rPr sz="3200" dirty="0">
                <a:latin typeface="Times New Roman" panose="02020603050405020304" pitchFamily="18" charset="0"/>
                <a:cs typeface="Times New Roman" panose="02020603050405020304" pitchFamily="18" charset="0"/>
              </a:rPr>
            </a:br>
            <a:r>
              <a:rPr lang="en-US" sz="3200" b="1" spc="-1" dirty="0">
                <a:latin typeface="Times New Roman" panose="02020603050405020304" pitchFamily="18" charset="0"/>
                <a:ea typeface="DejaVu Sans"/>
                <a:cs typeface="Times New Roman" panose="02020603050405020304" pitchFamily="18" charset="0"/>
              </a:rPr>
              <a:t>    marc@seminarsatsea.org</a:t>
            </a:r>
            <a:br>
              <a:rPr dirty="0"/>
            </a:br>
            <a:r>
              <a:rPr lang="en-US" sz="3200" spc="-1" dirty="0">
                <a:latin typeface="Malgun Gothic"/>
                <a:ea typeface="DejaVu Sans"/>
              </a:rPr>
              <a:t> </a:t>
            </a:r>
            <a:endParaRPr lang="en-US" sz="3200" spc="-1" dirty="0">
              <a:latin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26">
                                            <p:txEl>
                                              <p:pRg st="1" end="1"/>
                                            </p:txEl>
                                          </p:spTgt>
                                        </p:tgtEl>
                                        <p:attrNameLst>
                                          <p:attrName>style.visibility</p:attrName>
                                        </p:attrNameLst>
                                      </p:cBhvr>
                                      <p:to>
                                        <p:strVal val="visible"/>
                                      </p:to>
                                    </p:set>
                                    <p:anim calcmode="lin" valueType="num">
                                      <p:cBhvr>
                                        <p:cTn id="7" dur="1000" fill="hold"/>
                                        <p:tgtEl>
                                          <p:spTgt spid="42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2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2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26">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26">
                                            <p:txEl>
                                              <p:pRg st="2" end="2"/>
                                            </p:txEl>
                                          </p:spTgt>
                                        </p:tgtEl>
                                        <p:attrNameLst>
                                          <p:attrName>style.visibility</p:attrName>
                                        </p:attrNameLst>
                                      </p:cBhvr>
                                      <p:to>
                                        <p:strVal val="visible"/>
                                      </p:to>
                                    </p:set>
                                    <p:anim calcmode="lin" valueType="num">
                                      <p:cBhvr>
                                        <p:cTn id="13" dur="1000" fill="hold"/>
                                        <p:tgtEl>
                                          <p:spTgt spid="42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2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26">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C761-9962-D656-B1F2-2B58C5669E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699AAD5-77EC-9386-BBAB-B486B554D4EB}"/>
              </a:ext>
            </a:extLst>
          </p:cNvPr>
          <p:cNvSpPr txBox="1"/>
          <p:nvPr/>
        </p:nvSpPr>
        <p:spPr>
          <a:xfrm>
            <a:off x="1" y="204611"/>
            <a:ext cx="12191999" cy="821700"/>
          </a:xfrm>
          <a:prstGeom prst="rect">
            <a:avLst/>
          </a:prstGeom>
          <a:noFill/>
        </p:spPr>
        <p:txBody>
          <a:bodyPr wrap="square" anchor="ctr">
            <a:spAutoFit/>
          </a:bodyPr>
          <a:lstStyle/>
          <a:p>
            <a:pPr marL="228600" marR="0" algn="ctr">
              <a:lnSpc>
                <a:spcPct val="115000"/>
              </a:lnSpc>
              <a:spcAft>
                <a:spcPts val="800"/>
              </a:spcAft>
              <a:buNone/>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Secret Life of Tech Terms</a:t>
            </a:r>
            <a:endParaRPr lang="en-US" sz="16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B202CD8-D8CC-35D4-A2DD-647A1BC6EED3}"/>
              </a:ext>
            </a:extLst>
          </p:cNvPr>
          <p:cNvSpPr txBox="1"/>
          <p:nvPr/>
        </p:nvSpPr>
        <p:spPr>
          <a:xfrm>
            <a:off x="621323" y="1572125"/>
            <a:ext cx="7385539" cy="5061899"/>
          </a:xfrm>
          <a:prstGeom prst="rect">
            <a:avLst/>
          </a:prstGeom>
          <a:noFill/>
        </p:spPr>
        <p:txBody>
          <a:bodyPr wrap="square">
            <a:spAutoFit/>
          </a:bodyPr>
          <a:lstStyle/>
          <a:p>
            <a:pPr marL="2857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Picture this: you turned on your computer and found a video of a cat dressed as a pirate. </a:t>
            </a:r>
          </a:p>
          <a:p>
            <a:pPr marL="2857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You click the link, excited for whiskers in a tiny eye patch, and instead, you get a grumpy message that says, "404 Error: Page Not Found." What happened to my Pirate Cat? Where did it go?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Turns out, the internet has its own way of saying, “I lost your stuff,” and some of these messages, like “404,” “spam,” or “bug”, have surprisingly quirky backstories. </a:t>
            </a:r>
          </a:p>
          <a:p>
            <a:pPr marL="285750" indent="-28575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Let’s unpack a few of them, so the next time your screen throws weird terms at you, you’ll know the human story behind the tech.</a:t>
            </a:r>
            <a:endParaRPr lang="en-US" sz="2400" dirty="0"/>
          </a:p>
        </p:txBody>
      </p:sp>
      <p:pic>
        <p:nvPicPr>
          <p:cNvPr id="7" name="Picture 6">
            <a:extLst>
              <a:ext uri="{FF2B5EF4-FFF2-40B4-BE49-F238E27FC236}">
                <a16:creationId xmlns:a16="http://schemas.microsoft.com/office/drawing/2014/main" id="{18886F25-D430-6DE5-D821-7165C4657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154" y="1283679"/>
            <a:ext cx="3716214" cy="5574321"/>
          </a:xfrm>
          <a:prstGeom prst="rect">
            <a:avLst/>
          </a:prstGeom>
        </p:spPr>
      </p:pic>
    </p:spTree>
    <p:extLst>
      <p:ext uri="{BB962C8B-B14F-4D97-AF65-F5344CB8AC3E}">
        <p14:creationId xmlns:p14="http://schemas.microsoft.com/office/powerpoint/2010/main" val="8770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BAEE-210C-ED8E-A342-1F18C8B1CC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993E33-FF98-FC64-FB54-DA62A0530F25}"/>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Lost in the Digital Library</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E21F803-5741-726A-8FF0-BE0B31D7C81C}"/>
              </a:ext>
            </a:extLst>
          </p:cNvPr>
          <p:cNvSpPr txBox="1"/>
          <p:nvPr/>
        </p:nvSpPr>
        <p:spPr>
          <a:xfrm>
            <a:off x="644769" y="1324708"/>
            <a:ext cx="10925908" cy="2291718"/>
          </a:xfrm>
          <a:prstGeom prst="rect">
            <a:avLst/>
          </a:prstGeom>
          <a:noFill/>
        </p:spPr>
        <p:txBody>
          <a:bodyPr wrap="square">
            <a:spAutoFit/>
          </a:bodyPr>
          <a:lstStyle/>
          <a:p>
            <a:pPr marL="228600" marR="0">
              <a:lnSpc>
                <a:spcPct val="115000"/>
              </a:lnSpc>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404 Error </a:t>
            </a: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most famous error on the internet has roots in a very real place, Room 404 at CERN in Geneva, Switzerland. Back in the 1990s, when folks were still figuring out how this new “World Wide Web” thing worked, Room 404 was where Tim Berners-Lee and his team stored many of their early server files.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FA37CD1-91E6-8C92-7BE8-A8D9409E3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71436"/>
            <a:ext cx="4923692" cy="3286564"/>
          </a:xfrm>
          <a:prstGeom prst="rect">
            <a:avLst/>
          </a:prstGeom>
        </p:spPr>
      </p:pic>
      <p:sp>
        <p:nvSpPr>
          <p:cNvPr id="7" name="TextBox 6">
            <a:extLst>
              <a:ext uri="{FF2B5EF4-FFF2-40B4-BE49-F238E27FC236}">
                <a16:creationId xmlns:a16="http://schemas.microsoft.com/office/drawing/2014/main" id="{EB1D6FA9-5024-B7CD-1973-532AF8064E85}"/>
              </a:ext>
            </a:extLst>
          </p:cNvPr>
          <p:cNvSpPr txBox="1"/>
          <p:nvPr/>
        </p:nvSpPr>
        <p:spPr>
          <a:xfrm>
            <a:off x="5064369" y="3616426"/>
            <a:ext cx="6506308" cy="3141181"/>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something went missing, they'd joke, “Must be in 404.” </a:t>
            </a: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 internal shorthand somehow made its way into global internet language, and now every time you try to find a pirate cat video that no longer exists, your browser shrugs and says, “404, I got nothing.”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5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67E9C-4E93-2B51-3474-3EE181F9E2D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8CC3433-C36E-CE88-026A-5039EAD395BF}"/>
              </a:ext>
            </a:extLst>
          </p:cNvPr>
          <p:cNvPicPr>
            <a:picLocks noChangeAspect="1"/>
          </p:cNvPicPr>
          <p:nvPr/>
        </p:nvPicPr>
        <p:blipFill>
          <a:blip r:embed="rId2">
            <a:extLst>
              <a:ext uri="{28A0092B-C50C-407E-A947-70E740481C1C}">
                <a14:useLocalDpi xmlns:a14="http://schemas.microsoft.com/office/drawing/2010/main" val="0"/>
              </a:ext>
            </a:extLst>
          </a:blip>
          <a:srcRect l="13857"/>
          <a:stretch/>
        </p:blipFill>
        <p:spPr>
          <a:xfrm>
            <a:off x="8277879" y="1547446"/>
            <a:ext cx="3896538" cy="3015565"/>
          </a:xfrm>
          <a:prstGeom prst="rect">
            <a:avLst/>
          </a:prstGeom>
        </p:spPr>
      </p:pic>
      <p:sp>
        <p:nvSpPr>
          <p:cNvPr id="5" name="TextBox 4">
            <a:extLst>
              <a:ext uri="{FF2B5EF4-FFF2-40B4-BE49-F238E27FC236}">
                <a16:creationId xmlns:a16="http://schemas.microsoft.com/office/drawing/2014/main" id="{C1BA98F1-3BC5-144A-9ADE-2574461E3FA7}"/>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When A Moths Broke the Machine</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B43EC3-65BC-30AB-3474-05E8C044C09F}"/>
              </a:ext>
            </a:extLst>
          </p:cNvPr>
          <p:cNvSpPr txBox="1"/>
          <p:nvPr/>
        </p:nvSpPr>
        <p:spPr>
          <a:xfrm>
            <a:off x="586155" y="1207477"/>
            <a:ext cx="10972800" cy="5139869"/>
          </a:xfrm>
          <a:prstGeom prst="rect">
            <a:avLst/>
          </a:prstGeom>
          <a:noFill/>
        </p:spPr>
        <p:txBody>
          <a:bodyPr wrap="square">
            <a:spAutoFit/>
          </a:bodyPr>
          <a:lstStyle/>
          <a:p>
            <a:pPr marL="228600" marR="0">
              <a:spcAft>
                <a:spcPts val="80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First “Bug”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your computer isn’t working how you expected it to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you say your computer’s buggy? Here’s the story. </a:t>
            </a: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 far back as 1947, computer pioneer Grace Hopper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her team were working on a room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sized computer at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Harvard when it started misbehaving. </a:t>
            </a: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Turns out, a real moth had gotten stuck in the machinery. </a:t>
            </a: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Hopper took the insect and taped it into her logbook and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wrote, “First actual case of bug being found.”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Grace wasn’t just the woman who coined the term, she also helped invent COBOL,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one of the earliest programming languages. She was also a Navy admiral.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Imagine your great aunt baking pies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fixing warships. That was Grace.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2445-A589-5BAE-D5D0-F89BC6CC2F5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5B8B355-D0A2-E82C-963C-368D853DBEAA}"/>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Hello, World</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61A049F-29C0-10A0-A54A-08938F70947B}"/>
              </a:ext>
            </a:extLst>
          </p:cNvPr>
          <p:cNvSpPr txBox="1"/>
          <p:nvPr/>
        </p:nvSpPr>
        <p:spPr>
          <a:xfrm>
            <a:off x="644769" y="1641230"/>
            <a:ext cx="10914185" cy="2811860"/>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First Thing Computers Learn to Say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coders had baby showers, their onesies would say “Hello, World.” That’s because the first program anyone writes when learning to code usually prints out those two words.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tradition started in the 1970s, thanks to Brian Kernighan, who used it as a simple example in a book about the B programming language. </a:t>
            </a:r>
          </a:p>
        </p:txBody>
      </p:sp>
      <p:pic>
        <p:nvPicPr>
          <p:cNvPr id="4" name="Picture 3">
            <a:extLst>
              <a:ext uri="{FF2B5EF4-FFF2-40B4-BE49-F238E27FC236}">
                <a16:creationId xmlns:a16="http://schemas.microsoft.com/office/drawing/2014/main" id="{FDE8129B-8B70-098C-262C-885D8F020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 y="4624564"/>
            <a:ext cx="2790825" cy="2028825"/>
          </a:xfrm>
          <a:prstGeom prst="rect">
            <a:avLst/>
          </a:prstGeom>
        </p:spPr>
      </p:pic>
      <p:sp>
        <p:nvSpPr>
          <p:cNvPr id="7" name="TextBox 6">
            <a:extLst>
              <a:ext uri="{FF2B5EF4-FFF2-40B4-BE49-F238E27FC236}">
                <a16:creationId xmlns:a16="http://schemas.microsoft.com/office/drawing/2014/main" id="{F74DE6F7-5814-0F7A-10F1-8B60C75A70DA}"/>
              </a:ext>
            </a:extLst>
          </p:cNvPr>
          <p:cNvSpPr txBox="1"/>
          <p:nvPr/>
        </p:nvSpPr>
        <p:spPr>
          <a:xfrm>
            <a:off x="3071812" y="4543604"/>
            <a:ext cx="8487142" cy="1764394"/>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 later evolved into C, then C++, and eventually C#,  a family of powerful languages still widely used in software, apps, and game development today. It all started with that humble line: “Hello, World.”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5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126C1-1BAD-5EEF-CCA4-AF74782C5B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6236E18-362E-C1E4-7DEF-50C8B62D7E72}"/>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Spam</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074C996-BE23-F24B-9CAE-EF009FA4A531}"/>
              </a:ext>
            </a:extLst>
          </p:cNvPr>
          <p:cNvSpPr txBox="1"/>
          <p:nvPr/>
        </p:nvSpPr>
        <p:spPr>
          <a:xfrm>
            <a:off x="644770" y="1289538"/>
            <a:ext cx="6925148" cy="3661323"/>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Canned Meat That Took Over Your Inbox</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Why do we call junk email “spam”?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Thank you Monty Python. </a:t>
            </a:r>
          </a:p>
          <a:p>
            <a:pPr marL="57150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First televised in 1970 (series 2, episode 12) The </a:t>
            </a:r>
            <a:r>
              <a:rPr lang="en-US" sz="2400" b="1" dirty="0">
                <a:latin typeface="Times New Roman" panose="02020603050405020304" pitchFamily="18" charset="0"/>
                <a:cs typeface="Times New Roman" panose="02020603050405020304" pitchFamily="18" charset="0"/>
              </a:rPr>
              <a:t>Monty Python's Flying Circus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created, "Spam" one of their classic sketches, a group of Vikings in a diner chant “Spam, Spam, Spam” over and over, drowning out everyone else. </a:t>
            </a:r>
          </a:p>
        </p:txBody>
      </p:sp>
      <p:pic>
        <p:nvPicPr>
          <p:cNvPr id="4" name="Picture 3">
            <a:extLst>
              <a:ext uri="{FF2B5EF4-FFF2-40B4-BE49-F238E27FC236}">
                <a16:creationId xmlns:a16="http://schemas.microsoft.com/office/drawing/2014/main" id="{D4F781E7-B51B-EBD0-A122-FA4837919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918" y="1289538"/>
            <a:ext cx="4622082" cy="3470031"/>
          </a:xfrm>
          <a:prstGeom prst="rect">
            <a:avLst/>
          </a:prstGeom>
        </p:spPr>
      </p:pic>
      <p:sp>
        <p:nvSpPr>
          <p:cNvPr id="7" name="TextBox 6">
            <a:extLst>
              <a:ext uri="{FF2B5EF4-FFF2-40B4-BE49-F238E27FC236}">
                <a16:creationId xmlns:a16="http://schemas.microsoft.com/office/drawing/2014/main" id="{93E6EA35-974D-E2A7-5E15-D1982852F51F}"/>
              </a:ext>
            </a:extLst>
          </p:cNvPr>
          <p:cNvSpPr txBox="1"/>
          <p:nvPr/>
        </p:nvSpPr>
        <p:spPr>
          <a:xfrm>
            <a:off x="621324" y="4915142"/>
            <a:ext cx="11301045" cy="1435073"/>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That’s exactly how junk email feels, loud, intrusive, and impossible to ignore.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sketch became a cult favorite among early internet users, especially in forums and chat rooms where inside jokes and cultural references spread fast. </a:t>
            </a:r>
          </a:p>
        </p:txBody>
      </p:sp>
    </p:spTree>
    <p:extLst>
      <p:ext uri="{BB962C8B-B14F-4D97-AF65-F5344CB8AC3E}">
        <p14:creationId xmlns:p14="http://schemas.microsoft.com/office/powerpoint/2010/main" val="38792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577F8-7591-A210-649E-BADE9983DD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F74703-8050-15B0-F1BA-F2872EE72BAC}"/>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Spam</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F860B6D-2E7E-9A17-4AF8-A029E728FAD5}"/>
              </a:ext>
            </a:extLst>
          </p:cNvPr>
          <p:cNvSpPr txBox="1"/>
          <p:nvPr/>
        </p:nvSpPr>
        <p:spPr>
          <a:xfrm>
            <a:off x="644770" y="1219200"/>
            <a:ext cx="10902462" cy="1442254"/>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Canned Meat That Took Over Your Inbox</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when unwanted messages started clogging inboxes, tech folks called it "spam”, the digital equivalent of too much canned meat in your conversation.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5C5F49-E525-878B-BA29-593D89EA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4824"/>
            <a:ext cx="4243754" cy="4163176"/>
          </a:xfrm>
          <a:prstGeom prst="rect">
            <a:avLst/>
          </a:prstGeom>
        </p:spPr>
      </p:pic>
      <p:sp>
        <p:nvSpPr>
          <p:cNvPr id="7" name="TextBox 6">
            <a:extLst>
              <a:ext uri="{FF2B5EF4-FFF2-40B4-BE49-F238E27FC236}">
                <a16:creationId xmlns:a16="http://schemas.microsoft.com/office/drawing/2014/main" id="{B570DCCB-FBCA-FCFA-2529-5B368D535E40}"/>
              </a:ext>
            </a:extLst>
          </p:cNvPr>
          <p:cNvSpPr txBox="1"/>
          <p:nvPr/>
        </p:nvSpPr>
        <p:spPr>
          <a:xfrm>
            <a:off x="4243754" y="2661453"/>
            <a:ext cx="7303476" cy="4093236"/>
          </a:xfrm>
          <a:prstGeom prst="rect">
            <a:avLst/>
          </a:prstGeom>
          <a:noFill/>
        </p:spPr>
        <p:txBody>
          <a:bodyPr wrap="square">
            <a:spAutoFit/>
          </a:bodyPr>
          <a:lstStyle/>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name stuck, and now spam doesn’t just mean email. It can be text messages, DMs, or even online comments, anything repetitive and unwanted. Ironically, the real SPAM (the meat) is still around, too. </a:t>
            </a: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stands for “Spiced Ham,” and it’s a pantry staple in places like Hawaii, South Korea, and the Philippines. </a:t>
            </a:r>
          </a:p>
          <a:p>
            <a:pPr marL="571500" marR="0" indent="-34290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While your inbox might hate it, your breakfast plate might not.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2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540E-3DC9-7C69-4DA3-123168B7D8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A0941D-32B8-DA5A-67B1-B47FFC826D68}"/>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Phishing</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186386C-711C-8ED1-2F61-A13A0F8B8BDD}"/>
              </a:ext>
            </a:extLst>
          </p:cNvPr>
          <p:cNvSpPr txBox="1"/>
          <p:nvPr/>
        </p:nvSpPr>
        <p:spPr>
          <a:xfrm>
            <a:off x="644768" y="1254369"/>
            <a:ext cx="5627077" cy="4046236"/>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Not the Kind with a Rod and Reel</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“Phishing” is what scammers do when they try to hook your personal info, like passwords, credit card numbers, or logins. </a:t>
            </a:r>
          </a:p>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throwback to 1990s hacker lingo, when the cool kids swapped “f” for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just like in “phreaking,” which was slang for messing with telephone systems.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ADD033-035C-73A2-34F5-00A380BB052E}"/>
              </a:ext>
            </a:extLst>
          </p:cNvPr>
          <p:cNvPicPr>
            <a:picLocks noChangeAspect="1"/>
          </p:cNvPicPr>
          <p:nvPr/>
        </p:nvPicPr>
        <p:blipFill>
          <a:blip r:embed="rId2">
            <a:extLst>
              <a:ext uri="{28A0092B-C50C-407E-A947-70E740481C1C}">
                <a14:useLocalDpi xmlns:a14="http://schemas.microsoft.com/office/drawing/2010/main" val="0"/>
              </a:ext>
            </a:extLst>
          </a:blip>
          <a:srcRect l="4502" r="4160" b="2762"/>
          <a:stretch/>
        </p:blipFill>
        <p:spPr>
          <a:xfrm>
            <a:off x="6271846" y="1254369"/>
            <a:ext cx="5920154" cy="3747297"/>
          </a:xfrm>
          <a:prstGeom prst="rect">
            <a:avLst/>
          </a:prstGeom>
        </p:spPr>
      </p:pic>
      <p:sp>
        <p:nvSpPr>
          <p:cNvPr id="7" name="TextBox 6">
            <a:extLst>
              <a:ext uri="{FF2B5EF4-FFF2-40B4-BE49-F238E27FC236}">
                <a16:creationId xmlns:a16="http://schemas.microsoft.com/office/drawing/2014/main" id="{BDD72333-45A6-0A9F-CD72-2A70A642A008}"/>
              </a:ext>
            </a:extLst>
          </p:cNvPr>
          <p:cNvSpPr txBox="1"/>
          <p:nvPr/>
        </p:nvSpPr>
        <p:spPr>
          <a:xfrm>
            <a:off x="621323" y="5229725"/>
            <a:ext cx="11301048" cy="1569660"/>
          </a:xfrm>
          <a:prstGeom prst="rect">
            <a:avLst/>
          </a:prstGeom>
          <a:noFill/>
        </p:spPr>
        <p:txBody>
          <a:bodyPr wrap="square">
            <a:spAutoFit/>
          </a:bodyPr>
          <a:lstStyle/>
          <a:p>
            <a:pPr marL="571500" marR="0" indent="-342900">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if you ever get a sketchy text pretending to be your bank that says,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“Urgent! Click this link or your account explodes!”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that’s phishing. And no, it’s not your bank. It’s just some guy most likely in Africa, Russia or China with a computer, no sense of morality and way too much free time.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0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3F536-43EE-A8C8-3697-80511FB973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C5E7F9-01F2-BCBB-2818-485295889E99}"/>
              </a:ext>
            </a:extLst>
          </p:cNvPr>
          <p:cNvSpPr txBox="1"/>
          <p:nvPr/>
        </p:nvSpPr>
        <p:spPr>
          <a:xfrm>
            <a:off x="1" y="204611"/>
            <a:ext cx="12191999" cy="821700"/>
          </a:xfrm>
          <a:prstGeom prst="rect">
            <a:avLst/>
          </a:prstGeom>
          <a:noFill/>
        </p:spPr>
        <p:txBody>
          <a:bodyPr wrap="square" anchor="ctr">
            <a:spAutoFit/>
          </a:bodyPr>
          <a:lstStyle/>
          <a:p>
            <a:pPr marL="228600" algn="ctr">
              <a:lnSpc>
                <a:spcPct val="115000"/>
              </a:lnSpc>
              <a:spcAft>
                <a:spcPts val="800"/>
              </a:spcAft>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Ethernet</a:t>
            </a:r>
            <a:endParaRPr lang="en-US" sz="4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F92067-ED5D-88E7-B941-E81CFEB52BB9}"/>
              </a:ext>
            </a:extLst>
          </p:cNvPr>
          <p:cNvSpPr txBox="1"/>
          <p:nvPr/>
        </p:nvSpPr>
        <p:spPr>
          <a:xfrm>
            <a:off x="3657599" y="1641230"/>
            <a:ext cx="8370277" cy="5216770"/>
          </a:xfrm>
          <a:prstGeom prst="rect">
            <a:avLst/>
          </a:prstGeom>
          <a:noFill/>
        </p:spPr>
        <p:txBody>
          <a:bodyPr wrap="square">
            <a:spAutoFit/>
          </a:bodyPr>
          <a:lstStyle/>
          <a:p>
            <a:pPr marL="228600" marR="0">
              <a:lnSpc>
                <a:spcPct val="115000"/>
              </a:lnSpc>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Digital Cords with a Sci-Fi Name</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Ethernet might sound like something from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Star Trek,</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its roots are surprisingly old-school. </a:t>
            </a: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the 1800s, scientists believed in a mysterious substance called “ether” that filled space and helped light travel. It turned out not to exist, but the name stuck around.</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1973, engineer Robert Metcalfe borrowed the term “ether” to describe the invisible system that would carry data between computers. </a:t>
            </a:r>
          </a:p>
          <a:p>
            <a:pPr marL="514350" marR="0" indent="-285750">
              <a:lnSpc>
                <a:spcPct val="115000"/>
              </a:lnSpc>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Today, Ethernet is everywhere, in cables, routers, and the stuff that connects your cat’s pirate costume video to your screen.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6087A31-FCDB-056A-35B0-9D6AA3BBB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4891" y="2376120"/>
            <a:ext cx="5187462" cy="3717681"/>
          </a:xfrm>
          <a:prstGeom prst="rect">
            <a:avLst/>
          </a:prstGeom>
        </p:spPr>
      </p:pic>
    </p:spTree>
    <p:extLst>
      <p:ext uri="{BB962C8B-B14F-4D97-AF65-F5344CB8AC3E}">
        <p14:creationId xmlns:p14="http://schemas.microsoft.com/office/powerpoint/2010/main" val="20645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1443</Words>
  <Application>Microsoft Office PowerPoint</Application>
  <PresentationFormat>Widescreen</PresentationFormat>
  <Paragraphs>83</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Malgun Gothic</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8</cp:revision>
  <dcterms:created xsi:type="dcterms:W3CDTF">2025-03-26T19:10:52Z</dcterms:created>
  <dcterms:modified xsi:type="dcterms:W3CDTF">2025-12-20T21:59:20Z</dcterms:modified>
</cp:coreProperties>
</file>