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7_662009DD.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3_E097A0B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sldIdLst>
    <p:sldId id="256" r:id="rId2"/>
    <p:sldId id="258" r:id="rId3"/>
    <p:sldId id="257" r:id="rId4"/>
    <p:sldId id="259" r:id="rId5"/>
    <p:sldId id="261" r:id="rId6"/>
    <p:sldId id="269" r:id="rId7"/>
    <p:sldId id="260" r:id="rId8"/>
    <p:sldId id="266" r:id="rId9"/>
    <p:sldId id="267" r:id="rId10"/>
    <p:sldId id="262" r:id="rId11"/>
    <p:sldId id="268" r:id="rId12"/>
    <p:sldId id="264" r:id="rId13"/>
    <p:sldId id="263" r:id="rId14"/>
    <p:sldId id="270" r:id="rId15"/>
    <p:sldId id="273" r:id="rId16"/>
    <p:sldId id="271" r:id="rId17"/>
    <p:sldId id="272" r:id="rId18"/>
    <p:sldId id="275" r:id="rId19"/>
    <p:sldId id="265"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60" autoAdjust="0"/>
  </p:normalViewPr>
  <p:slideViewPr>
    <p:cSldViewPr snapToGrid="0" showGuides="1">
      <p:cViewPr varScale="1">
        <p:scale>
          <a:sx n="59" d="100"/>
          <a:sy n="59" d="100"/>
        </p:scale>
        <p:origin x="88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07_662009DD.xml><?xml version="1.0" encoding="utf-8"?>
<p188:cmLst xmlns:a="http://schemas.openxmlformats.org/drawingml/2006/main" xmlns:r="http://schemas.openxmlformats.org/officeDocument/2006/relationships" xmlns:p188="http://schemas.microsoft.com/office/powerpoint/2018/8/main">
  <p188:cm id="{E3260053-633F-44CD-B0A5-A77C3301EA4D}" authorId="{5A6809BF-033D-8017-B196-2FD9BEB1A563}" created="2024-04-24T02:50:57.460">
    <ac:txMkLst xmlns:ac="http://schemas.microsoft.com/office/drawing/2013/main/command">
      <pc:docMk xmlns:pc="http://schemas.microsoft.com/office/powerpoint/2013/main/command"/>
      <pc:sldMk xmlns:pc="http://schemas.microsoft.com/office/powerpoint/2013/main/command" cId="1713375709" sldId="263"/>
      <ac:spMk id="9" creationId="{B0B4BE07-5E91-3A14-2156-CCEACAD34646}"/>
      <ac:txMk cp="595">
        <ac:context len="707" hash="3771881955"/>
      </ac:txMk>
    </ac:txMkLst>
    <p188:pos x="8864781" y="3250573"/>
    <p188:txBody>
      <a:bodyPr/>
      <a:lstStyle/>
      <a:p>
        <a:r>
          <a:rPr lang="en-US"/>
          <a:t>Müller-Thurgau is a white grape variety which was created by Hermann Müller from the Swiss Canton of Thurgau in 1882 at the Geisenheim Grape Breeding Institute in Germany. It is a crossing of Riesling with Madeleine Royale.</a:t>
        </a:r>
      </a:p>
    </p188:txBody>
  </p188:cm>
  <p188:cm id="{AA05BD35-2470-4487-A3A4-3FBCE63D01F9}" authorId="{5A6809BF-033D-8017-B196-2FD9BEB1A563}" created="2024-06-19T02:01:56.094">
    <ac:deMkLst xmlns:ac="http://schemas.microsoft.com/office/drawing/2013/main/command">
      <pc:docMk xmlns:pc="http://schemas.microsoft.com/office/powerpoint/2013/main/command"/>
      <pc:sldMk xmlns:pc="http://schemas.microsoft.com/office/powerpoint/2013/main/command" cId="1713375709" sldId="263"/>
      <ac:spMk id="9" creationId="{B0B4BE07-5E91-3A14-2156-CCEACAD34646}"/>
    </ac:deMkLst>
    <p188:txBody>
      <a:bodyPr/>
      <a:lstStyle/>
      <a:p>
        <a:r>
          <a:rPr lang="en-US"/>
          <a:t>A positive characteristic of the Riesling grape is that despite less than perfect ripeness it can still create a wine of finesse and elegance that would escape most other grape varieties.</a:t>
        </a:r>
      </a:p>
    </p188:txBody>
  </p188:cm>
</p188:cmLst>
</file>

<file path=ppt/comments/modernComment_113_E097A0BB.xml><?xml version="1.0" encoding="utf-8"?>
<p188:cmLst xmlns:a="http://schemas.openxmlformats.org/drawingml/2006/main" xmlns:r="http://schemas.openxmlformats.org/officeDocument/2006/relationships" xmlns:p188="http://schemas.microsoft.com/office/powerpoint/2018/8/main">
  <p188:cm id="{7E6683E5-0039-4455-B0F0-03C1380EA0F6}" authorId="{5A6809BF-033D-8017-B196-2FD9BEB1A563}" created="2024-06-19T02:27:36.706">
    <ac:deMkLst xmlns:ac="http://schemas.microsoft.com/office/drawing/2013/main/command">
      <pc:docMk xmlns:pc="http://schemas.microsoft.com/office/powerpoint/2013/main/command"/>
      <pc:sldMk xmlns:pc="http://schemas.microsoft.com/office/powerpoint/2013/main/command" cId="3768033467" sldId="275"/>
      <ac:spMk id="4" creationId="{F3F415C8-4C75-23FF-2158-1A0A22E48771}"/>
    </ac:deMkLst>
    <p188:txBody>
      <a:bodyPr/>
      <a:lstStyle/>
      <a:p>
        <a:r>
          <a:rPr lang="en-US"/>
          <a:t>The use of drought-resistant plant material and the adoption of different training systems are effective adaptation strategies to deal with declining water availability.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4C08-1263-4BCC-BC2C-D9A137AA1BE8}" type="datetimeFigureOut">
              <a:rPr lang="en-US" smtClean="0"/>
              <a:t>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0D32-C421-4044-A30B-517F30E1B60B}" type="slidenum">
              <a:rPr lang="en-US" smtClean="0"/>
              <a:t>‹#›</a:t>
            </a:fld>
            <a:endParaRPr lang="en-US"/>
          </a:p>
        </p:txBody>
      </p:sp>
    </p:spTree>
    <p:extLst>
      <p:ext uri="{BB962C8B-B14F-4D97-AF65-F5344CB8AC3E}">
        <p14:creationId xmlns:p14="http://schemas.microsoft.com/office/powerpoint/2010/main" val="313613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17</a:t>
            </a:fld>
            <a:endParaRPr lang="en-US"/>
          </a:p>
        </p:txBody>
      </p:sp>
    </p:spTree>
    <p:extLst>
      <p:ext uri="{BB962C8B-B14F-4D97-AF65-F5344CB8AC3E}">
        <p14:creationId xmlns:p14="http://schemas.microsoft.com/office/powerpoint/2010/main" val="233497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18</a:t>
            </a:fld>
            <a:endParaRPr lang="en-US"/>
          </a:p>
        </p:txBody>
      </p:sp>
    </p:spTree>
    <p:extLst>
      <p:ext uri="{BB962C8B-B14F-4D97-AF65-F5344CB8AC3E}">
        <p14:creationId xmlns:p14="http://schemas.microsoft.com/office/powerpoint/2010/main" val="117921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24DC-3A67-F5FB-A1BD-E10334E4F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9F9CF2-0DDA-89A0-6522-2E4FDB4F1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2DF0C1-1551-ECD3-C12D-6A617E1761B0}"/>
              </a:ext>
            </a:extLst>
          </p:cNvPr>
          <p:cNvSpPr>
            <a:spLocks noGrp="1"/>
          </p:cNvSpPr>
          <p:nvPr>
            <p:ph type="dt" sz="half" idx="10"/>
          </p:nvPr>
        </p:nvSpPr>
        <p:spPr/>
        <p:txBody>
          <a:bodyPr/>
          <a:lstStyle/>
          <a:p>
            <a:fld id="{073D55F9-11A3-4523-8F38-6BA37933791A}" type="datetime1">
              <a:rPr lang="en-US" smtClean="0"/>
              <a:t>1/4/2026</a:t>
            </a:fld>
            <a:endParaRPr lang="en-US"/>
          </a:p>
        </p:txBody>
      </p:sp>
      <p:sp>
        <p:nvSpPr>
          <p:cNvPr id="5" name="Footer Placeholder 4">
            <a:extLst>
              <a:ext uri="{FF2B5EF4-FFF2-40B4-BE49-F238E27FC236}">
                <a16:creationId xmlns:a16="http://schemas.microsoft.com/office/drawing/2014/main" id="{6FADA364-30F4-2D4C-7C3B-39685AFB4C9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77A626B-3B37-F551-82CB-4539601C610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2271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CCCD-92B9-ECF4-343B-4856165FB8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37A2-4C56-5947-A310-CC937D2D91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133C0-2B98-56A8-2FAC-0581B4981CCC}"/>
              </a:ext>
            </a:extLst>
          </p:cNvPr>
          <p:cNvSpPr>
            <a:spLocks noGrp="1"/>
          </p:cNvSpPr>
          <p:nvPr>
            <p:ph type="dt" sz="half" idx="10"/>
          </p:nvPr>
        </p:nvSpPr>
        <p:spPr/>
        <p:txBody>
          <a:bodyPr/>
          <a:lstStyle/>
          <a:p>
            <a:fld id="{0B4E757A-3EC2-4683-9080-1A460C37C843}" type="datetime1">
              <a:rPr lang="en-US" smtClean="0"/>
              <a:t>1/4/2026</a:t>
            </a:fld>
            <a:endParaRPr lang="en-US"/>
          </a:p>
        </p:txBody>
      </p:sp>
      <p:sp>
        <p:nvSpPr>
          <p:cNvPr id="5" name="Footer Placeholder 4">
            <a:extLst>
              <a:ext uri="{FF2B5EF4-FFF2-40B4-BE49-F238E27FC236}">
                <a16:creationId xmlns:a16="http://schemas.microsoft.com/office/drawing/2014/main" id="{C527ACF5-C260-870D-9CA1-A1ABBF98EF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6E5B1001-4458-64DA-A891-755B763FE9C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2578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10CBD6-2656-B8BF-69B4-548DB7573D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887DEF-F49F-5876-6298-5C91AC8373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956AC-E434-1C87-813F-5640FBF1DD97}"/>
              </a:ext>
            </a:extLst>
          </p:cNvPr>
          <p:cNvSpPr>
            <a:spLocks noGrp="1"/>
          </p:cNvSpPr>
          <p:nvPr>
            <p:ph type="dt" sz="half" idx="10"/>
          </p:nvPr>
        </p:nvSpPr>
        <p:spPr/>
        <p:txBody>
          <a:bodyPr/>
          <a:lstStyle/>
          <a:p>
            <a:fld id="{5CC8096C-64ED-4153-A483-5C02E44AD5C3}" type="datetime1">
              <a:rPr lang="en-US" smtClean="0"/>
              <a:t>1/4/2026</a:t>
            </a:fld>
            <a:endParaRPr lang="en-US" dirty="0"/>
          </a:p>
        </p:txBody>
      </p:sp>
      <p:sp>
        <p:nvSpPr>
          <p:cNvPr id="5" name="Footer Placeholder 4">
            <a:extLst>
              <a:ext uri="{FF2B5EF4-FFF2-40B4-BE49-F238E27FC236}">
                <a16:creationId xmlns:a16="http://schemas.microsoft.com/office/drawing/2014/main" id="{02DD6DA3-86A4-5022-B27B-38B3BB6F498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518FEF3-96AB-4137-A796-A2DD0736FD1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15677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50A8-B30A-B26C-8357-D46281C9D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D0834-E9F6-D6A7-E6BA-DCCBB2061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013CE-BA4E-8D35-CD1E-8855CFC67DDF}"/>
              </a:ext>
            </a:extLst>
          </p:cNvPr>
          <p:cNvSpPr>
            <a:spLocks noGrp="1"/>
          </p:cNvSpPr>
          <p:nvPr>
            <p:ph type="dt" sz="half" idx="10"/>
          </p:nvPr>
        </p:nvSpPr>
        <p:spPr/>
        <p:txBody>
          <a:bodyPr/>
          <a:lstStyle/>
          <a:p>
            <a:fld id="{1CB9D56B-6EBE-4E5F-99D9-2A3DBDF37D0A}" type="datetime1">
              <a:rPr lang="en-US" smtClean="0"/>
              <a:t>1/4/2026</a:t>
            </a:fld>
            <a:endParaRPr lang="en-US"/>
          </a:p>
        </p:txBody>
      </p:sp>
      <p:sp>
        <p:nvSpPr>
          <p:cNvPr id="5" name="Footer Placeholder 4">
            <a:extLst>
              <a:ext uri="{FF2B5EF4-FFF2-40B4-BE49-F238E27FC236}">
                <a16:creationId xmlns:a16="http://schemas.microsoft.com/office/drawing/2014/main" id="{B0A77859-B59C-D2AD-0A72-AFCFC928F85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CBF2B32-876C-56C9-4C26-C73726BC629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98070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B78F-329F-636C-0989-4841C2FEE4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D80CAF-19AA-B744-EF08-BFC96A218D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E5C853-F069-5CAD-DF6C-F3F04811FA0A}"/>
              </a:ext>
            </a:extLst>
          </p:cNvPr>
          <p:cNvSpPr>
            <a:spLocks noGrp="1"/>
          </p:cNvSpPr>
          <p:nvPr>
            <p:ph type="dt" sz="half" idx="10"/>
          </p:nvPr>
        </p:nvSpPr>
        <p:spPr/>
        <p:txBody>
          <a:bodyPr/>
          <a:lstStyle/>
          <a:p>
            <a:fld id="{8C33F3CA-C7E3-432D-9282-18F13836509A}" type="datetime1">
              <a:rPr lang="en-US" smtClean="0"/>
              <a:t>1/4/2026</a:t>
            </a:fld>
            <a:endParaRPr lang="en-US" dirty="0"/>
          </a:p>
        </p:txBody>
      </p:sp>
      <p:sp>
        <p:nvSpPr>
          <p:cNvPr id="5" name="Footer Placeholder 4">
            <a:extLst>
              <a:ext uri="{FF2B5EF4-FFF2-40B4-BE49-F238E27FC236}">
                <a16:creationId xmlns:a16="http://schemas.microsoft.com/office/drawing/2014/main" id="{50A637FB-A658-4DD1-4C95-C3011D53163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2B7AA8DA-F5C0-CA38-F177-A8D290EB942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88766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BA48-441A-C14E-12C4-78227D408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19E9A-A98D-1451-D7A2-DA9F92AF64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0E938-A8C2-7D71-7ED8-C3AC13BC4D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6AC659-BCBC-DA2B-B8AE-BDDDA69D7BB9}"/>
              </a:ext>
            </a:extLst>
          </p:cNvPr>
          <p:cNvSpPr>
            <a:spLocks noGrp="1"/>
          </p:cNvSpPr>
          <p:nvPr>
            <p:ph type="dt" sz="half" idx="10"/>
          </p:nvPr>
        </p:nvSpPr>
        <p:spPr/>
        <p:txBody>
          <a:bodyPr/>
          <a:lstStyle/>
          <a:p>
            <a:fld id="{75BE9C62-1337-40B8-BA50-E9F4861DB4BC}" type="datetime1">
              <a:rPr lang="en-US" smtClean="0"/>
              <a:t>1/4/2026</a:t>
            </a:fld>
            <a:endParaRPr lang="en-US"/>
          </a:p>
        </p:txBody>
      </p:sp>
      <p:sp>
        <p:nvSpPr>
          <p:cNvPr id="6" name="Footer Placeholder 5">
            <a:extLst>
              <a:ext uri="{FF2B5EF4-FFF2-40B4-BE49-F238E27FC236}">
                <a16:creationId xmlns:a16="http://schemas.microsoft.com/office/drawing/2014/main" id="{AD9C9711-4717-9A8A-EC7E-1984B7B554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5A41B35-A558-B81A-93A6-9C9D51183A0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96879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F838-7D4A-3BE6-444E-972BE11D39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F4B43-9A84-8265-243D-852047E2D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E3F832-6B41-959B-00B4-36A09C9D5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74425E-834B-2E6A-4AFF-1F632AD5E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065C14-CED9-2E15-12E2-2D6275A24B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6678C4-FA56-F3FD-2784-643B4280A884}"/>
              </a:ext>
            </a:extLst>
          </p:cNvPr>
          <p:cNvSpPr>
            <a:spLocks noGrp="1"/>
          </p:cNvSpPr>
          <p:nvPr>
            <p:ph type="dt" sz="half" idx="10"/>
          </p:nvPr>
        </p:nvSpPr>
        <p:spPr/>
        <p:txBody>
          <a:bodyPr/>
          <a:lstStyle/>
          <a:p>
            <a:fld id="{47C195EB-2DA3-4B24-8725-19BC22A7BE50}" type="datetime1">
              <a:rPr lang="en-US" smtClean="0"/>
              <a:t>1/4/2026</a:t>
            </a:fld>
            <a:endParaRPr lang="en-US"/>
          </a:p>
        </p:txBody>
      </p:sp>
      <p:sp>
        <p:nvSpPr>
          <p:cNvPr id="8" name="Footer Placeholder 7">
            <a:extLst>
              <a:ext uri="{FF2B5EF4-FFF2-40B4-BE49-F238E27FC236}">
                <a16:creationId xmlns:a16="http://schemas.microsoft.com/office/drawing/2014/main" id="{9C11DCF5-9C02-4B20-C826-949867258E3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2306A95-D93A-6D4F-8CB2-AA5C3086F618}"/>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43135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FB7B-220D-D52A-73B1-A7F8C2CF06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C0F426-268F-0932-C567-E709BA725497}"/>
              </a:ext>
            </a:extLst>
          </p:cNvPr>
          <p:cNvSpPr>
            <a:spLocks noGrp="1"/>
          </p:cNvSpPr>
          <p:nvPr>
            <p:ph type="dt" sz="half" idx="10"/>
          </p:nvPr>
        </p:nvSpPr>
        <p:spPr/>
        <p:txBody>
          <a:bodyPr/>
          <a:lstStyle/>
          <a:p>
            <a:fld id="{F4E237E6-0076-4915-A5A8-B7C11FA4F374}" type="datetime1">
              <a:rPr lang="en-US" smtClean="0"/>
              <a:t>1/4/2026</a:t>
            </a:fld>
            <a:endParaRPr lang="en-US"/>
          </a:p>
        </p:txBody>
      </p:sp>
      <p:sp>
        <p:nvSpPr>
          <p:cNvPr id="4" name="Footer Placeholder 3">
            <a:extLst>
              <a:ext uri="{FF2B5EF4-FFF2-40B4-BE49-F238E27FC236}">
                <a16:creationId xmlns:a16="http://schemas.microsoft.com/office/drawing/2014/main" id="{ECC4AFD3-92C0-BC47-ECE8-5FFE5C26761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DA567B0B-F50D-17C8-6EB7-93B57A10FC6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6476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0C0A7-49E6-517A-FB57-8031D32AFDA9}"/>
              </a:ext>
            </a:extLst>
          </p:cNvPr>
          <p:cNvSpPr>
            <a:spLocks noGrp="1"/>
          </p:cNvSpPr>
          <p:nvPr>
            <p:ph type="dt" sz="half" idx="10"/>
          </p:nvPr>
        </p:nvSpPr>
        <p:spPr/>
        <p:txBody>
          <a:bodyPr/>
          <a:lstStyle/>
          <a:p>
            <a:fld id="{3505F58F-C0B5-422A-8E5A-6B99E5D80F0A}" type="datetime1">
              <a:rPr lang="en-US" smtClean="0"/>
              <a:t>1/4/2026</a:t>
            </a:fld>
            <a:endParaRPr lang="en-US"/>
          </a:p>
        </p:txBody>
      </p:sp>
      <p:sp>
        <p:nvSpPr>
          <p:cNvPr id="3" name="Footer Placeholder 2">
            <a:extLst>
              <a:ext uri="{FF2B5EF4-FFF2-40B4-BE49-F238E27FC236}">
                <a16:creationId xmlns:a16="http://schemas.microsoft.com/office/drawing/2014/main" id="{AD532989-4A75-0900-6B44-4A265F079099}"/>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32B6348-CAB6-28DF-9AD5-A657B9B3D3B1}"/>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5464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E52D-71BA-696D-08C3-43656B2F0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B6ED54-0AAC-E562-42B6-23ECC04A6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7C5BC-DE39-413C-0F72-A41379164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D4EC6-8885-3C4D-5301-793C2AD4EA46}"/>
              </a:ext>
            </a:extLst>
          </p:cNvPr>
          <p:cNvSpPr>
            <a:spLocks noGrp="1"/>
          </p:cNvSpPr>
          <p:nvPr>
            <p:ph type="dt" sz="half" idx="10"/>
          </p:nvPr>
        </p:nvSpPr>
        <p:spPr/>
        <p:txBody>
          <a:bodyPr/>
          <a:lstStyle/>
          <a:p>
            <a:fld id="{7565E655-9687-48DF-A33F-F8824CCCB5D1}" type="datetime1">
              <a:rPr lang="en-US" smtClean="0"/>
              <a:t>1/4/2026</a:t>
            </a:fld>
            <a:endParaRPr lang="en-US"/>
          </a:p>
        </p:txBody>
      </p:sp>
      <p:sp>
        <p:nvSpPr>
          <p:cNvPr id="6" name="Footer Placeholder 5">
            <a:extLst>
              <a:ext uri="{FF2B5EF4-FFF2-40B4-BE49-F238E27FC236}">
                <a16:creationId xmlns:a16="http://schemas.microsoft.com/office/drawing/2014/main" id="{D46D9D65-28C0-A6CF-F991-672E7C02E0A3}"/>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F5F034D-C7BD-D41C-EE74-79155CC9DE48}"/>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36188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F2DD-722C-9734-D482-CAACC6EB5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27B00A-189A-3B2E-3F90-504F78432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7E0C96-EB65-531E-0F4E-D9943B4C9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11793-6163-40F0-1388-F17EB11E73BB}"/>
              </a:ext>
            </a:extLst>
          </p:cNvPr>
          <p:cNvSpPr>
            <a:spLocks noGrp="1"/>
          </p:cNvSpPr>
          <p:nvPr>
            <p:ph type="dt" sz="half" idx="10"/>
          </p:nvPr>
        </p:nvSpPr>
        <p:spPr/>
        <p:txBody>
          <a:bodyPr/>
          <a:lstStyle/>
          <a:p>
            <a:fld id="{B97FD56A-AAB8-4544-A495-D0645413C9E3}" type="datetime1">
              <a:rPr lang="en-US" smtClean="0"/>
              <a:t>1/4/2026</a:t>
            </a:fld>
            <a:endParaRPr lang="en-US"/>
          </a:p>
        </p:txBody>
      </p:sp>
      <p:sp>
        <p:nvSpPr>
          <p:cNvPr id="6" name="Footer Placeholder 5">
            <a:extLst>
              <a:ext uri="{FF2B5EF4-FFF2-40B4-BE49-F238E27FC236}">
                <a16:creationId xmlns:a16="http://schemas.microsoft.com/office/drawing/2014/main" id="{B70AA149-2C7A-B22F-C0B3-AC1AE115B1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DEBD92A-A907-8D0B-8C27-A0A04AB1E4B3}"/>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5577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17B7B-2448-1ECD-5AE3-B01FDBD8BF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90588E-E4CD-D7AC-4DA9-2D444996B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863FB-0918-8F17-1BF7-8FA9F8190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3BAB95-8DA7-460B-B00A-7037C8394FB0}" type="datetime1">
              <a:rPr lang="en-US" smtClean="0"/>
              <a:pPr/>
              <a:t>1/4/2026</a:t>
            </a:fld>
            <a:endParaRPr lang="en-US" dirty="0"/>
          </a:p>
        </p:txBody>
      </p:sp>
      <p:sp>
        <p:nvSpPr>
          <p:cNvPr id="5" name="Footer Placeholder 4">
            <a:extLst>
              <a:ext uri="{FF2B5EF4-FFF2-40B4-BE49-F238E27FC236}">
                <a16:creationId xmlns:a16="http://schemas.microsoft.com/office/drawing/2014/main" id="{864763E1-2CD1-9E55-D708-F291B40F9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DF670601-7D01-CD77-B576-B236145BE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564837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microsoft.com/office/2018/10/relationships/comments" Target="../comments/modernComment_107_662009DD.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3_E097A0BB.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E681F3-0981-AB14-8DE0-D27F1A9772B1}"/>
              </a:ext>
            </a:extLst>
          </p:cNvPr>
          <p:cNvSpPr>
            <a:spLocks noGrp="1"/>
          </p:cNvSpPr>
          <p:nvPr>
            <p:ph type="ctrTitle"/>
          </p:nvPr>
        </p:nvSpPr>
        <p:spPr>
          <a:xfrm>
            <a:off x="0" y="0"/>
            <a:ext cx="5311702" cy="4636008"/>
          </a:xfrm>
        </p:spPr>
        <p:txBody>
          <a:bodyPr anchor="ctr">
            <a:normAutofit/>
          </a:bodyPr>
          <a:lstStyle/>
          <a:p>
            <a:r>
              <a:rPr lang="en-US" sz="5300" b="1" dirty="0">
                <a:effectLst/>
                <a:latin typeface="Times New Roman" panose="02020603050405020304" pitchFamily="18" charset="0"/>
                <a:ea typeface="Times New Roman" panose="02020603050405020304" pitchFamily="18" charset="0"/>
                <a:cs typeface="Times New Roman" panose="02020603050405020304" pitchFamily="18" charset="0"/>
              </a:rPr>
              <a:t>Exploring the Rhine and Mosel Wine Region</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With </a:t>
            </a:r>
            <a:b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Marc Silver</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2506FDA-E08E-5522-E68A-E22738D6A2B5}"/>
              </a:ext>
            </a:extLst>
          </p:cNvPr>
          <p:cNvSpPr>
            <a:spLocks noGrp="1"/>
          </p:cNvSpPr>
          <p:nvPr>
            <p:ph type="subTitle" idx="1"/>
          </p:nvPr>
        </p:nvSpPr>
        <p:spPr>
          <a:xfrm>
            <a:off x="890339" y="4636008"/>
            <a:ext cx="3734014" cy="1572768"/>
          </a:xfrm>
        </p:spPr>
        <p:txBody>
          <a:bodyPr>
            <a:normAutofit/>
          </a:bodyPr>
          <a:lstStyle/>
          <a:p>
            <a:pPr marL="0" marR="0">
              <a:spcBef>
                <a:spcPts val="0"/>
              </a:spcBef>
              <a:spcAft>
                <a:spcPts val="15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 Journey Through France and Germany’s Wine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A castle on a hill with a river and a town in the background&#10;&#10;Description automatically generated">
            <a:extLst>
              <a:ext uri="{FF2B5EF4-FFF2-40B4-BE49-F238E27FC236}">
                <a16:creationId xmlns:a16="http://schemas.microsoft.com/office/drawing/2014/main" id="{B178B431-3915-805F-C0B2-3FD6E150379B}"/>
              </a:ext>
            </a:extLst>
          </p:cNvPr>
          <p:cNvPicPr>
            <a:picLocks noChangeAspect="1"/>
          </p:cNvPicPr>
          <p:nvPr/>
        </p:nvPicPr>
        <p:blipFill rotWithShape="1">
          <a:blip r:embed="rId2">
            <a:extLst>
              <a:ext uri="{28A0092B-C50C-407E-A947-70E740481C1C}">
                <a14:useLocalDpi xmlns:a14="http://schemas.microsoft.com/office/drawing/2010/main" val="0"/>
              </a:ext>
            </a:extLst>
          </a:blip>
          <a:srcRect l="18851" r="1419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902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838200" y="18255"/>
            <a:ext cx="10515600" cy="1325563"/>
          </a:xfrm>
        </p:spPr>
        <p:txBody>
          <a:bodyPr/>
          <a:lstStyle/>
          <a:p>
            <a:pPr algn="ct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Wine History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5328356" y="1099596"/>
            <a:ext cx="6686166" cy="5740149"/>
          </a:xfrm>
        </p:spPr>
        <p:txBody>
          <a:bodyPr>
            <a:noAutofit/>
          </a:bodyPr>
          <a:lstStyle/>
          <a:p>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Another significant boom came a couple decades later when the British Prime Minister William Ewart Gladstone lowered the duties on light wine which opened the British market to lower cost Mosel wines. </a:t>
            </a:r>
          </a:p>
          <a:p>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This increased prosperity had the net effect of encouraging more quantity in production rather than quality. Many areas not ideal for Riesling were soon planted with the easier to grow Müller-Thurgau and other Riesling crossings. </a:t>
            </a:r>
          </a:p>
          <a:p>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 the 20th century, a North American taste for sweet wines saw the prominence of Liebfraumilch and brands like Blue Nun dominate the German import wine market. </a:t>
            </a:r>
          </a:p>
          <a:p>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entire German wine industry has dedicated itself to reversing this poor reputation.</a:t>
            </a:r>
            <a:endParaRPr lang="en-US" sz="2400" dirty="0">
              <a:latin typeface="Times New Roman" panose="02020603050405020304" pitchFamily="18" charset="0"/>
              <a:cs typeface="Times New Roman" panose="02020603050405020304" pitchFamily="18" charset="0"/>
            </a:endParaRPr>
          </a:p>
        </p:txBody>
      </p:sp>
      <p:pic>
        <p:nvPicPr>
          <p:cNvPr id="8" name="Picture 7" descr="Buy outdoor grape vine (syn. Vitis vinifera 'Riesling or Müller-Thurgau') grape 'Müller-Thurgau'">
            <a:extLst>
              <a:ext uri="{FF2B5EF4-FFF2-40B4-BE49-F238E27FC236}">
                <a16:creationId xmlns:a16="http://schemas.microsoft.com/office/drawing/2014/main" id="{ED1F6BF4-3BE5-9A02-A903-9AF0BDA6C9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99596"/>
            <a:ext cx="5328356" cy="5740149"/>
          </a:xfrm>
          <a:prstGeom prst="rect">
            <a:avLst/>
          </a:prstGeom>
          <a:noFill/>
          <a:ln>
            <a:noFill/>
          </a:ln>
        </p:spPr>
      </p:pic>
    </p:spTree>
    <p:extLst>
      <p:ext uri="{BB962C8B-B14F-4D97-AF65-F5344CB8AC3E}">
        <p14:creationId xmlns:p14="http://schemas.microsoft.com/office/powerpoint/2010/main" val="38035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7845792" y="138897"/>
            <a:ext cx="4346207" cy="1551792"/>
          </a:xfrm>
        </p:spPr>
        <p:txBody>
          <a:bodyPr>
            <a:normAutofit/>
          </a:bodyPr>
          <a:lstStyle/>
          <a:p>
            <a:pPr algn="ct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 Tapestry of Terroir</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7845794" y="1446837"/>
            <a:ext cx="4346206" cy="5550060"/>
          </a:xfrm>
        </p:spPr>
        <p:txBody>
          <a:bodyPr>
            <a:normAutofit/>
          </a:bodyPr>
          <a:lstStyle/>
          <a:p>
            <a:r>
              <a:rPr lang="en-US" sz="22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the heart of the Mosel wine region lies its distinctive terroir, shaped by millennia of geological evolution and human ingenuity. </a:t>
            </a:r>
          </a:p>
          <a:p>
            <a:r>
              <a:rPr lang="en-US" sz="22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region's steep slopes, primarily composed of Devonian slate, offer a perfect environment for grape cultivation, absorbing and radiating heat, and imparting a distinct minerality to the wines. </a:t>
            </a:r>
          </a:p>
          <a:p>
            <a:r>
              <a:rPr lang="en-US" sz="22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These challenging vineyard sites, often planted on vertiginous inclines, demand meticulous hand labor and exemplify the profound connection between the land and the wines it produces.</a:t>
            </a:r>
            <a:endParaRPr lang="en-US" sz="2200" dirty="0">
              <a:latin typeface="Times New Roman" panose="02020603050405020304" pitchFamily="18" charset="0"/>
              <a:cs typeface="Times New Roman" panose="02020603050405020304" pitchFamily="18" charset="0"/>
            </a:endParaRPr>
          </a:p>
        </p:txBody>
      </p:sp>
      <p:pic>
        <p:nvPicPr>
          <p:cNvPr id="5" name="Picture 4" descr="A winding road between hills with a river&#10;&#10;Description automatically generated with medium confidence">
            <a:extLst>
              <a:ext uri="{FF2B5EF4-FFF2-40B4-BE49-F238E27FC236}">
                <a16:creationId xmlns:a16="http://schemas.microsoft.com/office/drawing/2014/main" id="{054ED666-156C-8A5E-FA85-6A08C54D4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845793" cy="6858000"/>
          </a:xfrm>
          <a:prstGeom prst="rect">
            <a:avLst/>
          </a:prstGeom>
        </p:spPr>
      </p:pic>
    </p:spTree>
    <p:extLst>
      <p:ext uri="{BB962C8B-B14F-4D97-AF65-F5344CB8AC3E}">
        <p14:creationId xmlns:p14="http://schemas.microsoft.com/office/powerpoint/2010/main" val="233057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534DB07-B4EC-36B1-D9E7-6A7F7178F829}"/>
              </a:ext>
            </a:extLst>
          </p:cNvPr>
          <p:cNvSpPr>
            <a:spLocks noGrp="1"/>
          </p:cNvSpPr>
          <p:nvPr>
            <p:ph type="title"/>
          </p:nvPr>
        </p:nvSpPr>
        <p:spPr>
          <a:xfrm>
            <a:off x="0" y="365125"/>
            <a:ext cx="6226167" cy="1807305"/>
          </a:xfrm>
        </p:spPr>
        <p:txBody>
          <a:bodyP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Riesling Reigns Supreme</a:t>
            </a:r>
            <a:endParaRPr lang="en-US" dirty="0">
              <a:latin typeface="Times New Roman" panose="02020603050405020304" pitchFamily="18" charset="0"/>
              <a:cs typeface="Times New Roman" panose="02020603050405020304" pitchFamily="18" charset="0"/>
            </a:endParaRPr>
          </a:p>
        </p:txBody>
      </p:sp>
      <p:sp>
        <p:nvSpPr>
          <p:cNvPr id="18" name="Content Placeholder 2">
            <a:extLst>
              <a:ext uri="{FF2B5EF4-FFF2-40B4-BE49-F238E27FC236}">
                <a16:creationId xmlns:a16="http://schemas.microsoft.com/office/drawing/2014/main" id="{2CEBCA1E-AE13-9323-4156-C070FD02EE70}"/>
              </a:ext>
            </a:extLst>
          </p:cNvPr>
          <p:cNvSpPr>
            <a:spLocks noGrp="1"/>
          </p:cNvSpPr>
          <p:nvPr>
            <p:ph idx="1"/>
          </p:nvPr>
        </p:nvSpPr>
        <p:spPr>
          <a:xfrm>
            <a:off x="266218" y="1828800"/>
            <a:ext cx="5959949" cy="4803494"/>
          </a:xfrm>
        </p:spPr>
        <p:txBody>
          <a:bodyPr>
            <a:normAutofit/>
          </a:bodyPr>
          <a:lstStyle/>
          <a:p>
            <a:r>
              <a:rPr lang="en-US" sz="2400" dirty="0">
                <a:latin typeface="Times New Roman" panose="02020603050405020304" pitchFamily="18" charset="0"/>
                <a:cs typeface="Times New Roman" panose="02020603050405020304" pitchFamily="18" charset="0"/>
              </a:rPr>
              <a:t>The Mosel wine region is synonymous with Riesling, a noble grape variety that thrives in the cool climate and mineral-rich soils of the area.</a:t>
            </a:r>
          </a:p>
          <a:p>
            <a:r>
              <a:rPr lang="en-US" sz="2400" dirty="0">
                <a:latin typeface="Times New Roman" panose="02020603050405020304" pitchFamily="18" charset="0"/>
                <a:cs typeface="Times New Roman" panose="02020603050405020304" pitchFamily="18" charset="0"/>
              </a:rPr>
              <a:t>Revered for its remarkable versatility and ability to reflect the terroirs, Mosel Rieslings captivate the senses with their ethereal aromas, brilliant acidity, crystalline purity and color. </a:t>
            </a:r>
          </a:p>
          <a:p>
            <a:r>
              <a:rPr lang="en-US" sz="2400" dirty="0">
                <a:latin typeface="Times New Roman" panose="02020603050405020304" pitchFamily="18" charset="0"/>
                <a:cs typeface="Times New Roman" panose="02020603050405020304" pitchFamily="18" charset="0"/>
              </a:rPr>
              <a:t>From bone-dry to lusciously sweet, these wines span a spectrum of styles, each expressing the nuances of their vineyard of origin.</a:t>
            </a:r>
          </a:p>
        </p:txBody>
      </p:sp>
      <p:pic>
        <p:nvPicPr>
          <p:cNvPr id="20" name="Picture 19" descr="A bottle of wine next to wine glasses&#10;&#10;Description automatically generated">
            <a:extLst>
              <a:ext uri="{FF2B5EF4-FFF2-40B4-BE49-F238E27FC236}">
                <a16:creationId xmlns:a16="http://schemas.microsoft.com/office/drawing/2014/main" id="{148580D3-9CD2-FF27-4335-97D9F2ADEE26}"/>
              </a:ext>
            </a:extLst>
          </p:cNvPr>
          <p:cNvPicPr>
            <a:picLocks noChangeAspect="1"/>
          </p:cNvPicPr>
          <p:nvPr/>
        </p:nvPicPr>
        <p:blipFill rotWithShape="1">
          <a:blip r:embed="rId2">
            <a:extLst>
              <a:ext uri="{28A0092B-C50C-407E-A947-70E740481C1C}">
                <a14:useLocalDpi xmlns:a14="http://schemas.microsoft.com/office/drawing/2010/main" val="0"/>
              </a:ext>
            </a:extLst>
          </a:blip>
          <a:srcRect l="19251" r="2271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290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calcmode="lin" valueType="num">
                                      <p:cBhvr additive="base">
                                        <p:cTn id="1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5151120" y="182564"/>
            <a:ext cx="7040880" cy="847584"/>
          </a:xfrm>
        </p:spPr>
        <p:txBody>
          <a:bodyPr/>
          <a:lstStyle/>
          <a:p>
            <a:pPr algn="ctr"/>
            <a:r>
              <a:rPr lang="en-US" b="1" dirty="0">
                <a:latin typeface="Times New Roman" panose="02020603050405020304" pitchFamily="18" charset="0"/>
                <a:cs typeface="Times New Roman" panose="02020603050405020304" pitchFamily="18" charset="0"/>
              </a:rPr>
              <a:t>Beyond Riesling</a:t>
            </a:r>
          </a:p>
        </p:txBody>
      </p:sp>
      <p:sp>
        <p:nvSpPr>
          <p:cNvPr id="9" name="TextBox 8">
            <a:extLst>
              <a:ext uri="{FF2B5EF4-FFF2-40B4-BE49-F238E27FC236}">
                <a16:creationId xmlns:a16="http://schemas.microsoft.com/office/drawing/2014/main" id="{B0B4BE07-5E91-3A14-2156-CCEACAD34646}"/>
              </a:ext>
            </a:extLst>
          </p:cNvPr>
          <p:cNvSpPr txBox="1"/>
          <p:nvPr/>
        </p:nvSpPr>
        <p:spPr>
          <a:xfrm>
            <a:off x="5143500" y="991399"/>
            <a:ext cx="7040880" cy="5632311"/>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Riesling grape accounts for nearly 60% of the region's vineyards and is widely considered the most prestigious and highest quality wine grape of the Mosel but it cannot be planted on every vineyard site due to difficulties the grape has in ripening in particularly cool climates.</a:t>
            </a:r>
          </a:p>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 Factors such as altitude, aspect and sunlight exposure can have a pronounced effect not only one the resulting quality of the wine but also whether the Riesling grape will even ripen at all. While Riesling reigns supreme, the Mosel wine region also embraces a diverse array of grape varieties.</a:t>
            </a:r>
          </a:p>
          <a:p>
            <a:pPr marL="342900" indent="-342900">
              <a:buFont typeface="Arial" panose="020B0604020202020204" pitchFamily="34" charset="0"/>
              <a:buChar char="•"/>
            </a:pPr>
            <a:r>
              <a:rPr lang="en-US" sz="2400" dirty="0">
                <a:latin typeface="Times New Roman" panose="02020603050405020304" pitchFamily="18" charset="0"/>
                <a:ea typeface="Aptos" panose="020B0004020202020204" pitchFamily="34" charset="0"/>
                <a:cs typeface="Times New Roman" panose="02020603050405020304" pitchFamily="18" charset="0"/>
              </a:rPr>
              <a:t>Muller-Thurgau,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Pinot Blanc, and Pinot Noir thrive in the region's microclimates, producing wines of character and distinction.</a:t>
            </a:r>
            <a:endParaRPr lang="en-US" sz="2400" dirty="0">
              <a:latin typeface="Times New Roman" panose="02020603050405020304" pitchFamily="18" charset="0"/>
              <a:cs typeface="Times New Roman" panose="02020603050405020304" pitchFamily="18" charset="0"/>
            </a:endParaRPr>
          </a:p>
        </p:txBody>
      </p:sp>
      <p:pic>
        <p:nvPicPr>
          <p:cNvPr id="4" name="Picture 3" descr="A white label on a bottle&#10;&#10;Description automatically generated">
            <a:extLst>
              <a:ext uri="{FF2B5EF4-FFF2-40B4-BE49-F238E27FC236}">
                <a16:creationId xmlns:a16="http://schemas.microsoft.com/office/drawing/2014/main" id="{4BCBEC16-C201-B31A-D464-A98B64847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17133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descr="Top 15 Largest Wine Producing Countries - YouTube">
            <a:extLst>
              <a:ext uri="{FF2B5EF4-FFF2-40B4-BE49-F238E27FC236}">
                <a16:creationId xmlns:a16="http://schemas.microsoft.com/office/drawing/2014/main" id="{8D5892AB-2BD0-5F05-758F-4EF2A94A5260}"/>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p:spPr>
      </p:pic>
    </p:spTree>
    <p:extLst>
      <p:ext uri="{BB962C8B-B14F-4D97-AF65-F5344CB8AC3E}">
        <p14:creationId xmlns:p14="http://schemas.microsoft.com/office/powerpoint/2010/main" val="276995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122052"/>
            <a:ext cx="10515600" cy="1325563"/>
          </a:xfrm>
        </p:spPr>
        <p:txBody>
          <a:bodyPr/>
          <a:lstStyle/>
          <a:p>
            <a:pPr algn="ctr"/>
            <a:r>
              <a:rPr lang="en-US" b="1" dirty="0">
                <a:latin typeface="Times New Roman" panose="02020603050405020304" pitchFamily="18" charset="0"/>
                <a:cs typeface="Times New Roman" panose="02020603050405020304" pitchFamily="18" charset="0"/>
              </a:rPr>
              <a:t>Beyond Riesling</a:t>
            </a:r>
          </a:p>
        </p:txBody>
      </p:sp>
      <p:sp>
        <p:nvSpPr>
          <p:cNvPr id="9" name="TextBox 8">
            <a:extLst>
              <a:ext uri="{FF2B5EF4-FFF2-40B4-BE49-F238E27FC236}">
                <a16:creationId xmlns:a16="http://schemas.microsoft.com/office/drawing/2014/main" id="{B0B4BE07-5E91-3A14-2156-CCEACAD34646}"/>
              </a:ext>
            </a:extLst>
          </p:cNvPr>
          <p:cNvSpPr txBox="1"/>
          <p:nvPr/>
        </p:nvSpPr>
        <p:spPr>
          <a:xfrm>
            <a:off x="115747" y="1173961"/>
            <a:ext cx="11920043" cy="5632311"/>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wines of the Upper Mosel, especially along the Saar and </a:t>
            </a:r>
            <a:r>
              <a:rPr lang="en-US" sz="2400" dirty="0" err="1">
                <a:effectLst/>
                <a:latin typeface="Times New Roman" panose="02020603050405020304" pitchFamily="18" charset="0"/>
                <a:ea typeface="Aptos" panose="020B0004020202020204" pitchFamily="34" charset="0"/>
                <a:cs typeface="Times New Roman" panose="02020603050405020304" pitchFamily="18" charset="0"/>
              </a:rPr>
              <a:t>Ruwer</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tributaries, are characterized by their low alcohol content in the 6-9% range with intense fruity notes and high acidity.  Once described as “The fire of the Sun, the gold of the stars, and cool moonlight”. </a:t>
            </a:r>
          </a:p>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wines of the Middle Mosel are considered the most complete examples of German wines with some of the finest examples being able to age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gracefully for 50–100 years Mosel Rieslings rely on a strong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presence of tartaric acid to balance the grape’s sugar and to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help impart its fruity notes.</a:t>
            </a:r>
            <a:r>
              <a:rPr lang="en-US" sz="2400" baseline="300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 characteristic of all Mosel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wines is their normally high acidity and transparency of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clearly defined flavors. </a:t>
            </a:r>
          </a:p>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wines of the Mosel region are traditionally packaged in a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long green colored "hock style" wine bottle. Historically the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green color distinguished Mosel wines from the brown bottles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of the </a:t>
            </a:r>
            <a:r>
              <a:rPr lang="en-US" sz="2400" dirty="0" err="1">
                <a:effectLst/>
                <a:latin typeface="Times New Roman" panose="02020603050405020304" pitchFamily="18" charset="0"/>
                <a:ea typeface="Aptos" panose="020B0004020202020204" pitchFamily="34" charset="0"/>
                <a:cs typeface="Times New Roman" panose="02020603050405020304" pitchFamily="18" charset="0"/>
              </a:rPr>
              <a:t>Rheinhessen</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6" name="Picture 5" descr="A group of green bottles&#10;&#10;Description automatically generated">
            <a:extLst>
              <a:ext uri="{FF2B5EF4-FFF2-40B4-BE49-F238E27FC236}">
                <a16:creationId xmlns:a16="http://schemas.microsoft.com/office/drawing/2014/main" id="{F20CBAD1-EE62-DE96-E1B6-185937EAD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256" y="2777924"/>
            <a:ext cx="3669746" cy="4080076"/>
          </a:xfrm>
          <a:prstGeom prst="rect">
            <a:avLst/>
          </a:prstGeom>
        </p:spPr>
      </p:pic>
    </p:spTree>
    <p:extLst>
      <p:ext uri="{BB962C8B-B14F-4D97-AF65-F5344CB8AC3E}">
        <p14:creationId xmlns:p14="http://schemas.microsoft.com/office/powerpoint/2010/main" val="429197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263525"/>
            <a:ext cx="10515600" cy="854075"/>
          </a:xfrm>
        </p:spPr>
        <p:txBody>
          <a:bodyPr/>
          <a:lstStyle/>
          <a:p>
            <a:pPr algn="ctr"/>
            <a:r>
              <a:rPr lang="en-US" b="1" dirty="0">
                <a:latin typeface="Times New Roman" panose="02020603050405020304" pitchFamily="18" charset="0"/>
                <a:cs typeface="Times New Roman" panose="02020603050405020304" pitchFamily="18" charset="0"/>
              </a:rPr>
              <a:t>Vineyard Marvels</a:t>
            </a:r>
          </a:p>
        </p:txBody>
      </p:sp>
      <p:sp>
        <p:nvSpPr>
          <p:cNvPr id="10" name="TextBox 9">
            <a:extLst>
              <a:ext uri="{FF2B5EF4-FFF2-40B4-BE49-F238E27FC236}">
                <a16:creationId xmlns:a16="http://schemas.microsoft.com/office/drawing/2014/main" id="{B2D53ED1-16BB-DF17-8C11-C17372778CF9}"/>
              </a:ext>
            </a:extLst>
          </p:cNvPr>
          <p:cNvSpPr txBox="1"/>
          <p:nvPr/>
        </p:nvSpPr>
        <p:spPr>
          <a:xfrm>
            <a:off x="3108959" y="1196622"/>
            <a:ext cx="9021118" cy="526297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Exploring the Mosel wine region is a journey through a mosaic of vineyard sites, each with its own microclimate and distinct character. </a:t>
            </a:r>
          </a:p>
          <a:p>
            <a:pPr marL="285750" indent="-28575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From the iconic slopes of the </a:t>
            </a:r>
            <a:r>
              <a:rPr lang="en-US"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Ürziger</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Würzgarten</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to the legendary Doctor vineyard in Bernkastel, every parcel tells a story of tradition, passion, and dedication. </a:t>
            </a:r>
          </a:p>
          <a:p>
            <a:pPr marL="285750" indent="-28575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region's viticultural landscape is dotted with quaint villages, medieval castles, and terraced vineyards, offering a breathtaking views that unfolds with every twist and turn of the river.</a:t>
            </a:r>
          </a:p>
          <a:p>
            <a:pPr marL="285750" indent="-28575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Exploring the Mosel wine region is a journey through a mosaic of vineyard sites, each with its own distinct character and microclimate. Every parcel tells a story of tradition, passion, and dedication. </a:t>
            </a:r>
          </a:p>
          <a:p>
            <a:pPr marL="285750" indent="-28575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region's viticultural landscape is dotted with quaint villages, medieval castles, and terraced vineyards, offering a breathtaking tableau that unfolds with every twist and turn of the river</a:t>
            </a:r>
            <a:endParaRPr lang="en-US" sz="2400" dirty="0">
              <a:latin typeface="Times New Roman" panose="02020603050405020304" pitchFamily="18" charset="0"/>
              <a:cs typeface="Times New Roman" panose="02020603050405020304" pitchFamily="18" charset="0"/>
            </a:endParaRPr>
          </a:p>
        </p:txBody>
      </p:sp>
      <p:pic>
        <p:nvPicPr>
          <p:cNvPr id="6" name="Picture 5" descr="A person holding a bottle of wine&#10;&#10;Description automatically generated">
            <a:extLst>
              <a:ext uri="{FF2B5EF4-FFF2-40B4-BE49-F238E27FC236}">
                <a16:creationId xmlns:a16="http://schemas.microsoft.com/office/drawing/2014/main" id="{9DD3B101-0DA4-32C1-01DB-18D48BAB3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0705"/>
            <a:ext cx="3108960" cy="3886200"/>
          </a:xfrm>
          <a:prstGeom prst="rect">
            <a:avLst/>
          </a:prstGeom>
        </p:spPr>
      </p:pic>
      <p:sp>
        <p:nvSpPr>
          <p:cNvPr id="8" name="TextBox 7">
            <a:extLst>
              <a:ext uri="{FF2B5EF4-FFF2-40B4-BE49-F238E27FC236}">
                <a16:creationId xmlns:a16="http://schemas.microsoft.com/office/drawing/2014/main" id="{90D8AE27-6D47-5891-1E24-03356B5B8C43}"/>
              </a:ext>
            </a:extLst>
          </p:cNvPr>
          <p:cNvSpPr txBox="1"/>
          <p:nvPr/>
        </p:nvSpPr>
        <p:spPr>
          <a:xfrm>
            <a:off x="61923" y="5370010"/>
            <a:ext cx="3047035" cy="1477328"/>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Markus Molitor 2018 Riesling </a:t>
            </a:r>
            <a:r>
              <a:rPr lang="en-US" dirty="0" err="1">
                <a:latin typeface="Times New Roman" panose="02020603050405020304" pitchFamily="18" charset="0"/>
                <a:cs typeface="Times New Roman" panose="02020603050405020304" pitchFamily="18" charset="0"/>
              </a:rPr>
              <a:t>Urziger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Wurzgarten</a:t>
            </a:r>
            <a:r>
              <a:rPr lang="en-US" dirty="0">
                <a:latin typeface="Times New Roman" panose="02020603050405020304" pitchFamily="18" charset="0"/>
                <a:cs typeface="Times New Roman" panose="02020603050405020304" pitchFamily="18" charset="0"/>
              </a:rPr>
              <a:t> Auslese Gold Capsule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99 Points by Robert Parker's Wine Advocate</a:t>
            </a:r>
          </a:p>
        </p:txBody>
      </p:sp>
    </p:spTree>
    <p:extLst>
      <p:ext uri="{BB962C8B-B14F-4D97-AF65-F5344CB8AC3E}">
        <p14:creationId xmlns:p14="http://schemas.microsoft.com/office/powerpoint/2010/main" val="1315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arn(inVertical)">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173212"/>
            <a:ext cx="10515600" cy="1042811"/>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Climate and Geography</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EA7357-0AA3-6FD6-12DA-5800E317F4C9}"/>
              </a:ext>
            </a:extLst>
          </p:cNvPr>
          <p:cNvSpPr>
            <a:spLocks noGrp="1"/>
          </p:cNvSpPr>
          <p:nvPr>
            <p:ph idx="1"/>
          </p:nvPr>
        </p:nvSpPr>
        <p:spPr>
          <a:xfrm>
            <a:off x="259644" y="1125713"/>
            <a:ext cx="7140437" cy="4970286"/>
          </a:xfrm>
        </p:spPr>
        <p:txBody>
          <a:bodyPr>
            <a:noAutofit/>
          </a:bodyPr>
          <a:lstStyle/>
          <a:p>
            <a:pPr marL="0" marR="0">
              <a:lnSpc>
                <a:spcPct val="107000"/>
              </a:lnSpc>
              <a:spcBef>
                <a:spcPts val="0"/>
              </a:spcBef>
              <a:spcAft>
                <a:spcPts val="8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Mosel wine region has northernly continental</a:t>
            </a:r>
            <a:r>
              <a:rPr lang="en-US" sz="24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climate</a:t>
            </a:r>
            <a:r>
              <a:rPr lang="en-US" sz="24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is marked by cool temperatures. The best producing vineyard sites are located along the Mosel River and its tributary where the heat from the sun can be maximized by reflection up from the water.</a:t>
            </a:r>
          </a:p>
          <a:p>
            <a:pPr marL="0" marR="0">
              <a:lnSpc>
                <a:spcPct val="107000"/>
              </a:lnSpc>
              <a:spcBef>
                <a:spcPts val="0"/>
              </a:spcBef>
              <a:spcAft>
                <a:spcPts val="8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South and southwest facing slopes are even more sought after because of the increased exposure to direct sunlight that can aid in ripening of the grapes. </a:t>
            </a:r>
          </a:p>
          <a:p>
            <a:pPr marL="0" marR="0">
              <a:lnSpc>
                <a:spcPct val="107000"/>
              </a:lnSpc>
              <a:spcBef>
                <a:spcPts val="0"/>
              </a:spcBef>
              <a:spcAft>
                <a:spcPts val="8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soil of the area is dominated by porous slate which has ideal drainage for the regions heavy rainfall and good heat retaining properties. Many of the best vineyards have no topsoil at all, just broken slate.</a:t>
            </a:r>
          </a:p>
        </p:txBody>
      </p:sp>
      <p:pic>
        <p:nvPicPr>
          <p:cNvPr id="6" name="Picture 5" descr="A map of the world with purple lines&#10;&#10;Description automatically generated">
            <a:extLst>
              <a:ext uri="{FF2B5EF4-FFF2-40B4-BE49-F238E27FC236}">
                <a16:creationId xmlns:a16="http://schemas.microsoft.com/office/drawing/2014/main" id="{A67D32D9-5DF6-5044-D6D2-2620AB84BA2C}"/>
              </a:ext>
            </a:extLst>
          </p:cNvPr>
          <p:cNvPicPr>
            <a:picLocks noChangeAspect="1"/>
          </p:cNvPicPr>
          <p:nvPr/>
        </p:nvPicPr>
        <p:blipFill rotWithShape="1">
          <a:blip r:embed="rId3">
            <a:extLst>
              <a:ext uri="{28A0092B-C50C-407E-A947-70E740481C1C}">
                <a14:useLocalDpi xmlns:a14="http://schemas.microsoft.com/office/drawing/2010/main" val="0"/>
              </a:ext>
            </a:extLst>
          </a:blip>
          <a:srcRect l="40741" r="1763" b="9849"/>
          <a:stretch/>
        </p:blipFill>
        <p:spPr>
          <a:xfrm>
            <a:off x="7400081" y="1389742"/>
            <a:ext cx="4791919" cy="4645488"/>
          </a:xfrm>
          <a:prstGeom prst="rect">
            <a:avLst/>
          </a:prstGeom>
        </p:spPr>
      </p:pic>
      <p:sp>
        <p:nvSpPr>
          <p:cNvPr id="8" name="TextBox 7">
            <a:extLst>
              <a:ext uri="{FF2B5EF4-FFF2-40B4-BE49-F238E27FC236}">
                <a16:creationId xmlns:a16="http://schemas.microsoft.com/office/drawing/2014/main" id="{67485E08-3397-E2D6-D883-FFF45B6AF5E3}"/>
              </a:ext>
            </a:extLst>
          </p:cNvPr>
          <p:cNvSpPr txBox="1"/>
          <p:nvPr/>
        </p:nvSpPr>
        <p:spPr>
          <a:xfrm>
            <a:off x="259644" y="6061073"/>
            <a:ext cx="11932355" cy="866263"/>
          </a:xfrm>
          <a:prstGeom prst="rect">
            <a:avLst/>
          </a:prstGeom>
          <a:noFill/>
        </p:spPr>
        <p:txBody>
          <a:bodyPr wrap="square">
            <a:spAutoFit/>
          </a:bodyPr>
          <a:lstStyle/>
          <a:p>
            <a:pPr marL="285750" indent="-285750">
              <a:lnSpc>
                <a:spcPct val="107000"/>
              </a:lnSpc>
              <a:spcBef>
                <a:spcPts val="0"/>
              </a:spcBef>
              <a:spcAft>
                <a:spcPts val="800"/>
              </a:spcAft>
              <a:buFont typeface="Arial" panose="020B0604020202020204" pitchFamily="34" charset="0"/>
              <a:buChar char="•"/>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During the summer months the weather is warm with July's average temperatures around 64 °F</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4882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0" y="1"/>
            <a:ext cx="12192000" cy="1407936"/>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Climate</a:t>
            </a:r>
            <a:endParaRPr lang="en-US" b="1" dirty="0">
              <a:latin typeface="Times New Roman" panose="02020603050405020304" pitchFamily="18" charset="0"/>
              <a:cs typeface="Times New Roman" panose="02020603050405020304" pitchFamily="18" charset="0"/>
            </a:endParaRPr>
          </a:p>
        </p:txBody>
      </p:sp>
      <p:pic>
        <p:nvPicPr>
          <p:cNvPr id="5" name="Picture 4" descr="A map of a river&#10;&#10;Description automatically generated">
            <a:extLst>
              <a:ext uri="{FF2B5EF4-FFF2-40B4-BE49-F238E27FC236}">
                <a16:creationId xmlns:a16="http://schemas.microsoft.com/office/drawing/2014/main" id="{E0201371-186D-B844-4905-9DC879C5E179}"/>
              </a:ext>
            </a:extLst>
          </p:cNvPr>
          <p:cNvPicPr>
            <a:picLocks noChangeAspect="1"/>
          </p:cNvPicPr>
          <p:nvPr/>
        </p:nvPicPr>
        <p:blipFill rotWithShape="1">
          <a:blip r:embed="rId4">
            <a:extLst>
              <a:ext uri="{28A0092B-C50C-407E-A947-70E740481C1C}">
                <a14:useLocalDpi xmlns:a14="http://schemas.microsoft.com/office/drawing/2010/main" val="0"/>
              </a:ext>
            </a:extLst>
          </a:blip>
          <a:srcRect l="34334" t="3165" r="3257" b="28688"/>
          <a:stretch/>
        </p:blipFill>
        <p:spPr>
          <a:xfrm>
            <a:off x="0" y="1266869"/>
            <a:ext cx="5639765" cy="5528999"/>
          </a:xfrm>
          <a:prstGeom prst="rect">
            <a:avLst/>
          </a:prstGeom>
        </p:spPr>
      </p:pic>
      <p:sp>
        <p:nvSpPr>
          <p:cNvPr id="4" name="TextBox 3">
            <a:extLst>
              <a:ext uri="{FF2B5EF4-FFF2-40B4-BE49-F238E27FC236}">
                <a16:creationId xmlns:a16="http://schemas.microsoft.com/office/drawing/2014/main" id="{F3F415C8-4C75-23FF-2158-1A0A22E48771}"/>
              </a:ext>
            </a:extLst>
          </p:cNvPr>
          <p:cNvSpPr txBox="1"/>
          <p:nvPr/>
        </p:nvSpPr>
        <p:spPr>
          <a:xfrm>
            <a:off x="5639765" y="1231244"/>
            <a:ext cx="6340032"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Global warmings affect on climate has caused change which modifies wine production conditions and requires adaptation from growers. Higher temperatures affects the stages in grape growing cycle, shifting grape ripening to a warmer part of the summer.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most winegrowing regions around the globe, grape harvests have advanced by 2–3 weeks over the past 40 years. The resulting modifications in grape composition at harvest change wine quality and style.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Increased drought reduces yield and can result in sustainability losses. Supplementary irrigation is also an option when sustainable freshwater resources are available</a:t>
            </a:r>
          </a:p>
        </p:txBody>
      </p:sp>
    </p:spTree>
    <p:extLst>
      <p:ext uri="{BB962C8B-B14F-4D97-AF65-F5344CB8AC3E}">
        <p14:creationId xmlns:p14="http://schemas.microsoft.com/office/powerpoint/2010/main" val="376803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365126"/>
            <a:ext cx="12192000" cy="769194"/>
          </a:xfrm>
        </p:spPr>
        <p:txBody>
          <a:bodyPr>
            <a:normAutofit/>
          </a:bodyPr>
          <a:lstStyle/>
          <a:p>
            <a:pPr algn="ct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Cultural Charm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127322" y="1399822"/>
            <a:ext cx="4776857" cy="4777141"/>
          </a:xfrm>
        </p:spPr>
        <p:txBody>
          <a:bodyPr>
            <a:normAutofit lnSpcReduction="10000"/>
          </a:bodyPr>
          <a:lstStyle/>
          <a:p>
            <a:pPr marL="0" marR="0"/>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Beyond its vine-clad hills and world-class wines, the Mosel wine region is imbued with a rich tapestry of culture, history, and gastronomy. Charming towns such as Trier, the oldest city in Germany, and </a:t>
            </a:r>
            <a:r>
              <a:rPr lang="en-US"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Cochem</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with its majestic </a:t>
            </a:r>
            <a:r>
              <a:rPr lang="en-US"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Reichsburg</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castle, offer a glimpse into the region's storied past. </a:t>
            </a:r>
          </a:p>
          <a:p>
            <a:pPr marL="0" marR="0"/>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Visitors can indulge in culinary delights ranging from hearty German fare to Michelin-starred cuisine, paired perfectly with the region's finest wines</a:t>
            </a:r>
            <a:endParaRPr lang="en-US" sz="2400" dirty="0">
              <a:latin typeface="Times New Roman" panose="02020603050405020304" pitchFamily="18" charset="0"/>
              <a:cs typeface="Times New Roman" panose="02020603050405020304" pitchFamily="18" charset="0"/>
            </a:endParaRPr>
          </a:p>
        </p:txBody>
      </p:sp>
      <p:pic>
        <p:nvPicPr>
          <p:cNvPr id="5" name="Picture 4" descr="A group of people in a square with buildings&#10;&#10;Description automatically generated">
            <a:extLst>
              <a:ext uri="{FF2B5EF4-FFF2-40B4-BE49-F238E27FC236}">
                <a16:creationId xmlns:a16="http://schemas.microsoft.com/office/drawing/2014/main" id="{8D584F0D-602E-F8D3-0341-9833E3600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179" y="1399822"/>
            <a:ext cx="7287821" cy="5458178"/>
          </a:xfrm>
          <a:prstGeom prst="rect">
            <a:avLst/>
          </a:prstGeom>
        </p:spPr>
      </p:pic>
    </p:spTree>
    <p:extLst>
      <p:ext uri="{BB962C8B-B14F-4D97-AF65-F5344CB8AC3E}">
        <p14:creationId xmlns:p14="http://schemas.microsoft.com/office/powerpoint/2010/main" val="334549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EEBD-8406-6743-C2C7-CD47F636FDEB}"/>
              </a:ext>
            </a:extLst>
          </p:cNvPr>
          <p:cNvSpPr>
            <a:spLocks noGrp="1"/>
          </p:cNvSpPr>
          <p:nvPr>
            <p:ph type="title"/>
          </p:nvPr>
        </p:nvSpPr>
        <p:spPr/>
        <p:txBody>
          <a:bodyPr/>
          <a:lstStyle/>
          <a:p>
            <a:pPr algn="ctr"/>
            <a:r>
              <a:rPr lang="en-US" sz="4400" dirty="0">
                <a:solidFill>
                  <a:srgbClr val="000000"/>
                </a:solidFill>
                <a:effectLst/>
                <a:latin typeface="Aptos Display" panose="020B0004020202020204" pitchFamily="34"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German Wine Regions</a:t>
            </a:r>
            <a:endParaRPr lang="en-US"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338144ED-6FC2-077F-C862-4D770CFA69F5}"/>
              </a:ext>
            </a:extLst>
          </p:cNvPr>
          <p:cNvSpPr>
            <a:spLocks noGrp="1"/>
          </p:cNvSpPr>
          <p:nvPr>
            <p:ph idx="1"/>
          </p:nvPr>
        </p:nvSpPr>
        <p:spPr>
          <a:xfrm>
            <a:off x="320634" y="1825625"/>
            <a:ext cx="7469579" cy="4351338"/>
          </a:xfrm>
        </p:spPr>
        <p:txBody>
          <a:bodyPr>
            <a:normAutofit/>
          </a:bodyPr>
          <a:lstStyle/>
          <a:p>
            <a:r>
              <a:rPr lang="en-US" sz="24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Mosel</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is one of 13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German wine regions</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for and takes its name from the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Mosel River. Prior to</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1 August 2007 the region was called </a:t>
            </a:r>
            <a:r>
              <a:rPr lang="en-US" sz="24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Mosel-Saar-</a:t>
            </a:r>
            <a:r>
              <a:rPr lang="en-US" sz="2400" b="1"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Ruwer</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but the name change was considered more consumer-friendly. The wine region is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Germany</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 third largest in terms of production, but some consider it the leading region in terms of international prestige.</a:t>
            </a:r>
          </a:p>
          <a:p>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Nestled along the banks of the meandering Mosel River in Germany, the Mosel wine region boasts a rich viticultural heritage dating back over two millennia. Here, amidst the rugged terrain and slate-rich soils, lies a winemaking tradition as old as civilization itself</a:t>
            </a:r>
            <a:r>
              <a:rPr lang="en-US" sz="24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 name="Picture 3" descr="A map of a river&#10;&#10;Description automatically generated">
            <a:extLst>
              <a:ext uri="{FF2B5EF4-FFF2-40B4-BE49-F238E27FC236}">
                <a16:creationId xmlns:a16="http://schemas.microsoft.com/office/drawing/2014/main" id="{C8D10631-311A-A3C2-2E76-52CF923A04EE}"/>
              </a:ext>
            </a:extLst>
          </p:cNvPr>
          <p:cNvPicPr>
            <a:picLocks noChangeAspect="1"/>
          </p:cNvPicPr>
          <p:nvPr/>
        </p:nvPicPr>
        <p:blipFill>
          <a:blip r:embed="rId2">
            <a:extLst>
              <a:ext uri="{28A0092B-C50C-407E-A947-70E740481C1C}">
                <a14:useLocalDpi xmlns:a14="http://schemas.microsoft.com/office/drawing/2010/main" val="0"/>
              </a:ext>
            </a:extLst>
          </a:blip>
          <a:srcRect l="2113" t="6330" r="7130" b="5106"/>
          <a:stretch/>
        </p:blipFill>
        <p:spPr>
          <a:xfrm>
            <a:off x="7875552" y="1825625"/>
            <a:ext cx="4316448" cy="5032375"/>
          </a:xfrm>
          <a:prstGeom prst="rect">
            <a:avLst/>
          </a:prstGeom>
        </p:spPr>
      </p:pic>
    </p:spTree>
    <p:extLst>
      <p:ext uri="{BB962C8B-B14F-4D97-AF65-F5344CB8AC3E}">
        <p14:creationId xmlns:p14="http://schemas.microsoft.com/office/powerpoint/2010/main" val="10600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Grapes on a tree">
            <a:extLst>
              <a:ext uri="{FF2B5EF4-FFF2-40B4-BE49-F238E27FC236}">
                <a16:creationId xmlns:a16="http://schemas.microsoft.com/office/drawing/2014/main" id="{74530686-5566-9838-3648-793AF1B35C17}"/>
              </a:ext>
            </a:extLst>
          </p:cNvPr>
          <p:cNvPicPr>
            <a:picLocks noChangeAspect="1"/>
          </p:cNvPicPr>
          <p:nvPr/>
        </p:nvPicPr>
        <p:blipFill>
          <a:blip r:embed="rId2"/>
          <a:srcRect l="34281" r="13060" b="-2"/>
          <a:stretch/>
        </p:blipFill>
        <p:spPr>
          <a:xfrm>
            <a:off x="-1" y="-2"/>
            <a:ext cx="5410198" cy="6858002"/>
          </a:xfrm>
          <a:prstGeom prst="rect">
            <a:avLst/>
          </a:prstGeom>
        </p:spPr>
      </p:pic>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5410196" y="1"/>
            <a:ext cx="6781802" cy="1443788"/>
          </a:xfrm>
        </p:spPr>
        <p:txBody>
          <a:bodyPr>
            <a:normAutofit/>
          </a:bodyPr>
          <a:lstStyle/>
          <a:p>
            <a:pPr algn="ct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Conclusion</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5618747" y="1130967"/>
            <a:ext cx="6400800" cy="5727031"/>
          </a:xfrm>
        </p:spPr>
        <p:txBody>
          <a:bodyPr anchor="ctr">
            <a:normAutofit fontScale="85000" lnSpcReduction="10000"/>
          </a:bodyPr>
          <a:lstStyle/>
          <a:p>
            <a:pPr marL="0" marR="0">
              <a:lnSpc>
                <a:spcPct val="11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Today, the Mosel wine region stands as a testament to the resilience of the human spirit and the enduring allure of its terroir. Winemakers, inspired by centuries of tradition, continue to produce wines of unparalleled quality and distinction.</a:t>
            </a:r>
          </a:p>
          <a:p>
            <a:pPr marL="0" marR="0">
              <a:lnSpc>
                <a:spcPct val="11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From the ethereal elegance of its Rieslings to the robust character of its Pinot Noirs, each bottle from the Mosel tells a story of the land, the people, and the centuries of craftsmanship that have shaped its legacy.</a:t>
            </a:r>
          </a:p>
          <a:p>
            <a:pPr marL="0" marR="0">
              <a:lnSpc>
                <a:spcPct val="110000"/>
              </a:lnSpc>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In every glass of Mosel wine lies a story – of ancient vineyards clinging to steep slopes, of passionate winemakers nurturing their craft, and of a region that embodies the timeless art of winemaking. </a:t>
            </a:r>
          </a:p>
          <a:p>
            <a:pPr marL="0" marR="0">
              <a:lnSpc>
                <a:spcPct val="110000"/>
              </a:lnSpc>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As you embark on a journey through the Mosel wine region, let each sip be a testament to its enduring legacy and unparalleled beauty, a toast to the spirit of exploration and discovery that defines this vinicultural gem.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32709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790221"/>
            <a:ext cx="12191979" cy="880533"/>
          </a:xfrm>
        </p:spPr>
        <p:txBody>
          <a:bodyPr anchor="t">
            <a:normAutofit/>
          </a:bodyPr>
          <a:lstStyle/>
          <a:p>
            <a:pPr algn="ctr"/>
            <a:r>
              <a:rPr lang="en-US" b="1" dirty="0">
                <a:latin typeface="Times New Roman" panose="02020603050405020304" pitchFamily="18" charset="0"/>
                <a:cs typeface="Times New Roman" panose="02020603050405020304" pitchFamily="18" charset="0"/>
              </a:rPr>
              <a:t>Thankyou for Coming!</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0" y="2020710"/>
            <a:ext cx="12192000" cy="4837290"/>
          </a:xfrm>
        </p:spPr>
        <p:txBody>
          <a:bodyPr>
            <a:normAutofit/>
          </a:bodyPr>
          <a:lstStyle/>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b="1" dirty="0">
                <a:latin typeface="Times New Roman" panose="02020603050405020304" pitchFamily="18" charset="0"/>
                <a:cs typeface="Times New Roman" panose="02020603050405020304" pitchFamily="18" charset="0"/>
              </a:rPr>
              <a:t>I hope you enjoyed my talk!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endParaRPr lang="en-US" sz="3600" dirty="0">
              <a:latin typeface="Times New Roman" panose="02020603050405020304" pitchFamily="18" charset="0"/>
              <a:cs typeface="Times New Roman" panose="02020603050405020304" pitchFamily="18" charset="0"/>
            </a:endParaRP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If you have any more questions, please ask.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 will do my best to answer them for you.</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I can be reached by e-mail at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marcjsilver@gmail.com</a:t>
            </a:r>
          </a:p>
          <a:p>
            <a:endParaRPr lang="en-US" sz="1800" dirty="0"/>
          </a:p>
        </p:txBody>
      </p:sp>
    </p:spTree>
    <p:extLst>
      <p:ext uri="{BB962C8B-B14F-4D97-AF65-F5344CB8AC3E}">
        <p14:creationId xmlns:p14="http://schemas.microsoft.com/office/powerpoint/2010/main" val="336982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625642"/>
            <a:ext cx="9144000" cy="5358469"/>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890338" y="1876926"/>
            <a:ext cx="10418600" cy="4981074"/>
          </a:xfrm>
        </p:spPr>
        <p:txBody>
          <a:bodyPr>
            <a:normAutofit/>
          </a:bodyPr>
          <a:lstStyle/>
          <a:p>
            <a:r>
              <a:rPr lang="en-US" sz="3000"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I would like to acknowledge the many source I have accessed.</a:t>
            </a:r>
          </a:p>
          <a:p>
            <a:r>
              <a:rPr lang="en-US" sz="3000" dirty="0">
                <a:latin typeface="Times New Roman" panose="02020603050405020304" pitchFamily="18" charset="0"/>
                <a:cs typeface="Times New Roman" panose="02020603050405020304" pitchFamily="18" charset="0"/>
              </a:rPr>
              <a:t>These include: </a:t>
            </a:r>
            <a:r>
              <a:rPr lang="en-US" sz="3000"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3000" dirty="0">
                <a:solidFill>
                  <a:srgbClr val="202124"/>
                </a:solidFill>
                <a:latin typeface="Times New Roman" panose="02020603050405020304" pitchFamily="18" charset="0"/>
                <a:cs typeface="Times New Roman" panose="02020603050405020304" pitchFamily="18" charset="0"/>
              </a:rPr>
              <a:t>ritannica.com, Trip Advisor and the various Museum, Park and Government websites.</a:t>
            </a:r>
          </a:p>
          <a:p>
            <a:r>
              <a:rPr lang="en-US" altLang="en-US" sz="3000" dirty="0">
                <a:solidFill>
                  <a:srgbClr val="202124"/>
                </a:solidFill>
                <a:latin typeface="Times New Roman" panose="02020603050405020304" pitchFamily="18" charset="0"/>
                <a:cs typeface="Times New Roman" panose="02020603050405020304" pitchFamily="18" charset="0"/>
              </a:rPr>
              <a:t>winetraveler.com, </a:t>
            </a:r>
            <a:r>
              <a:rPr lang="en-US" altLang="en-US" sz="3000" dirty="0">
                <a:latin typeface="Times New Roman" panose="02020603050405020304" pitchFamily="18" charset="0"/>
                <a:cs typeface="Times New Roman" panose="02020603050405020304" pitchFamily="18" charset="0"/>
              </a:rPr>
              <a:t>ourtastytravels.com, madelineraeaway.com, auslanderblog.com, winetourism.com, theflashpacker.net, moonhoneytravel.com</a:t>
            </a:r>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9D348-634E-399B-8FEA-6B92C07B067F}"/>
              </a:ext>
            </a:extLst>
          </p:cNvPr>
          <p:cNvSpPr>
            <a:spLocks noGrp="1"/>
          </p:cNvSpPr>
          <p:nvPr>
            <p:ph idx="1"/>
          </p:nvPr>
        </p:nvSpPr>
        <p:spPr>
          <a:xfrm>
            <a:off x="6918165" y="1947160"/>
            <a:ext cx="5273835" cy="5099816"/>
          </a:xfrm>
        </p:spPr>
        <p:txBody>
          <a:bodyPr>
            <a:normAutofit fontScale="25000" lnSpcReduction="20000"/>
          </a:bodyPr>
          <a:lstStyle/>
          <a:p>
            <a:pPr marL="342900" indent="-342900">
              <a:lnSpc>
                <a:spcPct val="120000"/>
              </a:lnSpc>
              <a:buFont typeface="Arial" panose="020B0604020202020204" pitchFamily="34" charset="0"/>
              <a:buChar char="•"/>
            </a:pPr>
            <a:r>
              <a:rPr lang="en-US" sz="8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Nestled along the banks of the meandering Mosel River in Germany, the Mosel wine region boasts a rich viticultural heritage dating back over two millennia. Here, amidst the rugged terrain and slate-rich soils, lies a winemaking tradition as old as civilization itself.</a:t>
            </a:r>
          </a:p>
          <a:p>
            <a:pPr marL="342900" indent="-342900">
              <a:lnSpc>
                <a:spcPct val="120000"/>
              </a:lnSpc>
            </a:pPr>
            <a:r>
              <a:rPr lang="en-US" sz="8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Nestled along the banks of the Mosel River in Germany, the Mosel wine region boasts a rich viticultural heritage dating back over two millennia. Amidst the rugged terrain and slate-rich soils, lies a </a:t>
            </a:r>
            <a:r>
              <a:rPr lang="en-US" sz="8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ancient  </a:t>
            </a:r>
            <a:r>
              <a:rPr lang="en-US" sz="8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winemaking tradition.</a:t>
            </a:r>
            <a:endParaRPr lang="en-US" sz="8800"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B5436EA-9669-BA94-79A4-ACEB8097FCDA}"/>
              </a:ext>
            </a:extLst>
          </p:cNvPr>
          <p:cNvSpPr txBox="1"/>
          <p:nvPr/>
        </p:nvSpPr>
        <p:spPr>
          <a:xfrm>
            <a:off x="406401" y="462845"/>
            <a:ext cx="11503660" cy="156966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 Mosel wine region, is a place where nature’s grandeur and human ingenuity intertwine in a symphony of flavors.</a:t>
            </a:r>
          </a:p>
          <a:p>
            <a:pPr marL="342900" indent="-342900">
              <a:buFont typeface="Arial" panose="020B0604020202020204" pitchFamily="34" charset="0"/>
              <a:buChar char="•"/>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Join me as we embark on a journey through time to uncover the history behind this remarkable terroir.</a:t>
            </a:r>
          </a:p>
        </p:txBody>
      </p:sp>
      <p:pic>
        <p:nvPicPr>
          <p:cNvPr id="5" name="Picture 4" descr="A bottle and glasses of wine on a table&#10;&#10;Description automatically generated">
            <a:extLst>
              <a:ext uri="{FF2B5EF4-FFF2-40B4-BE49-F238E27FC236}">
                <a16:creationId xmlns:a16="http://schemas.microsoft.com/office/drawing/2014/main" id="{14E6ED57-37AB-B546-3C64-B01CE2F5E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 y="2032503"/>
            <a:ext cx="6921590" cy="4825495"/>
          </a:xfrm>
          <a:prstGeom prst="rect">
            <a:avLst/>
          </a:prstGeom>
        </p:spPr>
      </p:pic>
    </p:spTree>
    <p:extLst>
      <p:ext uri="{BB962C8B-B14F-4D97-AF65-F5344CB8AC3E}">
        <p14:creationId xmlns:p14="http://schemas.microsoft.com/office/powerpoint/2010/main" val="40155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14D9-214B-4F9F-482F-E687FBD4C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5E6728-FE6F-A5AC-11AE-E11C408815D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26A0B9-23F6-DA42-8CA8-229E14A427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7021313"/>
          </a:xfrm>
          <a:prstGeom prst="rect">
            <a:avLst/>
          </a:prstGeom>
          <a:noFill/>
          <a:ln>
            <a:noFill/>
          </a:ln>
        </p:spPr>
      </p:pic>
    </p:spTree>
    <p:extLst>
      <p:ext uri="{BB962C8B-B14F-4D97-AF65-F5344CB8AC3E}">
        <p14:creationId xmlns:p14="http://schemas.microsoft.com/office/powerpoint/2010/main" val="81489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F4A6-BFB2-5A7C-F772-CFBD4EF07FCC}"/>
              </a:ext>
            </a:extLst>
          </p:cNvPr>
          <p:cNvSpPr>
            <a:spLocks noGrp="1"/>
          </p:cNvSpPr>
          <p:nvPr>
            <p:ph type="title"/>
          </p:nvPr>
        </p:nvSpPr>
        <p:spPr>
          <a:xfrm>
            <a:off x="0" y="365125"/>
            <a:ext cx="12192000" cy="884941"/>
          </a:xfrm>
        </p:spPr>
        <p:txBody>
          <a:bodyPr/>
          <a:lstStyle/>
          <a:p>
            <a:pPr algn="ctr"/>
            <a:r>
              <a:rPr lang="en-US" sz="4400" dirty="0">
                <a:solidFill>
                  <a:srgbClr val="000000"/>
                </a:solidFill>
                <a:effectLst/>
                <a:latin typeface="Aptos Display" panose="020B0004020202020204" pitchFamily="34"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German Wine History</a:t>
            </a:r>
            <a:endParaRPr lang="en-US"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A63D9A4-CF43-C2E6-3AA8-A02287BD187A}"/>
              </a:ext>
            </a:extLst>
          </p:cNvPr>
          <p:cNvSpPr>
            <a:spLocks noGrp="1"/>
          </p:cNvSpPr>
          <p:nvPr>
            <p:ph idx="1"/>
          </p:nvPr>
        </p:nvSpPr>
        <p:spPr>
          <a:xfrm>
            <a:off x="185195" y="1250067"/>
            <a:ext cx="11806177" cy="2813934"/>
          </a:xfrm>
        </p:spPr>
        <p:txBody>
          <a:bodyPr/>
          <a:lstStyle/>
          <a:p>
            <a:pPr marL="0" marR="0"/>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Historically with the arrival of the Romans in the first century AD, who recognized the potential of the Mosel's unique microclimate for viticulture. With their expertise in vine cultivation and winemaking, they transformed these verdant slopes into thriving vineyards, introducing grape varieties that would shape the region’s winemaking legacy for centuries to come.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A map of the roman empire&#10;&#10;Description automatically generated">
            <a:extLst>
              <a:ext uri="{FF2B5EF4-FFF2-40B4-BE49-F238E27FC236}">
                <a16:creationId xmlns:a16="http://schemas.microsoft.com/office/drawing/2014/main" id="{8C73773C-6FBB-9CAD-861C-64E404888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3466"/>
            <a:ext cx="7319701" cy="3674534"/>
          </a:xfrm>
          <a:prstGeom prst="rect">
            <a:avLst/>
          </a:prstGeom>
        </p:spPr>
      </p:pic>
      <p:sp>
        <p:nvSpPr>
          <p:cNvPr id="7" name="TextBox 6">
            <a:extLst>
              <a:ext uri="{FF2B5EF4-FFF2-40B4-BE49-F238E27FC236}">
                <a16:creationId xmlns:a16="http://schemas.microsoft.com/office/drawing/2014/main" id="{998CF66D-04D5-BFC1-2232-4F77C11AC730}"/>
              </a:ext>
            </a:extLst>
          </p:cNvPr>
          <p:cNvSpPr txBox="1"/>
          <p:nvPr/>
        </p:nvSpPr>
        <p:spPr>
          <a:xfrm>
            <a:off x="7319702" y="3183467"/>
            <a:ext cx="4671670" cy="341632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Throughout the Middle Ages, it was the monastic orders that preserved and expanded the art of winemaking in the Mosel valley. </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Monks meticulously tended to the vines, refining techniques passed down through generations and elevating winemaking to a sacred craft.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8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761800" y="275864"/>
            <a:ext cx="5334197" cy="800581"/>
          </a:xfrm>
        </p:spPr>
        <p:txBody>
          <a:bodyPr anchor="ct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Historic Legacy</a:t>
            </a:r>
            <a:endParaRPr lang="en-US"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A74E5077-C648-3A02-AC21-5BF098BB5188}"/>
              </a:ext>
            </a:extLst>
          </p:cNvPr>
          <p:cNvSpPr>
            <a:spLocks noGrp="1"/>
          </p:cNvSpPr>
          <p:nvPr>
            <p:ph idx="1"/>
          </p:nvPr>
        </p:nvSpPr>
        <p:spPr>
          <a:xfrm>
            <a:off x="158044" y="1076446"/>
            <a:ext cx="7044266" cy="5629154"/>
          </a:xfrm>
        </p:spPr>
        <p:txBody>
          <a:bodyPr anchor="t">
            <a:normAutofit lnSpcReduction="10000"/>
          </a:bodyPr>
          <a:lstStyle/>
          <a:p>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It is believed that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viticulture</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was brought to this area by the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Romans</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who planted vineyards along the Mosel and the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Rhine</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to have a local source of wine for their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garrisons</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p>
          <a:p>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cost of transporting wine up from the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Italian Peninsula</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or across the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Vosges Mountains</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and the Roman vineyards in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Gaul</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was very high and impractical. The Romans considered creating a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canal</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between the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Saône</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and the Rhine rivers before ultimately deciding to plant vines in the area. </a:t>
            </a: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Trier</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was a major Roman outpost founded 16 BC, and it is likely that the first Mosel vineyards were planted in the surrounding hillsides sometime in the 2nd century. Viticulture was certainly flourishing in the area by the 4th century when the Roman poet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Ausonius</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wrote a poem about the beauty of the land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harvest</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time.</a:t>
            </a:r>
          </a:p>
          <a:p>
            <a:endParaRPr lang="en-US" sz="1300" dirty="0"/>
          </a:p>
        </p:txBody>
      </p:sp>
      <p:pic>
        <p:nvPicPr>
          <p:cNvPr id="11" name="Picture 10" descr="A stone building with grass growing on the side&#10;&#10;Description automatically generated">
            <a:extLst>
              <a:ext uri="{FF2B5EF4-FFF2-40B4-BE49-F238E27FC236}">
                <a16:creationId xmlns:a16="http://schemas.microsoft.com/office/drawing/2014/main" id="{0BD3F472-2458-30B5-C8B7-2801C9054540}"/>
              </a:ext>
            </a:extLst>
          </p:cNvPr>
          <p:cNvPicPr>
            <a:picLocks noChangeAspect="1"/>
          </p:cNvPicPr>
          <p:nvPr/>
        </p:nvPicPr>
        <p:blipFill rotWithShape="1">
          <a:blip r:embed="rId2">
            <a:extLst>
              <a:ext uri="{28A0092B-C50C-407E-A947-70E740481C1C}">
                <a14:useLocalDpi xmlns:a14="http://schemas.microsoft.com/office/drawing/2010/main" val="0"/>
              </a:ext>
            </a:extLst>
          </a:blip>
          <a:srcRect l="25929" t="-1" r="19589" b="-1"/>
          <a:stretch/>
        </p:blipFill>
        <p:spPr>
          <a:xfrm>
            <a:off x="7202311" y="-10886"/>
            <a:ext cx="4989690"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203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1"/>
            <a:ext cx="12188951" cy="1223054"/>
          </a:xfrm>
        </p:spPr>
        <p:txBody>
          <a:bodyPr>
            <a:normAutofit/>
          </a:bodyPr>
          <a:lstStyle/>
          <a:p>
            <a:pPr algn="ct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Wine History</a:t>
            </a:r>
            <a:endParaRPr lang="en-US" sz="4000" dirty="0">
              <a:latin typeface="Times New Roman" panose="02020603050405020304" pitchFamily="18" charset="0"/>
              <a:cs typeface="Times New Roman" panose="02020603050405020304" pitchFamily="18" charset="0"/>
            </a:endParaRPr>
          </a:p>
        </p:txBody>
      </p:sp>
      <p:pic>
        <p:nvPicPr>
          <p:cNvPr id="4" name="Picture 3" descr="THANK THE ROMANS FOR YOUR WINE">
            <a:extLst>
              <a:ext uri="{FF2B5EF4-FFF2-40B4-BE49-F238E27FC236}">
                <a16:creationId xmlns:a16="http://schemas.microsoft.com/office/drawing/2014/main" id="{969824A8-79C7-841E-74CF-8237F7E91F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5480" y="2526632"/>
            <a:ext cx="4193469" cy="4331368"/>
          </a:xfrm>
          <a:prstGeom prst="rect">
            <a:avLst/>
          </a:prstGeom>
          <a:noFill/>
          <a:ln>
            <a:noFill/>
          </a:ln>
        </p:spPr>
      </p:pic>
      <p:sp>
        <p:nvSpPr>
          <p:cNvPr id="8" name="TextBox 7">
            <a:extLst>
              <a:ext uri="{FF2B5EF4-FFF2-40B4-BE49-F238E27FC236}">
                <a16:creationId xmlns:a16="http://schemas.microsoft.com/office/drawing/2014/main" id="{EC73759A-525C-B32A-0EDA-63B6DD81E9EB}"/>
              </a:ext>
            </a:extLst>
          </p:cNvPr>
          <p:cNvSpPr txBox="1"/>
          <p:nvPr/>
        </p:nvSpPr>
        <p:spPr>
          <a:xfrm>
            <a:off x="434096" y="1223053"/>
            <a:ext cx="11754853" cy="489364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Mosel wine region boasts a rich winemaking heritage dating back to Roman times when vineyards were first planted along the riverbanks. </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 the centuries, monks and vintners meticulously tended the vines, refining their craft and elevating Mosel wines to international acclaim. </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Today, many family-owned estates continue this tradition,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blending age-old techniques with modern innovation to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produce wines of  unparalleled quality and finesse. </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the centuries passed, the Mosel wine trade flourished,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fueled by the region's reputation for producing some of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Europe's finest wines. </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Merchants from far and wide flocked to bustling market-</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places, eager to procure casks of Riesling and other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coveted varietals from the Mosel's cellars.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4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205140"/>
            <a:ext cx="12188951" cy="741186"/>
          </a:xfrm>
        </p:spPr>
        <p:txBody>
          <a:bodyP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Wine History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20F312F-D6CA-FA71-9289-99EC866F90C2}"/>
              </a:ext>
            </a:extLst>
          </p:cNvPr>
          <p:cNvSpPr txBox="1"/>
          <p:nvPr/>
        </p:nvSpPr>
        <p:spPr>
          <a:xfrm>
            <a:off x="4500420" y="1151466"/>
            <a:ext cx="7421504" cy="5632311"/>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 the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Middle Ages</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villages sprung up that were centered on the region's wine industry. </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These "wine villages", known as </a:t>
            </a:r>
            <a:r>
              <a:rPr lang="en-US" sz="2400" i="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Winzerdörfer</a:t>
            </a:r>
            <a:r>
              <a:rPr lang="en-US" sz="2400" i="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included paths from the town center up to the area's vineyards. </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the center was a community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wine cellar</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where all the area's growers could store their wines. Probably most well-known among the </a:t>
            </a:r>
            <a:r>
              <a:rPr lang="en-US" sz="2400" i="1"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Winzerdörfer</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was the village of </a:t>
            </a:r>
            <a:r>
              <a:rPr lang="en-US"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Bernkastel</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which was granted town rights in 1291.</a:t>
            </a:r>
            <a:r>
              <a:rPr lang="en-US" sz="2400" baseline="300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 1435 when Count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Johann IV</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of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Katzenelnbogen</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planted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Riesling</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in the nearby town of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Rüsselsheim</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the first time he owned vineyards in </a:t>
            </a:r>
            <a:r>
              <a:rPr lang="en-US"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Winningen</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like </a:t>
            </a:r>
            <a:r>
              <a:rPr lang="en-US" sz="2400" i="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a:t>
            </a:r>
            <a:r>
              <a:rPr lang="en-US" sz="2400" i="1"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Destil</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in </a:t>
            </a:r>
            <a:r>
              <a:rPr lang="en-US"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Burgen</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Kochem</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one half of the city and many vineyards more along the Mosel. </a:t>
            </a:r>
            <a:b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5" name="Picture 4" descr="Johann IV von Katzenelnbogen (1363-1444) - Find a Grave Memorial">
            <a:extLst>
              <a:ext uri="{FF2B5EF4-FFF2-40B4-BE49-F238E27FC236}">
                <a16:creationId xmlns:a16="http://schemas.microsoft.com/office/drawing/2014/main" id="{30302437-1800-F6B0-738D-2E35EA4659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151466"/>
            <a:ext cx="4500421" cy="5706534"/>
          </a:xfrm>
          <a:prstGeom prst="rect">
            <a:avLst/>
          </a:prstGeom>
          <a:noFill/>
          <a:ln>
            <a:noFill/>
          </a:ln>
        </p:spPr>
      </p:pic>
    </p:spTree>
    <p:extLst>
      <p:ext uri="{BB962C8B-B14F-4D97-AF65-F5344CB8AC3E}">
        <p14:creationId xmlns:p14="http://schemas.microsoft.com/office/powerpoint/2010/main" val="10967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205140"/>
            <a:ext cx="12188951" cy="741186"/>
          </a:xfrm>
        </p:spPr>
        <p:txBody>
          <a:bodyP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Wine History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657FC94-727F-0B81-A506-4D445EA7E3D4}"/>
              </a:ext>
            </a:extLst>
          </p:cNvPr>
          <p:cNvSpPr txBox="1"/>
          <p:nvPr/>
        </p:nvSpPr>
        <p:spPr>
          <a:xfrm>
            <a:off x="331807" y="999827"/>
            <a:ext cx="11689335" cy="6001643"/>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To create more suitable land for vineyards, </a:t>
            </a:r>
            <a:b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vineyard owners in the 16th century used </a:t>
            </a:r>
            <a:b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explosives to break up the vertical spurs of </a:t>
            </a:r>
            <a:b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rock along the rivers.</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However, the 19th century brought both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triumph and tribulation to the Mosel valley,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due to wars and conflicts that ravaged the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landscape, while the scourge of phylloxera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devastated vineyards across Europe. Amid the turmoil, the resilient spirit of the Mosel winemakers endured, as they rebuilt their vineyards and revitalized their traditions.</a:t>
            </a:r>
          </a:p>
          <a:p>
            <a:pPr marL="342900" indent="-342900">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the 1850s, wine-makers in the Mosel had discovered the benefits of chaptalization in helping to compensate for bad weather vintages and under ripened grapes. </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Chaptalization and acidification are two such methods of tweaking the winemaking process to ensure a better final product. More specifically, these techniques involve adding something to the mix: whether that be sugar (chaptalization) or acid (acidification).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effectLst/>
              <a:latin typeface="Aptos Display" panose="020B0004020202020204" pitchFamily="34" charset="0"/>
              <a:ea typeface="Times New Roman" panose="02020603050405020304" pitchFamily="18" charset="0"/>
            </a:endParaRPr>
          </a:p>
        </p:txBody>
      </p:sp>
      <p:pic>
        <p:nvPicPr>
          <p:cNvPr id="7" name="Picture 6" descr="A close up of grapes&#10;&#10;Description automatically generated">
            <a:extLst>
              <a:ext uri="{FF2B5EF4-FFF2-40B4-BE49-F238E27FC236}">
                <a16:creationId xmlns:a16="http://schemas.microsoft.com/office/drawing/2014/main" id="{AB1BAD21-2658-43F0-01BC-4337D7F38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310" y="999827"/>
            <a:ext cx="5824832" cy="2912416"/>
          </a:xfrm>
          <a:prstGeom prst="rect">
            <a:avLst/>
          </a:prstGeom>
        </p:spPr>
      </p:pic>
    </p:spTree>
    <p:extLst>
      <p:ext uri="{BB962C8B-B14F-4D97-AF65-F5344CB8AC3E}">
        <p14:creationId xmlns:p14="http://schemas.microsoft.com/office/powerpoint/2010/main" val="290867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453</TotalTime>
  <Words>2298</Words>
  <Application>Microsoft Office PowerPoint</Application>
  <PresentationFormat>Widescreen</PresentationFormat>
  <Paragraphs>93</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Times New Roman</vt:lpstr>
      <vt:lpstr>Office Theme</vt:lpstr>
      <vt:lpstr>Exploring the Rhine and Mosel Wine Region With  Marc Silver</vt:lpstr>
      <vt:lpstr> German Wine Regions</vt:lpstr>
      <vt:lpstr>PowerPoint Presentation</vt:lpstr>
      <vt:lpstr>PowerPoint Presentation</vt:lpstr>
      <vt:lpstr> German Wine History</vt:lpstr>
      <vt:lpstr>Historic Legacy</vt:lpstr>
      <vt:lpstr>Wine History</vt:lpstr>
      <vt:lpstr>Wine History Cont.</vt:lpstr>
      <vt:lpstr>Wine History Cont.</vt:lpstr>
      <vt:lpstr>Wine History Cont.</vt:lpstr>
      <vt:lpstr>A Tapestry of Terroir</vt:lpstr>
      <vt:lpstr>Riesling Reigns Supreme</vt:lpstr>
      <vt:lpstr>Beyond Riesling</vt:lpstr>
      <vt:lpstr>PowerPoint Presentation</vt:lpstr>
      <vt:lpstr>Beyond Riesling</vt:lpstr>
      <vt:lpstr>Vineyard Marvels</vt:lpstr>
      <vt:lpstr>Climate and Geography</vt:lpstr>
      <vt:lpstr>Climate</vt:lpstr>
      <vt:lpstr>Cultural Charm</vt:lpstr>
      <vt:lpstr>Conclusion</vt:lpstr>
      <vt:lpstr>Thankyou for Coming!</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Enchanting Mosel Wine Region With  Marc Silver</dc:title>
  <dc:creator>Marc Silver</dc:creator>
  <cp:lastModifiedBy>Marc Silver</cp:lastModifiedBy>
  <cp:revision>39</cp:revision>
  <dcterms:created xsi:type="dcterms:W3CDTF">2024-04-24T01:03:46Z</dcterms:created>
  <dcterms:modified xsi:type="dcterms:W3CDTF">2026-01-04T20:04:47Z</dcterms:modified>
</cp:coreProperties>
</file>