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6000" autoAdjust="0"/>
  </p:normalViewPr>
  <p:slideViewPr>
    <p:cSldViewPr snapToGrid="0" showGuides="1">
      <p:cViewPr varScale="1">
        <p:scale>
          <a:sx n="65" d="100"/>
          <a:sy n="65" d="100"/>
        </p:scale>
        <p:origin x="145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7ED93-D0B3-4C23-AB78-5D693D3F3D1A}" type="datetimeFigureOut">
              <a:rPr lang="en-US" smtClean="0"/>
              <a:t>12/31/2025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6FD6B4-90E0-4ACA-AE1B-4BDC770C5C59}" type="slidenum">
              <a:rPr lang="en-US" smtClean="0"/>
              <a:t>‹#›</a:t>
            </a:fld>
            <a:endParaRPr lang="en-US"/>
          </a:p>
        </p:txBody>
      </p:sp>
    </p:spTree>
    <p:extLst>
      <p:ext uri="{BB962C8B-B14F-4D97-AF65-F5344CB8AC3E}">
        <p14:creationId xmlns:p14="http://schemas.microsoft.com/office/powerpoint/2010/main" val="1011052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U.S. Walker Commission, found the river shallow in long stretches, split into multiple shifting channels in others, and constantly burdened by sediment washed down from the interior. Tropical rainfall moved enormous amounts of silt every year, reshaping the river faster than dredging could stabilize it.</a:t>
            </a:r>
            <a:endParaRPr lang="en-US" dirty="0"/>
          </a:p>
        </p:txBody>
      </p:sp>
      <p:sp>
        <p:nvSpPr>
          <p:cNvPr id="4" name="Slide Number Placeholder 3"/>
          <p:cNvSpPr>
            <a:spLocks noGrp="1"/>
          </p:cNvSpPr>
          <p:nvPr>
            <p:ph type="sldNum" sz="quarter" idx="5"/>
          </p:nvPr>
        </p:nvSpPr>
        <p:spPr/>
        <p:txBody>
          <a:bodyPr/>
          <a:lstStyle/>
          <a:p>
            <a:fld id="{036FD6B4-90E0-4ACA-AE1B-4BDC770C5C59}" type="slidenum">
              <a:rPr lang="en-US" smtClean="0"/>
              <a:t>3</a:t>
            </a:fld>
            <a:endParaRPr lang="en-US"/>
          </a:p>
        </p:txBody>
      </p:sp>
    </p:spTree>
    <p:extLst>
      <p:ext uri="{BB962C8B-B14F-4D97-AF65-F5344CB8AC3E}">
        <p14:creationId xmlns:p14="http://schemas.microsoft.com/office/powerpoint/2010/main" val="260385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A0258-43E7-E052-5E34-EA3251C0A6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673C9-770E-9028-A8DD-E522A7CA05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33A827-D129-6E01-1E13-D2076C69EB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5BACD2-0035-2275-6656-C8E4F26AF27E}"/>
              </a:ext>
            </a:extLst>
          </p:cNvPr>
          <p:cNvSpPr>
            <a:spLocks noGrp="1"/>
          </p:cNvSpPr>
          <p:nvPr>
            <p:ph type="sldNum" sz="quarter" idx="5"/>
          </p:nvPr>
        </p:nvSpPr>
        <p:spPr/>
        <p:txBody>
          <a:bodyPr/>
          <a:lstStyle/>
          <a:p>
            <a:fld id="{036FD6B4-90E0-4ACA-AE1B-4BDC770C5C59}" type="slidenum">
              <a:rPr lang="en-US" smtClean="0"/>
              <a:t>4</a:t>
            </a:fld>
            <a:endParaRPr lang="en-US"/>
          </a:p>
        </p:txBody>
      </p:sp>
    </p:spTree>
    <p:extLst>
      <p:ext uri="{BB962C8B-B14F-4D97-AF65-F5344CB8AC3E}">
        <p14:creationId xmlns:p14="http://schemas.microsoft.com/office/powerpoint/2010/main" val="354447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EE0E3-ACEB-5EBC-F480-D0DE3EC3AE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17663-B315-AD36-D03B-0E498E4078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387222-A953-9178-8A64-5854740B0D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BA751C-6C9D-6956-1676-59F3BE76A960}"/>
              </a:ext>
            </a:extLst>
          </p:cNvPr>
          <p:cNvSpPr>
            <a:spLocks noGrp="1"/>
          </p:cNvSpPr>
          <p:nvPr>
            <p:ph type="sldNum" sz="quarter" idx="5"/>
          </p:nvPr>
        </p:nvSpPr>
        <p:spPr/>
        <p:txBody>
          <a:bodyPr/>
          <a:lstStyle/>
          <a:p>
            <a:fld id="{036FD6B4-90E0-4ACA-AE1B-4BDC770C5C59}" type="slidenum">
              <a:rPr lang="en-US" smtClean="0"/>
              <a:t>5</a:t>
            </a:fld>
            <a:endParaRPr lang="en-US"/>
          </a:p>
        </p:txBody>
      </p:sp>
    </p:spTree>
    <p:extLst>
      <p:ext uri="{BB962C8B-B14F-4D97-AF65-F5344CB8AC3E}">
        <p14:creationId xmlns:p14="http://schemas.microsoft.com/office/powerpoint/2010/main" val="111157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D15BE-4501-949A-3F50-2507C6329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ED5EFC-5853-3882-FE0E-5AC5C05A6F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717F2D-D662-93D2-481D-08BF09E0F48F}"/>
              </a:ext>
            </a:extLst>
          </p:cNvPr>
          <p:cNvSpPr>
            <a:spLocks noGrp="1"/>
          </p:cNvSpPr>
          <p:nvPr>
            <p:ph type="body" idx="1"/>
          </p:nvPr>
        </p:nvSpPr>
        <p:spPr/>
        <p:txBody>
          <a:bodyPr/>
          <a:lstStyle/>
          <a:p>
            <a:r>
              <a:rPr lang="en-US" sz="1200" kern="1200" dirty="0" err="1">
                <a:solidFill>
                  <a:schemeClr val="tx1"/>
                </a:solidFill>
                <a:effectLst/>
                <a:latin typeface="+mn-lt"/>
                <a:ea typeface="+mn-ea"/>
                <a:cs typeface="+mn-cs"/>
              </a:rPr>
              <a:t>Momotombo</a:t>
            </a:r>
            <a:r>
              <a:rPr lang="en-US" dirty="0"/>
              <a:t> </a:t>
            </a:r>
            <a:r>
              <a:rPr lang="en-US" dirty="0" err="1"/>
              <a:t>Valcano</a:t>
            </a:r>
            <a:endParaRPr lang="en-US" dirty="0"/>
          </a:p>
        </p:txBody>
      </p:sp>
      <p:sp>
        <p:nvSpPr>
          <p:cNvPr id="4" name="Slide Number Placeholder 3">
            <a:extLst>
              <a:ext uri="{FF2B5EF4-FFF2-40B4-BE49-F238E27FC236}">
                <a16:creationId xmlns:a16="http://schemas.microsoft.com/office/drawing/2014/main" id="{B1D57F5D-A4DB-82D7-CBE2-EC14855F2A9C}"/>
              </a:ext>
            </a:extLst>
          </p:cNvPr>
          <p:cNvSpPr>
            <a:spLocks noGrp="1"/>
          </p:cNvSpPr>
          <p:nvPr>
            <p:ph type="sldNum" sz="quarter" idx="5"/>
          </p:nvPr>
        </p:nvSpPr>
        <p:spPr/>
        <p:txBody>
          <a:bodyPr/>
          <a:lstStyle/>
          <a:p>
            <a:fld id="{036FD6B4-90E0-4ACA-AE1B-4BDC770C5C59}" type="slidenum">
              <a:rPr lang="en-US" smtClean="0"/>
              <a:t>6</a:t>
            </a:fld>
            <a:endParaRPr lang="en-US"/>
          </a:p>
        </p:txBody>
      </p:sp>
    </p:spTree>
    <p:extLst>
      <p:ext uri="{BB962C8B-B14F-4D97-AF65-F5344CB8AC3E}">
        <p14:creationId xmlns:p14="http://schemas.microsoft.com/office/powerpoint/2010/main" val="237994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F5A74-67FC-495D-A544-12D800A20F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90A05-8418-CCDF-8127-BDD1F688E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0151E5-CFB6-0189-ED36-3DC3CFB619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F1C4EE-263D-3F92-FBC7-451D22D2E132}"/>
              </a:ext>
            </a:extLst>
          </p:cNvPr>
          <p:cNvSpPr>
            <a:spLocks noGrp="1"/>
          </p:cNvSpPr>
          <p:nvPr>
            <p:ph type="sldNum" sz="quarter" idx="5"/>
          </p:nvPr>
        </p:nvSpPr>
        <p:spPr/>
        <p:txBody>
          <a:bodyPr/>
          <a:lstStyle/>
          <a:p>
            <a:fld id="{036FD6B4-90E0-4ACA-AE1B-4BDC770C5C59}" type="slidenum">
              <a:rPr lang="en-US" smtClean="0"/>
              <a:t>7</a:t>
            </a:fld>
            <a:endParaRPr lang="en-US"/>
          </a:p>
        </p:txBody>
      </p:sp>
    </p:spTree>
    <p:extLst>
      <p:ext uri="{BB962C8B-B14F-4D97-AF65-F5344CB8AC3E}">
        <p14:creationId xmlns:p14="http://schemas.microsoft.com/office/powerpoint/2010/main" val="2303300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9B8B4-0309-248A-4C5A-4894B6FA7D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F9B62-2247-2D4F-2CDD-C7FA3D2771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626EDE-BD30-4937-3853-29DD65E1A2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260514-ADFB-FB78-2E98-1A590D587F51}"/>
              </a:ext>
            </a:extLst>
          </p:cNvPr>
          <p:cNvSpPr>
            <a:spLocks noGrp="1"/>
          </p:cNvSpPr>
          <p:nvPr>
            <p:ph type="sldNum" sz="quarter" idx="5"/>
          </p:nvPr>
        </p:nvSpPr>
        <p:spPr/>
        <p:txBody>
          <a:bodyPr/>
          <a:lstStyle/>
          <a:p>
            <a:fld id="{036FD6B4-90E0-4ACA-AE1B-4BDC770C5C59}" type="slidenum">
              <a:rPr lang="en-US" smtClean="0"/>
              <a:t>8</a:t>
            </a:fld>
            <a:endParaRPr lang="en-US"/>
          </a:p>
        </p:txBody>
      </p:sp>
    </p:spTree>
    <p:extLst>
      <p:ext uri="{BB962C8B-B14F-4D97-AF65-F5344CB8AC3E}">
        <p14:creationId xmlns:p14="http://schemas.microsoft.com/office/powerpoint/2010/main" val="2803107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F6DE6-C515-B3D2-C876-01F560588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C55532-385D-DC4A-90B7-23980BB32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EE045-6854-27C7-1ABB-1A3421C22E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008FE0-7D20-04A2-5069-8162F6D37EF9}"/>
              </a:ext>
            </a:extLst>
          </p:cNvPr>
          <p:cNvSpPr>
            <a:spLocks noGrp="1"/>
          </p:cNvSpPr>
          <p:nvPr>
            <p:ph type="sldNum" sz="quarter" idx="5"/>
          </p:nvPr>
        </p:nvSpPr>
        <p:spPr/>
        <p:txBody>
          <a:bodyPr/>
          <a:lstStyle/>
          <a:p>
            <a:fld id="{036FD6B4-90E0-4ACA-AE1B-4BDC770C5C59}" type="slidenum">
              <a:rPr lang="en-US" smtClean="0"/>
              <a:t>9</a:t>
            </a:fld>
            <a:endParaRPr lang="en-US"/>
          </a:p>
        </p:txBody>
      </p:sp>
    </p:spTree>
    <p:extLst>
      <p:ext uri="{BB962C8B-B14F-4D97-AF65-F5344CB8AC3E}">
        <p14:creationId xmlns:p14="http://schemas.microsoft.com/office/powerpoint/2010/main" val="475237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1B368-F9CA-BD06-2158-09E46A452F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57B807-059C-F241-571D-82265B9CE7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467C09-99F2-2C1F-5D45-59AFC9CE0E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39E3E9-E0DF-82C4-989D-83D9D3F43115}"/>
              </a:ext>
            </a:extLst>
          </p:cNvPr>
          <p:cNvSpPr>
            <a:spLocks noGrp="1"/>
          </p:cNvSpPr>
          <p:nvPr>
            <p:ph type="sldNum" sz="quarter" idx="5"/>
          </p:nvPr>
        </p:nvSpPr>
        <p:spPr/>
        <p:txBody>
          <a:bodyPr/>
          <a:lstStyle/>
          <a:p>
            <a:fld id="{036FD6B4-90E0-4ACA-AE1B-4BDC770C5C59}" type="slidenum">
              <a:rPr lang="en-US" smtClean="0"/>
              <a:t>10</a:t>
            </a:fld>
            <a:endParaRPr lang="en-US"/>
          </a:p>
        </p:txBody>
      </p:sp>
    </p:spTree>
    <p:extLst>
      <p:ext uri="{BB962C8B-B14F-4D97-AF65-F5344CB8AC3E}">
        <p14:creationId xmlns:p14="http://schemas.microsoft.com/office/powerpoint/2010/main" val="233354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60AFA-1269-F899-252B-76CE37434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6B867-C130-ADCF-C808-74DA2D1B4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A380EA-3A34-4DDA-B367-FD3A962706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A5B61C-15E5-4F78-E1AD-F6AAC245EE34}"/>
              </a:ext>
            </a:extLst>
          </p:cNvPr>
          <p:cNvSpPr>
            <a:spLocks noGrp="1"/>
          </p:cNvSpPr>
          <p:nvPr>
            <p:ph type="sldNum" sz="quarter" idx="5"/>
          </p:nvPr>
        </p:nvSpPr>
        <p:spPr/>
        <p:txBody>
          <a:bodyPr/>
          <a:lstStyle/>
          <a:p>
            <a:fld id="{036FD6B4-90E0-4ACA-AE1B-4BDC770C5C59}" type="slidenum">
              <a:rPr lang="en-US" smtClean="0"/>
              <a:t>11</a:t>
            </a:fld>
            <a:endParaRPr lang="en-US"/>
          </a:p>
        </p:txBody>
      </p:sp>
    </p:spTree>
    <p:extLst>
      <p:ext uri="{BB962C8B-B14F-4D97-AF65-F5344CB8AC3E}">
        <p14:creationId xmlns:p14="http://schemas.microsoft.com/office/powerpoint/2010/main" val="40007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554C1-73FB-0C82-23D6-F601561453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F5E871-A5C1-EEEF-E2EE-C8516073A9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884623-BB07-106E-3A2F-BE99F7DF1602}"/>
              </a:ext>
            </a:extLst>
          </p:cNvPr>
          <p:cNvSpPr>
            <a:spLocks noGrp="1"/>
          </p:cNvSpPr>
          <p:nvPr>
            <p:ph type="dt" sz="half" idx="10"/>
          </p:nvPr>
        </p:nvSpPr>
        <p:spPr/>
        <p:txBody>
          <a:bodyPr/>
          <a:lstStyle/>
          <a:p>
            <a:fld id="{F6D95A6B-51E3-4F1A-9435-5B7A48EB51FD}" type="datetimeFigureOut">
              <a:rPr lang="en-US" smtClean="0"/>
              <a:t>12/31/2025</a:t>
            </a:fld>
            <a:endParaRPr lang="en-US"/>
          </a:p>
        </p:txBody>
      </p:sp>
      <p:sp>
        <p:nvSpPr>
          <p:cNvPr id="5" name="Footer Placeholder 4">
            <a:extLst>
              <a:ext uri="{FF2B5EF4-FFF2-40B4-BE49-F238E27FC236}">
                <a16:creationId xmlns:a16="http://schemas.microsoft.com/office/drawing/2014/main" id="{501017CF-C9CA-9AF8-A30B-765A480C8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A4B72-A6DE-2455-C66D-6620273857AA}"/>
              </a:ext>
            </a:extLst>
          </p:cNvPr>
          <p:cNvSpPr>
            <a:spLocks noGrp="1"/>
          </p:cNvSpPr>
          <p:nvPr>
            <p:ph type="sldNum" sz="quarter" idx="12"/>
          </p:nvPr>
        </p:nvSpPr>
        <p:spPr/>
        <p:txBody>
          <a:bodyPr/>
          <a:lstStyle/>
          <a:p>
            <a:fld id="{B3392D89-A64E-4819-AAFE-422C9E561FB5}" type="slidenum">
              <a:rPr lang="en-US" smtClean="0"/>
              <a:t>‹#›</a:t>
            </a:fld>
            <a:endParaRPr lang="en-US"/>
          </a:p>
        </p:txBody>
      </p:sp>
    </p:spTree>
    <p:extLst>
      <p:ext uri="{BB962C8B-B14F-4D97-AF65-F5344CB8AC3E}">
        <p14:creationId xmlns:p14="http://schemas.microsoft.com/office/powerpoint/2010/main" val="163217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3649C-C75E-2ECC-1F92-051402C2E3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6E0BD4-6E8D-418F-324A-1328F71E85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638AE-CB0A-A7B9-35CE-7CF440BA0E2D}"/>
              </a:ext>
            </a:extLst>
          </p:cNvPr>
          <p:cNvSpPr>
            <a:spLocks noGrp="1"/>
          </p:cNvSpPr>
          <p:nvPr>
            <p:ph type="dt" sz="half" idx="10"/>
          </p:nvPr>
        </p:nvSpPr>
        <p:spPr/>
        <p:txBody>
          <a:bodyPr/>
          <a:lstStyle/>
          <a:p>
            <a:fld id="{F6D95A6B-51E3-4F1A-9435-5B7A48EB51FD}" type="datetimeFigureOut">
              <a:rPr lang="en-US" smtClean="0"/>
              <a:t>12/31/2025</a:t>
            </a:fld>
            <a:endParaRPr lang="en-US"/>
          </a:p>
        </p:txBody>
      </p:sp>
      <p:sp>
        <p:nvSpPr>
          <p:cNvPr id="5" name="Footer Placeholder 4">
            <a:extLst>
              <a:ext uri="{FF2B5EF4-FFF2-40B4-BE49-F238E27FC236}">
                <a16:creationId xmlns:a16="http://schemas.microsoft.com/office/drawing/2014/main" id="{C2DD7F87-9D3B-0788-3813-C42098F30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963EF-68DA-FE32-739D-37DA6092FAB9}"/>
              </a:ext>
            </a:extLst>
          </p:cNvPr>
          <p:cNvSpPr>
            <a:spLocks noGrp="1"/>
          </p:cNvSpPr>
          <p:nvPr>
            <p:ph type="sldNum" sz="quarter" idx="12"/>
          </p:nvPr>
        </p:nvSpPr>
        <p:spPr/>
        <p:txBody>
          <a:bodyPr/>
          <a:lstStyle/>
          <a:p>
            <a:fld id="{B3392D89-A64E-4819-AAFE-422C9E561FB5}" type="slidenum">
              <a:rPr lang="en-US" smtClean="0"/>
              <a:t>‹#›</a:t>
            </a:fld>
            <a:endParaRPr lang="en-US"/>
          </a:p>
        </p:txBody>
      </p:sp>
    </p:spTree>
    <p:extLst>
      <p:ext uri="{BB962C8B-B14F-4D97-AF65-F5344CB8AC3E}">
        <p14:creationId xmlns:p14="http://schemas.microsoft.com/office/powerpoint/2010/main" val="13778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445CF3-A922-1BAF-E75C-E77C37CE30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D76454-A4E0-0459-1E82-8B2DEF3750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02AD46-9952-FF7D-267F-27574F8BBF66}"/>
              </a:ext>
            </a:extLst>
          </p:cNvPr>
          <p:cNvSpPr>
            <a:spLocks noGrp="1"/>
          </p:cNvSpPr>
          <p:nvPr>
            <p:ph type="dt" sz="half" idx="10"/>
          </p:nvPr>
        </p:nvSpPr>
        <p:spPr/>
        <p:txBody>
          <a:bodyPr/>
          <a:lstStyle/>
          <a:p>
            <a:fld id="{F6D95A6B-51E3-4F1A-9435-5B7A48EB51FD}" type="datetimeFigureOut">
              <a:rPr lang="en-US" smtClean="0"/>
              <a:t>12/31/2025</a:t>
            </a:fld>
            <a:endParaRPr lang="en-US"/>
          </a:p>
        </p:txBody>
      </p:sp>
      <p:sp>
        <p:nvSpPr>
          <p:cNvPr id="5" name="Footer Placeholder 4">
            <a:extLst>
              <a:ext uri="{FF2B5EF4-FFF2-40B4-BE49-F238E27FC236}">
                <a16:creationId xmlns:a16="http://schemas.microsoft.com/office/drawing/2014/main" id="{11AAA98F-C02F-EAF2-CAB0-DB8EA3395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5B2F8-4F43-A475-3750-2F864C6D4CDE}"/>
              </a:ext>
            </a:extLst>
          </p:cNvPr>
          <p:cNvSpPr>
            <a:spLocks noGrp="1"/>
          </p:cNvSpPr>
          <p:nvPr>
            <p:ph type="sldNum" sz="quarter" idx="12"/>
          </p:nvPr>
        </p:nvSpPr>
        <p:spPr/>
        <p:txBody>
          <a:bodyPr/>
          <a:lstStyle/>
          <a:p>
            <a:fld id="{B3392D89-A64E-4819-AAFE-422C9E561FB5}" type="slidenum">
              <a:rPr lang="en-US" smtClean="0"/>
              <a:t>‹#›</a:t>
            </a:fld>
            <a:endParaRPr lang="en-US"/>
          </a:p>
        </p:txBody>
      </p:sp>
    </p:spTree>
    <p:extLst>
      <p:ext uri="{BB962C8B-B14F-4D97-AF65-F5344CB8AC3E}">
        <p14:creationId xmlns:p14="http://schemas.microsoft.com/office/powerpoint/2010/main" val="393436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B9721-5800-7F6D-DAD8-A8E5DEBE5C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672FB2-C66C-3109-97E4-8A7766235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D36B4-BA87-193A-DE67-0B9F41D931BF}"/>
              </a:ext>
            </a:extLst>
          </p:cNvPr>
          <p:cNvSpPr>
            <a:spLocks noGrp="1"/>
          </p:cNvSpPr>
          <p:nvPr>
            <p:ph type="dt" sz="half" idx="10"/>
          </p:nvPr>
        </p:nvSpPr>
        <p:spPr/>
        <p:txBody>
          <a:bodyPr/>
          <a:lstStyle/>
          <a:p>
            <a:fld id="{F6D95A6B-51E3-4F1A-9435-5B7A48EB51FD}" type="datetimeFigureOut">
              <a:rPr lang="en-US" smtClean="0"/>
              <a:t>12/31/2025</a:t>
            </a:fld>
            <a:endParaRPr lang="en-US"/>
          </a:p>
        </p:txBody>
      </p:sp>
      <p:sp>
        <p:nvSpPr>
          <p:cNvPr id="5" name="Footer Placeholder 4">
            <a:extLst>
              <a:ext uri="{FF2B5EF4-FFF2-40B4-BE49-F238E27FC236}">
                <a16:creationId xmlns:a16="http://schemas.microsoft.com/office/drawing/2014/main" id="{BB7EBF83-F728-7D78-6B9D-D915734847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086A54-38A3-0BED-1E98-E104E91DB807}"/>
              </a:ext>
            </a:extLst>
          </p:cNvPr>
          <p:cNvSpPr>
            <a:spLocks noGrp="1"/>
          </p:cNvSpPr>
          <p:nvPr>
            <p:ph type="sldNum" sz="quarter" idx="12"/>
          </p:nvPr>
        </p:nvSpPr>
        <p:spPr/>
        <p:txBody>
          <a:bodyPr/>
          <a:lstStyle/>
          <a:p>
            <a:fld id="{B3392D89-A64E-4819-AAFE-422C9E561FB5}" type="slidenum">
              <a:rPr lang="en-US" smtClean="0"/>
              <a:t>‹#›</a:t>
            </a:fld>
            <a:endParaRPr lang="en-US"/>
          </a:p>
        </p:txBody>
      </p:sp>
    </p:spTree>
    <p:extLst>
      <p:ext uri="{BB962C8B-B14F-4D97-AF65-F5344CB8AC3E}">
        <p14:creationId xmlns:p14="http://schemas.microsoft.com/office/powerpoint/2010/main" val="403929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25A2-B766-95FA-CC91-D13307C89B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1E9698-A30E-FA30-6EF5-9EFB8F05C3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EABC21-E2F5-95FC-5B54-FB97F51FCA35}"/>
              </a:ext>
            </a:extLst>
          </p:cNvPr>
          <p:cNvSpPr>
            <a:spLocks noGrp="1"/>
          </p:cNvSpPr>
          <p:nvPr>
            <p:ph type="dt" sz="half" idx="10"/>
          </p:nvPr>
        </p:nvSpPr>
        <p:spPr/>
        <p:txBody>
          <a:bodyPr/>
          <a:lstStyle/>
          <a:p>
            <a:fld id="{F6D95A6B-51E3-4F1A-9435-5B7A48EB51FD}" type="datetimeFigureOut">
              <a:rPr lang="en-US" smtClean="0"/>
              <a:t>12/31/2025</a:t>
            </a:fld>
            <a:endParaRPr lang="en-US"/>
          </a:p>
        </p:txBody>
      </p:sp>
      <p:sp>
        <p:nvSpPr>
          <p:cNvPr id="5" name="Footer Placeholder 4">
            <a:extLst>
              <a:ext uri="{FF2B5EF4-FFF2-40B4-BE49-F238E27FC236}">
                <a16:creationId xmlns:a16="http://schemas.microsoft.com/office/drawing/2014/main" id="{3ABC9292-22F2-21D6-0729-C854D77A1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CFBF4-EA75-E5CF-9652-20A4D3992FFD}"/>
              </a:ext>
            </a:extLst>
          </p:cNvPr>
          <p:cNvSpPr>
            <a:spLocks noGrp="1"/>
          </p:cNvSpPr>
          <p:nvPr>
            <p:ph type="sldNum" sz="quarter" idx="12"/>
          </p:nvPr>
        </p:nvSpPr>
        <p:spPr/>
        <p:txBody>
          <a:bodyPr/>
          <a:lstStyle/>
          <a:p>
            <a:fld id="{B3392D89-A64E-4819-AAFE-422C9E561FB5}" type="slidenum">
              <a:rPr lang="en-US" smtClean="0"/>
              <a:t>‹#›</a:t>
            </a:fld>
            <a:endParaRPr lang="en-US"/>
          </a:p>
        </p:txBody>
      </p:sp>
    </p:spTree>
    <p:extLst>
      <p:ext uri="{BB962C8B-B14F-4D97-AF65-F5344CB8AC3E}">
        <p14:creationId xmlns:p14="http://schemas.microsoft.com/office/powerpoint/2010/main" val="139314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09CE-EA4A-9FA1-194F-AED784CDA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E43178-2902-9EA8-6DD4-A08A831FCB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C1BC1-82A8-6FA2-FA05-FA266CD59B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99CAD4-BF35-2374-003E-BAE121BD8089}"/>
              </a:ext>
            </a:extLst>
          </p:cNvPr>
          <p:cNvSpPr>
            <a:spLocks noGrp="1"/>
          </p:cNvSpPr>
          <p:nvPr>
            <p:ph type="dt" sz="half" idx="10"/>
          </p:nvPr>
        </p:nvSpPr>
        <p:spPr/>
        <p:txBody>
          <a:bodyPr/>
          <a:lstStyle/>
          <a:p>
            <a:fld id="{F6D95A6B-51E3-4F1A-9435-5B7A48EB51FD}" type="datetimeFigureOut">
              <a:rPr lang="en-US" smtClean="0"/>
              <a:t>12/31/2025</a:t>
            </a:fld>
            <a:endParaRPr lang="en-US"/>
          </a:p>
        </p:txBody>
      </p:sp>
      <p:sp>
        <p:nvSpPr>
          <p:cNvPr id="6" name="Footer Placeholder 5">
            <a:extLst>
              <a:ext uri="{FF2B5EF4-FFF2-40B4-BE49-F238E27FC236}">
                <a16:creationId xmlns:a16="http://schemas.microsoft.com/office/drawing/2014/main" id="{2CCD78BB-41FD-41AF-64B0-11AACD304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1348CB-0A92-CE24-C764-430255462D92}"/>
              </a:ext>
            </a:extLst>
          </p:cNvPr>
          <p:cNvSpPr>
            <a:spLocks noGrp="1"/>
          </p:cNvSpPr>
          <p:nvPr>
            <p:ph type="sldNum" sz="quarter" idx="12"/>
          </p:nvPr>
        </p:nvSpPr>
        <p:spPr/>
        <p:txBody>
          <a:bodyPr/>
          <a:lstStyle/>
          <a:p>
            <a:fld id="{B3392D89-A64E-4819-AAFE-422C9E561FB5}" type="slidenum">
              <a:rPr lang="en-US" smtClean="0"/>
              <a:t>‹#›</a:t>
            </a:fld>
            <a:endParaRPr lang="en-US"/>
          </a:p>
        </p:txBody>
      </p:sp>
    </p:spTree>
    <p:extLst>
      <p:ext uri="{BB962C8B-B14F-4D97-AF65-F5344CB8AC3E}">
        <p14:creationId xmlns:p14="http://schemas.microsoft.com/office/powerpoint/2010/main" val="178670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A415-2FE1-FBD4-D8B2-19B1136581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82242F-674E-A14E-EB9F-D6097BD98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5D9F6E-2A7E-5981-8E80-72D54DC441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4F2F9F-15FF-07C3-CA1C-B040AE5F27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789B6E-438B-AB13-F53C-99BB904942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9DF454-FC95-962C-ACD4-9C38570473D2}"/>
              </a:ext>
            </a:extLst>
          </p:cNvPr>
          <p:cNvSpPr>
            <a:spLocks noGrp="1"/>
          </p:cNvSpPr>
          <p:nvPr>
            <p:ph type="dt" sz="half" idx="10"/>
          </p:nvPr>
        </p:nvSpPr>
        <p:spPr/>
        <p:txBody>
          <a:bodyPr/>
          <a:lstStyle/>
          <a:p>
            <a:fld id="{F6D95A6B-51E3-4F1A-9435-5B7A48EB51FD}" type="datetimeFigureOut">
              <a:rPr lang="en-US" smtClean="0"/>
              <a:t>12/31/2025</a:t>
            </a:fld>
            <a:endParaRPr lang="en-US"/>
          </a:p>
        </p:txBody>
      </p:sp>
      <p:sp>
        <p:nvSpPr>
          <p:cNvPr id="8" name="Footer Placeholder 7">
            <a:extLst>
              <a:ext uri="{FF2B5EF4-FFF2-40B4-BE49-F238E27FC236}">
                <a16:creationId xmlns:a16="http://schemas.microsoft.com/office/drawing/2014/main" id="{38590142-7284-639F-F186-7C492180F5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D6C434-A44E-37A4-4B53-16C40EB2A4EB}"/>
              </a:ext>
            </a:extLst>
          </p:cNvPr>
          <p:cNvSpPr>
            <a:spLocks noGrp="1"/>
          </p:cNvSpPr>
          <p:nvPr>
            <p:ph type="sldNum" sz="quarter" idx="12"/>
          </p:nvPr>
        </p:nvSpPr>
        <p:spPr/>
        <p:txBody>
          <a:bodyPr/>
          <a:lstStyle/>
          <a:p>
            <a:fld id="{B3392D89-A64E-4819-AAFE-422C9E561FB5}" type="slidenum">
              <a:rPr lang="en-US" smtClean="0"/>
              <a:t>‹#›</a:t>
            </a:fld>
            <a:endParaRPr lang="en-US"/>
          </a:p>
        </p:txBody>
      </p:sp>
    </p:spTree>
    <p:extLst>
      <p:ext uri="{BB962C8B-B14F-4D97-AF65-F5344CB8AC3E}">
        <p14:creationId xmlns:p14="http://schemas.microsoft.com/office/powerpoint/2010/main" val="3386868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4447-716D-3B7E-55B3-525840030E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778EB4-B341-B31C-3C30-70B51D9CFD96}"/>
              </a:ext>
            </a:extLst>
          </p:cNvPr>
          <p:cNvSpPr>
            <a:spLocks noGrp="1"/>
          </p:cNvSpPr>
          <p:nvPr>
            <p:ph type="dt" sz="half" idx="10"/>
          </p:nvPr>
        </p:nvSpPr>
        <p:spPr/>
        <p:txBody>
          <a:bodyPr/>
          <a:lstStyle/>
          <a:p>
            <a:fld id="{F6D95A6B-51E3-4F1A-9435-5B7A48EB51FD}" type="datetimeFigureOut">
              <a:rPr lang="en-US" smtClean="0"/>
              <a:t>12/31/2025</a:t>
            </a:fld>
            <a:endParaRPr lang="en-US"/>
          </a:p>
        </p:txBody>
      </p:sp>
      <p:sp>
        <p:nvSpPr>
          <p:cNvPr id="4" name="Footer Placeholder 3">
            <a:extLst>
              <a:ext uri="{FF2B5EF4-FFF2-40B4-BE49-F238E27FC236}">
                <a16:creationId xmlns:a16="http://schemas.microsoft.com/office/drawing/2014/main" id="{B3339749-C64C-754F-E402-4FDDA0443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BECB32-F2B5-C5D2-6DC1-4458178612A4}"/>
              </a:ext>
            </a:extLst>
          </p:cNvPr>
          <p:cNvSpPr>
            <a:spLocks noGrp="1"/>
          </p:cNvSpPr>
          <p:nvPr>
            <p:ph type="sldNum" sz="quarter" idx="12"/>
          </p:nvPr>
        </p:nvSpPr>
        <p:spPr/>
        <p:txBody>
          <a:bodyPr/>
          <a:lstStyle/>
          <a:p>
            <a:fld id="{B3392D89-A64E-4819-AAFE-422C9E561FB5}" type="slidenum">
              <a:rPr lang="en-US" smtClean="0"/>
              <a:t>‹#›</a:t>
            </a:fld>
            <a:endParaRPr lang="en-US"/>
          </a:p>
        </p:txBody>
      </p:sp>
    </p:spTree>
    <p:extLst>
      <p:ext uri="{BB962C8B-B14F-4D97-AF65-F5344CB8AC3E}">
        <p14:creationId xmlns:p14="http://schemas.microsoft.com/office/powerpoint/2010/main" val="2844943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AC4A0C-E720-6508-C144-EDC2D8159CF7}"/>
              </a:ext>
            </a:extLst>
          </p:cNvPr>
          <p:cNvSpPr>
            <a:spLocks noGrp="1"/>
          </p:cNvSpPr>
          <p:nvPr>
            <p:ph type="dt" sz="half" idx="10"/>
          </p:nvPr>
        </p:nvSpPr>
        <p:spPr/>
        <p:txBody>
          <a:bodyPr/>
          <a:lstStyle/>
          <a:p>
            <a:fld id="{F6D95A6B-51E3-4F1A-9435-5B7A48EB51FD}" type="datetimeFigureOut">
              <a:rPr lang="en-US" smtClean="0"/>
              <a:t>12/31/2025</a:t>
            </a:fld>
            <a:endParaRPr lang="en-US"/>
          </a:p>
        </p:txBody>
      </p:sp>
      <p:sp>
        <p:nvSpPr>
          <p:cNvPr id="3" name="Footer Placeholder 2">
            <a:extLst>
              <a:ext uri="{FF2B5EF4-FFF2-40B4-BE49-F238E27FC236}">
                <a16:creationId xmlns:a16="http://schemas.microsoft.com/office/drawing/2014/main" id="{BBD79CA9-EF0C-9B9A-3A40-29B4ADDA46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D35F48-4D0C-FD64-8617-3CE4508AF114}"/>
              </a:ext>
            </a:extLst>
          </p:cNvPr>
          <p:cNvSpPr>
            <a:spLocks noGrp="1"/>
          </p:cNvSpPr>
          <p:nvPr>
            <p:ph type="sldNum" sz="quarter" idx="12"/>
          </p:nvPr>
        </p:nvSpPr>
        <p:spPr/>
        <p:txBody>
          <a:bodyPr/>
          <a:lstStyle/>
          <a:p>
            <a:fld id="{B3392D89-A64E-4819-AAFE-422C9E561FB5}" type="slidenum">
              <a:rPr lang="en-US" smtClean="0"/>
              <a:t>‹#›</a:t>
            </a:fld>
            <a:endParaRPr lang="en-US"/>
          </a:p>
        </p:txBody>
      </p:sp>
    </p:spTree>
    <p:extLst>
      <p:ext uri="{BB962C8B-B14F-4D97-AF65-F5344CB8AC3E}">
        <p14:creationId xmlns:p14="http://schemas.microsoft.com/office/powerpoint/2010/main" val="1369506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E2CB-B26F-14A7-9148-20C2A32B12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948E28-6C7A-B31A-0682-93BA2C8904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A6C1C7-029A-172F-51E3-B260224DEA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15EC34-2AEE-817D-D035-BBD56D972848}"/>
              </a:ext>
            </a:extLst>
          </p:cNvPr>
          <p:cNvSpPr>
            <a:spLocks noGrp="1"/>
          </p:cNvSpPr>
          <p:nvPr>
            <p:ph type="dt" sz="half" idx="10"/>
          </p:nvPr>
        </p:nvSpPr>
        <p:spPr/>
        <p:txBody>
          <a:bodyPr/>
          <a:lstStyle/>
          <a:p>
            <a:fld id="{F6D95A6B-51E3-4F1A-9435-5B7A48EB51FD}" type="datetimeFigureOut">
              <a:rPr lang="en-US" smtClean="0"/>
              <a:t>12/31/2025</a:t>
            </a:fld>
            <a:endParaRPr lang="en-US"/>
          </a:p>
        </p:txBody>
      </p:sp>
      <p:sp>
        <p:nvSpPr>
          <p:cNvPr id="6" name="Footer Placeholder 5">
            <a:extLst>
              <a:ext uri="{FF2B5EF4-FFF2-40B4-BE49-F238E27FC236}">
                <a16:creationId xmlns:a16="http://schemas.microsoft.com/office/drawing/2014/main" id="{B4A001CF-E21D-782C-069A-298D9E35AB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A64D36-9FF4-769F-EABF-21DF65FD333F}"/>
              </a:ext>
            </a:extLst>
          </p:cNvPr>
          <p:cNvSpPr>
            <a:spLocks noGrp="1"/>
          </p:cNvSpPr>
          <p:nvPr>
            <p:ph type="sldNum" sz="quarter" idx="12"/>
          </p:nvPr>
        </p:nvSpPr>
        <p:spPr/>
        <p:txBody>
          <a:bodyPr/>
          <a:lstStyle/>
          <a:p>
            <a:fld id="{B3392D89-A64E-4819-AAFE-422C9E561FB5}" type="slidenum">
              <a:rPr lang="en-US" smtClean="0"/>
              <a:t>‹#›</a:t>
            </a:fld>
            <a:endParaRPr lang="en-US"/>
          </a:p>
        </p:txBody>
      </p:sp>
    </p:spTree>
    <p:extLst>
      <p:ext uri="{BB962C8B-B14F-4D97-AF65-F5344CB8AC3E}">
        <p14:creationId xmlns:p14="http://schemas.microsoft.com/office/powerpoint/2010/main" val="4274134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0A2EC-8DBF-970E-FB51-3F966C775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213661-95BE-B890-7BC4-20582A2D87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41A74B-2B80-64A9-BB8E-33327371A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B5245E-0EBD-EE76-225B-23800610449D}"/>
              </a:ext>
            </a:extLst>
          </p:cNvPr>
          <p:cNvSpPr>
            <a:spLocks noGrp="1"/>
          </p:cNvSpPr>
          <p:nvPr>
            <p:ph type="dt" sz="half" idx="10"/>
          </p:nvPr>
        </p:nvSpPr>
        <p:spPr/>
        <p:txBody>
          <a:bodyPr/>
          <a:lstStyle/>
          <a:p>
            <a:fld id="{F6D95A6B-51E3-4F1A-9435-5B7A48EB51FD}" type="datetimeFigureOut">
              <a:rPr lang="en-US" smtClean="0"/>
              <a:t>12/31/2025</a:t>
            </a:fld>
            <a:endParaRPr lang="en-US"/>
          </a:p>
        </p:txBody>
      </p:sp>
      <p:sp>
        <p:nvSpPr>
          <p:cNvPr id="6" name="Footer Placeholder 5">
            <a:extLst>
              <a:ext uri="{FF2B5EF4-FFF2-40B4-BE49-F238E27FC236}">
                <a16:creationId xmlns:a16="http://schemas.microsoft.com/office/drawing/2014/main" id="{235A8C0C-DA87-B18F-A1DD-A987E6B4A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897D1B-EFCA-519C-5BD6-7E642271E563}"/>
              </a:ext>
            </a:extLst>
          </p:cNvPr>
          <p:cNvSpPr>
            <a:spLocks noGrp="1"/>
          </p:cNvSpPr>
          <p:nvPr>
            <p:ph type="sldNum" sz="quarter" idx="12"/>
          </p:nvPr>
        </p:nvSpPr>
        <p:spPr/>
        <p:txBody>
          <a:bodyPr/>
          <a:lstStyle/>
          <a:p>
            <a:fld id="{B3392D89-A64E-4819-AAFE-422C9E561FB5}" type="slidenum">
              <a:rPr lang="en-US" smtClean="0"/>
              <a:t>‹#›</a:t>
            </a:fld>
            <a:endParaRPr lang="en-US"/>
          </a:p>
        </p:txBody>
      </p:sp>
    </p:spTree>
    <p:extLst>
      <p:ext uri="{BB962C8B-B14F-4D97-AF65-F5344CB8AC3E}">
        <p14:creationId xmlns:p14="http://schemas.microsoft.com/office/powerpoint/2010/main" val="114873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854C12-D5F7-0C38-513A-29946C71D7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40A07C-7A65-C43A-A9B6-1D0DC9038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FCFC2-B5E9-E98A-2F5C-7CEE1F8AE1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95A6B-51E3-4F1A-9435-5B7A48EB51FD}" type="datetimeFigureOut">
              <a:rPr lang="en-US" smtClean="0"/>
              <a:t>12/31/2025</a:t>
            </a:fld>
            <a:endParaRPr lang="en-US"/>
          </a:p>
        </p:txBody>
      </p:sp>
      <p:sp>
        <p:nvSpPr>
          <p:cNvPr id="5" name="Footer Placeholder 4">
            <a:extLst>
              <a:ext uri="{FF2B5EF4-FFF2-40B4-BE49-F238E27FC236}">
                <a16:creationId xmlns:a16="http://schemas.microsoft.com/office/drawing/2014/main" id="{C5FAA179-DD74-8264-01C1-90B67146F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E1A2EC-BC2D-9282-67F1-49199771B0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92D89-A64E-4819-AAFE-422C9E561FB5}" type="slidenum">
              <a:rPr lang="en-US" smtClean="0"/>
              <a:t>‹#›</a:t>
            </a:fld>
            <a:endParaRPr lang="en-US"/>
          </a:p>
        </p:txBody>
      </p:sp>
    </p:spTree>
    <p:extLst>
      <p:ext uri="{BB962C8B-B14F-4D97-AF65-F5344CB8AC3E}">
        <p14:creationId xmlns:p14="http://schemas.microsoft.com/office/powerpoint/2010/main" val="2860435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BE4B61-3091-189D-8F59-DF1E38C0C68A}"/>
              </a:ext>
            </a:extLst>
          </p:cNvPr>
          <p:cNvPicPr>
            <a:picLocks noChangeAspect="1"/>
          </p:cNvPicPr>
          <p:nvPr/>
        </p:nvPicPr>
        <p:blipFill>
          <a:blip r:embed="rId2">
            <a:extLst>
              <a:ext uri="{28A0092B-C50C-407E-A947-70E740481C1C}">
                <a14:useLocalDpi xmlns:a14="http://schemas.microsoft.com/office/drawing/2010/main" val="0"/>
              </a:ext>
            </a:extLst>
          </a:blip>
          <a:srcRect l="15899"/>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3B5F87-3963-67B0-0898-88B10CFE4447}"/>
              </a:ext>
            </a:extLst>
          </p:cNvPr>
          <p:cNvSpPr>
            <a:spLocks noGrp="1"/>
          </p:cNvSpPr>
          <p:nvPr>
            <p:ph type="ctrTitle"/>
          </p:nvPr>
        </p:nvSpPr>
        <p:spPr>
          <a:xfrm>
            <a:off x="0" y="0"/>
            <a:ext cx="12192000" cy="3509963"/>
          </a:xfrm>
        </p:spPr>
        <p:txBody>
          <a:bodyPr anchor="ctr">
            <a:normAutofit/>
          </a:bodyPr>
          <a:lstStyle/>
          <a:p>
            <a:r>
              <a:rPr lang="en-US" sz="5400" b="1" dirty="0">
                <a:latin typeface="Times New Roman" panose="02020603050405020304" pitchFamily="18" charset="0"/>
                <a:cs typeface="Times New Roman" panose="02020603050405020304" pitchFamily="18" charset="0"/>
              </a:rPr>
              <a:t>The Nicaragua Canal</a:t>
            </a:r>
            <a:br>
              <a:rPr lang="en-US" sz="54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By Marc Silver</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17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F36BAAC-5376-FC1F-7D73-2B8285266D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9F305-2945-DC6D-F2DF-DA05C95DC21E}"/>
              </a:ext>
            </a:extLst>
          </p:cNvPr>
          <p:cNvSpPr>
            <a:spLocks noGrp="1"/>
          </p:cNvSpPr>
          <p:nvPr>
            <p:ph type="title"/>
          </p:nvPr>
        </p:nvSpPr>
        <p:spPr>
          <a:xfrm>
            <a:off x="838200" y="0"/>
            <a:ext cx="10515600" cy="1504336"/>
          </a:xfrm>
        </p:spPr>
        <p:txBody>
          <a:bodyPr/>
          <a:lstStyle/>
          <a:p>
            <a:pPr algn="ctr"/>
            <a:r>
              <a:rPr lang="en-US" b="1" dirty="0">
                <a:latin typeface="Times New Roman" panose="02020603050405020304" pitchFamily="18" charset="0"/>
                <a:cs typeface="Times New Roman" panose="02020603050405020304" pitchFamily="18" charset="0"/>
              </a:rPr>
              <a:t>The Idea Keeps Returning</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06F91A4-88E5-1281-4846-E7786777B562}"/>
              </a:ext>
            </a:extLst>
          </p:cNvPr>
          <p:cNvSpPr>
            <a:spLocks noGrp="1"/>
          </p:cNvSpPr>
          <p:nvPr>
            <p:ph idx="1"/>
          </p:nvPr>
        </p:nvSpPr>
        <p:spPr>
          <a:xfrm>
            <a:off x="838200" y="1504334"/>
            <a:ext cx="4132467" cy="5220931"/>
          </a:xfrm>
        </p:spPr>
        <p:txBody>
          <a:bodyPr/>
          <a:lstStyle/>
          <a:p>
            <a:r>
              <a:rPr lang="en-US" dirty="0">
                <a:latin typeface="Times New Roman" panose="02020603050405020304" pitchFamily="18" charset="0"/>
                <a:cs typeface="Times New Roman" panose="02020603050405020304" pitchFamily="18" charset="0"/>
              </a:rPr>
              <a:t>The Nicaragua Canal has resurfaced repeatedly, most recently in the 2010s with a Chinese-backed proposal. </a:t>
            </a:r>
          </a:p>
          <a:p>
            <a:r>
              <a:rPr lang="en-US" dirty="0">
                <a:latin typeface="Times New Roman" panose="02020603050405020304" pitchFamily="18" charset="0"/>
                <a:cs typeface="Times New Roman" panose="02020603050405020304" pitchFamily="18" charset="0"/>
              </a:rPr>
              <a:t>That effort collapsed under financing challenges, environmental opposition, and political instability.</a:t>
            </a:r>
          </a:p>
        </p:txBody>
      </p:sp>
      <p:pic>
        <p:nvPicPr>
          <p:cNvPr id="7170" name="Picture 2">
            <a:extLst>
              <a:ext uri="{FF2B5EF4-FFF2-40B4-BE49-F238E27FC236}">
                <a16:creationId xmlns:a16="http://schemas.microsoft.com/office/drawing/2014/main" id="{2DFE6EEB-892C-7E24-76C8-C2452E9CF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667" y="1504335"/>
            <a:ext cx="7221333" cy="4672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04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82AE480-FCF2-7C58-2434-380C7F80D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4DDA5B-3BC5-9746-5D36-98C39FE5066E}"/>
              </a:ext>
            </a:extLst>
          </p:cNvPr>
          <p:cNvSpPr>
            <a:spLocks noGrp="1"/>
          </p:cNvSpPr>
          <p:nvPr>
            <p:ph type="title"/>
          </p:nvPr>
        </p:nvSpPr>
        <p:spPr>
          <a:xfrm>
            <a:off x="838200" y="0"/>
            <a:ext cx="10515600" cy="1504336"/>
          </a:xfrm>
        </p:spPr>
        <p:txBody>
          <a:bodyPr/>
          <a:lstStyle/>
          <a:p>
            <a:pPr algn="ctr"/>
            <a:r>
              <a:rPr lang="en-US" b="1" dirty="0">
                <a:latin typeface="Times New Roman" panose="02020603050405020304" pitchFamily="18" charset="0"/>
                <a:cs typeface="Times New Roman" panose="02020603050405020304" pitchFamily="18" charset="0"/>
              </a:rPr>
              <a:t>What This Story Actually Tells Us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2E4F235-A42C-47D8-D407-D3584A43AE59}"/>
              </a:ext>
            </a:extLst>
          </p:cNvPr>
          <p:cNvSpPr>
            <a:spLocks noGrp="1"/>
          </p:cNvSpPr>
          <p:nvPr>
            <p:ph idx="1"/>
          </p:nvPr>
        </p:nvSpPr>
        <p:spPr>
          <a:xfrm>
            <a:off x="7425026" y="1504336"/>
            <a:ext cx="4766974" cy="5353664"/>
          </a:xfrm>
        </p:spPr>
        <p:txBody>
          <a:bodyPr>
            <a:normAutofit/>
          </a:bodyPr>
          <a:lstStyle/>
          <a:p>
            <a:r>
              <a:rPr lang="en-US" dirty="0">
                <a:latin typeface="Times New Roman" panose="02020603050405020304" pitchFamily="18" charset="0"/>
                <a:cs typeface="Times New Roman" panose="02020603050405020304" pitchFamily="18" charset="0"/>
              </a:rPr>
              <a:t>Nicaragua did not lose because its canal concept was foolish. </a:t>
            </a:r>
          </a:p>
          <a:p>
            <a:r>
              <a:rPr lang="en-US" dirty="0">
                <a:latin typeface="Times New Roman" panose="02020603050405020304" pitchFamily="18" charset="0"/>
                <a:cs typeface="Times New Roman" panose="02020603050405020304" pitchFamily="18" charset="0"/>
              </a:rPr>
              <a:t>Engineers took it seriously. Governments debated it earnestly.</a:t>
            </a:r>
          </a:p>
          <a:p>
            <a:r>
              <a:rPr lang="en-US" dirty="0">
                <a:latin typeface="Times New Roman" panose="02020603050405020304" pitchFamily="18" charset="0"/>
                <a:cs typeface="Times New Roman" panose="02020603050405020304" pitchFamily="18" charset="0"/>
              </a:rPr>
              <a:t>It lost because infrastructure decisions are not made by logic alone. Some are emotional.</a:t>
            </a:r>
          </a:p>
          <a:p>
            <a:r>
              <a:rPr lang="en-US" dirty="0">
                <a:latin typeface="Times New Roman" panose="02020603050405020304" pitchFamily="18" charset="0"/>
                <a:cs typeface="Times New Roman" panose="02020603050405020304" pitchFamily="18" charset="0"/>
              </a:rPr>
              <a:t>Once that choice was made, there was no going back.</a:t>
            </a:r>
          </a:p>
        </p:txBody>
      </p:sp>
      <p:pic>
        <p:nvPicPr>
          <p:cNvPr id="8194" name="Picture 2">
            <a:extLst>
              <a:ext uri="{FF2B5EF4-FFF2-40B4-BE49-F238E27FC236}">
                <a16:creationId xmlns:a16="http://schemas.microsoft.com/office/drawing/2014/main" id="{F76E3B7C-AE05-5E83-EBAC-62BAC06CDA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728"/>
          <a:stretch>
            <a:fillRect/>
          </a:stretch>
        </p:blipFill>
        <p:spPr bwMode="auto">
          <a:xfrm>
            <a:off x="-1" y="1504336"/>
            <a:ext cx="7425027" cy="535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34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EF67-93BC-F25D-0EA4-53A436A1CA3B}"/>
              </a:ext>
            </a:extLst>
          </p:cNvPr>
          <p:cNvSpPr>
            <a:spLocks noGrp="1"/>
          </p:cNvSpPr>
          <p:nvPr>
            <p:ph type="title"/>
          </p:nvPr>
        </p:nvSpPr>
        <p:spPr>
          <a:xfrm>
            <a:off x="838200" y="1"/>
            <a:ext cx="10515600" cy="1690688"/>
          </a:xfrm>
        </p:spPr>
        <p:txBody>
          <a:bodyPr/>
          <a:lstStyle/>
          <a:p>
            <a:pPr algn="ctr"/>
            <a:r>
              <a:rPr lang="en-US" b="1" dirty="0">
                <a:latin typeface="Times New Roman" panose="02020603050405020304" pitchFamily="18" charset="0"/>
                <a:cs typeface="Times New Roman" panose="02020603050405020304" pitchFamily="18" charset="0"/>
              </a:rPr>
              <a:t>The Plan</a:t>
            </a:r>
          </a:p>
        </p:txBody>
      </p:sp>
      <p:sp>
        <p:nvSpPr>
          <p:cNvPr id="3" name="Content Placeholder 2">
            <a:extLst>
              <a:ext uri="{FF2B5EF4-FFF2-40B4-BE49-F238E27FC236}">
                <a16:creationId xmlns:a16="http://schemas.microsoft.com/office/drawing/2014/main" id="{AEA15B8C-5369-6FDC-F3F5-734890D664AF}"/>
              </a:ext>
            </a:extLst>
          </p:cNvPr>
          <p:cNvSpPr>
            <a:spLocks noGrp="1"/>
          </p:cNvSpPr>
          <p:nvPr>
            <p:ph idx="1"/>
          </p:nvPr>
        </p:nvSpPr>
        <p:spPr>
          <a:xfrm>
            <a:off x="5073443" y="1542961"/>
            <a:ext cx="6681021" cy="4634002"/>
          </a:xfrm>
        </p:spPr>
        <p:txBody>
          <a:bodyPr/>
          <a:lstStyle/>
          <a:p>
            <a:r>
              <a:rPr lang="en-US" dirty="0">
                <a:latin typeface="Times New Roman" panose="02020603050405020304" pitchFamily="18" charset="0"/>
                <a:cs typeface="Times New Roman" panose="02020603050405020304" pitchFamily="18" charset="0"/>
              </a:rPr>
              <a:t>Before Panama became inevitable, serious engineering commissions, U.S. senators, naval planners, and financiers spent years weighing an alternative route that appeared cleaner, shorter, and far more cooperative. </a:t>
            </a:r>
          </a:p>
          <a:p>
            <a:r>
              <a:rPr lang="en-US" dirty="0">
                <a:latin typeface="Times New Roman" panose="02020603050405020304" pitchFamily="18" charset="0"/>
                <a:cs typeface="Times New Roman" panose="02020603050405020304" pitchFamily="18" charset="0"/>
              </a:rPr>
              <a:t>Instead of carving a canal entirely from scratch, ships would follow waterways that already existed.</a:t>
            </a:r>
          </a:p>
          <a:p>
            <a:pPr marL="0" indent="0">
              <a:buNone/>
            </a:pPr>
            <a:endParaRPr lang="en-US" dirty="0"/>
          </a:p>
        </p:txBody>
      </p:sp>
      <p:pic>
        <p:nvPicPr>
          <p:cNvPr id="3074" name="Picture 2">
            <a:extLst>
              <a:ext uri="{FF2B5EF4-FFF2-40B4-BE49-F238E27FC236}">
                <a16:creationId xmlns:a16="http://schemas.microsoft.com/office/drawing/2014/main" id="{EA52F855-4CB6-89D2-4768-ACBD64065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2961"/>
            <a:ext cx="5073445" cy="531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86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6DFEBB1-6B06-04D4-4DC2-817005F60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9E3825-D545-7869-CE4E-80136AADCBFD}"/>
              </a:ext>
            </a:extLst>
          </p:cNvPr>
          <p:cNvSpPr>
            <a:spLocks noGrp="1"/>
          </p:cNvSpPr>
          <p:nvPr>
            <p:ph type="title"/>
          </p:nvPr>
        </p:nvSpPr>
        <p:spPr>
          <a:xfrm>
            <a:off x="838200" y="1"/>
            <a:ext cx="10515600" cy="1690688"/>
          </a:xfrm>
        </p:spPr>
        <p:txBody>
          <a:bodyPr/>
          <a:lstStyle/>
          <a:p>
            <a:pPr algn="ctr"/>
            <a:r>
              <a:rPr lang="en-US" b="1" dirty="0">
                <a:latin typeface="Times New Roman" panose="02020603050405020304" pitchFamily="18" charset="0"/>
                <a:cs typeface="Times New Roman" panose="02020603050405020304" pitchFamily="18" charset="0"/>
              </a:rPr>
              <a:t>The Route</a:t>
            </a:r>
          </a:p>
        </p:txBody>
      </p:sp>
      <p:sp>
        <p:nvSpPr>
          <p:cNvPr id="3" name="Content Placeholder 2">
            <a:extLst>
              <a:ext uri="{FF2B5EF4-FFF2-40B4-BE49-F238E27FC236}">
                <a16:creationId xmlns:a16="http://schemas.microsoft.com/office/drawing/2014/main" id="{DEEFF2ED-1951-F04E-C873-51ED64019734}"/>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More than half the route was already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water. Lake Nicaragua could serve as a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massive natural reservoir. </a:t>
            </a:r>
          </a:p>
          <a:p>
            <a:r>
              <a:rPr lang="en-US" dirty="0">
                <a:latin typeface="Times New Roman" panose="02020603050405020304" pitchFamily="18" charset="0"/>
                <a:cs typeface="Times New Roman" panose="02020603050405020304" pitchFamily="18" charset="0"/>
              </a:rPr>
              <a:t>The Pacific cut was shorter than Panama’s. </a:t>
            </a:r>
          </a:p>
          <a:p>
            <a:r>
              <a:rPr lang="en-US" dirty="0">
                <a:latin typeface="Times New Roman" panose="02020603050405020304" pitchFamily="18" charset="0"/>
                <a:cs typeface="Times New Roman" panose="02020603050405020304" pitchFamily="18" charset="0"/>
              </a:rPr>
              <a:t>Early estimates suggested fewer locks and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less excavation. Compared to Panama’s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mountains and jungles, Nicaragua looked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restrained.</a:t>
            </a:r>
          </a:p>
          <a:p>
            <a:r>
              <a:rPr lang="en-US" dirty="0">
                <a:latin typeface="Times New Roman" panose="02020603050405020304" pitchFamily="18" charset="0"/>
                <a:cs typeface="Times New Roman" panose="02020603050405020304" pitchFamily="18" charset="0"/>
              </a:rPr>
              <a:t>On a map, Nicaragua made sense.</a:t>
            </a:r>
          </a:p>
          <a:p>
            <a:pPr marL="0" indent="0">
              <a:buNone/>
            </a:pPr>
            <a:endParaRPr lang="en-US" dirty="0"/>
          </a:p>
        </p:txBody>
      </p:sp>
      <p:pic>
        <p:nvPicPr>
          <p:cNvPr id="5" name="Picture 4">
            <a:extLst>
              <a:ext uri="{FF2B5EF4-FFF2-40B4-BE49-F238E27FC236}">
                <a16:creationId xmlns:a16="http://schemas.microsoft.com/office/drawing/2014/main" id="{1F8A59CB-F672-842E-8BE8-A3F3E23EC13F}"/>
              </a:ext>
            </a:extLst>
          </p:cNvPr>
          <p:cNvPicPr>
            <a:picLocks noChangeAspect="1"/>
          </p:cNvPicPr>
          <p:nvPr/>
        </p:nvPicPr>
        <p:blipFill>
          <a:blip r:embed="rId3">
            <a:extLst>
              <a:ext uri="{28A0092B-C50C-407E-A947-70E740481C1C}">
                <a14:useLocalDpi xmlns:a14="http://schemas.microsoft.com/office/drawing/2010/main" val="0"/>
              </a:ext>
            </a:extLst>
          </a:blip>
          <a:srcRect l="26633" r="1553"/>
          <a:stretch>
            <a:fillRect/>
          </a:stretch>
        </p:blipFill>
        <p:spPr>
          <a:xfrm>
            <a:off x="7315200" y="1690688"/>
            <a:ext cx="4876800" cy="3212592"/>
          </a:xfrm>
          <a:prstGeom prst="rect">
            <a:avLst/>
          </a:prstGeom>
        </p:spPr>
      </p:pic>
    </p:spTree>
    <p:extLst>
      <p:ext uri="{BB962C8B-B14F-4D97-AF65-F5344CB8AC3E}">
        <p14:creationId xmlns:p14="http://schemas.microsoft.com/office/powerpoint/2010/main" val="3355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5B4C3E3-215F-AF91-08F9-EA88A40B1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7105E3-CDA7-A587-6538-62D59B3EFDF5}"/>
              </a:ext>
            </a:extLst>
          </p:cNvPr>
          <p:cNvSpPr>
            <a:spLocks noGrp="1"/>
          </p:cNvSpPr>
          <p:nvPr>
            <p:ph type="title"/>
          </p:nvPr>
        </p:nvSpPr>
        <p:spPr>
          <a:xfrm>
            <a:off x="838200" y="0"/>
            <a:ext cx="10515600" cy="1504336"/>
          </a:xfrm>
        </p:spPr>
        <p:txBody>
          <a:bodyPr/>
          <a:lstStyle/>
          <a:p>
            <a:pPr algn="ctr"/>
            <a:r>
              <a:rPr lang="en-US" b="1" dirty="0">
                <a:latin typeface="Times New Roman" panose="02020603050405020304" pitchFamily="18" charset="0"/>
                <a:cs typeface="Times New Roman" panose="02020603050405020304" pitchFamily="18" charset="0"/>
              </a:rPr>
              <a:t>Both Asset and Liability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F9395C1-E6E2-6A8B-87A4-23C5F36E363B}"/>
              </a:ext>
            </a:extLst>
          </p:cNvPr>
          <p:cNvSpPr>
            <a:spLocks noGrp="1"/>
          </p:cNvSpPr>
          <p:nvPr>
            <p:ph idx="1"/>
          </p:nvPr>
        </p:nvSpPr>
        <p:spPr>
          <a:xfrm>
            <a:off x="838200" y="1825625"/>
            <a:ext cx="5257800" cy="4351338"/>
          </a:xfrm>
        </p:spPr>
        <p:txBody>
          <a:bodyPr/>
          <a:lstStyle/>
          <a:p>
            <a:r>
              <a:rPr lang="en-US" dirty="0">
                <a:latin typeface="Times New Roman" panose="02020603050405020304" pitchFamily="18" charset="0"/>
                <a:cs typeface="Times New Roman" panose="02020603050405020304" pitchFamily="18" charset="0"/>
              </a:rPr>
              <a:t>The lake is vast, over 3,000 square miles, which made it attractive as a transit basin. </a:t>
            </a:r>
          </a:p>
          <a:p>
            <a:r>
              <a:rPr lang="en-US" dirty="0">
                <a:latin typeface="Times New Roman" panose="02020603050405020304" pitchFamily="18" charset="0"/>
                <a:cs typeface="Times New Roman" panose="02020603050405020304" pitchFamily="18" charset="0"/>
              </a:rPr>
              <a:t>But it is also shallow, averaging roughly forty-five feet deep.</a:t>
            </a:r>
          </a:p>
        </p:txBody>
      </p:sp>
      <p:pic>
        <p:nvPicPr>
          <p:cNvPr id="6" name="Picture 5">
            <a:extLst>
              <a:ext uri="{FF2B5EF4-FFF2-40B4-BE49-F238E27FC236}">
                <a16:creationId xmlns:a16="http://schemas.microsoft.com/office/drawing/2014/main" id="{E7620D31-3FB4-D96B-D6A4-DF1F7FF8E332}"/>
              </a:ext>
            </a:extLst>
          </p:cNvPr>
          <p:cNvPicPr>
            <a:picLocks noChangeAspect="1"/>
          </p:cNvPicPr>
          <p:nvPr/>
        </p:nvPicPr>
        <p:blipFill>
          <a:blip r:embed="rId3">
            <a:extLst>
              <a:ext uri="{28A0092B-C50C-407E-A947-70E740481C1C}">
                <a14:useLocalDpi xmlns:a14="http://schemas.microsoft.com/office/drawing/2010/main" val="0"/>
              </a:ext>
            </a:extLst>
          </a:blip>
          <a:srcRect l="8820" r="12547" b="8564"/>
          <a:stretch>
            <a:fillRect/>
          </a:stretch>
        </p:blipFill>
        <p:spPr>
          <a:xfrm>
            <a:off x="6307394" y="1504335"/>
            <a:ext cx="5884606" cy="5353665"/>
          </a:xfrm>
          <a:prstGeom prst="rect">
            <a:avLst/>
          </a:prstGeom>
        </p:spPr>
      </p:pic>
    </p:spTree>
    <p:extLst>
      <p:ext uri="{BB962C8B-B14F-4D97-AF65-F5344CB8AC3E}">
        <p14:creationId xmlns:p14="http://schemas.microsoft.com/office/powerpoint/2010/main" val="395760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B352431-0339-6543-E058-7A4B15C07A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935963-2B1F-72B5-27C3-46E1CC1EEAF8}"/>
              </a:ext>
            </a:extLst>
          </p:cNvPr>
          <p:cNvSpPr>
            <a:spLocks noGrp="1"/>
          </p:cNvSpPr>
          <p:nvPr>
            <p:ph type="title"/>
          </p:nvPr>
        </p:nvSpPr>
        <p:spPr>
          <a:xfrm>
            <a:off x="838200" y="0"/>
            <a:ext cx="10515600" cy="1673378"/>
          </a:xfrm>
        </p:spPr>
        <p:txBody>
          <a:bodyPr/>
          <a:lstStyle/>
          <a:p>
            <a:pPr algn="ctr"/>
            <a:r>
              <a:rPr lang="en-US" b="1" dirty="0">
                <a:latin typeface="Times New Roman" panose="02020603050405020304" pitchFamily="18" charset="0"/>
                <a:cs typeface="Times New Roman" panose="02020603050405020304" pitchFamily="18" charset="0"/>
              </a:rPr>
              <a:t>Dredging the Lake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D440AD4-1BC2-B2A6-98A3-06EE0E927CB8}"/>
              </a:ext>
            </a:extLst>
          </p:cNvPr>
          <p:cNvSpPr>
            <a:spLocks noGrp="1"/>
          </p:cNvSpPr>
          <p:nvPr>
            <p:ph idx="1"/>
          </p:nvPr>
        </p:nvSpPr>
        <p:spPr>
          <a:xfrm>
            <a:off x="6649065" y="1673378"/>
            <a:ext cx="5257800" cy="4351338"/>
          </a:xfrm>
        </p:spPr>
        <p:txBody>
          <a:bodyPr/>
          <a:lstStyle/>
          <a:p>
            <a:r>
              <a:rPr lang="en-US" dirty="0">
                <a:latin typeface="Times New Roman" panose="02020603050405020304" pitchFamily="18" charset="0"/>
                <a:cs typeface="Times New Roman" panose="02020603050405020304" pitchFamily="18" charset="0"/>
              </a:rPr>
              <a:t>Dredging a lake of that size introduced a different problem: sediment management. </a:t>
            </a:r>
          </a:p>
          <a:p>
            <a:r>
              <a:rPr lang="en-US" dirty="0">
                <a:latin typeface="Times New Roman" panose="02020603050405020304" pitchFamily="18" charset="0"/>
                <a:cs typeface="Times New Roman" panose="02020603050405020304" pitchFamily="18" charset="0"/>
              </a:rPr>
              <a:t>Unlike a confined canal cut, disturbed lake sediment spreads. It clouds water, alters ecosystems, and does not conveniently return to place.</a:t>
            </a:r>
          </a:p>
        </p:txBody>
      </p:sp>
      <p:pic>
        <p:nvPicPr>
          <p:cNvPr id="1026" name="Picture 2">
            <a:extLst>
              <a:ext uri="{FF2B5EF4-FFF2-40B4-BE49-F238E27FC236}">
                <a16:creationId xmlns:a16="http://schemas.microsoft.com/office/drawing/2014/main" id="{FEF007CE-F621-B49F-AC5C-CF147B0336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11" r="9281"/>
          <a:stretch>
            <a:fillRect/>
          </a:stretch>
        </p:blipFill>
        <p:spPr bwMode="auto">
          <a:xfrm>
            <a:off x="-9832" y="1673378"/>
            <a:ext cx="6105832" cy="519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98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DA8505B-138E-FA75-8B71-B0021B0C0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CF36A7-B8C0-5335-CD10-37065CDFA61F}"/>
              </a:ext>
            </a:extLst>
          </p:cNvPr>
          <p:cNvSpPr>
            <a:spLocks noGrp="1"/>
          </p:cNvSpPr>
          <p:nvPr>
            <p:ph type="title"/>
          </p:nvPr>
        </p:nvSpPr>
        <p:spPr>
          <a:xfrm>
            <a:off x="838200" y="0"/>
            <a:ext cx="10515600" cy="1504336"/>
          </a:xfrm>
        </p:spPr>
        <p:txBody>
          <a:bodyPr/>
          <a:lstStyle/>
          <a:p>
            <a:pPr algn="ctr"/>
            <a:r>
              <a:rPr lang="en-US" b="1" dirty="0">
                <a:latin typeface="Times New Roman" panose="02020603050405020304" pitchFamily="18" charset="0"/>
                <a:cs typeface="Times New Roman" panose="02020603050405020304" pitchFamily="18" charset="0"/>
              </a:rPr>
              <a:t>Volcanoes, Perception, and Politics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D4C149C-B9D8-6D31-84BE-9ADB83079255}"/>
              </a:ext>
            </a:extLst>
          </p:cNvPr>
          <p:cNvSpPr>
            <a:spLocks noGrp="1"/>
          </p:cNvSpPr>
          <p:nvPr>
            <p:ph idx="1"/>
          </p:nvPr>
        </p:nvSpPr>
        <p:spPr>
          <a:xfrm>
            <a:off x="838200" y="1504336"/>
            <a:ext cx="4223693" cy="4672627"/>
          </a:xfrm>
        </p:spPr>
        <p:txBody>
          <a:bodyPr/>
          <a:lstStyle/>
          <a:p>
            <a:r>
              <a:rPr lang="en-US" dirty="0">
                <a:latin typeface="Times New Roman" panose="02020603050405020304" pitchFamily="18" charset="0"/>
                <a:cs typeface="Times New Roman" panose="02020603050405020304" pitchFamily="18" charset="0"/>
              </a:rPr>
              <a:t>Nicaragua had volcanoes. Panama sat on seismic fault lines. Both regions faced landslides, flooding, and earthquakes.</a:t>
            </a:r>
          </a:p>
          <a:p>
            <a:r>
              <a:rPr lang="en-US" dirty="0">
                <a:latin typeface="Times New Roman" panose="02020603050405020304" pitchFamily="18" charset="0"/>
                <a:cs typeface="Times New Roman" panose="02020603050405020304" pitchFamily="18" charset="0"/>
              </a:rPr>
              <a:t>What differed was perception.</a:t>
            </a:r>
          </a:p>
        </p:txBody>
      </p:sp>
      <p:pic>
        <p:nvPicPr>
          <p:cNvPr id="2050" name="Picture 2">
            <a:extLst>
              <a:ext uri="{FF2B5EF4-FFF2-40B4-BE49-F238E27FC236}">
                <a16:creationId xmlns:a16="http://schemas.microsoft.com/office/drawing/2014/main" id="{B85253E2-DB00-3D3A-A962-E789C99D7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893" y="1504336"/>
            <a:ext cx="7130107" cy="535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64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DCAB97B-087A-54FB-3E53-E0C9F4F886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D06875-7DD5-46D0-8F8A-9033EA3F7896}"/>
              </a:ext>
            </a:extLst>
          </p:cNvPr>
          <p:cNvSpPr>
            <a:spLocks noGrp="1"/>
          </p:cNvSpPr>
          <p:nvPr>
            <p:ph type="title"/>
          </p:nvPr>
        </p:nvSpPr>
        <p:spPr>
          <a:xfrm>
            <a:off x="838200" y="16720"/>
            <a:ext cx="10515600" cy="1487616"/>
          </a:xfrm>
        </p:spPr>
        <p:txBody>
          <a:bodyPr/>
          <a:lstStyle/>
          <a:p>
            <a:pPr algn="ctr"/>
            <a:r>
              <a:rPr lang="en-US" b="1" dirty="0" err="1">
                <a:latin typeface="Times New Roman" panose="02020603050405020304" pitchFamily="18" charset="0"/>
                <a:cs typeface="Times New Roman" panose="02020603050405020304" pitchFamily="18" charset="0"/>
              </a:rPr>
              <a:t>Momotombo</a:t>
            </a:r>
            <a:r>
              <a:rPr lang="en-US" b="1" dirty="0">
                <a:latin typeface="Times New Roman" panose="02020603050405020304" pitchFamily="18" charset="0"/>
                <a:cs typeface="Times New Roman" panose="02020603050405020304" pitchFamily="18" charset="0"/>
              </a:rPr>
              <a:t> erupted</a:t>
            </a:r>
          </a:p>
        </p:txBody>
      </p:sp>
      <p:sp>
        <p:nvSpPr>
          <p:cNvPr id="3" name="Content Placeholder 2">
            <a:extLst>
              <a:ext uri="{FF2B5EF4-FFF2-40B4-BE49-F238E27FC236}">
                <a16:creationId xmlns:a16="http://schemas.microsoft.com/office/drawing/2014/main" id="{B397EDEF-33B3-DBE1-8502-4A5715C5BB50}"/>
              </a:ext>
            </a:extLst>
          </p:cNvPr>
          <p:cNvSpPr>
            <a:spLocks noGrp="1"/>
          </p:cNvSpPr>
          <p:nvPr>
            <p:ph idx="1"/>
          </p:nvPr>
        </p:nvSpPr>
        <p:spPr>
          <a:xfrm>
            <a:off x="7624916" y="1692888"/>
            <a:ext cx="4365523" cy="5148391"/>
          </a:xfrm>
        </p:spPr>
        <p:txBody>
          <a:bodyPr>
            <a:normAutofit/>
          </a:bodyPr>
          <a:lstStyle/>
          <a:p>
            <a:r>
              <a:rPr lang="en-US" dirty="0">
                <a:latin typeface="Times New Roman" panose="02020603050405020304" pitchFamily="18" charset="0"/>
                <a:cs typeface="Times New Roman" panose="02020603050405020304" pitchFamily="18" charset="0"/>
              </a:rPr>
              <a:t>In 1902, the steamship SS </a:t>
            </a:r>
            <a:r>
              <a:rPr lang="en-US" i="1" dirty="0">
                <a:latin typeface="Times New Roman" panose="02020603050405020304" pitchFamily="18" charset="0"/>
                <a:cs typeface="Times New Roman" panose="02020603050405020304" pitchFamily="18" charset="0"/>
              </a:rPr>
              <a:t>Orizaba</a:t>
            </a:r>
            <a:r>
              <a:rPr lang="en-US" dirty="0">
                <a:latin typeface="Times New Roman" panose="02020603050405020304" pitchFamily="18" charset="0"/>
                <a:cs typeface="Times New Roman" panose="02020603050405020304" pitchFamily="18" charset="0"/>
              </a:rPr>
              <a:t> was in </a:t>
            </a:r>
            <a:r>
              <a:rPr lang="en-US" dirty="0" err="1">
                <a:latin typeface="Times New Roman" panose="02020603050405020304" pitchFamily="18" charset="0"/>
                <a:cs typeface="Times New Roman" panose="02020603050405020304" pitchFamily="18" charset="0"/>
              </a:rPr>
              <a:t>port,when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Momotombo</a:t>
            </a:r>
            <a:r>
              <a:rPr lang="en-US" dirty="0">
                <a:latin typeface="Times New Roman" panose="02020603050405020304" pitchFamily="18" charset="0"/>
                <a:cs typeface="Times New Roman" panose="02020603050405020304" pitchFamily="18" charset="0"/>
              </a:rPr>
              <a:t> erupted.</a:t>
            </a:r>
          </a:p>
          <a:p>
            <a:r>
              <a:rPr lang="en-US" dirty="0">
                <a:latin typeface="Times New Roman" panose="02020603050405020304" pitchFamily="18" charset="0"/>
                <a:cs typeface="Times New Roman" panose="02020603050405020304" pitchFamily="18" charset="0"/>
              </a:rPr>
              <a:t>At the precise moment U.S. senators were being asked to choose between two canal routes, Nicaragua became visually and emotionally associated with volcanic activity. </a:t>
            </a:r>
          </a:p>
        </p:txBody>
      </p:sp>
      <p:pic>
        <p:nvPicPr>
          <p:cNvPr id="4098" name="Picture 2">
            <a:extLst>
              <a:ext uri="{FF2B5EF4-FFF2-40B4-BE49-F238E27FC236}">
                <a16:creationId xmlns:a16="http://schemas.microsoft.com/office/drawing/2014/main" id="{38016C11-85A7-EEA4-68D0-177F26EF44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96" r="9485"/>
          <a:stretch>
            <a:fillRect/>
          </a:stretch>
        </p:blipFill>
        <p:spPr bwMode="auto">
          <a:xfrm>
            <a:off x="1" y="1692889"/>
            <a:ext cx="7624916" cy="514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06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4AE5367-937D-05F1-7C05-2376F6F5CCAF}"/>
            </a:ext>
          </a:extLst>
        </p:cNvPr>
        <p:cNvGrpSpPr/>
        <p:nvPr/>
      </p:nvGrpSpPr>
      <p:grpSpPr>
        <a:xfrm>
          <a:off x="0" y="0"/>
          <a:ext cx="0" cy="0"/>
          <a:chOff x="0" y="0"/>
          <a:chExt cx="0" cy="0"/>
        </a:xfrm>
      </p:grpSpPr>
      <p:pic>
        <p:nvPicPr>
          <p:cNvPr id="5122" name="Picture 2">
            <a:extLst>
              <a:ext uri="{FF2B5EF4-FFF2-40B4-BE49-F238E27FC236}">
                <a16:creationId xmlns:a16="http://schemas.microsoft.com/office/drawing/2014/main" id="{5C770A9C-6984-2365-CEDA-1A1EA66D2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769" y="1504336"/>
            <a:ext cx="5477028" cy="35128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A38570E-B4BD-FAB3-712C-E07DD394A248}"/>
              </a:ext>
            </a:extLst>
          </p:cNvPr>
          <p:cNvSpPr>
            <a:spLocks noGrp="1"/>
          </p:cNvSpPr>
          <p:nvPr>
            <p:ph type="title"/>
          </p:nvPr>
        </p:nvSpPr>
        <p:spPr>
          <a:xfrm>
            <a:off x="838200" y="0"/>
            <a:ext cx="10515600" cy="1504336"/>
          </a:xfrm>
        </p:spPr>
        <p:txBody>
          <a:bodyPr/>
          <a:lstStyle/>
          <a:p>
            <a:pPr algn="ctr"/>
            <a:r>
              <a:rPr lang="en-US" b="1" dirty="0">
                <a:latin typeface="Times New Roman" panose="02020603050405020304" pitchFamily="18" charset="0"/>
                <a:cs typeface="Times New Roman" panose="02020603050405020304" pitchFamily="18" charset="0"/>
              </a:rPr>
              <a:t>The Emotional Choice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ADF7DCE-16C7-41A7-0A59-981291BF9275}"/>
              </a:ext>
            </a:extLst>
          </p:cNvPr>
          <p:cNvSpPr>
            <a:spLocks noGrp="1"/>
          </p:cNvSpPr>
          <p:nvPr>
            <p:ph idx="1"/>
          </p:nvPr>
        </p:nvSpPr>
        <p:spPr>
          <a:xfrm>
            <a:off x="838200" y="1504336"/>
            <a:ext cx="11049000" cy="4672627"/>
          </a:xfrm>
        </p:spPr>
        <p:txBody>
          <a:bodyPr>
            <a:normAutofit/>
          </a:bodyPr>
          <a:lstStyle/>
          <a:p>
            <a:r>
              <a:rPr lang="en-US" dirty="0">
                <a:latin typeface="Times New Roman" panose="02020603050405020304" pitchFamily="18" charset="0"/>
                <a:cs typeface="Times New Roman" panose="02020603050405020304" pitchFamily="18" charset="0"/>
              </a:rPr>
              <a:t>From that point forward, Nicaragua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was no longer the elegant alternative.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It was the risky one.</a:t>
            </a:r>
          </a:p>
          <a:p>
            <a:r>
              <a:rPr lang="en-US" dirty="0">
                <a:latin typeface="Times New Roman" panose="02020603050405020304" pitchFamily="18" charset="0"/>
                <a:cs typeface="Times New Roman" panose="02020603050405020304" pitchFamily="18" charset="0"/>
              </a:rPr>
              <a:t>Large infrastructure projects are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approved not only by engineers, but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by financiers, insurers, and politicians. </a:t>
            </a:r>
          </a:p>
          <a:p>
            <a:r>
              <a:rPr lang="en-US" dirty="0">
                <a:latin typeface="Times New Roman" panose="02020603050405020304" pitchFamily="18" charset="0"/>
                <a:cs typeface="Times New Roman" panose="02020603050405020304" pitchFamily="18" charset="0"/>
              </a:rPr>
              <a:t>Those groups respond less to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technical nuance than to uncertainty. </a:t>
            </a:r>
          </a:p>
          <a:p>
            <a:r>
              <a:rPr lang="en-US" dirty="0">
                <a:latin typeface="Times New Roman" panose="02020603050405020304" pitchFamily="18" charset="0"/>
                <a:cs typeface="Times New Roman" panose="02020603050405020304" pitchFamily="18" charset="0"/>
              </a:rPr>
              <a:t>Volcanoes, even distant ones, symbolize uncertainty.</a:t>
            </a:r>
          </a:p>
          <a:p>
            <a:r>
              <a:rPr lang="en-US" dirty="0">
                <a:latin typeface="Times New Roman" panose="02020603050405020304" pitchFamily="18" charset="0"/>
                <a:cs typeface="Times New Roman" panose="02020603050405020304" pitchFamily="18" charset="0"/>
              </a:rPr>
              <a:t>The vote went for Panama.</a:t>
            </a:r>
          </a:p>
        </p:txBody>
      </p:sp>
    </p:spTree>
    <p:extLst>
      <p:ext uri="{BB962C8B-B14F-4D97-AF65-F5344CB8AC3E}">
        <p14:creationId xmlns:p14="http://schemas.microsoft.com/office/powerpoint/2010/main" val="364515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60488D3-A2A9-965D-FD23-EECE6019DBF7}"/>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FCD71A5C-CF96-C8A3-3E39-C4A06D99C0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884" b="11831"/>
          <a:stretch>
            <a:fillRect/>
          </a:stretch>
        </p:blipFill>
        <p:spPr bwMode="auto">
          <a:xfrm>
            <a:off x="1" y="2784049"/>
            <a:ext cx="12192000" cy="4073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8623CD5-ABA3-FC09-8A06-76DE49B857E0}"/>
              </a:ext>
            </a:extLst>
          </p:cNvPr>
          <p:cNvSpPr>
            <a:spLocks noGrp="1"/>
          </p:cNvSpPr>
          <p:nvPr>
            <p:ph type="title"/>
          </p:nvPr>
        </p:nvSpPr>
        <p:spPr>
          <a:xfrm>
            <a:off x="838200" y="0"/>
            <a:ext cx="10515600" cy="1504336"/>
          </a:xfrm>
        </p:spPr>
        <p:txBody>
          <a:bodyPr/>
          <a:lstStyle/>
          <a:p>
            <a:pPr algn="ctr"/>
            <a:r>
              <a:rPr lang="en-US" b="1" dirty="0">
                <a:latin typeface="Times New Roman" panose="02020603050405020304" pitchFamily="18" charset="0"/>
                <a:cs typeface="Times New Roman" panose="02020603050405020304" pitchFamily="18" charset="0"/>
              </a:rPr>
              <a:t>The Irony of Scale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AFC8DBD-02B8-337D-59B4-70F55D2E1E06}"/>
              </a:ext>
            </a:extLst>
          </p:cNvPr>
          <p:cNvSpPr>
            <a:spLocks noGrp="1"/>
          </p:cNvSpPr>
          <p:nvPr>
            <p:ph idx="1"/>
          </p:nvPr>
        </p:nvSpPr>
        <p:spPr>
          <a:xfrm>
            <a:off x="838199" y="1504336"/>
            <a:ext cx="11049001" cy="4672627"/>
          </a:xfrm>
        </p:spPr>
        <p:txBody>
          <a:bodyPr/>
          <a:lstStyle/>
          <a:p>
            <a:r>
              <a:rPr lang="en-US" dirty="0">
                <a:latin typeface="Times New Roman" panose="02020603050405020304" pitchFamily="18" charset="0"/>
                <a:cs typeface="Times New Roman" panose="02020603050405020304" pitchFamily="18" charset="0"/>
              </a:rPr>
              <a:t>In 1902, ships were smaller, drafts were shallower, and global trade volumes were modest. Panama’s lock dimensions were sufficient.</a:t>
            </a:r>
          </a:p>
          <a:p>
            <a:r>
              <a:rPr lang="en-US" dirty="0">
                <a:latin typeface="Times New Roman" panose="02020603050405020304" pitchFamily="18" charset="0"/>
                <a:cs typeface="Times New Roman" panose="02020603050405020304" pitchFamily="18" charset="0"/>
              </a:rPr>
              <a:t>History did not choose the canal best suited for the future. It chose the canal best suited for the moment.</a:t>
            </a:r>
          </a:p>
        </p:txBody>
      </p:sp>
    </p:spTree>
    <p:extLst>
      <p:ext uri="{BB962C8B-B14F-4D97-AF65-F5344CB8AC3E}">
        <p14:creationId xmlns:p14="http://schemas.microsoft.com/office/powerpoint/2010/main" val="153763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559</Words>
  <Application>Microsoft Office PowerPoint</Application>
  <PresentationFormat>Widescreen</PresentationFormat>
  <Paragraphs>49</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The Nicaragua Canal By Marc Silver</vt:lpstr>
      <vt:lpstr>The Plan</vt:lpstr>
      <vt:lpstr>The Route</vt:lpstr>
      <vt:lpstr>Both Asset and Liability</vt:lpstr>
      <vt:lpstr>Dredging the Lake</vt:lpstr>
      <vt:lpstr>Volcanoes, Perception, and Politics</vt:lpstr>
      <vt:lpstr>Momotombo erupted</vt:lpstr>
      <vt:lpstr>The Emotional Choice</vt:lpstr>
      <vt:lpstr>The Irony of Scale</vt:lpstr>
      <vt:lpstr>The Idea Keeps Returning</vt:lpstr>
      <vt:lpstr>What This Story Actually Tells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13</cp:revision>
  <dcterms:created xsi:type="dcterms:W3CDTF">2026-01-01T03:39:59Z</dcterms:created>
  <dcterms:modified xsi:type="dcterms:W3CDTF">2026-01-01T04:55:18Z</dcterms:modified>
</cp:coreProperties>
</file>