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8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4"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7" autoAdjust="0"/>
  </p:normalViewPr>
  <p:slideViewPr>
    <p:cSldViewPr snapToGrid="0" showGuides="1">
      <p:cViewPr varScale="1">
        <p:scale>
          <a:sx n="82" d="100"/>
          <a:sy n="82" d="100"/>
        </p:scale>
        <p:origin x="8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CE4C6-E173-4290-846C-2B37CC4DA500}"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3D132-DD16-491A-9577-C879E8EE31D9}" type="slidenum">
              <a:rPr lang="en-US" smtClean="0"/>
              <a:t>‹#›</a:t>
            </a:fld>
            <a:endParaRPr lang="en-US"/>
          </a:p>
        </p:txBody>
      </p:sp>
    </p:spTree>
    <p:extLst>
      <p:ext uri="{BB962C8B-B14F-4D97-AF65-F5344CB8AC3E}">
        <p14:creationId xmlns:p14="http://schemas.microsoft.com/office/powerpoint/2010/main" val="321045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are not merely a historical curiosity but a civilization shaped by myth and resilience, where the boundaries between divine intervention and human ingenuity blur.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From the serpentine legends of their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origins to the enigma of Angkor’s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collapse, their story is one of cosmic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ambition, endurance, and cultural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revival. </a:t>
            </a:r>
          </a:p>
          <a:p>
            <a:pPr marL="342900" marR="0" indent="-342900">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presentation weaves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archaeological fact with enduring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folklore, inviting readers into the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shadows of Cambodia’s past and the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light of its cultural rebirth.</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2</a:t>
            </a:fld>
            <a:endParaRPr lang="en-US"/>
          </a:p>
        </p:txBody>
      </p:sp>
    </p:spTree>
    <p:extLst>
      <p:ext uri="{BB962C8B-B14F-4D97-AF65-F5344CB8AC3E}">
        <p14:creationId xmlns:p14="http://schemas.microsoft.com/office/powerpoint/2010/main" val="240230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Bayon Temple: Jayavarman VII’s masterpiece features 216 enigmatic faces, possibly representing the king himself as a bodhisattva. The temple embodies Mahayana Buddhist principles interwoven with Khmer traditions.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3D132-DD16-491A-9577-C879E8EE31D9}" type="slidenum">
              <a:rPr lang="en-US" smtClean="0"/>
              <a:t>13</a:t>
            </a:fld>
            <a:endParaRPr lang="en-US"/>
          </a:p>
        </p:txBody>
      </p:sp>
    </p:spTree>
    <p:extLst>
      <p:ext uri="{BB962C8B-B14F-4D97-AF65-F5344CB8AC3E}">
        <p14:creationId xmlns:p14="http://schemas.microsoft.com/office/powerpoint/2010/main" val="115992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engineering feat allowed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Angkor to flourish despite seasonal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droughts and contributed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significantly to its economic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strength.</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14</a:t>
            </a:fld>
            <a:endParaRPr lang="en-US"/>
          </a:p>
        </p:txBody>
      </p:sp>
    </p:spTree>
    <p:extLst>
      <p:ext uri="{BB962C8B-B14F-4D97-AF65-F5344CB8AC3E}">
        <p14:creationId xmlns:p14="http://schemas.microsoft.com/office/powerpoint/2010/main" val="1230967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Women played significant roles in trade, religion, and local governance, although their contributions are often understated in historical narratives.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15</a:t>
            </a:fld>
            <a:endParaRPr lang="en-US"/>
          </a:p>
        </p:txBody>
      </p:sp>
    </p:spTree>
    <p:extLst>
      <p:ext uri="{BB962C8B-B14F-4D97-AF65-F5344CB8AC3E}">
        <p14:creationId xmlns:p14="http://schemas.microsoft.com/office/powerpoint/2010/main" val="409750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2150" marR="0" lvl="0" indent="-352425">
              <a:spcAft>
                <a:spcPts val="800"/>
              </a:spcAft>
              <a:buSzPct val="75000"/>
              <a:buFont typeface="Arial" panose="020B0604020202020204" pitchFamily="34" charset="0"/>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Climate Change: Prolonged droughts, evidenced by pollen studies, impacted rice yields.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692150" marR="0" lvl="0" indent="-352425">
              <a:spcAft>
                <a:spcPts val="800"/>
              </a:spcAft>
              <a:buSzPct val="75000"/>
              <a:buFont typeface="Arial" panose="020B0604020202020204" pitchFamily="34" charset="0"/>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Religious Shifts: The rise of Theravada Buddhism challenged the god-king ideology.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692150" marR="0" lvl="0" indent="-352425">
              <a:spcAft>
                <a:spcPts val="800"/>
              </a:spcAft>
              <a:buSzPct val="75000"/>
              <a:buFont typeface="Arial" panose="020B0604020202020204" pitchFamily="34" charset="0"/>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Military Conflicts: Siamese invasions destabilized the region</a:t>
            </a:r>
            <a:endParaRPr lang="en-US" dirty="0"/>
          </a:p>
        </p:txBody>
      </p:sp>
      <p:sp>
        <p:nvSpPr>
          <p:cNvPr id="4" name="Slide Number Placeholder 3"/>
          <p:cNvSpPr>
            <a:spLocks noGrp="1"/>
          </p:cNvSpPr>
          <p:nvPr>
            <p:ph type="sldNum" sz="quarter" idx="5"/>
          </p:nvPr>
        </p:nvSpPr>
        <p:spPr/>
        <p:txBody>
          <a:bodyPr/>
          <a:lstStyle/>
          <a:p>
            <a:fld id="{0FC3D132-DD16-491A-9577-C879E8EE31D9}" type="slidenum">
              <a:rPr lang="en-US" smtClean="0"/>
              <a:t>16</a:t>
            </a:fld>
            <a:endParaRPr lang="en-US"/>
          </a:p>
        </p:txBody>
      </p:sp>
    </p:spTree>
    <p:extLst>
      <p:ext uri="{BB962C8B-B14F-4D97-AF65-F5344CB8AC3E}">
        <p14:creationId xmlns:p14="http://schemas.microsoft.com/office/powerpoint/2010/main" val="2053090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Colonial looting fueled tales of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curses, those who desecrated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Angkor’s relics faced mysterious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misfortunes, reinforcing beliefs in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divine protection.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18</a:t>
            </a:fld>
            <a:endParaRPr lang="en-US"/>
          </a:p>
        </p:txBody>
      </p:sp>
    </p:spTree>
    <p:extLst>
      <p:ext uri="{BB962C8B-B14F-4D97-AF65-F5344CB8AC3E}">
        <p14:creationId xmlns:p14="http://schemas.microsoft.com/office/powerpoint/2010/main" val="666168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Survivors describe spiritual unrest at these locations, reflecting unresolved national trauma.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19</a:t>
            </a:fld>
            <a:endParaRPr lang="en-US"/>
          </a:p>
        </p:txBody>
      </p:sp>
    </p:spTree>
    <p:extLst>
      <p:ext uri="{BB962C8B-B14F-4D97-AF65-F5344CB8AC3E}">
        <p14:creationId xmlns:p14="http://schemas.microsoft.com/office/powerpoint/2010/main" val="3623336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Modern artists are reviving traditional music, crafts, and dance forms, while organizations work to preserve oral histories and traditional knowledge.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3D132-DD16-491A-9577-C879E8EE31D9}" type="slidenum">
              <a:rPr lang="en-US" smtClean="0"/>
              <a:t>20</a:t>
            </a:fld>
            <a:endParaRPr lang="en-US"/>
          </a:p>
        </p:txBody>
      </p:sp>
    </p:spTree>
    <p:extLst>
      <p:ext uri="{BB962C8B-B14F-4D97-AF65-F5344CB8AC3E}">
        <p14:creationId xmlns:p14="http://schemas.microsoft.com/office/powerpoint/2010/main" val="221290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Aft>
                <a:spcPts val="800"/>
              </a:spcAft>
              <a:buSzPct val="100000"/>
              <a:buFont typeface="Arial" panose="020B0604020202020204" pitchFamily="34" charset="0"/>
              <a:buChar char="•"/>
              <a:tabLst>
                <a:tab pos="457200" algn="l"/>
              </a:tabLst>
            </a:pP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Nāga</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Symbols: Modern infrastructure, like bridges in Phnom Penh, still features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nāga</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motifs, echoing ancient myths.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ct val="100000"/>
              <a:buFont typeface="Arial" panose="020B0604020202020204" pitchFamily="34" charset="0"/>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Spirit Shrines: Roadside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neak</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ta shrines remain common, blending animism with modern life.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ct val="100000"/>
              <a:buFont typeface="Arial" panose="020B0604020202020204" pitchFamily="34" charset="0"/>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Unsolved Mysteries: The burial site of Jayavarman VII and undeciphered 7th-century inscriptions continue to intrigue scholars.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21</a:t>
            </a:fld>
            <a:endParaRPr lang="en-US"/>
          </a:p>
        </p:txBody>
      </p:sp>
    </p:spTree>
    <p:extLst>
      <p:ext uri="{BB962C8B-B14F-4D97-AF65-F5344CB8AC3E}">
        <p14:creationId xmlns:p14="http://schemas.microsoft.com/office/powerpoint/2010/main" val="2452949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To understand the Khmer is to embrace both mystery and resilience, acknowledging that some truths remain buried, while others shape the spirit of a nation.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22</a:t>
            </a:fld>
            <a:endParaRPr lang="en-US"/>
          </a:p>
        </p:txBody>
      </p:sp>
    </p:spTree>
    <p:extLst>
      <p:ext uri="{BB962C8B-B14F-4D97-AF65-F5344CB8AC3E}">
        <p14:creationId xmlns:p14="http://schemas.microsoft.com/office/powerpoint/2010/main" val="227860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These traditions, centered around honoring ancestors, evolved into the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neak</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ta (spirit) veneration seen today, reflecting an intimate connection with nature and the spiritual world.</a:t>
            </a:r>
            <a:endParaRPr lang="en-US" sz="1800" dirty="0"/>
          </a:p>
          <a:p>
            <a:endParaRPr lang="en-US" dirty="0"/>
          </a:p>
        </p:txBody>
      </p:sp>
      <p:sp>
        <p:nvSpPr>
          <p:cNvPr id="4" name="Slide Number Placeholder 3"/>
          <p:cNvSpPr>
            <a:spLocks noGrp="1"/>
          </p:cNvSpPr>
          <p:nvPr>
            <p:ph type="sldNum" sz="quarter" idx="5"/>
          </p:nvPr>
        </p:nvSpPr>
        <p:spPr/>
        <p:txBody>
          <a:bodyPr/>
          <a:lstStyle/>
          <a:p>
            <a:fld id="{0FC3D132-DD16-491A-9577-C879E8EE31D9}" type="slidenum">
              <a:rPr lang="en-US" smtClean="0"/>
              <a:t>3</a:t>
            </a:fld>
            <a:endParaRPr lang="en-US"/>
          </a:p>
        </p:txBody>
      </p:sp>
    </p:spTree>
    <p:extLst>
      <p:ext uri="{BB962C8B-B14F-4D97-AF65-F5344CB8AC3E}">
        <p14:creationId xmlns:p14="http://schemas.microsoft.com/office/powerpoint/2010/main" val="43649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union symbolizes Cambodia’s deep spiritual ties to water and serpents and is immortalized in Angkor Wat’s intricate carvings and modern royal ceremonies. </a:t>
            </a:r>
          </a:p>
          <a:p>
            <a:endParaRPr lang="en-US" dirty="0"/>
          </a:p>
        </p:txBody>
      </p:sp>
      <p:sp>
        <p:nvSpPr>
          <p:cNvPr id="4" name="Slide Number Placeholder 3"/>
          <p:cNvSpPr>
            <a:spLocks noGrp="1"/>
          </p:cNvSpPr>
          <p:nvPr>
            <p:ph type="sldNum" sz="quarter" idx="5"/>
          </p:nvPr>
        </p:nvSpPr>
        <p:spPr/>
        <p:txBody>
          <a:bodyPr/>
          <a:lstStyle/>
          <a:p>
            <a:fld id="{0FC3D132-DD16-491A-9577-C879E8EE31D9}" type="slidenum">
              <a:rPr lang="en-US" smtClean="0"/>
              <a:t>4</a:t>
            </a:fld>
            <a:endParaRPr lang="en-US"/>
          </a:p>
        </p:txBody>
      </p:sp>
    </p:spTree>
    <p:extLst>
      <p:ext uri="{BB962C8B-B14F-4D97-AF65-F5344CB8AC3E}">
        <p14:creationId xmlns:p14="http://schemas.microsoft.com/office/powerpoint/2010/main" val="233596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These routes connected Southeast Asia not only to neighboring regions like India and China but also indirectly to the Roman Empire through intermediary trading ports. </a:t>
            </a:r>
          </a:p>
          <a:p>
            <a:pPr marL="342900" marR="0" indent="-342900">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Despite these global connections,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Oc</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Eo</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was mysteriously abandoned around 550 CE, leaving historians with an enduring puzzle about the causes of its decline</a:t>
            </a:r>
            <a:r>
              <a:rPr lang="en-US" sz="105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5</a:t>
            </a:fld>
            <a:endParaRPr lang="en-US"/>
          </a:p>
        </p:txBody>
      </p:sp>
    </p:spTree>
    <p:extLst>
      <p:ext uri="{BB962C8B-B14F-4D97-AF65-F5344CB8AC3E}">
        <p14:creationId xmlns:p14="http://schemas.microsoft.com/office/powerpoint/2010/main" val="317525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2150" marR="0" lvl="0" indent="-352425">
              <a:spcAft>
                <a:spcPts val="800"/>
              </a:spcAft>
              <a:buSzPts val="1000"/>
              <a:buFont typeface="Symbol" panose="05050102010706020507" pitchFamily="18" charset="2"/>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Land Chenla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Zhenla</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of the Mountains): Centered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in northern Cambodia and southern Laos, this region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relied on rain-fed agriculture and controlled crucial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trade routes connecting the Mekong to the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Khorat</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Plateau.</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692150" marR="0" lvl="0" indent="-352425">
              <a:spcAft>
                <a:spcPts val="800"/>
              </a:spcAft>
              <a:buSzPts val="1000"/>
              <a:buFont typeface="Symbol" panose="05050102010706020507" pitchFamily="18" charset="2"/>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Water Chenla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Zhenla</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of the Coast): Positioned along the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Mekong Delta and coastal regions, Water Chenla thrived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on wet-rice cultivation, salt production, and maritime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trade, maintaining strong ties to the South China Sea.</a:t>
            </a:r>
            <a:endParaRPr lang="en-US" dirty="0"/>
          </a:p>
        </p:txBody>
      </p:sp>
      <p:sp>
        <p:nvSpPr>
          <p:cNvPr id="4" name="Slide Number Placeholder 3"/>
          <p:cNvSpPr>
            <a:spLocks noGrp="1"/>
          </p:cNvSpPr>
          <p:nvPr>
            <p:ph type="sldNum" sz="quarter" idx="5"/>
          </p:nvPr>
        </p:nvSpPr>
        <p:spPr/>
        <p:txBody>
          <a:bodyPr/>
          <a:lstStyle/>
          <a:p>
            <a:fld id="{0FC3D132-DD16-491A-9577-C879E8EE31D9}" type="slidenum">
              <a:rPr lang="en-US" smtClean="0"/>
              <a:t>6</a:t>
            </a:fld>
            <a:endParaRPr lang="en-US"/>
          </a:p>
        </p:txBody>
      </p:sp>
    </p:spTree>
    <p:extLst>
      <p:ext uri="{BB962C8B-B14F-4D97-AF65-F5344CB8AC3E}">
        <p14:creationId xmlns:p14="http://schemas.microsoft.com/office/powerpoint/2010/main" val="5364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While Rome’s split was administrative, Chenla’s was organic, influenced by geography, resource competition, and cultural dynamics.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3D132-DD16-491A-9577-C879E8EE31D9}" type="slidenum">
              <a:rPr lang="en-US" smtClean="0"/>
              <a:t>8</a:t>
            </a:fld>
            <a:endParaRPr lang="en-US"/>
          </a:p>
        </p:txBody>
      </p:sp>
    </p:spTree>
    <p:extLst>
      <p:ext uri="{BB962C8B-B14F-4D97-AF65-F5344CB8AC3E}">
        <p14:creationId xmlns:p14="http://schemas.microsoft.com/office/powerpoint/2010/main" val="33268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Archaeological Discoveries: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Sites like Sambor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Prei</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Kuk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showcase brick temples dedicated to Shiva, while Water Chenla’s Angkor Borei reveals a cosmopolitan mix of Persian glassware and Chinese ceramics.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10</a:t>
            </a:fld>
            <a:endParaRPr lang="en-US"/>
          </a:p>
        </p:txBody>
      </p:sp>
    </p:spTree>
    <p:extLst>
      <p:ext uri="{BB962C8B-B14F-4D97-AF65-F5344CB8AC3E}">
        <p14:creationId xmlns:p14="http://schemas.microsoft.com/office/powerpoint/2010/main" val="35399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Aft>
                <a:spcPts val="800"/>
              </a:spcAft>
              <a:buSzPct val="100000"/>
              <a:buFont typeface="Arial" panose="020B0604020202020204" pitchFamily="34" charset="0"/>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Cultural Tensions: Diverging cultural values between Indianized elites and local traditions may have fueled discord.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ct val="100000"/>
              <a:buFont typeface="Arial" panose="020B0604020202020204" pitchFamily="34" charset="0"/>
              <a:buChar char="•"/>
              <a:tabLst>
                <a:tab pos="457200" algn="l"/>
              </a:tabLs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Folklore: Cambodian legends speak of a curse by a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nāga</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queen, symbolizing nature’s resistance to human ambition.</a:t>
            </a:r>
            <a:endParaRPr lang="en-US" dirty="0"/>
          </a:p>
        </p:txBody>
      </p:sp>
      <p:sp>
        <p:nvSpPr>
          <p:cNvPr id="4" name="Slide Number Placeholder 3"/>
          <p:cNvSpPr>
            <a:spLocks noGrp="1"/>
          </p:cNvSpPr>
          <p:nvPr>
            <p:ph type="sldNum" sz="quarter" idx="5"/>
          </p:nvPr>
        </p:nvSpPr>
        <p:spPr/>
        <p:txBody>
          <a:bodyPr/>
          <a:lstStyle/>
          <a:p>
            <a:fld id="{0FC3D132-DD16-491A-9577-C879E8EE31D9}" type="slidenum">
              <a:rPr lang="en-US" smtClean="0"/>
              <a:t>11</a:t>
            </a:fld>
            <a:endParaRPr lang="en-US"/>
          </a:p>
        </p:txBody>
      </p:sp>
    </p:spTree>
    <p:extLst>
      <p:ext uri="{BB962C8B-B14F-4D97-AF65-F5344CB8AC3E}">
        <p14:creationId xmlns:p14="http://schemas.microsoft.com/office/powerpoint/2010/main" val="960764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His reign laid the foundation for an empire that would achieve unparalleled architectural and spiritual achievements.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C3D132-DD16-491A-9577-C879E8EE31D9}" type="slidenum">
              <a:rPr lang="en-US" smtClean="0"/>
              <a:t>12</a:t>
            </a:fld>
            <a:endParaRPr lang="en-US"/>
          </a:p>
        </p:txBody>
      </p:sp>
    </p:spTree>
    <p:extLst>
      <p:ext uri="{BB962C8B-B14F-4D97-AF65-F5344CB8AC3E}">
        <p14:creationId xmlns:p14="http://schemas.microsoft.com/office/powerpoint/2010/main" val="23618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361C-2C55-BF02-C278-401C3FDCB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B5C2D-A631-87D0-4C7D-A646C519F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FA382-44ED-BA35-D31D-8873C086024F}"/>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5" name="Footer Placeholder 4">
            <a:extLst>
              <a:ext uri="{FF2B5EF4-FFF2-40B4-BE49-F238E27FC236}">
                <a16:creationId xmlns:a16="http://schemas.microsoft.com/office/drawing/2014/main" id="{CF0DD15F-BCD8-9ED5-3842-A90172ADB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54D60-5043-EF41-4D16-32DA21E3DA36}"/>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17907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2AC8-48D3-75CD-F065-1CAEE8A8E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AE4CEE-B964-B0A9-4053-0B2C3E1BF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898FF-3859-D345-3F0A-63C36A59A7A6}"/>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5" name="Footer Placeholder 4">
            <a:extLst>
              <a:ext uri="{FF2B5EF4-FFF2-40B4-BE49-F238E27FC236}">
                <a16:creationId xmlns:a16="http://schemas.microsoft.com/office/drawing/2014/main" id="{52FD4C3C-3A91-A28B-2BC3-1EF9C816F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42181-CC6C-41D4-8630-17DDDB2C1D3A}"/>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238865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1CC50D-FA65-B9E1-2D58-51FE517970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224A7C-ED5D-4C28-7B3F-FCD19147B7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4F8A-DE87-7BCE-20AD-077855DF153E}"/>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5" name="Footer Placeholder 4">
            <a:extLst>
              <a:ext uri="{FF2B5EF4-FFF2-40B4-BE49-F238E27FC236}">
                <a16:creationId xmlns:a16="http://schemas.microsoft.com/office/drawing/2014/main" id="{A43368AF-57F1-FE6A-8D47-06C3BEA9D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C474-6D00-135F-7FEB-27D19FE28F11}"/>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289947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DFD1-7CB6-5713-3FCE-4CF793047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8ACD0-1921-0ECC-E296-27A402888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93819-A4F5-2073-B0BA-AB1D8EE158D5}"/>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5" name="Footer Placeholder 4">
            <a:extLst>
              <a:ext uri="{FF2B5EF4-FFF2-40B4-BE49-F238E27FC236}">
                <a16:creationId xmlns:a16="http://schemas.microsoft.com/office/drawing/2014/main" id="{EE0D6552-DAF7-E1FA-C528-8A8E41BC3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D76C9-68E2-E0D8-9089-ABC5B91EC738}"/>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41727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FC97-2FF1-BF27-416E-A8C1A500C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936AEA-9A50-B868-4413-A91AA0021D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9C0754-E90C-21BF-D5FC-698C15D57958}"/>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5" name="Footer Placeholder 4">
            <a:extLst>
              <a:ext uri="{FF2B5EF4-FFF2-40B4-BE49-F238E27FC236}">
                <a16:creationId xmlns:a16="http://schemas.microsoft.com/office/drawing/2014/main" id="{B8CB3195-44DE-17F9-3AA3-8FD2E9CC2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4968D-ADF8-2795-3CAD-313D3DA9B932}"/>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271225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BA54-1E1A-F52D-B7ED-4338DB950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AD7BB-4095-6D0F-0093-E7AA7BC855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811DE-FC80-DFB9-547A-659B269BD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C9D576-5673-975B-EBEF-F26B41F8EBA5}"/>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6" name="Footer Placeholder 5">
            <a:extLst>
              <a:ext uri="{FF2B5EF4-FFF2-40B4-BE49-F238E27FC236}">
                <a16:creationId xmlns:a16="http://schemas.microsoft.com/office/drawing/2014/main" id="{CADFF10F-9B05-2D08-91A1-1021FAD01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FFF19-79B2-6D55-82F5-82E85A89D9E7}"/>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405884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6D7B-783C-1ADD-DC37-3E38FD399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4CAD8A-DB99-73E8-BDA7-0138DCB77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6F488-E925-5B4E-B9C8-C1A5AD658A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18C2E0-624E-0C1E-01E4-F14515F1A6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3244DE-6D7A-15CF-7280-077D662C7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952C84-2A6F-1F0E-71B2-E619952F95C6}"/>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8" name="Footer Placeholder 7">
            <a:extLst>
              <a:ext uri="{FF2B5EF4-FFF2-40B4-BE49-F238E27FC236}">
                <a16:creationId xmlns:a16="http://schemas.microsoft.com/office/drawing/2014/main" id="{D7859D02-3CE5-DED7-6687-3773E64A2E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7AB9DA-DAF0-74CA-F33E-076174BC299B}"/>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284320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A1D3-184C-67AD-9A7C-D1D1B0EECC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C2FCA1-5DB2-97B2-D42A-9A04586A7C97}"/>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4" name="Footer Placeholder 3">
            <a:extLst>
              <a:ext uri="{FF2B5EF4-FFF2-40B4-BE49-F238E27FC236}">
                <a16:creationId xmlns:a16="http://schemas.microsoft.com/office/drawing/2014/main" id="{AEE44BF8-DB3C-FBDB-B5DC-5699DA88DE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696BE-2CDF-7031-423E-2148D59FF080}"/>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35268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348853-DA57-1481-58A7-1C96A8CD44E4}"/>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3" name="Footer Placeholder 2">
            <a:extLst>
              <a:ext uri="{FF2B5EF4-FFF2-40B4-BE49-F238E27FC236}">
                <a16:creationId xmlns:a16="http://schemas.microsoft.com/office/drawing/2014/main" id="{9D3BC385-6FE9-B327-520B-6FC733A792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20AE0F-C887-FCCC-797D-5FA4C4F06FB2}"/>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113120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285-0AB2-7CF8-F186-BB3AA2EDB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35B9F-A4F9-4444-6359-19E860BFD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0374BC-BB10-89EF-DE10-ED77D8138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7B286-D78A-961B-60C5-E1EE20332E48}"/>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6" name="Footer Placeholder 5">
            <a:extLst>
              <a:ext uri="{FF2B5EF4-FFF2-40B4-BE49-F238E27FC236}">
                <a16:creationId xmlns:a16="http://schemas.microsoft.com/office/drawing/2014/main" id="{AD3BED46-0A03-8CBF-1018-F8280C182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0B7F5-E0B4-DE56-B5EE-FC953E2C8A52}"/>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309294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C3AD-FD91-D719-17FE-A52C2C407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6968E4-935E-E021-E6FB-889E1966A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C4C55-0104-FD1A-675D-8DA7D0E98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C777C-D407-14C0-29D1-FDD9956E2B9C}"/>
              </a:ext>
            </a:extLst>
          </p:cNvPr>
          <p:cNvSpPr>
            <a:spLocks noGrp="1"/>
          </p:cNvSpPr>
          <p:nvPr>
            <p:ph type="dt" sz="half" idx="10"/>
          </p:nvPr>
        </p:nvSpPr>
        <p:spPr/>
        <p:txBody>
          <a:bodyPr/>
          <a:lstStyle/>
          <a:p>
            <a:fld id="{D937B242-23CE-43A7-BFC2-DCABBC9CABD6}" type="datetimeFigureOut">
              <a:rPr lang="en-US" smtClean="0"/>
              <a:t>4/17/2025</a:t>
            </a:fld>
            <a:endParaRPr lang="en-US"/>
          </a:p>
        </p:txBody>
      </p:sp>
      <p:sp>
        <p:nvSpPr>
          <p:cNvPr id="6" name="Footer Placeholder 5">
            <a:extLst>
              <a:ext uri="{FF2B5EF4-FFF2-40B4-BE49-F238E27FC236}">
                <a16:creationId xmlns:a16="http://schemas.microsoft.com/office/drawing/2014/main" id="{A6F5EE88-C2ED-493A-ABB5-0F5D04EF7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1FCD6-107C-EAE7-C2E2-3A1B38305E08}"/>
              </a:ext>
            </a:extLst>
          </p:cNvPr>
          <p:cNvSpPr>
            <a:spLocks noGrp="1"/>
          </p:cNvSpPr>
          <p:nvPr>
            <p:ph type="sldNum" sz="quarter" idx="12"/>
          </p:nvPr>
        </p:nvSpPr>
        <p:spPr/>
        <p:txBody>
          <a:bodyPr/>
          <a:lstStyle/>
          <a:p>
            <a:fld id="{A156CAB0-0B4F-4A94-902D-2A183497BF90}" type="slidenum">
              <a:rPr lang="en-US" smtClean="0"/>
              <a:t>‹#›</a:t>
            </a:fld>
            <a:endParaRPr lang="en-US"/>
          </a:p>
        </p:txBody>
      </p:sp>
    </p:spTree>
    <p:extLst>
      <p:ext uri="{BB962C8B-B14F-4D97-AF65-F5344CB8AC3E}">
        <p14:creationId xmlns:p14="http://schemas.microsoft.com/office/powerpoint/2010/main" val="413764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93316-20A8-C5C3-9F74-87E81D3CA7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754F3A-14ED-AA2C-31C1-8D4F402FA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E9D5-DBE0-CC6A-3F04-2E9EF1EAA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7B242-23CE-43A7-BFC2-DCABBC9CABD6}" type="datetimeFigureOut">
              <a:rPr lang="en-US" smtClean="0"/>
              <a:t>4/17/2025</a:t>
            </a:fld>
            <a:endParaRPr lang="en-US"/>
          </a:p>
        </p:txBody>
      </p:sp>
      <p:sp>
        <p:nvSpPr>
          <p:cNvPr id="5" name="Footer Placeholder 4">
            <a:extLst>
              <a:ext uri="{FF2B5EF4-FFF2-40B4-BE49-F238E27FC236}">
                <a16:creationId xmlns:a16="http://schemas.microsoft.com/office/drawing/2014/main" id="{8B67048A-2B05-8918-4BE2-74216F6CF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0FD3A6-01DE-7AF4-EAC2-BAFAEECE4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6CAB0-0B4F-4A94-902D-2A183497BF90}" type="slidenum">
              <a:rPr lang="en-US" smtClean="0"/>
              <a:t>‹#›</a:t>
            </a:fld>
            <a:endParaRPr lang="en-US"/>
          </a:p>
        </p:txBody>
      </p:sp>
    </p:spTree>
    <p:extLst>
      <p:ext uri="{BB962C8B-B14F-4D97-AF65-F5344CB8AC3E}">
        <p14:creationId xmlns:p14="http://schemas.microsoft.com/office/powerpoint/2010/main" val="10751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d.dccam.or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efeo.fr/base.php?code=22" TargetMode="External"/><Relationship Id="rId2" Type="http://schemas.openxmlformats.org/officeDocument/2006/relationships/hyperlink" Target="https://whc.unesco.org/en/list/668" TargetMode="External"/><Relationship Id="rId1" Type="http://schemas.openxmlformats.org/officeDocument/2006/relationships/slideLayout" Target="../slideLayouts/slideLayout1.xml"/><Relationship Id="rId4" Type="http://schemas.openxmlformats.org/officeDocument/2006/relationships/hyperlink" Target="http://www.cambodianlivingart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00056F-5635-C4AA-82EE-301AC490C598}"/>
              </a:ext>
            </a:extLst>
          </p:cNvPr>
          <p:cNvPicPr>
            <a:picLocks noChangeAspect="1"/>
          </p:cNvPicPr>
          <p:nvPr/>
        </p:nvPicPr>
        <p:blipFill>
          <a:blip r:embed="rId2">
            <a:extLst>
              <a:ext uri="{28A0092B-C50C-407E-A947-70E740481C1C}">
                <a14:useLocalDpi xmlns:a14="http://schemas.microsoft.com/office/drawing/2010/main" val="0"/>
              </a:ext>
            </a:extLst>
          </a:blip>
          <a:srcRect b="26616"/>
          <a:stretch/>
        </p:blipFill>
        <p:spPr>
          <a:xfrm>
            <a:off x="1" y="-1"/>
            <a:ext cx="12192000" cy="6911163"/>
          </a:xfrm>
          <a:prstGeom prst="rect">
            <a:avLst/>
          </a:prstGeom>
        </p:spPr>
      </p:pic>
      <p:sp>
        <p:nvSpPr>
          <p:cNvPr id="2" name="Title 1">
            <a:extLst>
              <a:ext uri="{FF2B5EF4-FFF2-40B4-BE49-F238E27FC236}">
                <a16:creationId xmlns:a16="http://schemas.microsoft.com/office/drawing/2014/main" id="{3E116E2D-0355-10A9-D6F9-28CB7D40D701}"/>
              </a:ext>
            </a:extLst>
          </p:cNvPr>
          <p:cNvSpPr>
            <a:spLocks noGrp="1"/>
          </p:cNvSpPr>
          <p:nvPr>
            <p:ph type="ctrTitle"/>
          </p:nvPr>
        </p:nvSpPr>
        <p:spPr>
          <a:xfrm>
            <a:off x="0" y="0"/>
            <a:ext cx="12192000" cy="3429000"/>
          </a:xfrm>
        </p:spPr>
        <p:txBody>
          <a:bodyPr anchor="ctr">
            <a:normAutofit/>
          </a:bodyPr>
          <a:lstStyle/>
          <a:p>
            <a:pPr marL="0" marR="0">
              <a:lnSpc>
                <a:spcPct val="115000"/>
              </a:lnSpc>
              <a:spcAft>
                <a:spcPts val="800"/>
              </a:spcAft>
            </a:pPr>
            <a:r>
              <a:rPr lang="en-US" sz="44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br>
              <a:rPr lang="en-US" sz="44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44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From Ancient Origins to Modern Resilience</a:t>
            </a:r>
            <a:endParaRPr lang="en-US" sz="4400"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CFBD801-C1E9-0893-C704-D1BBCD6F26E4}"/>
              </a:ext>
            </a:extLst>
          </p:cNvPr>
          <p:cNvSpPr txBox="1"/>
          <p:nvPr/>
        </p:nvSpPr>
        <p:spPr>
          <a:xfrm>
            <a:off x="3048000" y="3429000"/>
            <a:ext cx="6096000" cy="1138773"/>
          </a:xfrm>
          <a:prstGeom prst="rect">
            <a:avLst/>
          </a:prstGeom>
          <a:noFill/>
        </p:spPr>
        <p:txBody>
          <a:bodyPr wrap="square">
            <a:spAutoFit/>
          </a:bodyPr>
          <a:lstStyle/>
          <a:p>
            <a:pPr algn="ctr"/>
            <a:r>
              <a:rPr lang="en-US" sz="28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Presented by:</a:t>
            </a:r>
            <a:br>
              <a:rPr lang="en-US" sz="28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4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Marc Silver</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890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B8C6F4C-D7F9-C7C0-065E-0DDD6D89A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4D7F3-425C-AD45-4BC1-3619D350F97E}"/>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40333567-C153-6608-314E-E8DDD3592D3C}"/>
              </a:ext>
            </a:extLst>
          </p:cNvPr>
          <p:cNvSpPr txBox="1"/>
          <p:nvPr/>
        </p:nvSpPr>
        <p:spPr>
          <a:xfrm>
            <a:off x="633045" y="1655760"/>
            <a:ext cx="3199359" cy="4996240"/>
          </a:xfrm>
          <a:prstGeom prst="rect">
            <a:avLst/>
          </a:prstGeom>
          <a:noFill/>
        </p:spPr>
        <p:txBody>
          <a:bodyPr wrap="square">
            <a:spAutoFit/>
          </a:bodyPr>
          <a:lstStyle/>
          <a:p>
            <a:pPr marL="342900" marR="0" lvl="0" indent="-342900">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Inscriptions: Land Chenla’s stele, such as the Vat Luong Kau inscription, emphasize warrior-kings and local deities. </a:t>
            </a:r>
          </a:p>
          <a:p>
            <a:pPr marL="342900" marR="0" lvl="0" indent="-342900">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Water Chenla’s inscriptions, like those at Ta Prohm, highlight trade relations with Champa and Java.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BB40E92-F812-1B2F-EE2E-EC864CAE9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404" y="1655763"/>
            <a:ext cx="8359596" cy="4346452"/>
          </a:xfrm>
          <a:prstGeom prst="rect">
            <a:avLst/>
          </a:prstGeom>
        </p:spPr>
      </p:pic>
    </p:spTree>
    <p:extLst>
      <p:ext uri="{BB962C8B-B14F-4D97-AF65-F5344CB8AC3E}">
        <p14:creationId xmlns:p14="http://schemas.microsoft.com/office/powerpoint/2010/main" val="35400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DEAEC49-426F-84C9-82B5-D557C5A99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F2291-3E0A-7148-9EF2-99E516EFEBA5}"/>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65CF579D-A169-9EA9-480C-44795328F99A}"/>
              </a:ext>
            </a:extLst>
          </p:cNvPr>
          <p:cNvSpPr txBox="1"/>
          <p:nvPr/>
        </p:nvSpPr>
        <p:spPr>
          <a:xfrm>
            <a:off x="8346831" y="1655762"/>
            <a:ext cx="3763107" cy="3252172"/>
          </a:xfrm>
          <a:prstGeom prst="rect">
            <a:avLst/>
          </a:prstGeom>
          <a:noFill/>
        </p:spPr>
        <p:txBody>
          <a:bodyPr wrap="square">
            <a:spAutoFit/>
          </a:bodyPr>
          <a:lstStyle/>
          <a:p>
            <a:pPr marL="0" marR="0">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Mysteries and Debates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Scholars continue to debate the causes of Chenla’s split: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Environmental Stress: Sediment analyses from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Tonlé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Sap suggest droughts intensified competition.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52F02B1-1601-355B-A428-2B6A2A5218F7}"/>
              </a:ext>
            </a:extLst>
          </p:cNvPr>
          <p:cNvPicPr>
            <a:picLocks noChangeAspect="1"/>
          </p:cNvPicPr>
          <p:nvPr/>
        </p:nvPicPr>
        <p:blipFill>
          <a:blip r:embed="rId3">
            <a:extLst>
              <a:ext uri="{28A0092B-C50C-407E-A947-70E740481C1C}">
                <a14:useLocalDpi xmlns:a14="http://schemas.microsoft.com/office/drawing/2010/main" val="0"/>
              </a:ext>
            </a:extLst>
          </a:blip>
          <a:srcRect l="2924"/>
          <a:stretch/>
        </p:blipFill>
        <p:spPr>
          <a:xfrm>
            <a:off x="0" y="1655762"/>
            <a:ext cx="8312292" cy="4803653"/>
          </a:xfrm>
          <a:prstGeom prst="rect">
            <a:avLst/>
          </a:prstGeom>
        </p:spPr>
      </p:pic>
    </p:spTree>
    <p:extLst>
      <p:ext uri="{BB962C8B-B14F-4D97-AF65-F5344CB8AC3E}">
        <p14:creationId xmlns:p14="http://schemas.microsoft.com/office/powerpoint/2010/main" val="11819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5E0C96E-C628-1F13-A948-4983671B2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BE0CE-1899-C347-26DC-57978BF91897}"/>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D403ABE3-3C79-2A4E-7AA7-BD8D3E63F2E8}"/>
              </a:ext>
            </a:extLst>
          </p:cNvPr>
          <p:cNvSpPr txBox="1"/>
          <p:nvPr/>
        </p:nvSpPr>
        <p:spPr>
          <a:xfrm>
            <a:off x="621323" y="1655764"/>
            <a:ext cx="5884985" cy="3892348"/>
          </a:xfrm>
          <a:prstGeom prst="rect">
            <a:avLst/>
          </a:prstGeom>
          <a:noFill/>
        </p:spPr>
        <p:txBody>
          <a:bodyPr wrap="square">
            <a:spAutoFit/>
          </a:bodyPr>
          <a:lstStyle/>
          <a:p>
            <a:pPr marL="0" marR="0">
              <a:lnSpc>
                <a:spcPct val="115000"/>
              </a:lnSpc>
              <a:spcAft>
                <a:spcPts val="800"/>
              </a:spcAft>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The Angkor Empire: Zenith of Power (9th–15th Centuries)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Rise of the God-Kings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Jayavarman II’s coronation in 802 CE atop Phnom Kulen established him as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devaraja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(god-king). </a:t>
            </a:r>
          </a:p>
        </p:txBody>
      </p:sp>
      <p:pic>
        <p:nvPicPr>
          <p:cNvPr id="5" name="Picture 4">
            <a:extLst>
              <a:ext uri="{FF2B5EF4-FFF2-40B4-BE49-F238E27FC236}">
                <a16:creationId xmlns:a16="http://schemas.microsoft.com/office/drawing/2014/main" id="{D3BBC3FF-3ABE-978D-32F5-D0BB8FF4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300" y="1630942"/>
            <a:ext cx="5560700" cy="5227058"/>
          </a:xfrm>
          <a:prstGeom prst="rect">
            <a:avLst/>
          </a:prstGeom>
        </p:spPr>
      </p:pic>
    </p:spTree>
    <p:extLst>
      <p:ext uri="{BB962C8B-B14F-4D97-AF65-F5344CB8AC3E}">
        <p14:creationId xmlns:p14="http://schemas.microsoft.com/office/powerpoint/2010/main" val="408792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C65BDEA-6256-38D3-D8CA-2CC8F7041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F5A19-A47B-1B8B-C495-7772B323FE39}"/>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0DEA757F-6AE5-C40F-2CAA-262B4F275200}"/>
              </a:ext>
            </a:extLst>
          </p:cNvPr>
          <p:cNvSpPr txBox="1"/>
          <p:nvPr/>
        </p:nvSpPr>
        <p:spPr>
          <a:xfrm>
            <a:off x="7879333" y="1655763"/>
            <a:ext cx="4089928" cy="5209631"/>
          </a:xfrm>
          <a:prstGeom prst="rect">
            <a:avLst/>
          </a:prstGeom>
          <a:noFill/>
        </p:spPr>
        <p:txBody>
          <a:bodyPr wrap="square">
            <a:spAutoFit/>
          </a:bodyPr>
          <a:lstStyle/>
          <a:p>
            <a:pPr marL="0" marR="0">
              <a:lnSpc>
                <a:spcPct val="115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Architectural and Spiritual Mastery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Angkor Wat: Built under King Suryavarman II, this temple represents a celestial model, with its westward orientation symbolizing Vishnu and the cosmic cycle.</a:t>
            </a:r>
          </a:p>
          <a:p>
            <a:pPr marL="342900" indent="-342900">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Recent LiDAR scans suggest hidden chambers beneath the complex, sparking theories about lost treasures or esoteric rites.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DF322B0-FA8F-281E-5203-0C3FB3870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55763"/>
            <a:ext cx="7879334" cy="5202237"/>
          </a:xfrm>
          <a:prstGeom prst="rect">
            <a:avLst/>
          </a:prstGeom>
        </p:spPr>
      </p:pic>
    </p:spTree>
    <p:extLst>
      <p:ext uri="{BB962C8B-B14F-4D97-AF65-F5344CB8AC3E}">
        <p14:creationId xmlns:p14="http://schemas.microsoft.com/office/powerpoint/2010/main" val="131273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43BC6B-90AC-771A-EF69-59AB1932F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BD4A0-8370-6F24-451D-7C6E9FBE3F01}"/>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814F281F-C6B7-CA89-E58C-257E63464996}"/>
              </a:ext>
            </a:extLst>
          </p:cNvPr>
          <p:cNvSpPr txBox="1"/>
          <p:nvPr/>
        </p:nvSpPr>
        <p:spPr>
          <a:xfrm>
            <a:off x="633045" y="1655763"/>
            <a:ext cx="4114801" cy="3771289"/>
          </a:xfrm>
          <a:prstGeom prst="rect">
            <a:avLst/>
          </a:prstGeom>
          <a:no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Hydraulic Innovation and Agricultural Mastery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Angkor’s success relied on an intricate hydraulic system, featuring reservoirs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barays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canals that supported rice cultivation. </a:t>
            </a:r>
          </a:p>
        </p:txBody>
      </p:sp>
      <p:pic>
        <p:nvPicPr>
          <p:cNvPr id="5" name="Picture 4">
            <a:extLst>
              <a:ext uri="{FF2B5EF4-FFF2-40B4-BE49-F238E27FC236}">
                <a16:creationId xmlns:a16="http://schemas.microsoft.com/office/drawing/2014/main" id="{9EFB887B-106C-5AE8-AEC7-9DAE68B43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354" y="1612296"/>
            <a:ext cx="7338645" cy="5278063"/>
          </a:xfrm>
          <a:prstGeom prst="rect">
            <a:avLst/>
          </a:prstGeom>
        </p:spPr>
      </p:pic>
    </p:spTree>
    <p:extLst>
      <p:ext uri="{BB962C8B-B14F-4D97-AF65-F5344CB8AC3E}">
        <p14:creationId xmlns:p14="http://schemas.microsoft.com/office/powerpoint/2010/main" val="289791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0C59C2C-898B-D400-D4F5-B0E5DF802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E3A05-C321-86DD-BCC5-49A9A6B66F02}"/>
              </a:ext>
            </a:extLst>
          </p:cNvPr>
          <p:cNvSpPr>
            <a:spLocks noGrp="1"/>
          </p:cNvSpPr>
          <p:nvPr>
            <p:ph type="ctrTitle"/>
          </p:nvPr>
        </p:nvSpPr>
        <p:spPr>
          <a:xfrm>
            <a:off x="0" y="1"/>
            <a:ext cx="12192000" cy="1655762"/>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CD269980-0D0C-A06E-B0C9-9262DBECD073}"/>
              </a:ext>
            </a:extLst>
          </p:cNvPr>
          <p:cNvSpPr txBox="1"/>
          <p:nvPr/>
        </p:nvSpPr>
        <p:spPr>
          <a:xfrm>
            <a:off x="539263" y="1655763"/>
            <a:ext cx="3774829" cy="4202176"/>
          </a:xfrm>
          <a:prstGeom prst="rect">
            <a:avLst/>
          </a:prstGeom>
          <a:no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Social Structure and Gender Roles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While the elite reveled in grandeur, millions of laborers, possibly war captives or religious devotees, built the empire’s monuments. </a:t>
            </a:r>
          </a:p>
        </p:txBody>
      </p:sp>
      <p:pic>
        <p:nvPicPr>
          <p:cNvPr id="6" name="Picture 5">
            <a:extLst>
              <a:ext uri="{FF2B5EF4-FFF2-40B4-BE49-F238E27FC236}">
                <a16:creationId xmlns:a16="http://schemas.microsoft.com/office/drawing/2014/main" id="{D6DA2D5A-4EFA-BB70-28C2-B1906BE1B0EF}"/>
              </a:ext>
            </a:extLst>
          </p:cNvPr>
          <p:cNvPicPr>
            <a:picLocks noChangeAspect="1"/>
          </p:cNvPicPr>
          <p:nvPr/>
        </p:nvPicPr>
        <p:blipFill>
          <a:blip r:embed="rId3">
            <a:extLst>
              <a:ext uri="{28A0092B-C50C-407E-A947-70E740481C1C}">
                <a14:useLocalDpi xmlns:a14="http://schemas.microsoft.com/office/drawing/2010/main" val="0"/>
              </a:ext>
            </a:extLst>
          </a:blip>
          <a:srcRect t="11214"/>
          <a:stretch/>
        </p:blipFill>
        <p:spPr>
          <a:xfrm>
            <a:off x="4314092" y="1612102"/>
            <a:ext cx="7877908" cy="5245898"/>
          </a:xfrm>
          <a:prstGeom prst="rect">
            <a:avLst/>
          </a:prstGeom>
        </p:spPr>
      </p:pic>
    </p:spTree>
    <p:extLst>
      <p:ext uri="{BB962C8B-B14F-4D97-AF65-F5344CB8AC3E}">
        <p14:creationId xmlns:p14="http://schemas.microsoft.com/office/powerpoint/2010/main" val="208863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A358573-5E4F-C0E4-E8BD-202555C8F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DF04C-0E8D-41CA-101A-408C346F0A11}"/>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05373E12-E5B6-A2BD-7232-C270F9359CEF}"/>
              </a:ext>
            </a:extLst>
          </p:cNvPr>
          <p:cNvSpPr txBox="1"/>
          <p:nvPr/>
        </p:nvSpPr>
        <p:spPr>
          <a:xfrm>
            <a:off x="7092462" y="1559169"/>
            <a:ext cx="4935414" cy="3281924"/>
          </a:xfrm>
          <a:prstGeom prst="rect">
            <a:avLst/>
          </a:prstGeom>
          <a:no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Decline and Challenges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Angkor's gradual decline is attributed to:</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92150" marR="0" lvl="0" indent="-352425">
              <a:spcAft>
                <a:spcPts val="800"/>
              </a:spcAft>
              <a:buSzPct val="75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Climate Change.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92150" marR="0" lvl="0" indent="-352425">
              <a:spcAft>
                <a:spcPts val="800"/>
              </a:spcAft>
              <a:buSzPct val="75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Religious Shifts</a:t>
            </a:r>
          </a:p>
          <a:p>
            <a:pPr marL="692150" marR="0" lvl="0" indent="-352425">
              <a:spcAft>
                <a:spcPts val="800"/>
              </a:spcAft>
              <a:buSzPct val="75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Military Conflicts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E5C5DC-F9B9-A482-21ED-60687E1C0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5762"/>
            <a:ext cx="6940844" cy="5202237"/>
          </a:xfrm>
          <a:prstGeom prst="rect">
            <a:avLst/>
          </a:prstGeom>
        </p:spPr>
      </p:pic>
    </p:spTree>
    <p:extLst>
      <p:ext uri="{BB962C8B-B14F-4D97-AF65-F5344CB8AC3E}">
        <p14:creationId xmlns:p14="http://schemas.microsoft.com/office/powerpoint/2010/main" val="312914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2F4DC21-565D-5B96-B537-4D36F693D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ADACD-B42D-C4EE-447C-B73F9F1AAD97}"/>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D2E55800-D040-4D4B-F742-2E4DF75C3822}"/>
              </a:ext>
            </a:extLst>
          </p:cNvPr>
          <p:cNvSpPr txBox="1"/>
          <p:nvPr/>
        </p:nvSpPr>
        <p:spPr>
          <a:xfrm>
            <a:off x="609600" y="1655761"/>
            <a:ext cx="5931877" cy="5312223"/>
          </a:xfrm>
          <a:prstGeom prst="rect">
            <a:avLst/>
          </a:prstGeom>
          <a:noFill/>
        </p:spPr>
        <p:txBody>
          <a:bodyPr wrap="square">
            <a:spAutoFit/>
          </a:bodyPr>
          <a:lstStyle/>
          <a:p>
            <a:pPr marL="0" marR="0">
              <a:lnSpc>
                <a:spcPct val="115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Post-Angkor Cambodia: Survival and Adaptation (15th–19th Centuries)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Following Angkor’s decline, Cambodia’s capitals shifted to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Longvek</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Oudong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Historical accounts highlight bronze-casting and Portuguese trade, while folklore tells of haunted ruins deterring exploration until French archaeologists arrived in the 19th century. </a:t>
            </a:r>
          </a:p>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environmental degradation that contributed to Angkor's fall also reshaped settlement patterns and agricultural strategies.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12D230B-9E5C-D5C0-97E0-6D2FE5A3F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542" y="1655761"/>
            <a:ext cx="5584457" cy="4111993"/>
          </a:xfrm>
          <a:prstGeom prst="rect">
            <a:avLst/>
          </a:prstGeom>
        </p:spPr>
      </p:pic>
    </p:spTree>
    <p:extLst>
      <p:ext uri="{BB962C8B-B14F-4D97-AF65-F5344CB8AC3E}">
        <p14:creationId xmlns:p14="http://schemas.microsoft.com/office/powerpoint/2010/main" val="1101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DA74228-9339-950A-8C77-F2A98158D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A8020-B3FB-E3E7-EA35-2B1410FABBD0}"/>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C471FC7C-0443-1FFD-F6EC-F0149B4BB135}"/>
              </a:ext>
            </a:extLst>
          </p:cNvPr>
          <p:cNvSpPr txBox="1"/>
          <p:nvPr/>
        </p:nvSpPr>
        <p:spPr>
          <a:xfrm>
            <a:off x="539261" y="1655763"/>
            <a:ext cx="3908615" cy="5128583"/>
          </a:xfrm>
          <a:prstGeom prst="rect">
            <a:avLst/>
          </a:prstGeom>
          <a:no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Colonial Era and Modernization (1863–1953)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During French colonial rule, Angkor’s rediscovery captivated global imagination.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Though credited to Henri Mouhot, locals had long revered the temples. </a:t>
            </a:r>
          </a:p>
        </p:txBody>
      </p:sp>
      <p:pic>
        <p:nvPicPr>
          <p:cNvPr id="5" name="Picture 4">
            <a:extLst>
              <a:ext uri="{FF2B5EF4-FFF2-40B4-BE49-F238E27FC236}">
                <a16:creationId xmlns:a16="http://schemas.microsoft.com/office/drawing/2014/main" id="{7A58BAB9-EA76-2FEA-372C-365D9EF39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051" y="1655763"/>
            <a:ext cx="7673775" cy="5120175"/>
          </a:xfrm>
          <a:prstGeom prst="rect">
            <a:avLst/>
          </a:prstGeom>
        </p:spPr>
      </p:pic>
    </p:spTree>
    <p:extLst>
      <p:ext uri="{BB962C8B-B14F-4D97-AF65-F5344CB8AC3E}">
        <p14:creationId xmlns:p14="http://schemas.microsoft.com/office/powerpoint/2010/main" val="158849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CE57693-A8A3-AA29-93F3-17CE7094B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61EA3-0BE8-F718-5C9B-F0D1FFF221FC}"/>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E0287F98-EA8D-3012-7C4F-75C0A96AC224}"/>
              </a:ext>
            </a:extLst>
          </p:cNvPr>
          <p:cNvSpPr txBox="1"/>
          <p:nvPr/>
        </p:nvSpPr>
        <p:spPr>
          <a:xfrm>
            <a:off x="7995138" y="1655763"/>
            <a:ext cx="4091354" cy="4266809"/>
          </a:xfrm>
          <a:prstGeom prst="rect">
            <a:avLst/>
          </a:prstGeom>
          <a:no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Trauma and Recovery: Khmer Rouge to Present (1975–Today)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Khmer Rouge era (1975–1979) left profound scars. Sites like Tuol Sleng, a former prison, bear silent witness to atrocities. </a:t>
            </a:r>
          </a:p>
        </p:txBody>
      </p:sp>
      <p:pic>
        <p:nvPicPr>
          <p:cNvPr id="5" name="Picture 4">
            <a:extLst>
              <a:ext uri="{FF2B5EF4-FFF2-40B4-BE49-F238E27FC236}">
                <a16:creationId xmlns:a16="http://schemas.microsoft.com/office/drawing/2014/main" id="{06404F1F-166D-40D6-AB12-9710A8BFE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5763"/>
            <a:ext cx="7912147" cy="5202237"/>
          </a:xfrm>
          <a:prstGeom prst="rect">
            <a:avLst/>
          </a:prstGeom>
        </p:spPr>
      </p:pic>
    </p:spTree>
    <p:extLst>
      <p:ext uri="{BB962C8B-B14F-4D97-AF65-F5344CB8AC3E}">
        <p14:creationId xmlns:p14="http://schemas.microsoft.com/office/powerpoint/2010/main" val="258038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5F40FE5-6F27-7C52-4E46-AF07A14D255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7E66F3A-0985-0757-5355-B832B4CBD160}"/>
              </a:ext>
            </a:extLst>
          </p:cNvPr>
          <p:cNvPicPr>
            <a:picLocks noChangeAspect="1"/>
          </p:cNvPicPr>
          <p:nvPr/>
        </p:nvPicPr>
        <p:blipFill>
          <a:blip r:embed="rId3">
            <a:extLst>
              <a:ext uri="{28A0092B-C50C-407E-A947-70E740481C1C}">
                <a14:useLocalDpi xmlns:a14="http://schemas.microsoft.com/office/drawing/2010/main" val="0"/>
              </a:ext>
            </a:extLst>
          </a:blip>
          <a:srcRect t="16635"/>
          <a:stretch/>
        </p:blipFill>
        <p:spPr>
          <a:xfrm>
            <a:off x="1" y="13374"/>
            <a:ext cx="12192000" cy="6844628"/>
          </a:xfrm>
          <a:prstGeom prst="rect">
            <a:avLst/>
          </a:prstGeom>
        </p:spPr>
      </p:pic>
      <p:sp>
        <p:nvSpPr>
          <p:cNvPr id="2" name="Title 1">
            <a:extLst>
              <a:ext uri="{FF2B5EF4-FFF2-40B4-BE49-F238E27FC236}">
                <a16:creationId xmlns:a16="http://schemas.microsoft.com/office/drawing/2014/main" id="{9311C2C0-397F-D9AD-85A5-EC515D756577}"/>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62F1E52-37DD-EBFF-5279-12A0F548FD3D}"/>
              </a:ext>
            </a:extLst>
          </p:cNvPr>
          <p:cNvSpPr txBox="1"/>
          <p:nvPr/>
        </p:nvSpPr>
        <p:spPr>
          <a:xfrm>
            <a:off x="1090245" y="5150892"/>
            <a:ext cx="10656277" cy="1077218"/>
          </a:xfrm>
          <a:prstGeom prst="rect">
            <a:avLst/>
          </a:prstGeom>
          <a:noFill/>
        </p:spPr>
        <p:txBody>
          <a:bodyPr wrap="square">
            <a:spAutoFit/>
          </a:bodyPr>
          <a:lstStyle/>
          <a:p>
            <a:r>
              <a:rPr lang="en-US" sz="32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Khmer people are not merely a historical curiosity but a civilization shaped by myth and resilience</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043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C5FB5A5-DC32-70DC-18E1-CDF9045EF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A5E7A-7CA3-BB8E-A905-41EB440C45AA}"/>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83FD9650-949E-1C26-FDAA-B9B2A6D9A633}"/>
              </a:ext>
            </a:extLst>
          </p:cNvPr>
          <p:cNvSpPr txBox="1"/>
          <p:nvPr/>
        </p:nvSpPr>
        <p:spPr>
          <a:xfrm>
            <a:off x="633045" y="1655763"/>
            <a:ext cx="4009293" cy="2974148"/>
          </a:xfrm>
          <a:prstGeom prst="rect">
            <a:avLst/>
          </a:prstGeom>
          <a:no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Trauma and Recovery: Khmer Rouge to Present (1975–Today)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Despite loss, Cambodia is rebuilding its cultural identity. </a:t>
            </a:r>
          </a:p>
        </p:txBody>
      </p:sp>
      <p:pic>
        <p:nvPicPr>
          <p:cNvPr id="6" name="Picture 5">
            <a:extLst>
              <a:ext uri="{FF2B5EF4-FFF2-40B4-BE49-F238E27FC236}">
                <a16:creationId xmlns:a16="http://schemas.microsoft.com/office/drawing/2014/main" id="{2C824C5B-5F64-A735-1070-9D94792B336F}"/>
              </a:ext>
            </a:extLst>
          </p:cNvPr>
          <p:cNvPicPr>
            <a:picLocks noChangeAspect="1"/>
          </p:cNvPicPr>
          <p:nvPr/>
        </p:nvPicPr>
        <p:blipFill>
          <a:blip r:embed="rId3">
            <a:extLst>
              <a:ext uri="{28A0092B-C50C-407E-A947-70E740481C1C}">
                <a14:useLocalDpi xmlns:a14="http://schemas.microsoft.com/office/drawing/2010/main" val="0"/>
              </a:ext>
            </a:extLst>
          </a:blip>
          <a:srcRect l="2682" r="2534"/>
          <a:stretch/>
        </p:blipFill>
        <p:spPr>
          <a:xfrm>
            <a:off x="4736122" y="1610792"/>
            <a:ext cx="7455878" cy="5247208"/>
          </a:xfrm>
          <a:prstGeom prst="rect">
            <a:avLst/>
          </a:prstGeom>
        </p:spPr>
      </p:pic>
    </p:spTree>
    <p:extLst>
      <p:ext uri="{BB962C8B-B14F-4D97-AF65-F5344CB8AC3E}">
        <p14:creationId xmlns:p14="http://schemas.microsoft.com/office/powerpoint/2010/main" val="898238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DB4D257-CEC8-FB92-26B2-5E1D5F0F4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9B810-E9FA-23C7-40D3-700C7015F31A}"/>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207D366C-6812-74D4-255B-B6D19FB29DC0}"/>
              </a:ext>
            </a:extLst>
          </p:cNvPr>
          <p:cNvSpPr txBox="1"/>
          <p:nvPr/>
        </p:nvSpPr>
        <p:spPr>
          <a:xfrm>
            <a:off x="6705600" y="1655762"/>
            <a:ext cx="5122986" cy="2683812"/>
          </a:xfrm>
          <a:prstGeom prst="rect">
            <a:avLst/>
          </a:prstGeom>
          <a:no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The Khmer Today: Continuity and Change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ct val="100000"/>
              <a:buFont typeface="Arial" panose="020B0604020202020204" pitchFamily="34" charset="0"/>
              <a:buChar char="•"/>
              <a:tabLst>
                <a:tab pos="457200" algn="l"/>
              </a:tabLst>
            </a:pP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Nāga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Symbols</a:t>
            </a:r>
          </a:p>
          <a:p>
            <a:pPr marL="342900" marR="0" lvl="0" indent="-342900">
              <a:spcAft>
                <a:spcPts val="800"/>
              </a:spcAft>
              <a:buSzPct val="100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Spirit Shrines</a:t>
            </a:r>
          </a:p>
          <a:p>
            <a:pPr marL="342900" marR="0" lvl="0" indent="-342900">
              <a:spcAft>
                <a:spcPts val="800"/>
              </a:spcAft>
              <a:buSzPct val="100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Unsolved Mysteries</a:t>
            </a:r>
          </a:p>
        </p:txBody>
      </p:sp>
      <p:pic>
        <p:nvPicPr>
          <p:cNvPr id="5" name="Picture 4">
            <a:extLst>
              <a:ext uri="{FF2B5EF4-FFF2-40B4-BE49-F238E27FC236}">
                <a16:creationId xmlns:a16="http://schemas.microsoft.com/office/drawing/2014/main" id="{16F99064-C620-EB35-70FD-73128B54C604}"/>
              </a:ext>
            </a:extLst>
          </p:cNvPr>
          <p:cNvPicPr>
            <a:picLocks noChangeAspect="1"/>
          </p:cNvPicPr>
          <p:nvPr/>
        </p:nvPicPr>
        <p:blipFill>
          <a:blip r:embed="rId3">
            <a:extLst>
              <a:ext uri="{28A0092B-C50C-407E-A947-70E740481C1C}">
                <a14:useLocalDpi xmlns:a14="http://schemas.microsoft.com/office/drawing/2010/main" val="0"/>
              </a:ext>
            </a:extLst>
          </a:blip>
          <a:srcRect t="15240"/>
          <a:stretch/>
        </p:blipFill>
        <p:spPr>
          <a:xfrm>
            <a:off x="-1" y="1655762"/>
            <a:ext cx="6096001" cy="5226008"/>
          </a:xfrm>
          <a:prstGeom prst="rect">
            <a:avLst/>
          </a:prstGeom>
        </p:spPr>
      </p:pic>
    </p:spTree>
    <p:extLst>
      <p:ext uri="{BB962C8B-B14F-4D97-AF65-F5344CB8AC3E}">
        <p14:creationId xmlns:p14="http://schemas.microsoft.com/office/powerpoint/2010/main" val="40944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1E87BA0-9C68-815E-C567-B48559423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1494C-5323-0659-0155-94D31B441F6E}"/>
              </a:ext>
            </a:extLst>
          </p:cNvPr>
          <p:cNvSpPr>
            <a:spLocks noGrp="1"/>
          </p:cNvSpPr>
          <p:nvPr>
            <p:ph type="ctrTitle"/>
          </p:nvPr>
        </p:nvSpPr>
        <p:spPr>
          <a:xfrm>
            <a:off x="0" y="0"/>
            <a:ext cx="6005137"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7CDF8C42-C424-9BEE-622B-4429961DC436}"/>
              </a:ext>
            </a:extLst>
          </p:cNvPr>
          <p:cNvSpPr txBox="1"/>
          <p:nvPr/>
        </p:nvSpPr>
        <p:spPr>
          <a:xfrm>
            <a:off x="550985" y="1655763"/>
            <a:ext cx="5418983" cy="3873881"/>
          </a:xfrm>
          <a:prstGeom prst="rect">
            <a:avLst/>
          </a:prstGeom>
          <a:noFill/>
        </p:spPr>
        <p:txBody>
          <a:bodyPr wrap="square">
            <a:spAutoFit/>
          </a:bodyPr>
          <a:lstStyle/>
          <a:p>
            <a:pPr marL="0" marR="0">
              <a:lnSpc>
                <a:spcPct val="115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Conclusion: Between Myth and Memory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Khmer history is a tapestry interwoven with fact and folklore. </a:t>
            </a: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the sacred stones of Angkor to contemporary Phnom Penh, Cambodia’s culture has survived monumental challenges. </a:t>
            </a:r>
          </a:p>
        </p:txBody>
      </p:sp>
      <p:pic>
        <p:nvPicPr>
          <p:cNvPr id="5" name="Picture 4">
            <a:extLst>
              <a:ext uri="{FF2B5EF4-FFF2-40B4-BE49-F238E27FC236}">
                <a16:creationId xmlns:a16="http://schemas.microsoft.com/office/drawing/2014/main" id="{C2745378-9EBA-2F16-356C-B8F85977B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137" y="0"/>
            <a:ext cx="6151694" cy="6858000"/>
          </a:xfrm>
          <a:prstGeom prst="rect">
            <a:avLst/>
          </a:prstGeom>
        </p:spPr>
      </p:pic>
    </p:spTree>
    <p:extLst>
      <p:ext uri="{BB962C8B-B14F-4D97-AF65-F5344CB8AC3E}">
        <p14:creationId xmlns:p14="http://schemas.microsoft.com/office/powerpoint/2010/main" val="17294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B7F271E-FB3F-803A-F9A4-7127BB722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8796F-7169-D765-25FE-CA23F1B3C84E}"/>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30F73BCD-D2F8-A567-5613-A60C9D78E173}"/>
              </a:ext>
            </a:extLst>
          </p:cNvPr>
          <p:cNvSpPr txBox="1"/>
          <p:nvPr/>
        </p:nvSpPr>
        <p:spPr>
          <a:xfrm>
            <a:off x="621323" y="1570892"/>
            <a:ext cx="10925908" cy="5055551"/>
          </a:xfrm>
          <a:prstGeom prst="rect">
            <a:avLst/>
          </a:prstGeom>
          <a:noFill/>
        </p:spPr>
        <p:txBody>
          <a:bodyPr wrap="square">
            <a:spAutoFit/>
          </a:bodyPr>
          <a:lstStyle/>
          <a:p>
            <a:pPr marL="0" marR="0">
              <a:lnSpc>
                <a:spcPct val="115000"/>
              </a:lnSpc>
              <a:spcAft>
                <a:spcPts val="800"/>
              </a:spcAft>
              <a:buNone/>
            </a:pPr>
            <a:r>
              <a:rPr lang="en-US" b="1" kern="100" dirty="0" err="1">
                <a:effectLst/>
                <a:latin typeface="Times New Roman" panose="02020603050405020304" pitchFamily="18" charset="0"/>
                <a:ea typeface="Calibri" panose="020F0502020204030204" pitchFamily="34" charset="0"/>
                <a:cs typeface="Times New Roman" panose="02020603050405020304" pitchFamily="18" charset="0"/>
              </a:rPr>
              <a:t>Resourses</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Academic Books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A History of Cambodia</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by David Chandler, (4th ed., Westview Press, 2007).</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The definitive English-language history of Cambodia, covering pre-</a:t>
            </a:r>
            <a:r>
              <a:rPr lang="en-US" i="1" kern="100" dirty="0" err="1">
                <a:effectLst/>
                <a:latin typeface="Times New Roman" panose="02020603050405020304" pitchFamily="18" charset="0"/>
                <a:ea typeface="Calibri" panose="020F0502020204030204" pitchFamily="34" charset="0"/>
                <a:cs typeface="Times New Roman" panose="02020603050405020304" pitchFamily="18" charset="0"/>
              </a:rPr>
              <a:t>Angkorian</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 societies to modern politics.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Angkor and the Khmer Civilization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by Michael D. Coe</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(Thames &amp; Hudson, 2003).</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Explores the rise and fall of the Khmer Empire, with detailed analysis of Angkor’s architecture and society.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Angkor: Cambodia’s Wondrous Khmer Temples,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By Dawn F Rooney. (Odyssey Publications, 2011).</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A comprehensive guide to Angkor’s temples, including architectural symbolism and historical context.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When the War Was Over: Cambodia and the Khmer Rouge Revolution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By Elizabeth Becker, (PublicAffairs, 1998).</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A harrowing account of the Khmer Rouge regime and its aftermath.</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Cambodian Buddhism: History and Practice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By Ian Harris,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(University of Hawaiʻi Press, 2008).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Aft>
                <a:spcPts val="800"/>
              </a:spcAft>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Examines the interplay between Buddhism, animism, and Khmer identity.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45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F451F53-C62C-9A8A-13F7-1072F6136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877A6-43CA-A31E-45C9-2E73A1EB94C8}"/>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6ED0BB80-E7E0-835E-C369-FB8444533D4E}"/>
              </a:ext>
            </a:extLst>
          </p:cNvPr>
          <p:cNvSpPr txBox="1"/>
          <p:nvPr/>
        </p:nvSpPr>
        <p:spPr>
          <a:xfrm>
            <a:off x="621323" y="1655763"/>
            <a:ext cx="11019692" cy="3678764"/>
          </a:xfrm>
          <a:prstGeom prst="rect">
            <a:avLst/>
          </a:prstGeom>
          <a:noFill/>
        </p:spPr>
        <p:txBody>
          <a:bodyPr wrap="square">
            <a:spAutoFit/>
          </a:bodyPr>
          <a:lstStyle/>
          <a:p>
            <a:pPr marL="0" marR="0">
              <a:lnSpc>
                <a:spcPct val="115000"/>
              </a:lnSpc>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Archaeological and Anthropological Studies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“Uncovering Archaeological Landscapes at Angkor Using LiDAR” By Damian Evans et al. (PNAS, 2013).</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Groundbreaking LiDAR research revealing Angkor’s urban sprawl and hydraulic systems.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The Civilization of Angkor</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(University of California Press, 2001). By Charles Higham,</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Traces the origins of the Khmer Empire using archaeological evidence from Funan and Chenla.</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“Pre-</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Angkorian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Settlement Trends in Cambodia’s Mekong Delta”  By Miriam T. Stark,(Asian Perspectives, 2006).</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Analysis of early Khmer settlements, including </a:t>
            </a:r>
            <a:r>
              <a:rPr lang="en-US" i="1" kern="100" dirty="0" err="1">
                <a:effectLst/>
                <a:latin typeface="Times New Roman" panose="02020603050405020304" pitchFamily="18" charset="0"/>
                <a:ea typeface="Calibri" panose="020F0502020204030204" pitchFamily="34" charset="0"/>
                <a:cs typeface="Times New Roman" panose="02020603050405020304" pitchFamily="18" charset="0"/>
              </a:rPr>
              <a:t>Oc</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effectLst/>
                <a:latin typeface="Times New Roman" panose="02020603050405020304" pitchFamily="18" charset="0"/>
                <a:ea typeface="Calibri" panose="020F0502020204030204" pitchFamily="34" charset="0"/>
                <a:cs typeface="Times New Roman" panose="02020603050405020304" pitchFamily="18" charset="0"/>
              </a:rPr>
              <a:t>Eo</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 and Angkor Borei.</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Demise of Angkor: Systemic Vulnerability to Climate Change?” By Roland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Fletcher,et</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al. (Quaternary Science Reviews, 2017).</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Times New Roman" panose="02020603050405020304" pitchFamily="18" charset="0"/>
              <a:buChar char="•"/>
            </a:pP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Argues that environmental stress contributed to Angkor’s decline.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11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B01C04A-8E1B-7163-6D69-D45DEBCC2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E9A05-AB19-C205-350B-373A4E6D2C21}"/>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5" name="TextBox 4">
            <a:extLst>
              <a:ext uri="{FF2B5EF4-FFF2-40B4-BE49-F238E27FC236}">
                <a16:creationId xmlns:a16="http://schemas.microsoft.com/office/drawing/2014/main" id="{6C673EBE-0A1C-58BC-633E-F43C45F79A46}"/>
              </a:ext>
            </a:extLst>
          </p:cNvPr>
          <p:cNvSpPr txBox="1"/>
          <p:nvPr/>
        </p:nvSpPr>
        <p:spPr>
          <a:xfrm>
            <a:off x="562708" y="1512277"/>
            <a:ext cx="11019692" cy="2404569"/>
          </a:xfrm>
          <a:prstGeom prst="rect">
            <a:avLst/>
          </a:prstGeom>
          <a:noFill/>
        </p:spPr>
        <p:txBody>
          <a:bodyPr wrap="square">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Mythology and Folklore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Les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Êtres</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Surnaturels</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dans la Religion Populaire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Khmère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By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Chouleán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Ang, (CEDORECK, 1986).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Explores Khmer animism,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neak</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ta spirits, and the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nāga</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legend.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Lost Goddesses: The Denial of Female Power in Cambodian History</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By Trudy Jacobsen, (NIAS Press, 2008).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Discusses gender roles in Khmer mythology, including the Soma-</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Kaundinya</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myth.</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Calling the Souls: A Cambodian Ritual Text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By Ashley Thompson, (Center for Khmer Studies, 2005).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Aft>
                <a:spcPts val="800"/>
              </a:spcAft>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Analyzes Khmer rituals and their connections to ancient cosmology.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6565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27DB59B-0F0A-28A7-8E71-62BAB7EA9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3FBD7-2484-C673-16B6-FD677FBEC684}"/>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5" name="TextBox 4">
            <a:extLst>
              <a:ext uri="{FF2B5EF4-FFF2-40B4-BE49-F238E27FC236}">
                <a16:creationId xmlns:a16="http://schemas.microsoft.com/office/drawing/2014/main" id="{AB69DBB6-0040-0A30-6D15-B29BA51B2E60}"/>
              </a:ext>
            </a:extLst>
          </p:cNvPr>
          <p:cNvSpPr txBox="1"/>
          <p:nvPr/>
        </p:nvSpPr>
        <p:spPr>
          <a:xfrm>
            <a:off x="679937" y="1655763"/>
            <a:ext cx="10890739" cy="3041667"/>
          </a:xfrm>
          <a:prstGeom prst="rect">
            <a:avLst/>
          </a:prstGeom>
          <a:noFill/>
        </p:spPr>
        <p:txBody>
          <a:bodyPr wrap="square">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Khmer Rouge and Modern Cambodia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First They Killed My Father: A Daughter of Cambodia Remembers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By Loung Ung, (HarperCollins, 2000).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A memoir of survival under the Khmer Rouge.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Why Did They Kill? Cambodia in the Shadow of Genocide,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By Alexander Laban,  (University of California Press, 2005).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Anthropological study of the Khmer Rouge’s ideological violence.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Documentation Center of Cambodia (DC-Cam)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Archives of the Khmer Rouge regime, including prison records, photographs, and survivor testimonies.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Aft>
                <a:spcPts val="800"/>
              </a:spcAft>
            </a:pPr>
            <a:r>
              <a:rPr lang="en-U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www.d.dccam.org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823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0C7225E-E12B-CC3D-F433-D7C4FD0FE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8D7D5-4B79-EE75-8747-54E0686F41D8}"/>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11" name="TextBox 10">
            <a:extLst>
              <a:ext uri="{FF2B5EF4-FFF2-40B4-BE49-F238E27FC236}">
                <a16:creationId xmlns:a16="http://schemas.microsoft.com/office/drawing/2014/main" id="{4AB0B75A-B09A-5A09-592A-CB4BEB93CF99}"/>
              </a:ext>
            </a:extLst>
          </p:cNvPr>
          <p:cNvSpPr txBox="1"/>
          <p:nvPr/>
        </p:nvSpPr>
        <p:spPr>
          <a:xfrm>
            <a:off x="586154" y="1655763"/>
            <a:ext cx="10996246" cy="3041667"/>
          </a:xfrm>
          <a:prstGeom prst="rect">
            <a:avLst/>
          </a:prstGeom>
          <a:noFill/>
        </p:spPr>
        <p:txBody>
          <a:bodyPr wrap="square">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Documentaries and Films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The Missing Picture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(2013).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Oscar-nominated documentary using clay figures to recount Khmer Rouge atrocities.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National Geographic</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Angkor: Land of the Gods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(2014).</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Explores Angkor’s engineering marvels and spiritual legacy.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BBC</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The Lost Temples of Cambodia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(2020).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Aft>
                <a:spcPts val="800"/>
              </a:spcAft>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Covers recent archaeological discoveries using LiDAR technology.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0396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04A6096-96AF-665B-2763-35D2BFB60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F92D7-79BD-7066-B83F-2E3902D07D05}"/>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A2417238-B906-BCD8-B8B3-B4D84DD75DAD}"/>
              </a:ext>
            </a:extLst>
          </p:cNvPr>
          <p:cNvSpPr txBox="1"/>
          <p:nvPr/>
        </p:nvSpPr>
        <p:spPr>
          <a:xfrm>
            <a:off x="586154" y="1655763"/>
            <a:ext cx="10972800" cy="3443775"/>
          </a:xfrm>
          <a:prstGeom prst="rect">
            <a:avLst/>
          </a:prstGeom>
          <a:noFill/>
        </p:spPr>
        <p:txBody>
          <a:bodyPr wrap="square">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Online Resources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UNESCO Angkor Archaeological Park</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UNESCO World Heritage: Angkor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Details preservation efforts and historical significance of Angkor.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École française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d’Extrême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-Orient (EFEO)</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EFEO Angkor Database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Digitized archives of French colonial-era research on Angkor.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Times New Roman" panose="02020603050405020304" pitchFamily="18" charset="0"/>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Cambodian Living Arts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buNone/>
            </a:pPr>
            <a:r>
              <a:rPr lang="en-US"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www.cambodianlivingarts.org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Aft>
                <a:spcPts val="800"/>
              </a:spcAft>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Organization reviving traditional Khmer music, dance, and crafts.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807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08B496E-869F-F8BF-77B6-11E026C96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7F146-8768-6DFA-769F-94910B459FE9}"/>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BF85DE38-4C21-79C8-8182-C0B901828724}"/>
              </a:ext>
            </a:extLst>
          </p:cNvPr>
          <p:cNvSpPr txBox="1"/>
          <p:nvPr/>
        </p:nvSpPr>
        <p:spPr>
          <a:xfrm>
            <a:off x="11723" y="1655763"/>
            <a:ext cx="12168553" cy="523220"/>
          </a:xfrm>
          <a:prstGeom prst="rect">
            <a:avLst/>
          </a:prstGeom>
          <a:noFill/>
        </p:spPr>
        <p:txBody>
          <a:bodyPr wrap="square">
            <a:spAutoFit/>
          </a:bodyPr>
          <a:lstStyle/>
          <a:p>
            <a:pPr marL="0" marR="0" algn="ctr">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Pre-Angkor Era: Foundations of Khmer Identity (1st–8th Centuries 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4E85455-E170-88C5-D284-39554259A87B}"/>
              </a:ext>
            </a:extLst>
          </p:cNvPr>
          <p:cNvPicPr>
            <a:picLocks noChangeAspect="1"/>
          </p:cNvPicPr>
          <p:nvPr/>
        </p:nvPicPr>
        <p:blipFill>
          <a:blip r:embed="rId3">
            <a:extLst>
              <a:ext uri="{28A0092B-C50C-407E-A947-70E740481C1C}">
                <a14:useLocalDpi xmlns:a14="http://schemas.microsoft.com/office/drawing/2010/main" val="0"/>
              </a:ext>
            </a:extLst>
          </a:blip>
          <a:srcRect l="10587" t="3364" r="8356" b="25378"/>
          <a:stretch/>
        </p:blipFill>
        <p:spPr>
          <a:xfrm>
            <a:off x="11723" y="2297723"/>
            <a:ext cx="7655169" cy="4616083"/>
          </a:xfrm>
          <a:prstGeom prst="rect">
            <a:avLst/>
          </a:prstGeom>
        </p:spPr>
      </p:pic>
      <p:sp>
        <p:nvSpPr>
          <p:cNvPr id="5" name="TextBox 4">
            <a:extLst>
              <a:ext uri="{FF2B5EF4-FFF2-40B4-BE49-F238E27FC236}">
                <a16:creationId xmlns:a16="http://schemas.microsoft.com/office/drawing/2014/main" id="{6CD82156-B5F2-46C9-8AB9-352A76CA77CB}"/>
              </a:ext>
            </a:extLst>
          </p:cNvPr>
          <p:cNvSpPr txBox="1"/>
          <p:nvPr/>
        </p:nvSpPr>
        <p:spPr>
          <a:xfrm>
            <a:off x="7666892" y="2331446"/>
            <a:ext cx="4513384" cy="3642023"/>
          </a:xfrm>
          <a:prstGeom prst="rect">
            <a:avLst/>
          </a:prstGeom>
          <a:noFill/>
        </p:spPr>
        <p:txBody>
          <a:bodyPr wrap="square">
            <a:spAutoFit/>
          </a:bodyPr>
          <a:lstStyle/>
          <a:p>
            <a:pPr>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Early Archaeological Evidence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roots of Khmer identity trace back to ancient sites like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Samrong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Sen, where Neolithic tools and burial sites reveal early spiritual practices.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22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4FE292F-9C2E-3FCB-ACD0-18EEF9FBE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2E60C-7330-B812-5827-2883A457B8EC}"/>
              </a:ext>
            </a:extLst>
          </p:cNvPr>
          <p:cNvSpPr>
            <a:spLocks noGrp="1"/>
          </p:cNvSpPr>
          <p:nvPr>
            <p:ph type="ctrTitle"/>
          </p:nvPr>
        </p:nvSpPr>
        <p:spPr>
          <a:xfrm>
            <a:off x="0" y="0"/>
            <a:ext cx="7338646"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63D28E4B-FB44-0357-812E-5ACB298197C1}"/>
              </a:ext>
            </a:extLst>
          </p:cNvPr>
          <p:cNvSpPr txBox="1"/>
          <p:nvPr/>
        </p:nvSpPr>
        <p:spPr>
          <a:xfrm>
            <a:off x="633046" y="1655763"/>
            <a:ext cx="6471140" cy="3149580"/>
          </a:xfrm>
          <a:prstGeom prst="rect">
            <a:avLst/>
          </a:prstGeom>
          <a:noFill/>
        </p:spPr>
        <p:txBody>
          <a:bodyPr wrap="square">
            <a:spAutoFit/>
          </a:bodyPr>
          <a:lstStyle/>
          <a:p>
            <a:pPr marR="0">
              <a:spcAft>
                <a:spcPts val="80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Funan’s Maritime Mystique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Cambodian legend claims the first Khmer king,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Kaundinya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married Soma, a </a:t>
            </a:r>
            <a:r>
              <a:rPr lang="en-US" sz="3200" kern="100" dirty="0" err="1">
                <a:effectLst/>
                <a:latin typeface="Times New Roman" panose="02020603050405020304" pitchFamily="18" charset="0"/>
                <a:ea typeface="Calibri" panose="020F0502020204030204" pitchFamily="34" charset="0"/>
                <a:cs typeface="Times New Roman" panose="02020603050405020304" pitchFamily="18" charset="0"/>
              </a:rPr>
              <a:t>nāga</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(serpent deity) princess, uniting Indian and indigenous bloodlines. </a:t>
            </a:r>
          </a:p>
        </p:txBody>
      </p:sp>
      <p:pic>
        <p:nvPicPr>
          <p:cNvPr id="6" name="Picture 5">
            <a:extLst>
              <a:ext uri="{FF2B5EF4-FFF2-40B4-BE49-F238E27FC236}">
                <a16:creationId xmlns:a16="http://schemas.microsoft.com/office/drawing/2014/main" id="{A9D136E1-3B18-3F1E-9F9A-8A9C1B813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646" y="-17585"/>
            <a:ext cx="4853354" cy="6875585"/>
          </a:xfrm>
          <a:prstGeom prst="rect">
            <a:avLst/>
          </a:prstGeom>
        </p:spPr>
      </p:pic>
    </p:spTree>
    <p:extLst>
      <p:ext uri="{BB962C8B-B14F-4D97-AF65-F5344CB8AC3E}">
        <p14:creationId xmlns:p14="http://schemas.microsoft.com/office/powerpoint/2010/main" val="49765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90CB527-94CA-D90A-4643-B851516E2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B37D3-FC8B-ACC3-F264-38E525A2796F}"/>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24D66292-F41A-4CE6-F6BF-EDBC9B365507}"/>
              </a:ext>
            </a:extLst>
          </p:cNvPr>
          <p:cNvSpPr txBox="1"/>
          <p:nvPr/>
        </p:nvSpPr>
        <p:spPr>
          <a:xfrm>
            <a:off x="8412467" y="1655762"/>
            <a:ext cx="3674023" cy="4401205"/>
          </a:xfrm>
          <a:prstGeom prst="rect">
            <a:avLst/>
          </a:prstGeom>
          <a:noFill/>
        </p:spPr>
        <p:txBody>
          <a:bodyPr wrap="square">
            <a:spAutoFit/>
          </a:bodyPr>
          <a:lstStyle/>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Archaeological finds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Oc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Eo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such as Roman gold coins, Persian ceramics, and Indian jewelry, highlight Funan's position as a significant hub in an extensive network of ancient trade routes. </a:t>
            </a:r>
          </a:p>
        </p:txBody>
      </p:sp>
      <p:pic>
        <p:nvPicPr>
          <p:cNvPr id="5" name="Picture 4">
            <a:extLst>
              <a:ext uri="{FF2B5EF4-FFF2-40B4-BE49-F238E27FC236}">
                <a16:creationId xmlns:a16="http://schemas.microsoft.com/office/drawing/2014/main" id="{26758E10-2EE9-8040-6F76-6E14CD134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55764"/>
            <a:ext cx="8412468" cy="5202236"/>
          </a:xfrm>
          <a:prstGeom prst="rect">
            <a:avLst/>
          </a:prstGeom>
        </p:spPr>
      </p:pic>
    </p:spTree>
    <p:extLst>
      <p:ext uri="{BB962C8B-B14F-4D97-AF65-F5344CB8AC3E}">
        <p14:creationId xmlns:p14="http://schemas.microsoft.com/office/powerpoint/2010/main" val="254674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E6F52C0-D599-8A7A-972A-EDE5AA691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492C2-4AB5-CF44-3209-01CDC96F9888}"/>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5104C45F-7015-4AE6-04A3-F417D9EAE59F}"/>
              </a:ext>
            </a:extLst>
          </p:cNvPr>
          <p:cNvSpPr txBox="1"/>
          <p:nvPr/>
        </p:nvSpPr>
        <p:spPr>
          <a:xfrm>
            <a:off x="644768" y="1655763"/>
            <a:ext cx="5416063" cy="4934684"/>
          </a:xfrm>
          <a:prstGeom prst="rect">
            <a:avLst/>
          </a:prstGeom>
          <a:noFill/>
        </p:spPr>
        <p:txBody>
          <a:bodyPr wrap="square">
            <a:spAutoFit/>
          </a:bodyPr>
          <a:lstStyle/>
          <a:p>
            <a:pPr marL="0" marR="0">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The Splintering of Chenla: Governance, Geography, and Legacy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Following Funan’s decline, the Chenla Empire (6th–8th centuries CE) rose, consolidating power but facing the challenges of administrative complexity and cultural diversity. By the late 7th century, Chenla fragmented into two.</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39019EA-AD01-BB8A-9D96-8571A30E707D}"/>
              </a:ext>
            </a:extLst>
          </p:cNvPr>
          <p:cNvPicPr>
            <a:picLocks noChangeAspect="1"/>
          </p:cNvPicPr>
          <p:nvPr/>
        </p:nvPicPr>
        <p:blipFill>
          <a:blip r:embed="rId3">
            <a:extLst>
              <a:ext uri="{28A0092B-C50C-407E-A947-70E740481C1C}">
                <a14:useLocalDpi xmlns:a14="http://schemas.microsoft.com/office/drawing/2010/main" val="0"/>
              </a:ext>
            </a:extLst>
          </a:blip>
          <a:srcRect l="19695"/>
          <a:stretch/>
        </p:blipFill>
        <p:spPr>
          <a:xfrm>
            <a:off x="6096001" y="1428749"/>
            <a:ext cx="6131168" cy="5429251"/>
          </a:xfrm>
          <a:prstGeom prst="rect">
            <a:avLst/>
          </a:prstGeom>
        </p:spPr>
      </p:pic>
    </p:spTree>
    <p:extLst>
      <p:ext uri="{BB962C8B-B14F-4D97-AF65-F5344CB8AC3E}">
        <p14:creationId xmlns:p14="http://schemas.microsoft.com/office/powerpoint/2010/main" val="230499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B72A9B1-9A41-C218-7870-030479621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79DE4-52BA-3488-D5B7-9B6A0AD000B3}"/>
              </a:ext>
            </a:extLst>
          </p:cNvPr>
          <p:cNvSpPr>
            <a:spLocks noGrp="1"/>
          </p:cNvSpPr>
          <p:nvPr>
            <p:ph type="ctrTitle"/>
          </p:nvPr>
        </p:nvSpPr>
        <p:spPr>
          <a:xfrm>
            <a:off x="7092462" y="0"/>
            <a:ext cx="5099538"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5F8F10B6-2711-EDB9-2B1C-C6D2CEA88796}"/>
              </a:ext>
            </a:extLst>
          </p:cNvPr>
          <p:cNvSpPr txBox="1"/>
          <p:nvPr/>
        </p:nvSpPr>
        <p:spPr>
          <a:xfrm>
            <a:off x="7092462" y="1655762"/>
            <a:ext cx="5099538" cy="5201424"/>
          </a:xfrm>
          <a:prstGeom prst="rect">
            <a:avLst/>
          </a:prstGeom>
          <a:noFill/>
        </p:spPr>
        <p:txBody>
          <a:bodyPr wrap="square">
            <a:spAutoFit/>
          </a:bodyPr>
          <a:lstStyle/>
          <a:p>
            <a:pPr marL="0" marR="0">
              <a:spcAft>
                <a:spcPts val="800"/>
              </a:spcAft>
              <a:buNone/>
            </a:pP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Cultural and Social Dynamics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Chenla's development was marked by increasing interactions with neighboring regions like Champa and Java. </a:t>
            </a:r>
          </a:p>
          <a:p>
            <a:pPr marL="342900" marR="0" indent="-342900">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These cultural exchanges influenced Chenla's art, religious practices, and political alliances. </a:t>
            </a:r>
          </a:p>
          <a:p>
            <a:pPr marL="342900" marR="0" indent="-342900">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The spiritual landscape diversified as Hindu deities were localized, and animistic practices continued alongside Buddhist influences.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19A880F-5321-19E0-E3C1-A55933C3B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2"/>
            <a:ext cx="7092462" cy="6852977"/>
          </a:xfrm>
          <a:prstGeom prst="rect">
            <a:avLst/>
          </a:prstGeom>
        </p:spPr>
      </p:pic>
    </p:spTree>
    <p:extLst>
      <p:ext uri="{BB962C8B-B14F-4D97-AF65-F5344CB8AC3E}">
        <p14:creationId xmlns:p14="http://schemas.microsoft.com/office/powerpoint/2010/main" val="369980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EE291E7-FCE9-2ADB-A14D-E1A313776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8CE77-00E7-5DF3-6E59-C7D255A59405}"/>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sp>
        <p:nvSpPr>
          <p:cNvPr id="4" name="TextBox 3">
            <a:extLst>
              <a:ext uri="{FF2B5EF4-FFF2-40B4-BE49-F238E27FC236}">
                <a16:creationId xmlns:a16="http://schemas.microsoft.com/office/drawing/2014/main" id="{FEEA8257-F71C-CBD3-2715-ADAD7543F8A4}"/>
              </a:ext>
            </a:extLst>
          </p:cNvPr>
          <p:cNvSpPr txBox="1"/>
          <p:nvPr/>
        </p:nvSpPr>
        <p:spPr>
          <a:xfrm>
            <a:off x="562707" y="1655763"/>
            <a:ext cx="3962401" cy="3642023"/>
          </a:xfrm>
          <a:prstGeom prst="rect">
            <a:avLst/>
          </a:prstGeom>
          <a:noFill/>
        </p:spPr>
        <p:txBody>
          <a:bodyPr wrap="square">
            <a:spAutoFit/>
          </a:bodyPr>
          <a:lstStyle/>
          <a:p>
            <a:pPr marL="0" marR="0">
              <a:spcAft>
                <a:spcPts val="800"/>
              </a:spcAft>
              <a:buNone/>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Comparison to Rome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Chenla’s split is often compared to the division of the Roman Empire into Eastern and Western halves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7097E114-B52A-5628-DFF9-CB41408B1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546" y="1644039"/>
            <a:ext cx="7545454" cy="5202237"/>
          </a:xfrm>
          <a:prstGeom prst="rect">
            <a:avLst/>
          </a:prstGeom>
        </p:spPr>
      </p:pic>
    </p:spTree>
    <p:extLst>
      <p:ext uri="{BB962C8B-B14F-4D97-AF65-F5344CB8AC3E}">
        <p14:creationId xmlns:p14="http://schemas.microsoft.com/office/powerpoint/2010/main" val="65721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4C49EF3-03AD-1B21-BA57-FE2CDBE48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8226C-A137-DB6A-86B0-017562711783}"/>
              </a:ext>
            </a:extLst>
          </p:cNvPr>
          <p:cNvSpPr>
            <a:spLocks noGrp="1"/>
          </p:cNvSpPr>
          <p:nvPr>
            <p:ph type="ctrTitle"/>
          </p:nvPr>
        </p:nvSpPr>
        <p:spPr>
          <a:xfrm>
            <a:off x="0" y="0"/>
            <a:ext cx="12192000" cy="1655763"/>
          </a:xfrm>
        </p:spPr>
        <p:txBody>
          <a:bodyPr anchor="ctr">
            <a:normAutofit/>
          </a:bodyPr>
          <a:lstStyle/>
          <a:p>
            <a:pPr marL="0" marR="0">
              <a:lnSpc>
                <a:spcPct val="115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Khmer People of Cambodia</a:t>
            </a:r>
            <a:endParaRPr lang="en-US" sz="4400" dirty="0"/>
          </a:p>
        </p:txBody>
      </p:sp>
      <p:graphicFrame>
        <p:nvGraphicFramePr>
          <p:cNvPr id="3" name="Table 2">
            <a:extLst>
              <a:ext uri="{FF2B5EF4-FFF2-40B4-BE49-F238E27FC236}">
                <a16:creationId xmlns:a16="http://schemas.microsoft.com/office/drawing/2014/main" id="{CAFF60A0-2B37-8446-0703-290649909BAE}"/>
              </a:ext>
            </a:extLst>
          </p:cNvPr>
          <p:cNvGraphicFramePr>
            <a:graphicFrameLocks noGrp="1"/>
          </p:cNvGraphicFramePr>
          <p:nvPr>
            <p:extLst>
              <p:ext uri="{D42A27DB-BD31-4B8C-83A1-F6EECF244321}">
                <p14:modId xmlns:p14="http://schemas.microsoft.com/office/powerpoint/2010/main" val="452517737"/>
              </p:ext>
            </p:extLst>
          </p:nvPr>
        </p:nvGraphicFramePr>
        <p:xfrm>
          <a:off x="638907" y="2130304"/>
          <a:ext cx="10914186" cy="4135438"/>
        </p:xfrm>
        <a:graphic>
          <a:graphicData uri="http://schemas.openxmlformats.org/drawingml/2006/table">
            <a:tbl>
              <a:tblPr firstRow="1" firstCol="1" bandRow="1">
                <a:tableStyleId>{5C22544A-7EE6-4342-B048-85BDC9FD1C3A}</a:tableStyleId>
              </a:tblPr>
              <a:tblGrid>
                <a:gridCol w="3638062">
                  <a:extLst>
                    <a:ext uri="{9D8B030D-6E8A-4147-A177-3AD203B41FA5}">
                      <a16:colId xmlns:a16="http://schemas.microsoft.com/office/drawing/2014/main" val="4064200788"/>
                    </a:ext>
                  </a:extLst>
                </a:gridCol>
                <a:gridCol w="3638062">
                  <a:extLst>
                    <a:ext uri="{9D8B030D-6E8A-4147-A177-3AD203B41FA5}">
                      <a16:colId xmlns:a16="http://schemas.microsoft.com/office/drawing/2014/main" val="1138914369"/>
                    </a:ext>
                  </a:extLst>
                </a:gridCol>
                <a:gridCol w="3638062">
                  <a:extLst>
                    <a:ext uri="{9D8B030D-6E8A-4147-A177-3AD203B41FA5}">
                      <a16:colId xmlns:a16="http://schemas.microsoft.com/office/drawing/2014/main" val="871684981"/>
                    </a:ext>
                  </a:extLst>
                </a:gridCol>
              </a:tblGrid>
              <a:tr h="459822">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Aspect</a:t>
                      </a:r>
                    </a:p>
                  </a:txBody>
                  <a:tcPr marL="9525" marR="9525" marT="9525" marB="9525" anchor="ctr"/>
                </a:tc>
                <a:tc>
                  <a:txBody>
                    <a:bodyPr/>
                    <a:lstStyle/>
                    <a:p>
                      <a:pPr marL="0" marR="0">
                        <a:lnSpc>
                          <a:spcPct val="115000"/>
                        </a:lnSpc>
                        <a:spcAft>
                          <a:spcPts val="800"/>
                        </a:spcAft>
                        <a:buNone/>
                      </a:pPr>
                      <a:r>
                        <a:rPr lang="en-US" sz="2000" kern="100" dirty="0">
                          <a:effectLst/>
                          <a:latin typeface="Times New Roman" panose="02020603050405020304" pitchFamily="18" charset="0"/>
                          <a:ea typeface="Tahoma" panose="020B0604030504040204" pitchFamily="34" charset="0"/>
                          <a:cs typeface="Times New Roman" panose="02020603050405020304" pitchFamily="18" charset="0"/>
                        </a:rPr>
                        <a:t>Land Chenla</a:t>
                      </a:r>
                    </a:p>
                  </a:txBody>
                  <a:tcPr marL="9525" marR="9525" marT="9525" marB="9525" anchor="ctr"/>
                </a:tc>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Water Chenla</a:t>
                      </a:r>
                    </a:p>
                  </a:txBody>
                  <a:tcPr marL="9525" marR="9525" marT="9525" marB="9525" anchor="ctr"/>
                </a:tc>
                <a:extLst>
                  <a:ext uri="{0D108BD9-81ED-4DB2-BD59-A6C34878D82A}">
                    <a16:rowId xmlns:a16="http://schemas.microsoft.com/office/drawing/2014/main" val="753817266"/>
                  </a:ext>
                </a:extLst>
              </a:tr>
              <a:tr h="918904">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Economy</a:t>
                      </a:r>
                    </a:p>
                  </a:txBody>
                  <a:tcPr marL="9525" marR="9525" marT="9525" marB="9525" anchor="ctr"/>
                </a:tc>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Upland rice, cattle herding, iron mining</a:t>
                      </a:r>
                    </a:p>
                  </a:txBody>
                  <a:tcPr marL="9525" marR="9525" marT="9525" marB="9525" anchor="ctr"/>
                </a:tc>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Wet-rice agriculture, salt production, maritime trade</a:t>
                      </a:r>
                    </a:p>
                  </a:txBody>
                  <a:tcPr marL="9525" marR="9525" marT="9525" marB="9525" anchor="ctr"/>
                </a:tc>
                <a:extLst>
                  <a:ext uri="{0D108BD9-81ED-4DB2-BD59-A6C34878D82A}">
                    <a16:rowId xmlns:a16="http://schemas.microsoft.com/office/drawing/2014/main" val="4136218220"/>
                  </a:ext>
                </a:extLst>
              </a:tr>
              <a:tr h="918904">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Religion</a:t>
                      </a:r>
                    </a:p>
                  </a:txBody>
                  <a:tcPr marL="9525" marR="9525" marT="9525" marB="9525" anchor="ctr"/>
                </a:tc>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Hindu Shaivism and local ancestor worship</a:t>
                      </a:r>
                    </a:p>
                  </a:txBody>
                  <a:tcPr marL="9525" marR="9525" marT="9525" marB="9525" anchor="ctr"/>
                </a:tc>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Hindu-Buddhist syncretism, influenced by Java</a:t>
                      </a:r>
                    </a:p>
                  </a:txBody>
                  <a:tcPr marL="9525" marR="9525" marT="9525" marB="9525" anchor="ctr"/>
                </a:tc>
                <a:extLst>
                  <a:ext uri="{0D108BD9-81ED-4DB2-BD59-A6C34878D82A}">
                    <a16:rowId xmlns:a16="http://schemas.microsoft.com/office/drawing/2014/main" val="3143019313"/>
                  </a:ext>
                </a:extLst>
              </a:tr>
              <a:tr h="918904">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Political Structure</a:t>
                      </a:r>
                    </a:p>
                  </a:txBody>
                  <a:tcPr marL="9525" marR="9525" marT="9525" marB="9525" anchor="ctr"/>
                </a:tc>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Decentralized chiefdoms</a:t>
                      </a:r>
                    </a:p>
                  </a:txBody>
                  <a:tcPr marL="9525" marR="9525" marT="9525" marB="9525" anchor="ctr"/>
                </a:tc>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Centralized monarchy with port-city alliances</a:t>
                      </a:r>
                    </a:p>
                  </a:txBody>
                  <a:tcPr marL="9525" marR="9525" marT="9525" marB="9525" anchor="ctr"/>
                </a:tc>
                <a:extLst>
                  <a:ext uri="{0D108BD9-81ED-4DB2-BD59-A6C34878D82A}">
                    <a16:rowId xmlns:a16="http://schemas.microsoft.com/office/drawing/2014/main" val="461474110"/>
                  </a:ext>
                </a:extLst>
              </a:tr>
              <a:tr h="918904">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Legacy</a:t>
                      </a:r>
                    </a:p>
                  </a:txBody>
                  <a:tcPr marL="9525" marR="9525" marT="9525" marB="9525" anchor="ctr"/>
                </a:tc>
                <a:tc>
                  <a:txBody>
                    <a:bodyPr/>
                    <a:lstStyle/>
                    <a:p>
                      <a:pPr marL="0" marR="0">
                        <a:lnSpc>
                          <a:spcPct val="115000"/>
                        </a:lnSpc>
                        <a:spcAft>
                          <a:spcPts val="800"/>
                        </a:spcAft>
                        <a:buNone/>
                      </a:pPr>
                      <a:r>
                        <a:rPr lang="en-US" sz="2000" kern="100">
                          <a:effectLst/>
                          <a:latin typeface="Times New Roman" panose="02020603050405020304" pitchFamily="18" charset="0"/>
                          <a:ea typeface="Tahoma" panose="020B0604030504040204" pitchFamily="34" charset="0"/>
                          <a:cs typeface="Times New Roman" panose="02020603050405020304" pitchFamily="18" charset="0"/>
                        </a:rPr>
                        <a:t>Provided militaristic strength for the Khmer Empire</a:t>
                      </a:r>
                    </a:p>
                  </a:txBody>
                  <a:tcPr marL="9525" marR="9525" marT="9525" marB="9525" anchor="ctr"/>
                </a:tc>
                <a:tc>
                  <a:txBody>
                    <a:bodyPr/>
                    <a:lstStyle/>
                    <a:p>
                      <a:pPr marL="0" marR="0">
                        <a:lnSpc>
                          <a:spcPct val="115000"/>
                        </a:lnSpc>
                        <a:spcAft>
                          <a:spcPts val="800"/>
                        </a:spcAft>
                        <a:buNone/>
                      </a:pPr>
                      <a:r>
                        <a:rPr lang="en-US" sz="2000" kern="100" dirty="0">
                          <a:effectLst/>
                          <a:latin typeface="Times New Roman" panose="02020603050405020304" pitchFamily="18" charset="0"/>
                          <a:ea typeface="Tahoma" panose="020B0604030504040204" pitchFamily="34" charset="0"/>
                          <a:cs typeface="Times New Roman" panose="02020603050405020304" pitchFamily="18" charset="0"/>
                        </a:rPr>
                        <a:t>Supplied Angkor with maritime trade networks</a:t>
                      </a:r>
                    </a:p>
                  </a:txBody>
                  <a:tcPr marL="9525" marR="9525" marT="9525" marB="9525" anchor="ctr"/>
                </a:tc>
                <a:extLst>
                  <a:ext uri="{0D108BD9-81ED-4DB2-BD59-A6C34878D82A}">
                    <a16:rowId xmlns:a16="http://schemas.microsoft.com/office/drawing/2014/main" val="1947803570"/>
                  </a:ext>
                </a:extLst>
              </a:tr>
            </a:tbl>
          </a:graphicData>
        </a:graphic>
      </p:graphicFrame>
      <p:sp>
        <p:nvSpPr>
          <p:cNvPr id="4" name="Rectangle 1">
            <a:extLst>
              <a:ext uri="{FF2B5EF4-FFF2-40B4-BE49-F238E27FC236}">
                <a16:creationId xmlns:a16="http://schemas.microsoft.com/office/drawing/2014/main" id="{17F2286F-0241-F9A2-A3BE-8CA5A439A4F6}"/>
              </a:ext>
            </a:extLst>
          </p:cNvPr>
          <p:cNvSpPr>
            <a:spLocks noChangeArrowheads="1"/>
          </p:cNvSpPr>
          <p:nvPr/>
        </p:nvSpPr>
        <p:spPr bwMode="auto">
          <a:xfrm>
            <a:off x="638907" y="1622753"/>
            <a:ext cx="51010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Distinct Emphases and Legacies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8352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2157</Words>
  <Application>Microsoft Office PowerPoint</Application>
  <PresentationFormat>Widescreen</PresentationFormat>
  <Paragraphs>198</Paragraphs>
  <Slides>28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Times New Roman</vt:lpstr>
      <vt:lpstr>Office Theme</vt:lpstr>
      <vt:lpstr>The Khmer People of Cambodia From Ancient Origins to Modern Resilience</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lpstr>The Khmer People of Cambodia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23</cp:revision>
  <dcterms:created xsi:type="dcterms:W3CDTF">2025-03-13T20:24:35Z</dcterms:created>
  <dcterms:modified xsi:type="dcterms:W3CDTF">2025-04-17T20:35:45Z</dcterms:modified>
</cp:coreProperties>
</file>