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3" r:id="rId21"/>
    <p:sldId id="274" r:id="rId22"/>
    <p:sldId id="275" r:id="rId23"/>
    <p:sldId id="276" r:id="rId24"/>
    <p:sldId id="277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B746-9CDD-514D-0BAF-F1CEC2DA5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A79DB-D393-EAB6-CC10-8BE695494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0B9E0-E7B4-A1F0-D5D0-C35C38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AB94F-1A2B-EABA-115A-2DED8E7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2EBB7-1F87-DF0D-818C-CAA8C068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41F3-B50B-A343-6F5D-EDC6265B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354A5-7526-B77E-62E2-488A9E257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A5710-5D9D-09C9-8C6C-B846BED6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E7318-4741-5F08-B9C5-D9E58472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080CB-3C24-482D-45F6-F2C4B67D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0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6DA65-2FEE-6D6B-E5E0-FCD3F942E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C62B4-9222-A316-D399-4F2EAA06A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F12C0-4924-AD1E-3771-001C971E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59F3-F72F-3840-8ADE-932E35B0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B0F11-8265-4A61-2E4B-F3A1FCAA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1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4C29-3F62-89E7-6AF0-BE29A3BB6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2B8C6-DD36-E628-4B84-96F448FF5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4A9B0-1592-930D-C0B6-6A465AE9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7485A-05C3-034E-B709-B44C2FF56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25993-D064-DD69-5620-0C9E07ED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2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8FEE-C29F-AD93-1ED8-E576243C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67789-8A17-2357-81B7-79B6446EF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50F0-7EEA-306C-47CB-62D4B975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D6E3-35F4-E82F-F2EF-C0DA53B1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6A760-8AE6-BD61-8A64-92CAE00A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4B08-6068-C7E8-194B-4420DBE7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9AE5C-82CF-BCBA-CE5B-5A6A2E8F4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838D3-FFE0-B173-F529-28476045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8E1DD-9B90-DF7B-972B-8AB37264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15242-3D01-E239-E861-923D05A9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5739E-89C5-A4C5-76E5-001D9595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4E1E-0A75-0F59-AABF-A7EDAFE29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8A34C-C736-DA49-FCCF-482A006B9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70D0F-0FC6-3B3C-9E0B-67BD7AD7E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02440-402C-7BA8-4F83-AD65861EB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7F92A-B744-CD91-84FA-75F4F5B52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1E5EC-D6CD-C0FF-6647-757E7C90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D9EF8-721F-C4C5-7C38-E163F605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47D4E-131C-E2B4-6024-7553F46A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62A5-42B7-AA52-DF28-8287B83C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6660B-70E5-05AA-CF82-5A89B392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A2CA3-36B6-8D95-D0A6-25B5ADB4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874D1-8265-D27C-F0EB-5DB6026E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0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D4E10-2321-C6E6-6976-793A3A4F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611EE-3C17-7805-28DE-B17EACC0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4177F-005D-1510-3FE2-E0A52EB8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69C1-3505-C042-7BE9-6B20BC7C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C86D0-F720-36D7-FFFC-62E6CBF68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9DE24-9563-D54F-275A-B6A185AA6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A6840-7D95-A7F1-92D5-64B892C9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A93CC-645D-C8F8-D346-0EC76632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83514-327B-EC6D-D0C8-F0FA524E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210C-2D26-23FE-D97E-769E3469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54080-FCAD-C316-1C76-CD20E5872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2EA6D-591D-0CEF-9917-DAA65D5E8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D5F73-0174-5D61-A9D5-6FE8B002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837DD-2AA8-04E0-E561-D24901A2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755B9-892A-86A2-7E36-D61FC4C9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7F2F9-D400-3806-5E0A-50E42D71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745BE-0EC8-310F-536C-DBD26EE81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11202-6D66-37AA-AAA5-1470FC0F9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5632-40F7-47A9-A6C1-5C5492805014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3903-01E4-1619-D729-43E1264D5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C870D-CF5E-A51B-A0D7-D3558C3F6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CDC2-4CDF-47AE-BFF6-DD8D212C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nasium.com/math-centers/cedarpark/news/the-history-of-zero?utm_source=chatgpt.com" TargetMode="External"/><Relationship Id="rId2" Type="http://schemas.openxmlformats.org/officeDocument/2006/relationships/hyperlink" Target="https://www.ox.ac.uk/news/2017-09-14-earliest-recorded-use-zero-centuries-older-first-thought?utm_source=chatgpt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abic_numerals?utm_source=chatgpt.com" TargetMode="External"/><Relationship Id="rId2" Type="http://schemas.openxmlformats.org/officeDocument/2006/relationships/hyperlink" Target="https://www.arabicwithhamid.com/the-fascinating-history-of-arabic-numerals/?utm_source=chatgpt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FA8B-9479-82C9-4B41-6EEBEF952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231136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THE HISTORY OF NUMBERS</a:t>
            </a:r>
            <a:br>
              <a:rPr lang="en-US" sz="3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Presented By Marc Silver</a:t>
            </a:r>
            <a:endParaRPr lang="en-US" sz="9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AF63D-04A2-49C6-E505-EA869E8D0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2" t="31916" r="6316" b="6680"/>
          <a:stretch/>
        </p:blipFill>
        <p:spPr>
          <a:xfrm>
            <a:off x="3389376" y="1809225"/>
            <a:ext cx="5413248" cy="4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6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DC299-C81C-B814-1124-8A132C882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C640-B0B3-3541-CFC6-70838F54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" y="1"/>
            <a:ext cx="12166676" cy="125577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India’s Big Brain Moment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B28D-73E5-66DF-CBAB-90EE340EF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38" y="1267498"/>
            <a:ext cx="11451290" cy="5462486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Why Zero Is the Ultimate Hero)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zero, positional notation was born. Suddenly, “3” could mean 3, 30, or 300, depending on where you put it. Multiply 57 x 4? Easy: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57 as 5 and 7.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5 x 4 = 20 (that’s the tens place).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7 x 4 = 28 (units place).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them up: 20 + 28 = 228.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abacus. No tears. Just clean, efficient math.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before Brahmagupta formalized zero, another Indian text was quietly scribbling its own revolutionary marks.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Bakhshali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Manuscript, less known but deeply significant, shows us that the story of zero didn’t start with one man, it evolved through generations.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5932938-499D-403F-871D-BCD55E7E490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1344" y="4066709"/>
            <a:ext cx="4925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F5CF9-9445-B9F0-6E70-61B80C1DC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2328-2E04-5642-E5CF-78EC7E9E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" y="1"/>
            <a:ext cx="12166676" cy="1255775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The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Bakhshali</a:t>
            </a: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Manuscript, Zero’s First Draft</a:t>
            </a:r>
            <a:endParaRPr lang="en-US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DDC4-1BD8-28EB-AFBD-186A60A8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38" y="1107565"/>
            <a:ext cx="11451290" cy="5622419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Why Zero Is the Ultimate Hero)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339B475-5B11-305D-2263-85A69D39291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1344" y="4066709"/>
            <a:ext cx="4925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4" descr="Take an online journey through the history of math">
            <a:extLst>
              <a:ext uri="{FF2B5EF4-FFF2-40B4-BE49-F238E27FC236}">
                <a16:creationId xmlns:a16="http://schemas.microsoft.com/office/drawing/2014/main" id="{2F8C7D5C-E4E8-88A5-81AC-1DD2D72A5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28" y="1107565"/>
            <a:ext cx="5486400" cy="3086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A2EDC6D-1D2D-472F-3C59-ADD33A3B7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38" y="2245598"/>
            <a:ext cx="11283885" cy="396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Before Brahmagupta’s zero, there was the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Bakhshali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Manuscript, a fragile birch-bark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text found in 1881 near Peshawar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(modern Pakistan).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Carbon-dated controversially between the 3rd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and 12th centuries, it’s the oldest record of a zero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symbol: a fat dot. </a:t>
            </a:r>
          </a:p>
          <a:p>
            <a:pPr marR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What’s inside?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arithmetic: Square roots and rules for negative numbers (yes, India invented those too). One equation approximates √2 as 1.41421, accurate to five decimal places.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B8EA4-5610-852F-8B58-EC63AB73E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3FAF9-1F6F-9A2D-1500-31DBE9C2AEBE}"/>
              </a:ext>
            </a:extLst>
          </p:cNvPr>
          <p:cNvSpPr txBox="1"/>
          <p:nvPr/>
        </p:nvSpPr>
        <p:spPr>
          <a:xfrm>
            <a:off x="7678614" y="4205387"/>
            <a:ext cx="3428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Figure 5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Bakhshali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Manuscript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31464-FFF2-0C16-4491-0C0A02CB8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A11B-576F-2E1C-7FC4-43734635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" y="1"/>
            <a:ext cx="12166676" cy="1255775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The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Bakhshali</a:t>
            </a: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Manuscript, Zero’s First Draft</a:t>
            </a:r>
            <a:endParaRPr lang="en-US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E198-F52E-2D0F-490A-09751058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38" y="1267498"/>
            <a:ext cx="11451290" cy="5462486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Why Zero Is the Ultimate Hero)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this matter?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Bakhshali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zero wasn’t just a placeholder. It acted like a number in equations: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 102−10=90(written as “1 0” squared minus “1 0” equals “9 0”)Example: 102−10=90(written as “1 0” squared minus “1 0” equals “9 0”)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“dot” evolved into the open circle we know today. UNESCO recognized the manuscript in 2017 as a pivotal piece of humanity’s intellectual heritage.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BF88ADE-DEFE-109B-9F55-11DC0935682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1344" y="4066709"/>
            <a:ext cx="4925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D06EF-A1C3-B683-FD29-46748E90C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5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76B39-2E8A-2B18-63B5-186F08F87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E94F-0D35-D33B-8B28-2C80B733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" y="1"/>
            <a:ext cx="12166676" cy="1255775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The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Bakhshali</a:t>
            </a: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Manuscript, Zero’s First Draft</a:t>
            </a:r>
            <a:endParaRPr lang="en-US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6469A-FEE1-5C3A-CC3D-5C1D408FB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38" y="1267498"/>
            <a:ext cx="11451290" cy="23202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How Persia Hijacked the Credit (Thanks, al-Khwarizmi!)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So how did India’s numbers become “Arabic”? Enter Muhammad ibn Musa al-Khwarizmi, a Persian scholar with a name so iconic, it gave us the word algorithm.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 House of Wisdom: Medieval Silicon Valley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DE113A-933A-A107-C8F2-D582C9A4DA9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1344" y="4066709"/>
            <a:ext cx="4925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865175-8D6A-F999-2337-EC3B8B767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Bayt al-Hikmah | House of Wisdom, Islam, Time Period, Significance, &amp; Baghdad | Britannica">
            <a:extLst>
              <a:ext uri="{FF2B5EF4-FFF2-40B4-BE49-F238E27FC236}">
                <a16:creationId xmlns:a16="http://schemas.microsoft.com/office/drawing/2014/main" id="{C7A5CD43-51D5-E66C-2EB5-28D513B10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38" y="2789196"/>
            <a:ext cx="3434862" cy="3748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5A37EF-D339-4658-7FCE-F35DF6CCCB5A}"/>
              </a:ext>
            </a:extLst>
          </p:cNvPr>
          <p:cNvSpPr txBox="1"/>
          <p:nvPr/>
        </p:nvSpPr>
        <p:spPr>
          <a:xfrm>
            <a:off x="8757138" y="6403152"/>
            <a:ext cx="3422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14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Figure 6 The House of Wisdom Bagdad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0C746-5338-4EAA-667C-3FEC2CDA19F8}"/>
              </a:ext>
            </a:extLst>
          </p:cNvPr>
          <p:cNvSpPr txBox="1"/>
          <p:nvPr/>
        </p:nvSpPr>
        <p:spPr>
          <a:xfrm>
            <a:off x="615038" y="3585399"/>
            <a:ext cx="81294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8th-century Baghdad, the Abbasid Caliphate was having a “Let’s collect all human knowledge” moment.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House of Wisdom, scholars translated Greek, Indian, and Chinese texts into Arabic.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them was al-Khwarizmi, who stumbled upon Indian math texts and had a lightbulb moment.</a:t>
            </a:r>
          </a:p>
        </p:txBody>
      </p:sp>
    </p:spTree>
    <p:extLst>
      <p:ext uri="{BB962C8B-B14F-4D97-AF65-F5344CB8AC3E}">
        <p14:creationId xmlns:p14="http://schemas.microsoft.com/office/powerpoint/2010/main" val="4126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FDA2E-E738-5B4C-027E-4635C9C75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94A6-CBD1-9E7F-7097-3F01B1AD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" y="1"/>
            <a:ext cx="12166676" cy="1255775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The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Bakhshali</a:t>
            </a: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Manuscript, Zero’s First Draft</a:t>
            </a:r>
            <a:endParaRPr lang="en-US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23CF-4FB2-9B00-F2EB-E7FE81E1E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38" y="1267498"/>
            <a:ext cx="11451290" cy="54624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 his 820 CE bestseller On the Calculation with Hindu Numerals, he wrote: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“The Hindus have a method of calculation that’s slicker than a greased falcon. They use nine symbols and this little dot called ‘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sifr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’ (zero). Trust me, guys, this is the future.”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 wasn’t wrong. Al-Khwarizmi’s work spread across the Islamic world, and the numbers morphed into two flavors: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Eastern Arabic numerals (used in Persia and the Middle East): Curvy and ornate, </a:t>
            </a:r>
            <a:b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like </a:t>
            </a:r>
            <a:r>
              <a:rPr lang="en-US" sz="35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٤ </a:t>
            </a: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for 4.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Western Arabic numerals (via North Africa): Angular and practical, evolving into our 0-9.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But here’s the kicker: When Europeans encountered these numbers in the 12th century, they couldn’t tell Persians from Arabs. So they slapped on the label “Arabic numerals”, and the name stuck.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i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8E66E42-C619-D03E-51A6-6FA0EBDDA08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1344" y="4066709"/>
            <a:ext cx="4925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B8C9B-3835-B6FB-43EA-7950AF5C1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EFE6-92B8-2AFE-3EF3-87339597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403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Europe’s Math Drama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AF9C4-6AF2-F7F6-1578-9984B70A7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7" y="1184031"/>
            <a:ext cx="10755923" cy="49929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Why People Hated New Numbers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Europe’s adoption of Indian numerals was… messy.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Phase 1: Suspicion and Boycotts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1348, a Venetian merchant was caught altering a debt from “10 ducats” to “70” by adding a squiggle to the zero. This paranoia wasn’t unfounded—without standardized symbols, a “0” could easily morph into a 6 or 9.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Medieval Europeans were like, “Why fix what isn’t broken?” (Spoiler: It was broken.)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Religious bias: Clerics called the numerals “devilish” because Arabs used them.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Fraud fears: A “0” could easily be turned into a 6 or 9 with a quick pen stroke.</a:t>
            </a:r>
          </a:p>
        </p:txBody>
      </p:sp>
    </p:spTree>
    <p:extLst>
      <p:ext uri="{BB962C8B-B14F-4D97-AF65-F5344CB8AC3E}">
        <p14:creationId xmlns:p14="http://schemas.microsoft.com/office/powerpoint/2010/main" val="1318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00EE-A12F-17F1-4BB0-7F932269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125414"/>
          </a:xfrm>
        </p:spPr>
        <p:txBody>
          <a:bodyPr/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Europe’s Math Drama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AC481-1ABB-1CEF-EA00-42D140F7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5" y="1125416"/>
            <a:ext cx="11312768" cy="5732584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Phase 2: Fibonacci’s Hustle</a:t>
            </a:r>
            <a:endParaRPr lang="en-US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Florence’s 1299 ban: Italian bankers were forbidden from using Arabic numerals in ledgers. Stick to Roman numerals or face fines!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1445, German scribe Adam Ries had enough of Roman numeral chaos.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published *Calculation on Lines and Quills* a math textbook in everyday German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(scandalous!).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mocked traditionalists: *“If you think Roman numerals are better, try dividing MCMXLIV by XXIII. I’ll wait.”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book became a medieval bestseller, and Germans still say *“Das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Adam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Ries…”* (“That’s according to Adam Ries…”) when double-checking math.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9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2C24F-8A85-B8E9-C867-F563513AE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1D80-998E-6B35-12D5-DE2138FF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125414"/>
          </a:xfrm>
        </p:spPr>
        <p:txBody>
          <a:bodyPr/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Europe’s Math Drama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87C9-9EFD-E225-9C71-BC0B3BAE1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5" y="1125416"/>
            <a:ext cx="11312768" cy="573258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Phase 2: Fibonacci’s Hustle Cont.</a:t>
            </a:r>
            <a:endParaRPr lang="en-US" sz="24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Leonardo Fibonacci, an Italian kid who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grew up in Algeria. He learned numerals from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Muslim traders.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Liber Abaci: Practical examples like calculating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silk costs (7×8=56, not VII×VIII).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Zero’s PR campaign: Renamed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zephirum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(later "zero").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1202, he wrote *Liber Abaci* (*The Book of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Calculation*), a manual disguised as a merchant’s cheat code. His pitch? “Want to outpace your rivals? Use these nine Indian figures + 0!” For example: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“If you buy 7 yards of silk at 8 bezants per yard, you owe 56 bezants. Calculate it as 7×8, not VII×VIII.” </a:t>
            </a:r>
          </a:p>
        </p:txBody>
      </p:sp>
      <p:pic>
        <p:nvPicPr>
          <p:cNvPr id="4" name="Picture 3" descr="Leonardo Pisano detto il Fibonacci | Il Collezionista">
            <a:extLst>
              <a:ext uri="{FF2B5EF4-FFF2-40B4-BE49-F238E27FC236}">
                <a16:creationId xmlns:a16="http://schemas.microsoft.com/office/drawing/2014/main" id="{895BF715-964C-68AB-F950-2494B0346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6566" r="6771" b="19973"/>
          <a:stretch/>
        </p:blipFill>
        <p:spPr bwMode="auto">
          <a:xfrm>
            <a:off x="6916614" y="1125415"/>
            <a:ext cx="5275384" cy="3716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DF394-F6F1-A91A-B86C-6B9FEE8B4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048C5-FDC1-6DDF-D747-48722394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125414"/>
          </a:xfrm>
        </p:spPr>
        <p:txBody>
          <a:bodyPr/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Europe’s Math Drama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107A9-4992-791C-C20B-EEAC68AB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5" y="1125416"/>
            <a:ext cx="11312768" cy="5732584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Why People Hated New Numbers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Europe’s adoption of Indian numerals was… messy.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Phase 1: Suspicion and Boycotts</a:t>
            </a:r>
            <a:endParaRPr lang="en-US" sz="2400" i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Medieval Europeans were like, “Why fix what isn’t broken?” (Spoiler: It was broken.)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Religious bias: Clerics called the numerals “devilish” because Arabs used them. A 13th-century German monk wrote: “These figures are heathen, and all good Christians should avoid them!”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84F25-3C53-5493-5D8B-CFD01CC6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B9B4-CCED-6B4D-04AB-9BD6792B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125414"/>
          </a:xfrm>
        </p:spPr>
        <p:txBody>
          <a:bodyPr/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Europe’s Math Drama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C66C-E668-04C8-9288-290C80694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5" y="1125416"/>
            <a:ext cx="11312768" cy="5732584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Why People Hated New Numbers</a:t>
            </a:r>
            <a:endParaRPr lang="en-US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Fraud fears: A “0” could easily be turned into a 6 or 9 with a quick pen stroke. In 1348, a Venetian merchant was caught altering a debt from “10 ducats” to “70” by adding a squiggle.</a:t>
            </a: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Florence’s 1299 ban: Italian bankers were forbidden from using Arabic numerals in ledgers. Stick to Roman numerals or face fines! But even the rebels ultimately caved: By 1390, Florentine tax records sneakily used Arabic numerals for calculations, they just hid them in margins.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Skeptics dismissed him, but by the 15th century, Gutenberg’s press standardized the numerals. The rest? History. 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2400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3015-537A-C8C8-B773-7E963E98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496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Greatest Misnomer in Math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EC213-13E3-01BB-4F7E-0F54973A7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024964"/>
            <a:ext cx="6893902" cy="6055774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with a pop quiz: What do the numbers 0, 1, 2, 3, 4, 5, 6, 7, 8, and 9 have in common? If you said, “They’re Arabic numerals!”, well, you’re technically right… but also dead wrong.</a:t>
            </a:r>
          </a:p>
          <a:p>
            <a:pPr marL="339725" indent="-33972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the thing: These digits weren’t invented by Arabs. They weren’t even perfected by Arabs. They’re Indian numerals, revolutionary symbols born in ancient South Asia, complete with the game-changing concept of zero. </a:t>
            </a:r>
          </a:p>
          <a:p>
            <a:pPr marL="339725" indent="-3397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-3397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5" descr="Foto Biografi Al-Khwarizmi, Matematikawan Muslim Pencetus Konsep Aljabar dan Algoritma">
            <a:extLst>
              <a:ext uri="{FF2B5EF4-FFF2-40B4-BE49-F238E27FC236}">
                <a16:creationId xmlns:a16="http://schemas.microsoft.com/office/drawing/2014/main" id="{8DC2BFAF-A0FC-09AC-C82E-2ABA473A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1197907"/>
            <a:ext cx="4676775" cy="27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0C5EDC-7A2A-CD31-0D7E-A9EDAE7E2F6C}"/>
              </a:ext>
            </a:extLst>
          </p:cNvPr>
          <p:cNvSpPr txBox="1"/>
          <p:nvPr/>
        </p:nvSpPr>
        <p:spPr>
          <a:xfrm>
            <a:off x="550985" y="4126401"/>
            <a:ext cx="113831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why do we call them “Arabic numerals”? Because of a 1,200-year-old case of mistaken identity, a Persian math whiz named al-Khwarizmi, and a European habit of lumping entire cultures together. </a:t>
            </a:r>
            <a:endParaRPr lang="en-US" altLang="en-US" sz="24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isn</a:t>
            </a:r>
            <a:r>
              <a:rPr lang="en-US" alt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’</a:t>
            </a:r>
            <a:r>
              <a:rPr lang="en-US" alt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 just a story of numbers. It</a:t>
            </a:r>
            <a:r>
              <a:rPr lang="en-US" altLang="en-US" sz="24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’</a:t>
            </a:r>
            <a:r>
              <a:rPr lang="en-US" alt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 a tale of globalization, intellectual theft, and how a single innovation, zero, changed everything from how we buy groceries to how we land rockets on Mars. </a:t>
            </a:r>
            <a:br>
              <a:rPr lang="en-US" alt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So, Buckle up.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6A818-FFC6-F11D-CB52-085D45E80779}"/>
              </a:ext>
            </a:extLst>
          </p:cNvPr>
          <p:cNvSpPr txBox="1"/>
          <p:nvPr/>
        </p:nvSpPr>
        <p:spPr>
          <a:xfrm>
            <a:off x="7515225" y="3859674"/>
            <a:ext cx="4676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Figure 1 al-Khwarizmi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B24436-BABA-AA2D-551C-3E1C9C55C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96730-59A4-C904-CD94-334B6F041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11C5-AF9E-D592-68BB-A28B44AD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125414"/>
          </a:xfrm>
        </p:spPr>
        <p:txBody>
          <a:bodyPr/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Europe’s Math Drama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72B4-14D5-4293-7420-ED1434306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5" y="1125416"/>
            <a:ext cx="11312768" cy="5732584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The Paperwork Rebellion:</a:t>
            </a:r>
            <a:b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In 1445, a German scribe named Adam Ries wrote a </a:t>
            </a:r>
            <a:b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math textbook in the vernacular (gasp!) titled </a:t>
            </a:r>
            <a:b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Rechnung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auff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der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linihen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und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federn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(“Calculation </a:t>
            </a:r>
            <a:b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on Lines and Quills”).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He trolled traditionalists: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“If you think Roman numerals are better, try </a:t>
            </a:r>
            <a:b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dividing MCMXLIV by XXIII. I’ll wait.”</a:t>
            </a:r>
            <a:b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His book became a bestseller, and German households still say “Das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macht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nach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Adam Ries…” (“That’s according to Adam Ries…”) when double-checking math.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4" name="Picture 3" descr="Rechenung auff der linihen. Reprint des Originals von 1550. von Riese, Adam:: (1991) | Rotes ...">
            <a:extLst>
              <a:ext uri="{FF2B5EF4-FFF2-40B4-BE49-F238E27FC236}">
                <a16:creationId xmlns:a16="http://schemas.microsoft.com/office/drawing/2014/main" id="{2F06A9EE-B8A3-A96D-7C5F-5B8F8988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47" y="1125415"/>
            <a:ext cx="4813314" cy="3626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C3741394-DFA9-AE96-C679-817FEA4EC71D}"/>
              </a:ext>
            </a:extLst>
          </p:cNvPr>
          <p:cNvSpPr txBox="1"/>
          <p:nvPr/>
        </p:nvSpPr>
        <p:spPr>
          <a:xfrm>
            <a:off x="7232147" y="4777154"/>
            <a:ext cx="4813313" cy="24622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Aft>
                <a:spcPts val="1000"/>
              </a:spcAft>
            </a:pPr>
            <a:r>
              <a:rPr lang="en-US" sz="16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Figure 7 Calculation on Lines and Quills</a:t>
            </a:r>
          </a:p>
        </p:txBody>
      </p:sp>
    </p:spTree>
    <p:extLst>
      <p:ext uri="{BB962C8B-B14F-4D97-AF65-F5344CB8AC3E}">
        <p14:creationId xmlns:p14="http://schemas.microsoft.com/office/powerpoint/2010/main" val="314987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D83D8-8EA9-4FB8-F415-9CA1611A3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870F-C6F9-5310-2776-89092BB5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125414"/>
          </a:xfrm>
        </p:spPr>
        <p:txBody>
          <a:bodyPr/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Zero’s Revenge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B293D-D6FC-6C23-539B-D8360A139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5" y="1125416"/>
            <a:ext cx="11312768" cy="573258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How Nothing Changed Everything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wasn’t just a math trick, it rewrote human progress: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Science: Newton and Leibniz used zero to invent calculus. No zero, no physics.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Technology: Binary code (0s and 1s) is the DNA of every computer.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Philosophy: Zero forced humans to grapple with the concept of “nothingness”, a idea that shaped everything from Buddhism to modern physics.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today, India’s legacy hides in plain sight. When you text “BRB” or check your bank account, you’re using the intellectual grandchildren of Brahmagupta’s zero.</a:t>
            </a:r>
          </a:p>
        </p:txBody>
      </p:sp>
    </p:spTree>
    <p:extLst>
      <p:ext uri="{BB962C8B-B14F-4D97-AF65-F5344CB8AC3E}">
        <p14:creationId xmlns:p14="http://schemas.microsoft.com/office/powerpoint/2010/main" val="19935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2F193-0C5A-9A27-F23B-E09549EF6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AC7C-DB37-2B39-2809-1EDC8117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8614"/>
            <a:ext cx="12191999" cy="112541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 Numbers Don’t Lie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223CE-2361-A157-3F75-58E873DD6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5" y="949571"/>
            <a:ext cx="11312768" cy="5732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set the record straight: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 gave us the numerals.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Persia (via al-Khwarizmi) supercharged them with algebra.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 eventually got on board after a few centuries of kicking and screaming.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Calling them “Arabic numerals” is like crediting Starbucks for inventing coffee, it’s a middleman mix-up. But maybe the misnomer is fitting. After all, these numbers belong to everyone now. They’re the closest thing humanity has to a universal language.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next time you split a dinner bill or rocket-tweet about math, take a sec to thank ancient India. And maybe whisper, “Thanks—and sorry for the name mix-up.”</a:t>
            </a:r>
          </a:p>
        </p:txBody>
      </p:sp>
    </p:spTree>
    <p:extLst>
      <p:ext uri="{BB962C8B-B14F-4D97-AF65-F5344CB8AC3E}">
        <p14:creationId xmlns:p14="http://schemas.microsoft.com/office/powerpoint/2010/main" val="14564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2618-C56B-E408-31D5-0EDC4758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Coming!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B132-2BAE-5B0A-F0D7-C4EBA57BF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775"/>
              </a:spcBef>
              <a:spcAft>
                <a:spcPts val="125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altLang="en-US" sz="2200" dirty="0">
                <a:latin typeface="Times New Roman" panose="02020603050405020304" pitchFamily="18" charset="0"/>
              </a:rPr>
              <a:t>	</a:t>
            </a:r>
            <a:r>
              <a:rPr lang="en-US" altLang="en-US" sz="4000" dirty="0">
                <a:latin typeface="Times New Roman" panose="02020603050405020304" pitchFamily="18" charset="0"/>
              </a:rPr>
              <a:t>I hope I’ve educated </a:t>
            </a:r>
            <a:br>
              <a:rPr lang="en-US" altLang="en-US" sz="4000" dirty="0">
                <a:latin typeface="Times New Roman" panose="02020603050405020304" pitchFamily="18" charset="0"/>
              </a:rPr>
            </a:br>
            <a:r>
              <a:rPr lang="en-US" altLang="en-US" sz="4000" dirty="0">
                <a:latin typeface="Times New Roman" panose="02020603050405020304" pitchFamily="18" charset="0"/>
              </a:rPr>
              <a:t>and entertained you today.</a:t>
            </a:r>
            <a:br>
              <a:rPr lang="en-US" altLang="en-US" sz="4000" dirty="0">
                <a:latin typeface="Times New Roman" panose="02020603050405020304" pitchFamily="18" charset="0"/>
              </a:rPr>
            </a:br>
            <a:br>
              <a:rPr lang="en-US" altLang="en-US" sz="2200" dirty="0">
                <a:latin typeface="Times New Roman" panose="02020603050405020304" pitchFamily="18" charset="0"/>
              </a:rPr>
            </a:br>
            <a:endParaRPr lang="en-US" altLang="en-US" sz="2200" dirty="0">
              <a:latin typeface="Times New Roman" panose="02020603050405020304" pitchFamily="18" charset="0"/>
            </a:endParaRPr>
          </a:p>
          <a:p>
            <a:pPr algn="ctr">
              <a:spcBef>
                <a:spcPts val="1075"/>
              </a:spcBef>
              <a:spcAft>
                <a:spcPts val="125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en-US" altLang="en-US" sz="2200" dirty="0">
              <a:latin typeface="Times New Roman" panose="02020603050405020304" pitchFamily="18" charset="0"/>
            </a:endParaRPr>
          </a:p>
          <a:p>
            <a:pPr algn="ctr">
              <a:spcBef>
                <a:spcPts val="1075"/>
              </a:spcBef>
              <a:spcAft>
                <a:spcPts val="125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altLang="en-US" dirty="0">
                <a:latin typeface="Times New Roman" panose="02020603050405020304" pitchFamily="18" charset="0"/>
              </a:rPr>
              <a:t>I can be contacted by e-mail at marc@soundscapeav.com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7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93C0-8D99-D0FC-0493-98934F88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507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C18B1-C560-7FEC-D5A9-8CE314F4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3" y="1055077"/>
            <a:ext cx="11465169" cy="51218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Bakhshali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Manuscript and the Earliest Zero</a:t>
            </a: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Bakhshali</a:t>
            </a: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Manuscript, discovered in 1881 near Peshawar, Pakistan, contains the earliest known use of a zero symbol. Carbon dating suggests it dates back to the 3rd or 4th century CE. ​</a:t>
            </a:r>
            <a:r>
              <a:rPr lang="en-US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University of Oxford</a:t>
            </a: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Brahmagupta and the Formalization of Zero</a:t>
            </a: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 628 CE, Indian mathematician Brahmagupta formalized the rules for arithmetic operations involving zero in his seminal work,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Brahmasphutasiddhanta</a:t>
            </a: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He treated zero as a number in its own right, a groundbreaking concept at the time. ​</a:t>
            </a:r>
            <a:r>
              <a:rPr lang="en-US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Math Tutoring &amp; Homework Help</a:t>
            </a: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Al-Khwarizmi and the Spread of Hindu-Arabic Numerals</a:t>
            </a: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Persian scholar Al-Khwarizmi played a pivotal role in introducing Hindu-Arabic numerals to the Islamic world through his 9th-century work,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On the Calculation with Hindu Numerals</a:t>
            </a:r>
            <a:r>
              <a:rPr lang="en-US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His writings were instrumental in the numerals' eventual adoption in Europe. ​</a:t>
            </a:r>
          </a:p>
          <a:p>
            <a:pPr>
              <a:lnSpc>
                <a:spcPct val="100000"/>
              </a:lnSpc>
              <a:spcAft>
                <a:spcPts val="1000"/>
              </a:spcAft>
              <a:tabLst>
                <a:tab pos="45720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8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C56C0-2A93-6611-A3C1-8DD458F10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51F7-9BC2-33FF-0057-73EC60B3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507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B5A1-E828-62A5-11DA-E2F507F39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3" y="1055077"/>
            <a:ext cx="11465169" cy="51218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Fibonacci's Liber Abaci and European Adoption</a:t>
            </a: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Leonardo of Pisa, known as Fibonacci, introduced Hindu-Arabic numerals to Europe with his 1202 book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Liber Abaci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This work demonstrated the efficiency of the numeral system and advocated for its use in commerce and daily calculations. ​</a:t>
            </a:r>
          </a:p>
          <a:p>
            <a:pPr>
              <a:lnSpc>
                <a:spcPct val="1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Resistance to Arabic Numerals in Medieval Europe</a:t>
            </a: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Despite their efficiency, Arabic numerals faced resistance in Europe. For instance, a 1299 decree in Florence banned their use in official documents due to concerns over fraud and unfamiliarity. ​</a:t>
            </a:r>
          </a:p>
          <a:p>
            <a:pPr>
              <a:lnSpc>
                <a:spcPct val="1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Adam Ries and the Popularization of Modern Arithmetic</a:t>
            </a: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German mathematician Adam Ries published works in the 16th century that promoted the use of Hindu-Arabic numerals and arithmetic among the general populace, aiding in their widespread adoption. ​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Time+3arabicwithhamid.com+3Reddit+3</a:t>
            </a:r>
            <a:endParaRPr lang="en-US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Misnomer of "Arabic Numerals"</a:t>
            </a:r>
            <a:endParaRPr lang="en-US" sz="2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term "Arabic numerals" is a misnomer; the numeral system originated in India and was transmitted to Europe through Arabic scholars. The name reflects the route of transmission rather than the system's origin. ​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Wikipedia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C6E64-CE7E-D7FF-EDDE-0E994DD3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348"/>
            <a:ext cx="10515600" cy="65446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/>
              <a:t>Duplicate or Redundant Slides by Topic</a:t>
            </a:r>
          </a:p>
          <a:p>
            <a:pPr>
              <a:buNone/>
            </a:pPr>
            <a:r>
              <a:rPr lang="en-US" b="1" dirty="0"/>
              <a:t>“Europe’s Math Drama”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Appears on: </a:t>
            </a:r>
            <a:r>
              <a:rPr lang="en-US" b="1" dirty="0"/>
              <a:t>Slides 15, 16, 17, 18, 19, 20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Recommendation: Merge Slides 15, 18, and 19 (they cover the same “Why People Hated New Numbers” material).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Keep Slide 20 for </a:t>
            </a:r>
            <a:r>
              <a:rPr lang="en-US" b="1" dirty="0"/>
              <a:t>Adam Ries</a:t>
            </a:r>
            <a:r>
              <a:rPr lang="en-US" dirty="0"/>
              <a:t> and </a:t>
            </a:r>
            <a:r>
              <a:rPr lang="en-US" b="1" dirty="0"/>
              <a:t>Fibonacci</a:t>
            </a:r>
            <a:r>
              <a:rPr lang="en-US" dirty="0"/>
              <a:t> as a wrap-up (possibly trimmed).</a:t>
            </a:r>
          </a:p>
          <a:p>
            <a:pPr>
              <a:buNone/>
            </a:pPr>
            <a:r>
              <a:rPr lang="en-US" b="1" dirty="0"/>
              <a:t>“</a:t>
            </a:r>
            <a:r>
              <a:rPr lang="en-US" b="1" dirty="0" err="1"/>
              <a:t>Bakhshali</a:t>
            </a:r>
            <a:r>
              <a:rPr lang="en-US" b="1" dirty="0"/>
              <a:t> Manuscript”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Appears on: </a:t>
            </a:r>
            <a:r>
              <a:rPr lang="en-US" b="1" dirty="0"/>
              <a:t>Slides 6, 9, 10, 11, 12, 13, 14, 24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Recommendation: Slides 9–13 repeat similar content. Consider merging into </a:t>
            </a:r>
            <a:r>
              <a:rPr lang="en-US" b="1" dirty="0"/>
              <a:t>one strong slide</a:t>
            </a:r>
            <a:r>
              <a:rPr lang="en-US" dirty="0"/>
              <a:t>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Practical math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Zero symbol as a dot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√2 approximation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UNESCO 2017 recognition</a:t>
            </a:r>
          </a:p>
          <a:p>
            <a:pPr>
              <a:buNone/>
            </a:pPr>
            <a:r>
              <a:rPr lang="en-US" b="1" dirty="0"/>
              <a:t>“Adam Ries”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Appears on: </a:t>
            </a:r>
            <a:r>
              <a:rPr lang="en-US" b="1" dirty="0"/>
              <a:t>Slides 16, 20, 25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Recommendation: Keep Slide 20 or 25 (they're similar). Drop one.</a:t>
            </a:r>
          </a:p>
          <a:p>
            <a:pPr>
              <a:buNone/>
            </a:pPr>
            <a:r>
              <a:rPr lang="en-US" b="1" dirty="0"/>
              <a:t>“Fibonacci”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Appears on: </a:t>
            </a:r>
            <a:r>
              <a:rPr lang="en-US" b="1" dirty="0"/>
              <a:t>Slides 16, 17, 25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Recommendation: Merge with </a:t>
            </a:r>
            <a:r>
              <a:rPr lang="en-US" b="1" dirty="0"/>
              <a:t>Adam Ries</a:t>
            </a:r>
            <a:r>
              <a:rPr lang="en-US" dirty="0"/>
              <a:t> into one slide (possibly Slide 20 or 25).</a:t>
            </a:r>
          </a:p>
          <a:p>
            <a:pPr>
              <a:buNone/>
            </a:pPr>
            <a:r>
              <a:rPr lang="en-US" b="1" dirty="0"/>
              <a:t>“Why People Hated New Numbers”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Appears on: </a:t>
            </a:r>
            <a:r>
              <a:rPr lang="en-US" b="1" dirty="0"/>
              <a:t>Slides 15, 18, 19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Recommendation: Retain </a:t>
            </a:r>
            <a:r>
              <a:rPr lang="en-US" b="1" dirty="0"/>
              <a:t>only one</a:t>
            </a:r>
            <a:r>
              <a:rPr lang="en-US" dirty="0"/>
              <a:t> of these—preferably Slide 18—and integrate highlights from others into it.</a:t>
            </a:r>
          </a:p>
          <a:p>
            <a:pPr>
              <a:buNone/>
            </a:pPr>
            <a:r>
              <a:rPr lang="en-US" b="1" dirty="0"/>
              <a:t>“Zero Is the Ultimate Hero”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Appears on: </a:t>
            </a:r>
            <a:r>
              <a:rPr lang="en-US" b="1" dirty="0"/>
              <a:t>Slides 6, 7, 8, 9, 10, 11, 12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Recommendation: Keep Slides 6–8 to introduce the topic. Merge Slides 9–12 (</a:t>
            </a:r>
            <a:r>
              <a:rPr lang="en-US" dirty="0" err="1"/>
              <a:t>Bakhshali</a:t>
            </a:r>
            <a:r>
              <a:rPr lang="en-US" dirty="0"/>
              <a:t> deep dive) as suggested above.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4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To Write 2024 In Roman Numerals Calculator - Raf Leilah">
            <a:extLst>
              <a:ext uri="{FF2B5EF4-FFF2-40B4-BE49-F238E27FC236}">
                <a16:creationId xmlns:a16="http://schemas.microsoft.com/office/drawing/2014/main" id="{976445D1-8E7C-5DFB-FE50-CD1AB278A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18518"/>
          <a:stretch/>
        </p:blipFill>
        <p:spPr bwMode="auto">
          <a:xfrm>
            <a:off x="0" y="3060288"/>
            <a:ext cx="5486400" cy="1914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E192A-2383-BD85-D6E8-12FE09EA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5768"/>
          </a:xfrm>
        </p:spPr>
        <p:txBody>
          <a:bodyPr/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Before Numbers Got Cool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B469-6AD3-D341-B476-E92494182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060723" cy="4351338"/>
          </a:xfrm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Why Ancient Accounting Sucked)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Imagine you’re a Roman merchant in 50 BCE. Your client wants to buy 57 amphorae of wine, multiplied by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dinarii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per jar. How do you calculate 57 x 4 without losing your mind?</a:t>
            </a: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DC2C49B-46AF-0F1A-3DEE-B60ADC236C9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1344" y="4066709"/>
            <a:ext cx="4925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FD492-3751-3BE2-0697-3A80AE92D4A6}"/>
              </a:ext>
            </a:extLst>
          </p:cNvPr>
          <p:cNvSpPr txBox="1"/>
          <p:nvPr/>
        </p:nvSpPr>
        <p:spPr>
          <a:xfrm>
            <a:off x="5486400" y="3060288"/>
            <a:ext cx="6254261" cy="1756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You’d probably grab a counting board (like an abacus) and push beads around, because Roman numerals, I, V, X, L, C, D, M, were terrible for math. Let’s break it down: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A1E1A-4E1E-CD03-3369-349871BD276C}"/>
              </a:ext>
            </a:extLst>
          </p:cNvPr>
          <p:cNvSpPr txBox="1"/>
          <p:nvPr/>
        </p:nvSpPr>
        <p:spPr>
          <a:xfrm>
            <a:off x="743711" y="5013921"/>
            <a:ext cx="10996949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57 in Roman numerals = LVII (L = 50, V = 5, II = 2).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marR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4 = IV.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marR="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To multiply LVII by IV? Good luck. You’d need to convert everything to mental tally marks or use that clunky abacus.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AF8438-E53B-AC5F-8D98-218B376C3CD4}"/>
              </a:ext>
            </a:extLst>
          </p:cNvPr>
          <p:cNvSpPr txBox="1"/>
          <p:nvPr/>
        </p:nvSpPr>
        <p:spPr>
          <a:xfrm>
            <a:off x="0" y="4644588"/>
            <a:ext cx="313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Figure 2 Roman Numerals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94988-AD65-C0CC-5676-BD11B58DA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 Abacus (Illustration) - Ancient History Encyclopedia">
            <a:extLst>
              <a:ext uri="{FF2B5EF4-FFF2-40B4-BE49-F238E27FC236}">
                <a16:creationId xmlns:a16="http://schemas.microsoft.com/office/drawing/2014/main" id="{96142096-4B88-8A1D-AF7B-1BEC21334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8854"/>
          <a:stretch/>
        </p:blipFill>
        <p:spPr bwMode="auto">
          <a:xfrm>
            <a:off x="7107936" y="1872124"/>
            <a:ext cx="4791456" cy="2432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B1344-800E-5158-3554-EF474B8C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" y="1"/>
            <a:ext cx="12166676" cy="1255775"/>
          </a:xfrm>
        </p:spPr>
        <p:txBody>
          <a:bodyPr/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Before Numbers Got Cool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6860-D338-84EE-7DC5-FF7EC5AD1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255775"/>
            <a:ext cx="11789663" cy="560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wait, let’s make this personal. Try adding XLVIII (48) + XXVII (27) in Roman numerals: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them out: XLVIII + XXVII.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the symbols: X L V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simplify: X (10) + X (10) = XX (20)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(50) stays.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(5) + V (5) = X (10)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(1) x 5 = V (5)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Total: XX (20) + L (50) + X (10) + V (5) = LXXXV (85).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Arabic numerals? 48 + 27 = 75 (and yes, the Roman answer is wrong, they’d have needed to adjust for subtractive notation like XL = 40). This is why Roman tax collectors hated their jobs.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7B167F-697B-4248-7B10-223B541672FC}"/>
              </a:ext>
            </a:extLst>
          </p:cNvPr>
          <p:cNvSpPr txBox="1"/>
          <p:nvPr/>
        </p:nvSpPr>
        <p:spPr>
          <a:xfrm>
            <a:off x="7107937" y="4239829"/>
            <a:ext cx="4791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0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Figure 3 Ancient Roman Abacus</a:t>
            </a:r>
          </a:p>
        </p:txBody>
      </p:sp>
    </p:spTree>
    <p:extLst>
      <p:ext uri="{BB962C8B-B14F-4D97-AF65-F5344CB8AC3E}">
        <p14:creationId xmlns:p14="http://schemas.microsoft.com/office/powerpoint/2010/main" val="348341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DB500-EDF0-98B3-205B-CE6ACCD8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6A2D-3A30-F580-84E9-8EDDA720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" y="1"/>
            <a:ext cx="12166676" cy="1255775"/>
          </a:xfrm>
        </p:spPr>
        <p:txBody>
          <a:bodyPr/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Before Numbers Got Cool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CF3F1-43D9-091F-C803-10D7E8D2C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255776"/>
            <a:ext cx="11789663" cy="5602224"/>
          </a:xfrm>
        </p:spPr>
        <p:txBody>
          <a:bodyPr>
            <a:normAutofit/>
          </a:bodyPr>
          <a:lstStyle/>
          <a:p>
            <a:pPr marL="401638" lvl="1" indent="-401638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systems shared three fatal flaws: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zero. </a:t>
            </a:r>
          </a:p>
          <a:p>
            <a:pPr marL="401638" lvl="1" indent="-401638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write “205” if you can’t show the absence of tens? </a:t>
            </a:r>
          </a:p>
          <a:p>
            <a:pPr marL="401638" lvl="1" indent="-401638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Roman numerals: 100 + 100 = C + C = CC. Add 5 (V), and you get CCV.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positional value. </a:t>
            </a:r>
          </a:p>
          <a:p>
            <a:pPr marL="401638" lvl="1" indent="-401638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Roman math, “V” always means 5—whether it’s in VIII (8) or XV (15).</a:t>
            </a:r>
          </a:p>
          <a:p>
            <a:pPr marL="401638" lvl="1" indent="-401638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was a chore. Multiplication? Division?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Grab a coffee. This’ll take a while.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came India.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A8B5D1B-B833-50C9-E0F5-C17CBCC8142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1344" y="4066709"/>
            <a:ext cx="4925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87997-AB0B-FC2C-445F-7080D8C53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3165-61F1-36B5-2CE1-EBDFDF82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" y="1"/>
            <a:ext cx="12166676" cy="125577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India’s Big Brain Moment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17EF-7132-8884-6ECB-6EFB05733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255776"/>
            <a:ext cx="11789663" cy="5602224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Why Zero Is the Ultimate Hero?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Bakhshali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Manuscript Additions: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UNESCO’s 2017 recognition as intellectual heritage.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equation formatting: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√2 ≈ 1.41421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​≈1+2+2+2+…1​1​1​(≈1.41421)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Clarified the manuscript’s role in tracking debts and calculating profits.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5th century CE, Indian mathematicians did something wild: They turned nothing into something.</a:t>
            </a:r>
          </a:p>
          <a:p>
            <a:pPr marL="0" lvl="1" indent="0">
              <a:lnSpc>
                <a:spcPct val="120000"/>
              </a:lnSpc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1446B40-330E-D57A-063B-832E49E9F65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1344" y="4066709"/>
            <a:ext cx="4925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993AF-140C-B8B4-5D6F-459E2EA8E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3C5E-BB56-7717-7047-3959498C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" y="1"/>
            <a:ext cx="12166676" cy="125577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India’s Big Brain Moment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172A-1A8F-21A1-6298-3206AC46E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9" y="1255776"/>
            <a:ext cx="6365630" cy="5602224"/>
          </a:xfrm>
        </p:spPr>
        <p:txBody>
          <a:bodyPr>
            <a:normAutofit fontScale="77500" lnSpcReduction="20000"/>
          </a:bodyPr>
          <a:lstStyle/>
          <a:p>
            <a:pPr marL="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3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Why Zero Is the Ultimate Hero?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Step 1: The Prototype Numbers</a:t>
            </a:r>
            <a:endParaRPr lang="en-US" sz="3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Early Indian numerals, called Brahmi digits </a:t>
            </a:r>
            <a:br>
              <a:rPr lang="en-US" sz="3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(circa 300 BCE), looked like squiggly cousins of </a:t>
            </a:r>
            <a:br>
              <a:rPr lang="en-US" sz="3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today’s numbers. By the Gupta Empire 320 to </a:t>
            </a:r>
            <a:br>
              <a:rPr lang="en-US" sz="3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550CE (think “Golden Age of India”), these </a:t>
            </a:r>
            <a:br>
              <a:rPr lang="en-US" sz="3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evolved into symbols we’d recognize: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 was a horizontal line.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 resembled a modern “9” but with a hat.</a:t>
            </a:r>
          </a:p>
          <a:p>
            <a:pPr marL="0" lvl="1" indent="0">
              <a:lnSpc>
                <a:spcPct val="120000"/>
              </a:lnSpc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67B49CD-CF43-B46B-C3A7-19B86F9DE0F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1344" y="2929572"/>
            <a:ext cx="4925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29F03-1316-804C-FA28-5CE46D39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48" y="1420526"/>
            <a:ext cx="5380423" cy="28851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E0CB93-C009-93D7-5047-43230D114C45}"/>
              </a:ext>
            </a:extLst>
          </p:cNvPr>
          <p:cNvSpPr txBox="1"/>
          <p:nvPr/>
        </p:nvSpPr>
        <p:spPr>
          <a:xfrm>
            <a:off x="6701848" y="4744976"/>
            <a:ext cx="52411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Each digit (1-9) was distinct, no more additive nonsense like VII = 5 + 1 + 1.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406D1-07C2-9A72-9736-38EC4AE67FAB}"/>
              </a:ext>
            </a:extLst>
          </p:cNvPr>
          <p:cNvSpPr txBox="1"/>
          <p:nvPr/>
        </p:nvSpPr>
        <p:spPr>
          <a:xfrm>
            <a:off x="6973824" y="4285047"/>
            <a:ext cx="4925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Figure 1 Brahni Numbers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A3369-9C38-65E9-995F-925C518B8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F22E-93ED-CC1B-9D1E-65047AB9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446" y="1"/>
            <a:ext cx="8345892" cy="125577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India’s Big Brain Moment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DAA05-BDC5-0A6B-7A20-EC049550B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446" y="1267498"/>
            <a:ext cx="8232881" cy="2840458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Why Zero Is the Ultimate Hero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Step 2: The Invention of Zero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where things get genius. Indian thinkers didn’t just use zero as a placeholder (like the Babylonians’ awkward space between numbers). They made zero a number, with rights!</a:t>
            </a:r>
          </a:p>
          <a:p>
            <a:pPr marL="0" lvl="1" indent="0">
              <a:lnSpc>
                <a:spcPct val="120000"/>
              </a:lnSpc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8F351F-8F58-FC49-1D13-41665421E85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1344" y="4066709"/>
            <a:ext cx="4925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Brahmagupta: Inventor of Zero. As the sun eclipses the stars by its… | by Prabhat Mahato ...">
            <a:extLst>
              <a:ext uri="{FF2B5EF4-FFF2-40B4-BE49-F238E27FC236}">
                <a16:creationId xmlns:a16="http://schemas.microsoft.com/office/drawing/2014/main" id="{B44731F4-673B-C101-1E6F-EA168AE95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r="46837"/>
          <a:stretch/>
        </p:blipFill>
        <p:spPr bwMode="auto">
          <a:xfrm>
            <a:off x="98008" y="41555"/>
            <a:ext cx="3735438" cy="3843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F08C1D-BF8C-65A1-F6F8-4BD05F73FD17}"/>
              </a:ext>
            </a:extLst>
          </p:cNvPr>
          <p:cNvSpPr txBox="1"/>
          <p:nvPr/>
        </p:nvSpPr>
        <p:spPr>
          <a:xfrm>
            <a:off x="615036" y="4444671"/>
            <a:ext cx="11576963" cy="2840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Meet Brahmagupta, the rockstar mathematician of 628 CE. In his textbook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Brahmasphutasiddhanta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(try saying that three times fast), he laid down the law:</a:t>
            </a:r>
          </a:p>
          <a:p>
            <a:pPr marL="342900" marR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Zero plus a number? That’s the number. (a + 0 = a)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Zero times a number? Zero. (a x 0 = 0)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Dividing by zero? Uh… let’s not go there. (He tried, but even geniuses have limits.)</a:t>
            </a:r>
            <a:endParaRPr lang="en-US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09CEA-5CE4-9A15-0FFB-310A4D478687}"/>
              </a:ext>
            </a:extLst>
          </p:cNvPr>
          <p:cNvSpPr txBox="1"/>
          <p:nvPr/>
        </p:nvSpPr>
        <p:spPr>
          <a:xfrm>
            <a:off x="211017" y="3897212"/>
            <a:ext cx="3458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00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Figure 4 Brahmagupta:</a:t>
            </a:r>
            <a:br>
              <a:rPr lang="en-US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Inventor of Zero</a:t>
            </a:r>
          </a:p>
        </p:txBody>
      </p:sp>
    </p:spTree>
    <p:extLst>
      <p:ext uri="{BB962C8B-B14F-4D97-AF65-F5344CB8AC3E}">
        <p14:creationId xmlns:p14="http://schemas.microsoft.com/office/powerpoint/2010/main" val="16253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37888-FAB6-824D-95AD-EF960E4C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EF90-4401-F2BD-99C8-9276EBF2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2" y="1"/>
            <a:ext cx="12166676" cy="125577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India’s Big Brain Moment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B662-6C7D-1864-2911-1AE2EE846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38" y="1267498"/>
            <a:ext cx="11451290" cy="5462486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Why Zero Is the Ultimate Hero)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But India’s math revolution wasn’t just Brahmagupta.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Centuries earlier, the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Bakhshali</a:t>
            </a:r>
            <a:r>
              <a:rPr lang="en-US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Manuscript (3rd–4th century CE), a birch-bark text found in modern Pakistan, showed a dot representing zero in equations like: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1 + 1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indicates an early use of a symbol to represent the concept of zero.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wasn’t just theory. Indian astronomers used zero to calculate planetary orbits, while merchants tracked debts with negative numbers (yes, India invented those too).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F9C46E6-A8D4-0FAB-101C-763E42BCE1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1344" y="4066709"/>
            <a:ext cx="49255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3200</Words>
  <Application>Microsoft Office PowerPoint</Application>
  <PresentationFormat>Widescreen</PresentationFormat>
  <Paragraphs>199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Courier New</vt:lpstr>
      <vt:lpstr>Times New Roman</vt:lpstr>
      <vt:lpstr>Office Theme</vt:lpstr>
      <vt:lpstr>THE HISTORY OF NUMBERS Presented By Marc Silver</vt:lpstr>
      <vt:lpstr>The Greatest Misnomer in Math </vt:lpstr>
      <vt:lpstr>Before Numbers Got Cool</vt:lpstr>
      <vt:lpstr>Before Numbers Got Cool</vt:lpstr>
      <vt:lpstr>Before Numbers Got Cool</vt:lpstr>
      <vt:lpstr>India’s Big Brain Moment</vt:lpstr>
      <vt:lpstr>India’s Big Brain Moment</vt:lpstr>
      <vt:lpstr>India’s Big Brain Moment</vt:lpstr>
      <vt:lpstr>India’s Big Brain Moment</vt:lpstr>
      <vt:lpstr>India’s Big Brain Moment</vt:lpstr>
      <vt:lpstr>The Bakhshali Manuscript, Zero’s First Draft</vt:lpstr>
      <vt:lpstr>The Bakhshali Manuscript, Zero’s First Draft</vt:lpstr>
      <vt:lpstr>The Bakhshali Manuscript, Zero’s First Draft</vt:lpstr>
      <vt:lpstr>The Bakhshali Manuscript, Zero’s First Draft</vt:lpstr>
      <vt:lpstr>Europe’s Math Drama</vt:lpstr>
      <vt:lpstr>Europe’s Math Drama</vt:lpstr>
      <vt:lpstr>Europe’s Math Drama</vt:lpstr>
      <vt:lpstr>Europe’s Math Drama</vt:lpstr>
      <vt:lpstr>Europe’s Math Drama</vt:lpstr>
      <vt:lpstr>Europe’s Math Drama</vt:lpstr>
      <vt:lpstr>Zero’s Revenge</vt:lpstr>
      <vt:lpstr>The Numbers Don’t Lie</vt:lpstr>
      <vt:lpstr>Thank You for Coming!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Silver</dc:creator>
  <cp:lastModifiedBy>Marc Silver</cp:lastModifiedBy>
  <cp:revision>20</cp:revision>
  <dcterms:created xsi:type="dcterms:W3CDTF">2025-04-13T01:27:58Z</dcterms:created>
  <dcterms:modified xsi:type="dcterms:W3CDTF">2025-04-19T22:14:41Z</dcterms:modified>
</cp:coreProperties>
</file>