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256" r:id="rId2"/>
    <p:sldId id="273" r:id="rId3"/>
    <p:sldId id="257" r:id="rId4"/>
    <p:sldId id="274" r:id="rId5"/>
    <p:sldId id="258" r:id="rId6"/>
    <p:sldId id="276" r:id="rId7"/>
    <p:sldId id="280" r:id="rId8"/>
    <p:sldId id="279" r:id="rId9"/>
    <p:sldId id="260" r:id="rId10"/>
    <p:sldId id="277" r:id="rId11"/>
    <p:sldId id="261" r:id="rId12"/>
    <p:sldId id="264" r:id="rId13"/>
    <p:sldId id="265" r:id="rId14"/>
    <p:sldId id="278" r:id="rId15"/>
    <p:sldId id="268" r:id="rId16"/>
    <p:sldId id="282" r:id="rId17"/>
    <p:sldId id="283" r:id="rId18"/>
    <p:sldId id="284" r:id="rId19"/>
    <p:sldId id="286" r:id="rId20"/>
    <p:sldId id="288" r:id="rId21"/>
    <p:sldId id="290" r:id="rId22"/>
    <p:sldId id="275" r:id="rId23"/>
    <p:sldId id="271" r:id="rId24"/>
    <p:sldId id="272" r:id="rId25"/>
    <p:sldId id="291" r:id="rId26"/>
  </p:sldIdLst>
  <p:sldSz cx="10080625" cy="567055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24" autoAdjust="0"/>
    <p:restoredTop sz="94660"/>
  </p:normalViewPr>
  <p:slideViewPr>
    <p:cSldViewPr snapToGrid="0">
      <p:cViewPr varScale="1">
        <p:scale>
          <a:sx n="85" d="100"/>
          <a:sy n="85" d="100"/>
        </p:scale>
        <p:origin x="96"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4-13T20:39:23.744"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435F8CA-DB92-1A78-2516-3208E78791E5}"/>
              </a:ext>
            </a:extLst>
          </p:cNvPr>
          <p:cNvSpPr txBox="1">
            <a:spLocks noGrp="1"/>
          </p:cNvSpPr>
          <p:nvPr>
            <p:ph type="sldNum" sz="quarter" idx="5"/>
          </p:nvPr>
        </p:nvSpPr>
        <p:spPr>
          <a:ln/>
        </p:spPr>
        <p:txBody>
          <a:bodyPr vert="horz" lIns="0" tIns="0" rIns="0" bIns="0" anchor="b" anchorCtr="0">
            <a:noAutofit/>
          </a:bodyPr>
          <a:lstStyle/>
          <a:p>
            <a:pPr lvl="0"/>
            <a:fld id="{5C751BE6-DC3D-4CF3-A2B0-0EE1DCBED16D}" type="slidenum">
              <a:t>12</a:t>
            </a:fld>
            <a:endParaRPr lang="en-US"/>
          </a:p>
        </p:txBody>
      </p:sp>
      <p:sp>
        <p:nvSpPr>
          <p:cNvPr id="2" name="Slide Image Placeholder 1">
            <a:extLst>
              <a:ext uri="{FF2B5EF4-FFF2-40B4-BE49-F238E27FC236}">
                <a16:creationId xmlns:a16="http://schemas.microsoft.com/office/drawing/2014/main" id="{4E18D80B-256C-9015-A337-9AFB639EE40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F6158E32-BB5C-0A38-8BBA-EE1E8693F08E}"/>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13</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15</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16</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94254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17</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82683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18</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4191524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19</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1862127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20</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4543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21</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941655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22</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23</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24</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6</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579149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8</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3611551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9</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10</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1242771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11</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99026-BA95-8676-F90C-1831CA8AED90}"/>
              </a:ext>
            </a:extLst>
          </p:cNvPr>
          <p:cNvSpPr>
            <a:spLocks noGrp="1"/>
          </p:cNvSpPr>
          <p:nvPr>
            <p:ph type="ctrTitle"/>
          </p:nvPr>
        </p:nvSpPr>
        <p:spPr>
          <a:xfrm>
            <a:off x="1260475" y="928688"/>
            <a:ext cx="7559675" cy="1973262"/>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58B43B-4692-5133-4903-D64E84DA4B1B}"/>
              </a:ext>
            </a:extLst>
          </p:cNvPr>
          <p:cNvSpPr>
            <a:spLocks noGrp="1"/>
          </p:cNvSpPr>
          <p:nvPr>
            <p:ph type="subTitle" idx="1"/>
          </p:nvPr>
        </p:nvSpPr>
        <p:spPr>
          <a:xfrm>
            <a:off x="1260475" y="2978150"/>
            <a:ext cx="7559675" cy="137001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081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6E2B-4542-EB55-A7EA-30C43FF826FB}"/>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5EE76C-72F1-EBCB-4A23-6CFA54140874}"/>
              </a:ext>
            </a:extLst>
          </p:cNvPr>
          <p:cNvSpPr>
            <a:spLocks noGrp="1"/>
          </p:cNvSpPr>
          <p:nvPr>
            <p:ph type="body" orient="vert" idx="1"/>
          </p:nvPr>
        </p:nvSpPr>
        <p:spPr>
          <a:xfrm>
            <a:off x="693738" y="1509713"/>
            <a:ext cx="8693150" cy="35972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9160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0038DD-F184-752E-A634-B8807BFA88D7}"/>
              </a:ext>
            </a:extLst>
          </p:cNvPr>
          <p:cNvSpPr>
            <a:spLocks noGrp="1"/>
          </p:cNvSpPr>
          <p:nvPr>
            <p:ph type="title" orient="vert"/>
          </p:nvPr>
        </p:nvSpPr>
        <p:spPr>
          <a:xfrm>
            <a:off x="7213600" y="301625"/>
            <a:ext cx="2173288" cy="4805363"/>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858DCE-8CFC-C6CC-C35B-173CACBD1C1A}"/>
              </a:ext>
            </a:extLst>
          </p:cNvPr>
          <p:cNvSpPr>
            <a:spLocks noGrp="1"/>
          </p:cNvSpPr>
          <p:nvPr>
            <p:ph type="body" orient="vert" idx="1"/>
          </p:nvPr>
        </p:nvSpPr>
        <p:spPr>
          <a:xfrm>
            <a:off x="693738" y="301625"/>
            <a:ext cx="6367462" cy="48053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066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AB7E0-5813-6F17-A9F3-9B6693AD03B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E42EBC-2488-FB0F-2357-69B6BD229989}"/>
              </a:ext>
            </a:extLst>
          </p:cNvPr>
          <p:cNvSpPr>
            <a:spLocks noGrp="1"/>
          </p:cNvSpPr>
          <p:nvPr>
            <p:ph idx="1"/>
          </p:nvPr>
        </p:nvSpPr>
        <p:spPr>
          <a:xfrm>
            <a:off x="693738" y="1509713"/>
            <a:ext cx="8693150"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285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E8380-4121-9E13-D7F7-8E3E51E5DBD9}"/>
              </a:ext>
            </a:extLst>
          </p:cNvPr>
          <p:cNvSpPr>
            <a:spLocks noGrp="1"/>
          </p:cNvSpPr>
          <p:nvPr>
            <p:ph type="title"/>
          </p:nvPr>
        </p:nvSpPr>
        <p:spPr>
          <a:xfrm>
            <a:off x="687388" y="1414463"/>
            <a:ext cx="8694737" cy="23574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7EF38E-5840-4FF4-6C7B-A849E3F35550}"/>
              </a:ext>
            </a:extLst>
          </p:cNvPr>
          <p:cNvSpPr>
            <a:spLocks noGrp="1"/>
          </p:cNvSpPr>
          <p:nvPr>
            <p:ph type="body" idx="1"/>
          </p:nvPr>
        </p:nvSpPr>
        <p:spPr>
          <a:xfrm>
            <a:off x="687388" y="3794125"/>
            <a:ext cx="8694737" cy="1241425"/>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82504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9154D-AF0C-05BC-B5FA-18638B7A1BD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3785C66F-F2AF-DBFF-00EE-0E2F746E8071}"/>
              </a:ext>
            </a:extLst>
          </p:cNvPr>
          <p:cNvSpPr>
            <a:spLocks noGrp="1"/>
          </p:cNvSpPr>
          <p:nvPr>
            <p:ph sz="half" idx="1"/>
          </p:nvPr>
        </p:nvSpPr>
        <p:spPr>
          <a:xfrm>
            <a:off x="693738"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38F2D9-25AB-1A88-0148-743A184E5C22}"/>
              </a:ext>
            </a:extLst>
          </p:cNvPr>
          <p:cNvSpPr>
            <a:spLocks noGrp="1"/>
          </p:cNvSpPr>
          <p:nvPr>
            <p:ph sz="half" idx="2"/>
          </p:nvPr>
        </p:nvSpPr>
        <p:spPr>
          <a:xfrm>
            <a:off x="5116513"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509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042F-8ED2-1459-740F-95121D3820D8}"/>
              </a:ext>
            </a:extLst>
          </p:cNvPr>
          <p:cNvSpPr>
            <a:spLocks noGrp="1"/>
          </p:cNvSpPr>
          <p:nvPr>
            <p:ph type="title"/>
          </p:nvPr>
        </p:nvSpPr>
        <p:spPr>
          <a:xfrm>
            <a:off x="693738" y="301625"/>
            <a:ext cx="8694737" cy="10969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04D0544-38F0-6392-FC19-623EE0340CC3}"/>
              </a:ext>
            </a:extLst>
          </p:cNvPr>
          <p:cNvSpPr>
            <a:spLocks noGrp="1"/>
          </p:cNvSpPr>
          <p:nvPr>
            <p:ph type="body" idx="1"/>
          </p:nvPr>
        </p:nvSpPr>
        <p:spPr>
          <a:xfrm>
            <a:off x="693738" y="1390650"/>
            <a:ext cx="426561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0DFEA4-D103-033B-121C-F38A362FA5D3}"/>
              </a:ext>
            </a:extLst>
          </p:cNvPr>
          <p:cNvSpPr>
            <a:spLocks noGrp="1"/>
          </p:cNvSpPr>
          <p:nvPr>
            <p:ph sz="half" idx="2"/>
          </p:nvPr>
        </p:nvSpPr>
        <p:spPr>
          <a:xfrm>
            <a:off x="693738" y="2071688"/>
            <a:ext cx="426561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066A58-0C24-F949-2A5D-16AC63013F37}"/>
              </a:ext>
            </a:extLst>
          </p:cNvPr>
          <p:cNvSpPr>
            <a:spLocks noGrp="1"/>
          </p:cNvSpPr>
          <p:nvPr>
            <p:ph type="body" sz="quarter" idx="3"/>
          </p:nvPr>
        </p:nvSpPr>
        <p:spPr>
          <a:xfrm>
            <a:off x="5103813" y="1390650"/>
            <a:ext cx="428466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1C9A82-322F-8E0D-01B2-FB4BDD834EF0}"/>
              </a:ext>
            </a:extLst>
          </p:cNvPr>
          <p:cNvSpPr>
            <a:spLocks noGrp="1"/>
          </p:cNvSpPr>
          <p:nvPr>
            <p:ph sz="quarter" idx="4"/>
          </p:nvPr>
        </p:nvSpPr>
        <p:spPr>
          <a:xfrm>
            <a:off x="5103813" y="2071688"/>
            <a:ext cx="428466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5889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EB14F-4293-94A4-78D5-582BF9419555}"/>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61343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858924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8CD83-6864-71F3-3723-450333880BD3}"/>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5688D9-49DF-D639-6C74-65649DBF0C5D}"/>
              </a:ext>
            </a:extLst>
          </p:cNvPr>
          <p:cNvSpPr>
            <a:spLocks noGrp="1"/>
          </p:cNvSpPr>
          <p:nvPr>
            <p:ph idx="1"/>
          </p:nvPr>
        </p:nvSpPr>
        <p:spPr>
          <a:xfrm>
            <a:off x="4286250" y="815975"/>
            <a:ext cx="5102225" cy="40306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A4B3E-3444-C91B-4B4C-50B61177110C}"/>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5126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4F8CD-22EF-C06A-8E1F-CED1985F455A}"/>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E364B8-D573-38D1-75E9-35A5DA7301A4}"/>
              </a:ext>
            </a:extLst>
          </p:cNvPr>
          <p:cNvSpPr>
            <a:spLocks noGrp="1"/>
          </p:cNvSpPr>
          <p:nvPr>
            <p:ph type="pic" idx="1"/>
          </p:nvPr>
        </p:nvSpPr>
        <p:spPr>
          <a:xfrm>
            <a:off x="4286250" y="815975"/>
            <a:ext cx="5102225" cy="40306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8CC363-55B5-77F8-0D10-78FB10A84A23}"/>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4566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www.britannica.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1441450"/>
            <a:ext cx="6011863" cy="2474524"/>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Burnie</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Australia</a:t>
            </a:r>
            <a:br>
              <a:rPr lang="en-US" sz="4800" b="1" dirty="0">
                <a:solidFill>
                  <a:srgbClr val="000000"/>
                </a:solidFill>
                <a:latin typeface="Times New Roman" panose="02020603050405020304" pitchFamily="18" charset="0"/>
                <a:cs typeface="Times New Roman" panose="02020603050405020304" pitchFamily="18" charset="0"/>
              </a:rPr>
            </a:br>
            <a:r>
              <a:rPr lang="en-US" sz="2800" b="1" dirty="0">
                <a:solidFill>
                  <a:srgbClr val="000000"/>
                </a:solidFill>
                <a:latin typeface="Times New Roman" panose="02020603050405020304" pitchFamily="18" charset="0"/>
                <a:cs typeface="Times New Roman" panose="02020603050405020304" pitchFamily="18" charset="0"/>
              </a:rPr>
              <a:t>Presented by</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Marc Silver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1" y="0"/>
            <a:ext cx="5653481" cy="5670550"/>
          </a:xfrm>
          <a:prstGeom prst="rect">
            <a:avLst/>
          </a:prstGeom>
        </p:spPr>
        <p:txBody>
          <a:bodyPr vert="horz" lIns="91440" tIns="45720" rIns="91440" bIns="45720" rtlCol="0" anchor="ctr">
            <a:normAutofit/>
          </a:bodyPr>
          <a:lstStyle/>
          <a:p>
            <a:pPr lvl="0" algn="ctr" rtl="0" hangingPunct="1">
              <a:lnSpc>
                <a:spcPct val="90000"/>
              </a:lnSpc>
              <a:spcBef>
                <a:spcPct val="0"/>
              </a:spcBef>
            </a:pPr>
            <a:r>
              <a:rPr lang="en-US" sz="4400" b="1" kern="1200" dirty="0">
                <a:solidFill>
                  <a:schemeClr val="tx1"/>
                </a:solidFill>
                <a:latin typeface="Times New Roman" panose="02020603050405020304" pitchFamily="18" charset="0"/>
                <a:ea typeface="+mj-ea"/>
                <a:cs typeface="Times New Roman" panose="02020603050405020304" pitchFamily="18" charset="0"/>
              </a:rPr>
              <a:t>Map of Burnie</a:t>
            </a:r>
          </a:p>
        </p:txBody>
      </p:sp>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lvl="0" hangingPunct="1">
              <a:spcAft>
                <a:spcPts val="600"/>
              </a:spcAft>
            </a:pPr>
            <a:fld id="{2A6BFD85-4870-4D28-95E8-EB6D313F6BEA}" type="slidenum">
              <a:rPr lang="en-US" sz="800">
                <a:solidFill>
                  <a:schemeClr val="tx1">
                    <a:tint val="75000"/>
                  </a:schemeClr>
                </a:solidFill>
                <a:latin typeface="+mn-lt"/>
                <a:ea typeface="+mn-ea"/>
                <a:cs typeface="+mn-cs"/>
              </a:rPr>
              <a:pPr lvl="0" hangingPunct="1">
                <a:spcAft>
                  <a:spcPts val="600"/>
                </a:spcAft>
              </a:pPr>
              <a:t>10</a:t>
            </a:fld>
            <a:endParaRPr lang="en-US" sz="8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3746580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0" y="154868"/>
            <a:ext cx="4976813" cy="1200150"/>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Burnie Buses</a:t>
            </a:r>
          </a:p>
        </p:txBody>
      </p:sp>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66E7A9FB-6E43-417A-BC0C-ECC01730E3CF}" type="slidenum">
              <a:rPr lang="en-US" sz="1200">
                <a:latin typeface="Calibri" panose="020F0502020204030204"/>
                <a:ea typeface="+mn-ea"/>
                <a:cs typeface="+mn-cs"/>
              </a:rPr>
              <a:pPr hangingPunct="1">
                <a:spcAft>
                  <a:spcPts val="600"/>
                </a:spcAft>
                <a:defRPr/>
              </a:pPr>
              <a:t>11</a:t>
            </a:fld>
            <a:endParaRPr lang="en-US" sz="1200">
              <a:latin typeface="Calibri" panose="020F0502020204030204"/>
              <a:ea typeface="+mn-ea"/>
              <a:cs typeface="+mn-cs"/>
            </a:endParaRPr>
          </a:p>
        </p:txBody>
      </p:sp>
      <p:sp>
        <p:nvSpPr>
          <p:cNvPr id="5" name="TextBox 4">
            <a:extLst>
              <a:ext uri="{FF2B5EF4-FFF2-40B4-BE49-F238E27FC236}">
                <a16:creationId xmlns:a16="http://schemas.microsoft.com/office/drawing/2014/main" id="{BCAB9381-DB64-8C62-6EF9-F597D778464B}"/>
              </a:ext>
            </a:extLst>
          </p:cNvPr>
          <p:cNvSpPr txBox="1"/>
          <p:nvPr/>
        </p:nvSpPr>
        <p:spPr>
          <a:xfrm>
            <a:off x="168223" y="1233529"/>
            <a:ext cx="4977192" cy="432430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200" dirty="0"/>
              <a:t>Burnie has one of the most comprehensive and user-friendly public transport Pay with cash in exact change.</a:t>
            </a:r>
          </a:p>
        </p:txBody>
      </p:sp>
      <p:pic>
        <p:nvPicPr>
          <p:cNvPr id="8" name="Picture 7" descr="A blue bus parked on the side of a road&#10;&#10;Description automatically generated">
            <a:extLst>
              <a:ext uri="{FF2B5EF4-FFF2-40B4-BE49-F238E27FC236}">
                <a16:creationId xmlns:a16="http://schemas.microsoft.com/office/drawing/2014/main" id="{820E71D6-238F-5F18-6A2F-5D7AD95571C3}"/>
              </a:ext>
            </a:extLst>
          </p:cNvPr>
          <p:cNvPicPr>
            <a:picLocks noChangeAspect="1"/>
          </p:cNvPicPr>
          <p:nvPr/>
        </p:nvPicPr>
        <p:blipFill rotWithShape="1">
          <a:blip r:embed="rId3">
            <a:extLst>
              <a:ext uri="{28A0092B-C50C-407E-A947-70E740481C1C}">
                <a14:useLocalDpi xmlns:a14="http://schemas.microsoft.com/office/drawing/2010/main" val="0"/>
              </a:ext>
            </a:extLst>
          </a:blip>
          <a:srcRect l="25929" r="28427" b="2"/>
          <a:stretch/>
        </p:blipFill>
        <p:spPr>
          <a:xfrm>
            <a:off x="5150457" y="10"/>
            <a:ext cx="4930168" cy="567054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9">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57A473E6-8676-21B9-4DF8-4248449E9FCF}"/>
              </a:ext>
            </a:extLst>
          </p:cNvPr>
          <p:cNvSpPr>
            <a:spLocks noGrp="1"/>
          </p:cNvSpPr>
          <p:nvPr>
            <p:ph type="sldNum" sz="quarter" idx="4294967295"/>
          </p:nvPr>
        </p:nvSpPr>
        <p:spPr>
          <a:xfrm>
            <a:off x="7740650" y="5219700"/>
            <a:ext cx="2339975" cy="360363"/>
          </a:xfrm>
          <a:prstGeom prst="rect">
            <a:avLst/>
          </a:prstGeom>
        </p:spPr>
        <p:txBody>
          <a:bodyPr/>
          <a:lstStyle/>
          <a:p>
            <a:pPr lvl="0"/>
            <a:fld id="{E4969A48-D42D-46A9-B6C4-1B83C0ED4970}" type="slidenum">
              <a:rPr/>
              <a:t>12</a:t>
            </a:fld>
            <a:endParaRPr lang="en-US"/>
          </a:p>
        </p:txBody>
      </p:sp>
      <p:sp>
        <p:nvSpPr>
          <p:cNvPr id="2" name="Title 1">
            <a:extLst>
              <a:ext uri="{FF2B5EF4-FFF2-40B4-BE49-F238E27FC236}">
                <a16:creationId xmlns:a16="http://schemas.microsoft.com/office/drawing/2014/main" id="{E94D515D-D470-365A-694F-95394ECA5B49}"/>
              </a:ext>
            </a:extLst>
          </p:cNvPr>
          <p:cNvSpPr txBox="1">
            <a:spLocks noGrp="1"/>
          </p:cNvSpPr>
          <p:nvPr>
            <p:ph type="title" idx="4294967295"/>
          </p:nvPr>
        </p:nvSpPr>
        <p:spPr>
          <a:xfrm>
            <a:off x="-1" y="174625"/>
            <a:ext cx="10080625" cy="569913"/>
          </a:xfrm>
          <a:prstGeom prst="rect">
            <a:avLst/>
          </a:prstGeom>
        </p:spPr>
        <p:txBody>
          <a:bodyPr vert="horz"/>
          <a:lstStyle/>
          <a:p>
            <a:pPr algn="ctr" rtl="0"/>
            <a:r>
              <a:rPr lang="en-US" sz="4000" b="1" dirty="0">
                <a:solidFill>
                  <a:schemeClr val="tx1"/>
                </a:solidFill>
                <a:latin typeface="+mj-lt"/>
                <a:ea typeface="+mj-ea"/>
                <a:cs typeface="+mj-cs"/>
              </a:rPr>
              <a:t>Burnie Taxis</a:t>
            </a:r>
            <a:endParaRPr lang="en-US" sz="4000" b="1" i="0" u="none" strike="noStrike" kern="1200" dirty="0">
              <a:ln>
                <a:noFill/>
              </a:ln>
              <a:solidFill>
                <a:schemeClr val="tx1"/>
              </a:solidFill>
              <a:latin typeface="Times New Roman" panose="02020603050405020304" pitchFamily="18" charset="0"/>
              <a:ea typeface="Lucida Sans Unicode" pitchFamily="2"/>
              <a:cs typeface="Times New Roman" panose="02020603050405020304" pitchFamily="18" charset="0"/>
            </a:endParaRPr>
          </a:p>
        </p:txBody>
      </p:sp>
      <p:sp>
        <p:nvSpPr>
          <p:cNvPr id="8" name="Rectangle 2">
            <a:extLst>
              <a:ext uri="{FF2B5EF4-FFF2-40B4-BE49-F238E27FC236}">
                <a16:creationId xmlns:a16="http://schemas.microsoft.com/office/drawing/2014/main" id="{C1D08D37-5197-C72C-70C8-936D36C4D65C}"/>
              </a:ext>
            </a:extLst>
          </p:cNvPr>
          <p:cNvSpPr>
            <a:spLocks noChangeArrowheads="1"/>
          </p:cNvSpPr>
          <p:nvPr/>
        </p:nvSpPr>
        <p:spPr bwMode="auto">
          <a:xfrm>
            <a:off x="5157483" y="1369483"/>
            <a:ext cx="4753459"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marL="342900" indent="-342900">
              <a:buFont typeface="Arial" panose="020B0604020202020204" pitchFamily="34" charset="0"/>
              <a:buChar char="•"/>
            </a:pPr>
            <a:r>
              <a:rPr lang="en-US" sz="2200" dirty="0"/>
              <a:t>Standard taxis provide a safe and reliable way to explore the city or for transport between the cruise port and various attractions.</a:t>
            </a:r>
          </a:p>
          <a:p>
            <a:pPr marL="342900" indent="-342900">
              <a:buFont typeface="Arial" panose="020B0604020202020204" pitchFamily="34" charset="0"/>
              <a:buChar char="•"/>
            </a:pPr>
            <a:r>
              <a:rPr lang="en-US" sz="2200" dirty="0"/>
              <a:t>Taxis are easily identified by the XXX designation on their license plates. </a:t>
            </a:r>
          </a:p>
          <a:p>
            <a:pPr marL="342900" indent="-342900">
              <a:buFont typeface="Arial" panose="020B0604020202020204" pitchFamily="34" charset="0"/>
              <a:buChar char="•"/>
            </a:pPr>
            <a:r>
              <a:rPr lang="en-US" sz="2200" dirty="0"/>
              <a:t>Like taxis in most locations the cost is significantly more expensive than other modes of transport.</a:t>
            </a:r>
          </a:p>
        </p:txBody>
      </p:sp>
      <p:pic>
        <p:nvPicPr>
          <p:cNvPr id="4" name="Picture 3" descr="A silver car with a light on top&#10;&#10;Description automatically generated">
            <a:extLst>
              <a:ext uri="{FF2B5EF4-FFF2-40B4-BE49-F238E27FC236}">
                <a16:creationId xmlns:a16="http://schemas.microsoft.com/office/drawing/2014/main" id="{D5ADA4C9-BE2B-0F11-8382-6B2F3F94CD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683" y="1295314"/>
            <a:ext cx="4987803" cy="332520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0">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4294967295"/>
          </p:nvPr>
        </p:nvSpPr>
        <p:spPr>
          <a:xfrm>
            <a:off x="7740650" y="5219700"/>
            <a:ext cx="2339975" cy="360363"/>
          </a:xfrm>
          <a:prstGeom prst="rect">
            <a:avLst/>
          </a:prstGeom>
        </p:spPr>
        <p:txBody>
          <a:bodyPr/>
          <a:lstStyle/>
          <a:p>
            <a:pPr lvl="0"/>
            <a:fld id="{06F87E9A-0C7A-408B-83BF-C200F674FBCC}" type="slidenum">
              <a:rPr/>
              <a:t>13</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0" y="266142"/>
            <a:ext cx="10080625" cy="1013130"/>
          </a:xfrm>
          <a:prstGeom prst="rect">
            <a:avLst/>
          </a:prstGeom>
        </p:spPr>
        <p:txBody>
          <a:bodyPr vert="horz"/>
          <a:lstStyle/>
          <a:p>
            <a:pPr algn="ctr"/>
            <a:r>
              <a:rPr lang="en-US" sz="4400" b="1" dirty="0">
                <a:solidFill>
                  <a:schemeClr val="tx1"/>
                </a:solidFill>
              </a:rPr>
              <a:t>Burnie Walking Tour</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7" name="TextBox 6">
            <a:extLst>
              <a:ext uri="{FF2B5EF4-FFF2-40B4-BE49-F238E27FC236}">
                <a16:creationId xmlns:a16="http://schemas.microsoft.com/office/drawing/2014/main" id="{A99F0288-1B4D-A51A-35D6-AA90A5FC1ECE}"/>
              </a:ext>
            </a:extLst>
          </p:cNvPr>
          <p:cNvSpPr txBox="1"/>
          <p:nvPr/>
        </p:nvSpPr>
        <p:spPr>
          <a:xfrm>
            <a:off x="193253" y="1143377"/>
            <a:ext cx="3280527" cy="3785652"/>
          </a:xfrm>
          <a:prstGeom prst="rect">
            <a:avLst/>
          </a:prstGeom>
          <a:noFill/>
        </p:spPr>
        <p:txBody>
          <a:bodyPr wrap="square">
            <a:spAutoFit/>
          </a:bodyPr>
          <a:lstStyle/>
          <a:p>
            <a:r>
              <a:rPr lang="en-US" sz="2400" dirty="0"/>
              <a:t>Take a Burnie walking tour of the interesting points and historic buildings in the capital city of Burnie. </a:t>
            </a:r>
          </a:p>
          <a:p>
            <a:endParaRPr lang="en-US" sz="2400" dirty="0"/>
          </a:p>
          <a:p>
            <a:endParaRPr lang="en-US" sz="2400" dirty="0"/>
          </a:p>
          <a:p>
            <a:endParaRPr lang="en-US" sz="2400" dirty="0"/>
          </a:p>
          <a:p>
            <a:r>
              <a:rPr lang="en-US" sz="2400" dirty="0"/>
              <a:t>Places You Will See in Burnie:</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F0A59FBE-21CE-06A1-01B6-0A12A001B860}"/>
              </a:ext>
            </a:extLst>
          </p:cNvPr>
          <p:cNvSpPr txBox="1"/>
          <p:nvPr/>
        </p:nvSpPr>
        <p:spPr>
          <a:xfrm>
            <a:off x="3337091" y="3629906"/>
            <a:ext cx="3704733" cy="1754326"/>
          </a:xfrm>
          <a:prstGeom prst="rect">
            <a:avLst/>
          </a:prstGeom>
          <a:noFill/>
        </p:spPr>
        <p:txBody>
          <a:bodyPr wrap="square">
            <a:spAutoFit/>
          </a:bodyPr>
          <a:lstStyle/>
          <a:p>
            <a:endParaRPr lang="en-US" sz="1800" dirty="0"/>
          </a:p>
          <a:p>
            <a:pPr>
              <a:buFont typeface="Arial" panose="020B0604020202020204" pitchFamily="34" charset="0"/>
              <a:buChar char="•"/>
            </a:pPr>
            <a:r>
              <a:rPr lang="en-US" sz="2400" dirty="0"/>
              <a:t>St. Mary's Church</a:t>
            </a:r>
          </a:p>
          <a:p>
            <a:pPr>
              <a:buFont typeface="Arial" panose="020B0604020202020204" pitchFamily="34" charset="0"/>
              <a:buChar char="•"/>
            </a:pPr>
            <a:r>
              <a:rPr lang="en-US" sz="2400" dirty="0"/>
              <a:t>The Jewish Synagogue</a:t>
            </a:r>
          </a:p>
          <a:p>
            <a:pPr>
              <a:buFont typeface="Arial" panose="020B0604020202020204" pitchFamily="34" charset="0"/>
              <a:buChar char="•"/>
            </a:pPr>
            <a:r>
              <a:rPr lang="en-US" sz="2400" dirty="0"/>
              <a:t>St. Michael's Cathedral</a:t>
            </a:r>
          </a:p>
          <a:p>
            <a:endParaRPr lang="en-US" sz="1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A0739724-36C6-ADA2-7673-266F68740FA7}"/>
              </a:ext>
            </a:extLst>
          </p:cNvPr>
          <p:cNvSpPr txBox="1"/>
          <p:nvPr/>
        </p:nvSpPr>
        <p:spPr>
          <a:xfrm>
            <a:off x="6890995" y="3916331"/>
            <a:ext cx="3054285" cy="1200329"/>
          </a:xfrm>
          <a:prstGeom prst="rect">
            <a:avLst/>
          </a:prstGeom>
          <a:noFill/>
        </p:spPr>
        <p:txBody>
          <a:bodyPr wrap="square">
            <a:spAutoFit/>
          </a:bodyPr>
          <a:lstStyle/>
          <a:p>
            <a:pPr>
              <a:buFont typeface="Arial" panose="020B0604020202020204" pitchFamily="34" charset="0"/>
              <a:buChar char="•"/>
            </a:pPr>
            <a:r>
              <a:rPr lang="en-US" sz="2400" dirty="0"/>
              <a:t>Queen's Park</a:t>
            </a:r>
          </a:p>
          <a:p>
            <a:pPr>
              <a:buFont typeface="Arial" panose="020B0604020202020204" pitchFamily="34" charset="0"/>
              <a:buChar char="•"/>
            </a:pPr>
            <a:r>
              <a:rPr lang="en-US" sz="2400" dirty="0"/>
              <a:t>Heroes Square</a:t>
            </a:r>
          </a:p>
          <a:p>
            <a:pPr>
              <a:buFont typeface="Arial" panose="020B0604020202020204" pitchFamily="34" charset="0"/>
              <a:buChar char="•"/>
            </a:pPr>
            <a:r>
              <a:rPr lang="en-US" sz="2400" dirty="0"/>
              <a:t>Parliament Buildings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7306B-320D-8EFA-FCD0-4DD3922C827C}"/>
              </a:ext>
            </a:extLst>
          </p:cNvPr>
          <p:cNvSpPr txBox="1"/>
          <p:nvPr/>
        </p:nvSpPr>
        <p:spPr>
          <a:xfrm>
            <a:off x="5057319" y="301905"/>
            <a:ext cx="4933348" cy="567340"/>
          </a:xfrm>
          <a:prstGeom prst="rect">
            <a:avLst/>
          </a:prstGeom>
        </p:spPr>
        <p:txBody>
          <a:bodyPr vert="horz" lIns="91440" tIns="45720" rIns="91440" bIns="45720" rtlCol="0" anchor="ctr">
            <a:normAutofit fontScale="92500" lnSpcReduction="20000"/>
          </a:bodyPr>
          <a:lstStyle/>
          <a:p>
            <a:pPr algn="ctr">
              <a:lnSpc>
                <a:spcPct val="90000"/>
              </a:lnSpc>
              <a:spcBef>
                <a:spcPct val="0"/>
              </a:spcBef>
              <a:spcAft>
                <a:spcPts val="600"/>
              </a:spcAft>
            </a:pPr>
            <a:r>
              <a:rPr lang="en-US" sz="4400" b="1" dirty="0">
                <a:latin typeface="+mj-lt"/>
                <a:ea typeface="+mj-ea"/>
                <a:cs typeface="+mj-cs"/>
              </a:rPr>
              <a:t>Church</a:t>
            </a:r>
          </a:p>
        </p:txBody>
      </p:sp>
      <p:sp>
        <p:nvSpPr>
          <p:cNvPr id="5" name="TextBox 4">
            <a:extLst>
              <a:ext uri="{FF2B5EF4-FFF2-40B4-BE49-F238E27FC236}">
                <a16:creationId xmlns:a16="http://schemas.microsoft.com/office/drawing/2014/main" id="{1AF5FB54-0725-AC46-7FCB-E9CDB56C3059}"/>
              </a:ext>
            </a:extLst>
          </p:cNvPr>
          <p:cNvSpPr txBox="1"/>
          <p:nvPr/>
        </p:nvSpPr>
        <p:spPr>
          <a:xfrm>
            <a:off x="5040312" y="985040"/>
            <a:ext cx="4950355" cy="468550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a:t>Church</a:t>
            </a:r>
          </a:p>
        </p:txBody>
      </p:sp>
    </p:spTree>
    <p:extLst>
      <p:ext uri="{BB962C8B-B14F-4D97-AF65-F5344CB8AC3E}">
        <p14:creationId xmlns:p14="http://schemas.microsoft.com/office/powerpoint/2010/main" val="2196885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5150457" cy="10078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The</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15</a:t>
            </a:fld>
            <a:endParaRPr lang="en-US" sz="1200">
              <a:latin typeface="Calibri" panose="020F0502020204030204"/>
              <a:ea typeface="+mn-ea"/>
              <a:cs typeface="+mn-cs"/>
            </a:endParaRPr>
          </a:p>
        </p:txBody>
      </p:sp>
      <p:sp>
        <p:nvSpPr>
          <p:cNvPr id="4" name="TextBox 3">
            <a:extLst>
              <a:ext uri="{FF2B5EF4-FFF2-40B4-BE49-F238E27FC236}">
                <a16:creationId xmlns:a16="http://schemas.microsoft.com/office/drawing/2014/main" id="{8FFDB5B2-111A-07DF-81E6-5575667F2D53}"/>
              </a:ext>
            </a:extLst>
          </p:cNvPr>
          <p:cNvSpPr txBox="1"/>
          <p:nvPr/>
        </p:nvSpPr>
        <p:spPr>
          <a:xfrm>
            <a:off x="214490" y="1174044"/>
            <a:ext cx="4930168" cy="4278489"/>
          </a:xfrm>
          <a:prstGeom prst="rect">
            <a:avLst/>
          </a:prstGeom>
        </p:spPr>
        <p:txBody>
          <a:bodyPr vert="horz" lIns="91440" tIns="45720" rIns="91440" bIns="45720" rtlCol="0">
            <a:normAutofit/>
          </a:bodyPr>
          <a:lstStyle/>
          <a:p>
            <a:pPr indent="-228600">
              <a:lnSpc>
                <a:spcPct val="110000"/>
              </a:lnSpc>
              <a:spcAft>
                <a:spcPts val="600"/>
              </a:spcAft>
              <a:buFont typeface="Arial" panose="020B0604020202020204" pitchFamily="34" charset="0"/>
              <a:buChar char="•"/>
            </a:pPr>
            <a:r>
              <a:rPr lang="en-US" sz="2200" b="1" dirty="0"/>
              <a:t>The tours are guided by a volunteer Docent from the community.</a:t>
            </a: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ADULTS: $12.50 USD / $25.00 BBD</a:t>
            </a:r>
            <a:endParaRPr kumimoji="0" lang="en-US" altLang="en-US" sz="2200" b="0" i="0" u="none" strike="noStrike" cap="none" normalizeH="0" baseline="0" dirty="0">
              <a:ln>
                <a:noFill/>
              </a:ln>
              <a:effectLst/>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CHILDREN 5 -12: $6.25 USD / $12.50 BBD</a:t>
            </a:r>
            <a:endParaRPr kumimoji="0" lang="en-US" altLang="en-US" sz="2200" b="0" i="0" u="none" strike="noStrike" cap="none" normalizeH="0" baseline="0" dirty="0">
              <a:ln>
                <a:noFill/>
              </a:ln>
              <a:effectLst/>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CHILDREN UNDER 5 - FREE</a:t>
            </a:r>
            <a:r>
              <a:rPr kumimoji="0" lang="en-US" altLang="en-US" sz="2200" b="0" i="0" u="none" strike="noStrike" cap="none" normalizeH="0" baseline="0" dirty="0">
                <a:ln>
                  <a:noFill/>
                </a:ln>
                <a:effectLst/>
              </a:rPr>
              <a:t> </a:t>
            </a:r>
          </a:p>
          <a:p>
            <a:pPr indent="-228600">
              <a:lnSpc>
                <a:spcPct val="90000"/>
              </a:lnSpc>
              <a:spcAft>
                <a:spcPts val="600"/>
              </a:spcAft>
              <a:buFont typeface="Arial" panose="020B0604020202020204" pitchFamily="34" charset="0"/>
              <a:buChar char="•"/>
            </a:pPr>
            <a:endParaRPr lang="en-US" sz="1500" b="1" dirty="0"/>
          </a:p>
          <a:p>
            <a:pPr indent="-228600">
              <a:lnSpc>
                <a:spcPct val="90000"/>
              </a:lnSpc>
              <a:spcAft>
                <a:spcPts val="600"/>
              </a:spcAft>
              <a:buFont typeface="Arial" panose="020B0604020202020204" pitchFamily="34" charset="0"/>
              <a:buChar char="•"/>
            </a:pP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5040292" y="112712"/>
            <a:ext cx="5040313" cy="1142118"/>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b="1" dirty="0">
                <a:solidFill>
                  <a:schemeClr val="tx1"/>
                </a:solidFill>
                <a:latin typeface="+mj-lt"/>
                <a:ea typeface="+mj-ea"/>
                <a:cs typeface="+mj-cs"/>
              </a:rPr>
              <a:t>St. Cathedral</a:t>
            </a:r>
          </a:p>
        </p:txBody>
      </p:sp>
      <p:sp>
        <p:nvSpPr>
          <p:cNvPr id="6" name="TextBox 5">
            <a:extLst>
              <a:ext uri="{FF2B5EF4-FFF2-40B4-BE49-F238E27FC236}">
                <a16:creationId xmlns:a16="http://schemas.microsoft.com/office/drawing/2014/main" id="{48767DE4-A04E-315D-87FC-D30A1881346D}"/>
              </a:ext>
            </a:extLst>
          </p:cNvPr>
          <p:cNvSpPr txBox="1"/>
          <p:nvPr/>
        </p:nvSpPr>
        <p:spPr>
          <a:xfrm>
            <a:off x="5159022" y="1016000"/>
            <a:ext cx="4831645" cy="4143621"/>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200" dirty="0"/>
              <a:t>XXX</a:t>
            </a:r>
          </a:p>
        </p:txBody>
      </p:sp>
    </p:spTree>
    <p:extLst>
      <p:ext uri="{BB962C8B-B14F-4D97-AF65-F5344CB8AC3E}">
        <p14:creationId xmlns:p14="http://schemas.microsoft.com/office/powerpoint/2010/main" val="923250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5150457" cy="9062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Queen's Park</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17</a:t>
            </a:fld>
            <a:endParaRPr lang="en-US" sz="1200">
              <a:latin typeface="Calibri" panose="020F0502020204030204"/>
              <a:ea typeface="+mn-ea"/>
              <a:cs typeface="+mn-cs"/>
            </a:endParaRPr>
          </a:p>
        </p:txBody>
      </p:sp>
      <p:sp>
        <p:nvSpPr>
          <p:cNvPr id="4" name="TextBox 3">
            <a:extLst>
              <a:ext uri="{FF2B5EF4-FFF2-40B4-BE49-F238E27FC236}">
                <a16:creationId xmlns:a16="http://schemas.microsoft.com/office/drawing/2014/main" id="{9FECAC60-4F09-72CB-C543-038866BAADFF}"/>
              </a:ext>
            </a:extLst>
          </p:cNvPr>
          <p:cNvSpPr txBox="1"/>
          <p:nvPr/>
        </p:nvSpPr>
        <p:spPr>
          <a:xfrm>
            <a:off x="146756" y="1207912"/>
            <a:ext cx="5003701" cy="4161012"/>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200" dirty="0"/>
              <a:t>Queen's Park is located in the capital city of Burnie. This historic site dates back to the 1780's when it was purchased by the British Government as the residence of the commanding General of the British troops in the West Indies. </a:t>
            </a:r>
          </a:p>
          <a:p>
            <a:pPr indent="-228600">
              <a:lnSpc>
                <a:spcPct val="90000"/>
              </a:lnSpc>
              <a:spcAft>
                <a:spcPts val="600"/>
              </a:spcAft>
              <a:buFont typeface="Arial" panose="020B0604020202020204" pitchFamily="34" charset="0"/>
              <a:buChar char="•"/>
            </a:pPr>
            <a:r>
              <a:rPr lang="en-US" sz="2200" dirty="0"/>
              <a:t>Today the area is a designated park, and it is lovely to stop by if you are visiting Burnie. The park is run by the National Conservation Commission and includes washroom facilities and a children's play park. </a:t>
            </a:r>
          </a:p>
        </p:txBody>
      </p:sp>
    </p:spTree>
    <p:extLst>
      <p:ext uri="{BB962C8B-B14F-4D97-AF65-F5344CB8AC3E}">
        <p14:creationId xmlns:p14="http://schemas.microsoft.com/office/powerpoint/2010/main" val="3527894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255058"/>
            <a:ext cx="5033963" cy="673100"/>
          </a:xfrm>
          <a:prstGeom prst="rect">
            <a:avLst/>
          </a:prstGeom>
        </p:spPr>
        <p:txBody>
          <a:bodyPr vert="horz" lIns="91440" tIns="45720" rIns="91440" bIns="45720" rtlCol="0" anchor="ctr">
            <a:noAutofit/>
          </a:bodyPr>
          <a:lstStyle/>
          <a:p>
            <a:pPr algn="ctr" rtl="0" hangingPunct="1">
              <a:lnSpc>
                <a:spcPct val="90000"/>
              </a:lnSpc>
              <a:spcBef>
                <a:spcPct val="0"/>
              </a:spcBef>
            </a:pPr>
            <a:r>
              <a:rPr lang="en-US" sz="4400" b="1" dirty="0">
                <a:solidFill>
                  <a:schemeClr val="tx1"/>
                </a:solidFill>
                <a:latin typeface="+mj-lt"/>
                <a:ea typeface="+mj-ea"/>
                <a:cs typeface="+mj-cs"/>
              </a:rPr>
              <a:t>Heroes Square</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434263" y="5256213"/>
            <a:ext cx="2646362"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18</a:t>
            </a:fld>
            <a:endParaRPr lang="en-US" sz="1200">
              <a:latin typeface="Calibri" panose="020F0502020204030204"/>
              <a:ea typeface="+mn-ea"/>
              <a:cs typeface="+mn-cs"/>
            </a:endParaRPr>
          </a:p>
        </p:txBody>
      </p:sp>
      <p:sp>
        <p:nvSpPr>
          <p:cNvPr id="6" name="TextBox 5">
            <a:extLst>
              <a:ext uri="{FF2B5EF4-FFF2-40B4-BE49-F238E27FC236}">
                <a16:creationId xmlns:a16="http://schemas.microsoft.com/office/drawing/2014/main" id="{7FBAD773-77E8-D955-9211-F538C7F67BBE}"/>
              </a:ext>
            </a:extLst>
          </p:cNvPr>
          <p:cNvSpPr txBox="1"/>
          <p:nvPr/>
        </p:nvSpPr>
        <p:spPr>
          <a:xfrm>
            <a:off x="184059" y="1046813"/>
            <a:ext cx="4665843" cy="4360212"/>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dirty="0"/>
              <a:t>Burnie, known for its stunning beaches and vibrant culture, holds a significant historical landmark known as National Heroes Square otherwise known as Burnie National Monument. This iconic monument stands as a testament to the nation’s rich heritage and pays tribute to the remarkable individuals who have shaped its history.</a:t>
            </a:r>
          </a:p>
          <a:p>
            <a:pPr indent="-228600">
              <a:lnSpc>
                <a:spcPct val="90000"/>
              </a:lnSpc>
              <a:spcAft>
                <a:spcPts val="600"/>
              </a:spcAft>
              <a:buFont typeface="Arial" panose="020B0604020202020204" pitchFamily="34" charset="0"/>
              <a:buChar char="•"/>
            </a:pPr>
            <a:r>
              <a:rPr lang="en-US" sz="2000" dirty="0"/>
              <a:t>National Heroes Square holds immense cultural and historical significance for the people of Burnie. It serves as a reminder of the nation’s resilience and the struggles endured by its heroes. </a:t>
            </a:r>
          </a:p>
        </p:txBody>
      </p:sp>
    </p:spTree>
    <p:extLst>
      <p:ext uri="{BB962C8B-B14F-4D97-AF65-F5344CB8AC3E}">
        <p14:creationId xmlns:p14="http://schemas.microsoft.com/office/powerpoint/2010/main" val="1397595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41288"/>
            <a:ext cx="5670550" cy="931862"/>
          </a:xfrm>
          <a:prstGeom prst="rect">
            <a:avLst/>
          </a:prstGeom>
        </p:spPr>
        <p:txBody>
          <a:bodyPr vert="horz" lIns="91440" tIns="45720" rIns="91440" bIns="45720" rtlCol="0" anchor="ctr">
            <a:noAutofit/>
          </a:bodyPr>
          <a:lstStyle/>
          <a:p>
            <a:pPr rtl="0" hangingPunct="1">
              <a:lnSpc>
                <a:spcPct val="90000"/>
              </a:lnSpc>
              <a:spcBef>
                <a:spcPct val="0"/>
              </a:spcBef>
            </a:pPr>
            <a:r>
              <a:rPr lang="en-US" sz="3600" b="1" dirty="0">
                <a:solidFill>
                  <a:schemeClr val="tx1"/>
                </a:solidFill>
                <a:latin typeface="+mj-lt"/>
                <a:ea typeface="+mj-ea"/>
                <a:cs typeface="+mj-cs"/>
              </a:rPr>
              <a:t>Andromeda Botanic Gardens</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8618538" y="5256213"/>
            <a:ext cx="1462087"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19</a:t>
            </a:fld>
            <a:endParaRPr lang="en-US" sz="1200">
              <a:latin typeface="Calibri" panose="020F0502020204030204"/>
              <a:ea typeface="+mn-ea"/>
              <a:cs typeface="+mn-cs"/>
            </a:endParaRPr>
          </a:p>
        </p:txBody>
      </p:sp>
      <p:sp>
        <p:nvSpPr>
          <p:cNvPr id="6" name="TextBox 5">
            <a:extLst>
              <a:ext uri="{FF2B5EF4-FFF2-40B4-BE49-F238E27FC236}">
                <a16:creationId xmlns:a16="http://schemas.microsoft.com/office/drawing/2014/main" id="{0F539378-BC21-9694-A290-E3F3D0B496C6}"/>
              </a:ext>
            </a:extLst>
          </p:cNvPr>
          <p:cNvSpPr txBox="1"/>
          <p:nvPr/>
        </p:nvSpPr>
        <p:spPr>
          <a:xfrm>
            <a:off x="191911" y="857957"/>
            <a:ext cx="5350933" cy="4301664"/>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dirty="0"/>
              <a:t>The Oldest and the Largest Garden in Burnie this 8 acres of cultivated gardens with over 500 plant species – the oldest Barbadian garden and the largest garden in Burnie, both in terms of acreage and number of plant species. </a:t>
            </a:r>
          </a:p>
          <a:p>
            <a:pPr indent="-228600">
              <a:lnSpc>
                <a:spcPct val="90000"/>
              </a:lnSpc>
              <a:spcAft>
                <a:spcPts val="600"/>
              </a:spcAft>
              <a:buFont typeface="Arial" panose="020B0604020202020204" pitchFamily="34" charset="0"/>
              <a:buChar char="•"/>
            </a:pPr>
            <a:r>
              <a:rPr lang="en-US" sz="2000" dirty="0"/>
              <a:t>Amazing trees, beautiful individual but connected gardens, outstanding biodiversity including monarch butterflies – all in this organic, historic, botanical landscape. Visiting Andromeda is a truly authentic Burnie experience.</a:t>
            </a:r>
          </a:p>
          <a:p>
            <a:pPr indent="-228600">
              <a:lnSpc>
                <a:spcPct val="90000"/>
              </a:lnSpc>
              <a:spcAft>
                <a:spcPts val="600"/>
              </a:spcAft>
              <a:buFont typeface="Arial" panose="020B0604020202020204" pitchFamily="34" charset="0"/>
              <a:buChar char="•"/>
            </a:pPr>
            <a:r>
              <a:rPr lang="en-US" sz="2000" dirty="0"/>
              <a:t>The creator of Andromeda Botanic Gardens, Iris </a:t>
            </a:r>
            <a:r>
              <a:rPr lang="en-US" sz="2000" dirty="0" err="1"/>
              <a:t>Bannochie</a:t>
            </a:r>
            <a:r>
              <a:rPr lang="en-US" sz="2000" dirty="0"/>
              <a:t>, created a garden with dual roles – a pleasure garden and a botanic garden</a:t>
            </a:r>
          </a:p>
        </p:txBody>
      </p:sp>
    </p:spTree>
    <p:extLst>
      <p:ext uri="{BB962C8B-B14F-4D97-AF65-F5344CB8AC3E}">
        <p14:creationId xmlns:p14="http://schemas.microsoft.com/office/powerpoint/2010/main" val="393187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260475" y="49910"/>
            <a:ext cx="7559675" cy="941707"/>
          </a:xfrm>
        </p:spPr>
        <p:txBody>
          <a:bodyP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286327" y="991618"/>
            <a:ext cx="9589192" cy="4540392"/>
          </a:xfrm>
        </p:spPr>
        <p:txBody>
          <a:bodyPr/>
          <a:lstStyle/>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My Port Philosophy</a:t>
            </a:r>
            <a:endParaRPr lang="en-US" altLang="en-US"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About Burnie</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Area Map of Burnie</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Map of Burnie</a:t>
            </a:r>
          </a:p>
          <a:p>
            <a:pPr algn="l">
              <a:buFont typeface="Wingdings" panose="05000000000000000000" pitchFamily="2" charset="2"/>
              <a:buChar char=""/>
            </a:pPr>
            <a:r>
              <a:rPr lang="en-US" b="1" dirty="0">
                <a:solidFill>
                  <a:schemeClr val="tx1"/>
                </a:solidFill>
                <a:latin typeface="Times New Roman" panose="02020603050405020304" pitchFamily="18" charset="0"/>
                <a:cs typeface="Times New Roman" panose="02020603050405020304" pitchFamily="18" charset="0"/>
              </a:rPr>
              <a:t>Burnie Transportation </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Places to see or at least consider</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 few restaurant recommendations</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489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5"/>
            <a:ext cx="5524500" cy="939800"/>
          </a:xfrm>
          <a:prstGeom prst="rect">
            <a:avLst/>
          </a:prstGeom>
        </p:spPr>
        <p:txBody>
          <a:bodyPr vert="horz" lIns="91440" tIns="45720" rIns="91440" bIns="45720" rtlCol="0" anchor="ctr">
            <a:normAutofit/>
          </a:bodyPr>
          <a:lstStyle/>
          <a:p>
            <a:pPr rtl="0" hangingPunct="1">
              <a:lnSpc>
                <a:spcPct val="90000"/>
              </a:lnSpc>
              <a:spcBef>
                <a:spcPct val="0"/>
              </a:spcBef>
            </a:pPr>
            <a:r>
              <a:rPr lang="en-US" sz="4000" b="1" dirty="0">
                <a:solidFill>
                  <a:schemeClr val="tx1"/>
                </a:solidFill>
                <a:latin typeface="+mj-lt"/>
                <a:ea typeface="+mj-ea"/>
                <a:cs typeface="+mj-cs"/>
              </a:rPr>
              <a:t>Burnie Wildlife Reserve</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20</a:t>
            </a:fld>
            <a:endParaRPr lang="en-US" sz="1200">
              <a:latin typeface="Calibri" panose="020F0502020204030204"/>
              <a:ea typeface="+mn-ea"/>
              <a:cs typeface="+mn-cs"/>
            </a:endParaRPr>
          </a:p>
        </p:txBody>
      </p:sp>
      <p:sp>
        <p:nvSpPr>
          <p:cNvPr id="4" name="TextBox 3">
            <a:extLst>
              <a:ext uri="{FF2B5EF4-FFF2-40B4-BE49-F238E27FC236}">
                <a16:creationId xmlns:a16="http://schemas.microsoft.com/office/drawing/2014/main" id="{DBFE43F3-A620-1C8B-9DA8-A836C3CD8EBE}"/>
              </a:ext>
            </a:extLst>
          </p:cNvPr>
          <p:cNvSpPr txBox="1"/>
          <p:nvPr/>
        </p:nvSpPr>
        <p:spPr>
          <a:xfrm>
            <a:off x="214490" y="1095022"/>
            <a:ext cx="5023554" cy="4273623"/>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a:t>Burnie Wildlife Reserve is a walk-through zoo opposite Farley Hill, with short paths that meander through a mahogany forest containing green monkeys and loads of sluggish red-footed turtles. Other creatures include brocket deer, iguanas, and agoutis.</a:t>
            </a:r>
          </a:p>
          <a:p>
            <a:pPr indent="-228600">
              <a:lnSpc>
                <a:spcPct val="90000"/>
              </a:lnSpc>
              <a:spcAft>
                <a:spcPts val="600"/>
              </a:spcAft>
              <a:buFont typeface="Arial" panose="020B0604020202020204" pitchFamily="34" charset="0"/>
              <a:buChar char="•"/>
            </a:pPr>
            <a:r>
              <a:rPr lang="en-US" sz="2000" dirty="0"/>
              <a:t>Despite presenting itself as a sanctuary, the animal welfare credentials of the place are suspect, to say the least considering one of its major businesses is the exportation of live monkeys for experiments to laboratories in Europe and the US.</a:t>
            </a:r>
          </a:p>
        </p:txBody>
      </p:sp>
      <p:sp>
        <p:nvSpPr>
          <p:cNvPr id="9" name="TextBox 8">
            <a:extLst>
              <a:ext uri="{FF2B5EF4-FFF2-40B4-BE49-F238E27FC236}">
                <a16:creationId xmlns:a16="http://schemas.microsoft.com/office/drawing/2014/main" id="{0F037B2C-866C-AD71-F8DF-403B7A1ACB2B}"/>
              </a:ext>
            </a:extLst>
          </p:cNvPr>
          <p:cNvSpPr txBox="1"/>
          <p:nvPr/>
        </p:nvSpPr>
        <p:spPr>
          <a:xfrm>
            <a:off x="469439" y="4886427"/>
            <a:ext cx="5113866" cy="369332"/>
          </a:xfrm>
          <a:prstGeom prst="rect">
            <a:avLst/>
          </a:prstGeom>
          <a:noFill/>
        </p:spPr>
        <p:txBody>
          <a:bodyPr wrap="square">
            <a:spAutoFit/>
          </a:bodyPr>
          <a:lstStyle/>
          <a:p>
            <a:r>
              <a:rPr lang="en-US" b="1" dirty="0"/>
              <a:t>Admission Fee:</a:t>
            </a:r>
            <a:r>
              <a:rPr lang="en-US" dirty="0"/>
              <a:t> Adults US$15, Children US$7.50 </a:t>
            </a:r>
          </a:p>
        </p:txBody>
      </p:sp>
    </p:spTree>
    <p:extLst>
      <p:ext uri="{BB962C8B-B14F-4D97-AF65-F5344CB8AC3E}">
        <p14:creationId xmlns:p14="http://schemas.microsoft.com/office/powerpoint/2010/main" val="30380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rtl="0" hangingPunct="1">
              <a:lnSpc>
                <a:spcPct val="90000"/>
              </a:lnSpc>
              <a:spcBef>
                <a:spcPct val="0"/>
              </a:spcBef>
            </a:pPr>
            <a:r>
              <a:rPr lang="en-US" sz="4400" b="1" dirty="0">
                <a:solidFill>
                  <a:schemeClr val="tx1"/>
                </a:solidFill>
                <a:latin typeface="+mj-lt"/>
                <a:ea typeface="+mj-ea"/>
                <a:cs typeface="+mj-cs"/>
              </a:rPr>
              <a:t>Farley Hill National Park</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21</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293077" y="1580521"/>
            <a:ext cx="5931877" cy="4097131"/>
          </a:xfrm>
          <a:prstGeom prst="rect">
            <a:avLst/>
          </a:prstGeom>
        </p:spPr>
        <p:txBody>
          <a:bodyPr vert="horz" lIns="91440" tIns="45720" rIns="91440" bIns="45720" rtlCol="0" anchor="t">
            <a:noAutofit/>
          </a:bodyPr>
          <a:lstStyle/>
          <a:p>
            <a:pPr marL="285750" indent="-228600">
              <a:lnSpc>
                <a:spcPct val="90000"/>
              </a:lnSpc>
              <a:spcAft>
                <a:spcPts val="600"/>
              </a:spcAft>
              <a:buFont typeface="Arial" panose="020B0604020202020204" pitchFamily="34" charset="0"/>
              <a:buChar char="•"/>
            </a:pPr>
            <a:r>
              <a:rPr lang="en-US" sz="2200" dirty="0"/>
              <a:t>Farley Hill National Park is located in the parish of St. Andrew, on the east coast of Burnie. The park is a forest of Mahogany Trees, which sits high up on a hill overlooking The Atlantic Ocean.  </a:t>
            </a:r>
          </a:p>
          <a:p>
            <a:pPr marL="285750" indent="-228600">
              <a:lnSpc>
                <a:spcPct val="90000"/>
              </a:lnSpc>
              <a:spcAft>
                <a:spcPts val="600"/>
              </a:spcAft>
              <a:buFont typeface="Arial" panose="020B0604020202020204" pitchFamily="34" charset="0"/>
              <a:buChar char="•"/>
            </a:pPr>
            <a:r>
              <a:rPr lang="en-US" sz="2200" dirty="0"/>
              <a:t>The park is set around the ruins of an old estate home. Climb to the top and sit on one of the benches in front of the pagoda for a fresh breeze and phenomenal views down to the Atlantic. </a:t>
            </a:r>
          </a:p>
          <a:p>
            <a:pPr marL="285750" indent="-228600">
              <a:lnSpc>
                <a:spcPct val="90000"/>
              </a:lnSpc>
              <a:spcAft>
                <a:spcPts val="600"/>
              </a:spcAft>
              <a:buFont typeface="Arial" panose="020B0604020202020204" pitchFamily="34" charset="0"/>
              <a:buChar char="•"/>
            </a:pPr>
            <a:r>
              <a:rPr lang="en-US" sz="2200" dirty="0"/>
              <a:t>If you arrive in a taxi, you pay admission, but if you walk up from the public bus, it's free.</a:t>
            </a:r>
          </a:p>
        </p:txBody>
      </p:sp>
    </p:spTree>
    <p:extLst>
      <p:ext uri="{BB962C8B-B14F-4D97-AF65-F5344CB8AC3E}">
        <p14:creationId xmlns:p14="http://schemas.microsoft.com/office/powerpoint/2010/main" val="2198237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1" y="132085"/>
            <a:ext cx="10080625" cy="830997"/>
          </a:xfrm>
          <a:prstGeom prst="rect">
            <a:avLst/>
          </a:prstGeom>
          <a:noFill/>
        </p:spPr>
        <p:txBody>
          <a:bodyPr wrap="square">
            <a:spAutoFit/>
          </a:bodyPr>
          <a:lstStyle/>
          <a:p>
            <a:pPr algn="ctr">
              <a:buClrTx/>
              <a:buFontTx/>
              <a:buNone/>
            </a:pPr>
            <a:r>
              <a:rPr lang="en-US" altLang="en-US" sz="4800" b="1" dirty="0">
                <a:latin typeface="+mj-lt"/>
                <a:cs typeface="Times New Roman" panose="02020603050405020304" pitchFamily="18" charset="0"/>
              </a:rPr>
              <a:t>Restaurants in Burnie</a:t>
            </a:r>
          </a:p>
        </p:txBody>
      </p:sp>
      <p:sp>
        <p:nvSpPr>
          <p:cNvPr id="5" name="TextBox 4">
            <a:extLst>
              <a:ext uri="{FF2B5EF4-FFF2-40B4-BE49-F238E27FC236}">
                <a16:creationId xmlns:a16="http://schemas.microsoft.com/office/drawing/2014/main" id="{A1623D5B-EABF-0232-D585-C0172154D290}"/>
              </a:ext>
            </a:extLst>
          </p:cNvPr>
          <p:cNvSpPr txBox="1"/>
          <p:nvPr/>
        </p:nvSpPr>
        <p:spPr>
          <a:xfrm>
            <a:off x="237066" y="1061912"/>
            <a:ext cx="9854043" cy="3724096"/>
          </a:xfrm>
          <a:prstGeom prst="rect">
            <a:avLst/>
          </a:prstGeom>
          <a:noFill/>
        </p:spPr>
        <p:txBody>
          <a:bodyPr wrap="square">
            <a:spAutoFit/>
          </a:bodyPr>
          <a:lstStyle/>
          <a:p>
            <a:pPr>
              <a:buClrTx/>
              <a:buFontTx/>
              <a:buNone/>
            </a:pPr>
            <a:r>
              <a:rPr lang="en-US" altLang="en-US" sz="2400" dirty="0">
                <a:latin typeface="+mj-lt"/>
                <a:cs typeface="Times New Roman" panose="02020603050405020304" pitchFamily="18" charset="0"/>
              </a:rPr>
              <a:t>There are a lot of excellent restaurants in Hokkaido. Especially for seafood. </a:t>
            </a:r>
          </a:p>
          <a:p>
            <a:pPr>
              <a:buClrTx/>
              <a:buFontTx/>
              <a:buNone/>
            </a:pPr>
            <a:r>
              <a:rPr lang="en-US" altLang="en-US" sz="2400" dirty="0">
                <a:latin typeface="+mj-lt"/>
                <a:cs typeface="Times New Roman" panose="02020603050405020304" pitchFamily="18" charset="0"/>
              </a:rPr>
              <a:t>Here are some recommendations: </a:t>
            </a:r>
            <a:br>
              <a:rPr lang="en-US" altLang="en-US" sz="2400" dirty="0">
                <a:latin typeface="+mj-lt"/>
                <a:cs typeface="Times New Roman" panose="02020603050405020304" pitchFamily="18" charset="0"/>
              </a:rPr>
            </a:br>
            <a:r>
              <a:rPr lang="en-US" altLang="en-US" sz="2400" dirty="0">
                <a:latin typeface="+mj-lt"/>
                <a:cs typeface="Times New Roman" panose="02020603050405020304" pitchFamily="18" charset="0"/>
              </a:rPr>
              <a:t>Restaurants in Burnie:</a:t>
            </a:r>
          </a:p>
          <a:p>
            <a:endParaRPr lang="en-US" sz="2400" dirty="0"/>
          </a:p>
          <a:p>
            <a:endParaRPr lang="en-US" sz="2400" b="1" dirty="0"/>
          </a:p>
          <a:p>
            <a:pPr>
              <a:buClrTx/>
              <a:buFontTx/>
              <a:buNone/>
            </a:pPr>
            <a:endParaRPr lang="en-US" altLang="en-US" sz="2400" dirty="0">
              <a:latin typeface="Times New Roman" panose="02020603050405020304" pitchFamily="18" charset="0"/>
              <a:cs typeface="Times New Roman" panose="02020603050405020304" pitchFamily="18" charset="0"/>
            </a:endParaRPr>
          </a:p>
          <a:p>
            <a:endParaRPr lang="en-US" sz="2000" b="1" dirty="0"/>
          </a:p>
          <a:p>
            <a:endParaRPr lang="en-US" dirty="0">
              <a:latin typeface="Times New Roman" panose="02020603050405020304" pitchFamily="18" charset="0"/>
              <a:cs typeface="Times New Roman" panose="02020603050405020304" pitchFamily="18" charset="0"/>
            </a:endParaRPr>
          </a:p>
          <a:p>
            <a:endParaRPr lang="en-US" dirty="0"/>
          </a:p>
          <a:p>
            <a:endParaRPr lang="en-US" dirty="0"/>
          </a:p>
          <a:p>
            <a:pPr>
              <a:buClrTx/>
              <a:buFontTx/>
              <a:buNone/>
            </a:pPr>
            <a:endParaRPr lang="en-US" altLang="en-US" dirty="0"/>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783441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page16">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4294967295"/>
          </p:nvPr>
        </p:nvSpPr>
        <p:spPr>
          <a:xfrm>
            <a:off x="0" y="5219700"/>
            <a:ext cx="2339975" cy="360363"/>
          </a:xfrm>
          <a:prstGeom prst="rect">
            <a:avLst/>
          </a:prstGeom>
        </p:spPr>
        <p:txBody>
          <a:bodyPr/>
          <a:lstStyle/>
          <a:p>
            <a:pPr lvl="0"/>
            <a:fld id="{641B0343-2E76-4D1F-9B73-45E83B39D474}" type="datetimeFigureOut">
              <a:rPr lang="en-US"/>
              <a:t>7/6/2024</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4294967295"/>
          </p:nvPr>
        </p:nvSpPr>
        <p:spPr>
          <a:xfrm>
            <a:off x="7740650" y="5219700"/>
            <a:ext cx="2339975" cy="360363"/>
          </a:xfrm>
          <a:prstGeom prst="rect">
            <a:avLst/>
          </a:prstGeom>
        </p:spPr>
        <p:txBody>
          <a:bodyPr/>
          <a:lstStyle/>
          <a:p>
            <a:pPr lvl="0"/>
            <a:fld id="{6B71CB05-FB6A-43F8-9B74-2C507858005B}" type="slidenum">
              <a:rPr/>
              <a:t>23</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179388"/>
            <a:ext cx="10080625" cy="746301"/>
          </a:xfrm>
          <a:prstGeom prst="rect">
            <a:avLst/>
          </a:prstGeom>
        </p:spPr>
        <p:txBody>
          <a:bodyPr vert="horz"/>
          <a:lstStyle/>
          <a:p>
            <a:pPr lvl="0" algn="ctr" rtl="0"/>
            <a:r>
              <a:rPr lang="en-US" b="1" dirty="0">
                <a:solidFill>
                  <a:srgbClr val="000000"/>
                </a:solidFill>
                <a:cs typeface="Tahoma" pitchFamily="2"/>
              </a:rPr>
              <a:t>Conclusion</a:t>
            </a:r>
          </a:p>
        </p:txBody>
      </p:sp>
      <p:sp>
        <p:nvSpPr>
          <p:cNvPr id="3" name="Text Placeholder 2">
            <a:extLst>
              <a:ext uri="{FF2B5EF4-FFF2-40B4-BE49-F238E27FC236}">
                <a16:creationId xmlns:a16="http://schemas.microsoft.com/office/drawing/2014/main" id="{F411C8BD-FEE5-A029-D575-CE83D8B52C3C}"/>
              </a:ext>
            </a:extLst>
          </p:cNvPr>
          <p:cNvSpPr txBox="1">
            <a:spLocks noGrp="1"/>
          </p:cNvSpPr>
          <p:nvPr>
            <p:ph type="body" idx="4294967295"/>
          </p:nvPr>
        </p:nvSpPr>
        <p:spPr>
          <a:xfrm>
            <a:off x="846489" y="1271411"/>
            <a:ext cx="8387644" cy="2105025"/>
          </a:xfrm>
          <a:prstGeom prst="rect">
            <a:avLst/>
          </a:prstGeom>
        </p:spPr>
        <p:txBody>
          <a:bodyPr vert="horz"/>
          <a:lstStyle/>
          <a:p>
            <a:pPr lvl="0" rtl="0"/>
            <a:r>
              <a:rPr lang="en-US" sz="2800" dirty="0">
                <a:solidFill>
                  <a:srgbClr val="000000"/>
                </a:solidFill>
                <a:latin typeface="Times New Roman" panose="02020603050405020304" pitchFamily="18" charset="0"/>
                <a:cs typeface="Times New Roman" panose="02020603050405020304" pitchFamily="18" charset="0"/>
              </a:rPr>
              <a:t>Burnie is a beautiful City with a rich history and numerous attractions. Regardless of what you're looking for, Burnie has something for everyone.</a:t>
            </a:r>
          </a:p>
          <a:p>
            <a:pPr lvl="0" rtl="0">
              <a:lnSpc>
                <a:spcPct val="115000"/>
              </a:lnSpc>
              <a:spcBef>
                <a:spcPts val="0"/>
              </a:spcBef>
              <a:spcAft>
                <a:spcPts val="1236"/>
              </a:spcAft>
            </a:pPr>
            <a:r>
              <a:rPr lang="en-US" sz="2800" dirty="0">
                <a:solidFill>
                  <a:srgbClr val="000000"/>
                </a:solidFill>
                <a:latin typeface="Times New Roman" panose="02020603050405020304" pitchFamily="18" charset="0"/>
                <a:cs typeface="Times New Roman" panose="02020603050405020304" pitchFamily="18" charset="0"/>
              </a:rPr>
              <a:t>I hope this presentation will help when we visit Burnie!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page17">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1" y="503237"/>
            <a:ext cx="10080625" cy="1241425"/>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10080624"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to </a:t>
            </a:r>
            <a:r>
              <a:rPr lang="en-US" sz="2400" b="1" dirty="0">
                <a:solidFill>
                  <a:srgbClr val="000000"/>
                </a:solidFill>
                <a:latin typeface="Times New Roman" panose="02020603050405020304" pitchFamily="18" charset="0"/>
                <a:cs typeface="Times New Roman" panose="02020603050405020304" pitchFamily="18" charset="0"/>
              </a:rPr>
              <a:t>Burnie</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p:txBody>
          <a:bodyPr anchor="ctr"/>
          <a:lstStyle/>
          <a:p>
            <a:r>
              <a:rPr lang="en-US" b="1" dirty="0">
                <a:latin typeface="Times New Roman" panose="02020603050405020304" pitchFamily="18" charset="0"/>
                <a:cs typeface="Times New Roman" panose="02020603050405020304" pitchFamily="18" charset="0"/>
              </a:rPr>
              <a:t>Acknowledgement</a:t>
            </a: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940663" y="2391318"/>
            <a:ext cx="8430802" cy="3279133"/>
          </a:xfrm>
        </p:spPr>
        <p:txBody>
          <a:bodyPr>
            <a:normAutofit/>
          </a:bodyPr>
          <a:lstStyle/>
          <a:p>
            <a:r>
              <a:rPr lang="en-US" dirty="0">
                <a:latin typeface="Times New Roman" panose="02020603050405020304" pitchFamily="18" charset="0"/>
                <a:cs typeface="Times New Roman" panose="02020603050405020304" pitchFamily="18" charset="0"/>
              </a:rPr>
              <a:t>My seminars are the result of many years of travel experience combined with many hours of research over the internet.</a:t>
            </a:r>
          </a:p>
          <a:p>
            <a:r>
              <a:rPr lang="en-US" dirty="0">
                <a:latin typeface="Times New Roman" panose="02020603050405020304" pitchFamily="18" charset="0"/>
                <a:cs typeface="Times New Roman" panose="02020603050405020304" pitchFamily="18" charset="0"/>
              </a:rPr>
              <a:t>I would like to acknowledge the many source I have accessed.</a:t>
            </a:r>
          </a:p>
          <a:p>
            <a:r>
              <a:rPr lang="en-US" dirty="0">
                <a:latin typeface="Times New Roman" panose="02020603050405020304" pitchFamily="18" charset="0"/>
                <a:cs typeface="Times New Roman" panose="02020603050405020304" pitchFamily="18" charset="0"/>
              </a:rPr>
              <a:t>These include: </a:t>
            </a:r>
            <a:r>
              <a:rPr lang="en-US" b="0" i="0" dirty="0">
                <a:solidFill>
                  <a:srgbClr val="202122"/>
                </a:solidFill>
                <a:effectLst/>
                <a:latin typeface="Times New Roman" panose="02020603050405020304" pitchFamily="18" charset="0"/>
                <a:cs typeface="Times New Roman" panose="02020603050405020304" pitchFamily="18" charset="0"/>
              </a:rPr>
              <a:t>Wikipedia.com, B</a:t>
            </a:r>
            <a:r>
              <a:rPr lang="en-US" altLang="en-US" sz="1984" dirty="0">
                <a:solidFill>
                  <a:srgbClr val="202124"/>
                </a:solidFill>
                <a:latin typeface="Times New Roman" panose="02020603050405020304" pitchFamily="18" charset="0"/>
                <a:cs typeface="Times New Roman" panose="02020603050405020304" pitchFamily="18" charset="0"/>
              </a:rPr>
              <a:t>ritannica.com, and the </a:t>
            </a:r>
            <a:br>
              <a:rPr lang="en-US" altLang="en-US" sz="1984" dirty="0">
                <a:solidFill>
                  <a:srgbClr val="202124"/>
                </a:solidFill>
                <a:latin typeface="Times New Roman" panose="02020603050405020304" pitchFamily="18" charset="0"/>
                <a:cs typeface="Times New Roman" panose="02020603050405020304" pitchFamily="18" charset="0"/>
              </a:rPr>
            </a:br>
            <a:r>
              <a:rPr lang="en-US" altLang="en-US" sz="1984" dirty="0">
                <a:solidFill>
                  <a:srgbClr val="202124"/>
                </a:solidFill>
                <a:latin typeface="Times New Roman" panose="02020603050405020304" pitchFamily="18" charset="0"/>
                <a:cs typeface="Times New Roman" panose="02020603050405020304" pitchFamily="18" charset="0"/>
              </a:rPr>
              <a:t>various Museum, Park and Government websites.</a:t>
            </a:r>
            <a:br>
              <a:rPr lang="en-US" altLang="en-US" sz="1984" dirty="0">
                <a:solidFill>
                  <a:srgbClr val="202124"/>
                </a:solidFill>
                <a:latin typeface="Roboto" panose="02000000000000000000" pitchFamily="2" charset="0"/>
              </a:rPr>
            </a:br>
            <a:endParaRPr lang="en-US" altLang="en-US" sz="3638" dirty="0">
              <a:solidFill>
                <a:srgbClr val="101518"/>
              </a:solidFill>
              <a:latin typeface="Roboto" panose="02000000000000000000" pitchFamily="2" charset="0"/>
            </a:endParaRPr>
          </a:p>
          <a:p>
            <a:endParaRPr lang="en-US" dirty="0"/>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4914304" y="2709267"/>
            <a:ext cx="252016"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
        <p:nvSpPr>
          <p:cNvPr id="6" name="AutoShape 4">
            <a:hlinkClick r:id="rId2"/>
            <a:extLst>
              <a:ext uri="{FF2B5EF4-FFF2-40B4-BE49-F238E27FC236}">
                <a16:creationId xmlns:a16="http://schemas.microsoft.com/office/drawing/2014/main" id="{E8986A64-7A03-3ADB-D139-8074AC683DE7}"/>
              </a:ext>
            </a:extLst>
          </p:cNvPr>
          <p:cNvSpPr>
            <a:spLocks noChangeAspect="1" noChangeArrowheads="1"/>
          </p:cNvSpPr>
          <p:nvPr/>
        </p:nvSpPr>
        <p:spPr bwMode="auto">
          <a:xfrm>
            <a:off x="84030" y="-226977"/>
            <a:ext cx="246740"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Tree>
    <p:extLst>
      <p:ext uri="{BB962C8B-B14F-4D97-AF65-F5344CB8AC3E}">
        <p14:creationId xmlns:p14="http://schemas.microsoft.com/office/powerpoint/2010/main" val="2201646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16759" y="332140"/>
            <a:ext cx="10080625" cy="757237"/>
          </a:xfrm>
          <a:prstGeom prst="rect">
            <a:avLst/>
          </a:prstGeo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5" name="TextBox 4">
            <a:extLst>
              <a:ext uri="{FF2B5EF4-FFF2-40B4-BE49-F238E27FC236}">
                <a16:creationId xmlns:a16="http://schemas.microsoft.com/office/drawing/2014/main" id="{F5E54D92-8C3C-3B79-29B6-308DFBDB5850}"/>
              </a:ext>
            </a:extLst>
          </p:cNvPr>
          <p:cNvSpPr txBox="1"/>
          <p:nvPr/>
        </p:nvSpPr>
        <p:spPr>
          <a:xfrm>
            <a:off x="440264" y="1089377"/>
            <a:ext cx="9166577" cy="3816366"/>
          </a:xfrm>
          <a:prstGeom prst="rect">
            <a:avLst/>
          </a:prstGeom>
          <a:noFill/>
        </p:spPr>
        <p:txBody>
          <a:bodyPr wrap="square">
            <a:sp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200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for that type of port.</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10080624"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1"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 y="909318"/>
            <a:ext cx="10080625" cy="145155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currency for Burnie is the Australian Dollar. </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conversion at the rate is $XXXX to $1.00 U.S.</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Or $to $.49 </a:t>
            </a:r>
            <a:r>
              <a:rPr lang="en-US" sz="2400" b="1" dirty="0">
                <a:latin typeface="Times New Roman" panose="02020603050405020304" pitchFamily="18" charset="0"/>
                <a:cs typeface="Times New Roman" panose="02020603050405020304" pitchFamily="18" charset="0"/>
              </a:rPr>
              <a:t>U.S.</a:t>
            </a:r>
            <a:endPar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endParaRP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4" name="Picture 3" descr="A close up of money&#10;&#10;Description automatically generated">
            <a:extLst>
              <a:ext uri="{FF2B5EF4-FFF2-40B4-BE49-F238E27FC236}">
                <a16:creationId xmlns:a16="http://schemas.microsoft.com/office/drawing/2014/main" id="{5A9FA0B4-760B-C32D-8563-A6DE631D0830}"/>
              </a:ext>
            </a:extLst>
          </p:cNvPr>
          <p:cNvPicPr>
            <a:picLocks noChangeAspect="1"/>
          </p:cNvPicPr>
          <p:nvPr/>
        </p:nvPicPr>
        <p:blipFill rotWithShape="1">
          <a:blip r:embed="rId3">
            <a:extLst>
              <a:ext uri="{28A0092B-C50C-407E-A947-70E740481C1C}">
                <a14:useLocalDpi xmlns:a14="http://schemas.microsoft.com/office/drawing/2010/main" val="0"/>
              </a:ext>
            </a:extLst>
          </a:blip>
          <a:srcRect b="7514"/>
          <a:stretch/>
        </p:blipFill>
        <p:spPr>
          <a:xfrm>
            <a:off x="2151657" y="2028453"/>
            <a:ext cx="5445765" cy="364209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4294967295"/>
          </p:nvPr>
        </p:nvSpPr>
        <p:spPr>
          <a:xfrm>
            <a:off x="7740650" y="5219700"/>
            <a:ext cx="2339975" cy="360363"/>
          </a:xfrm>
          <a:prstGeom prst="rect">
            <a:avLst/>
          </a:prstGeom>
        </p:spPr>
        <p:txBody>
          <a:bodyPr/>
          <a:lstStyle/>
          <a:p>
            <a:pPr lvl="0"/>
            <a:fld id="{76B031AB-4808-4E5A-B41A-FC677859455F}" type="slidenum">
              <a:rPr/>
              <a:t>6</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88900"/>
            <a:ext cx="9359900"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Historical Burnie</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90311" y="2703209"/>
            <a:ext cx="988906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evidence of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permanent settlement.</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610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4294967295"/>
          </p:nvPr>
        </p:nvSpPr>
        <p:spPr>
          <a:xfrm>
            <a:off x="7740650" y="5219700"/>
            <a:ext cx="2339975" cy="360363"/>
          </a:xfrm>
          <a:prstGeom prst="rect">
            <a:avLst/>
          </a:prstGeom>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88900"/>
            <a:ext cx="9359900"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About Burnie</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94628" y="2938962"/>
            <a:ext cx="969136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Burnie</a:t>
            </a:r>
            <a:r>
              <a:rPr kumimoji="0" lang="en-US" altLang="en-US" sz="1800" b="0" i="0" u="none" strike="noStrike" cap="none" normalizeH="0" baseline="0" dirty="0">
                <a:ln>
                  <a:noFill/>
                </a:ln>
                <a:solidFill>
                  <a:schemeClr val="tx1"/>
                </a:solidFill>
                <a:effectLst/>
                <a:latin typeface="Arial" panose="020B0604020202020204" pitchFamily="34" charset="0"/>
              </a:rPr>
              <a:t> is</a:t>
            </a:r>
          </a:p>
        </p:txBody>
      </p:sp>
    </p:spTree>
    <p:extLst>
      <p:ext uri="{BB962C8B-B14F-4D97-AF65-F5344CB8AC3E}">
        <p14:creationId xmlns:p14="http://schemas.microsoft.com/office/powerpoint/2010/main" val="506285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4294967295"/>
          </p:nvPr>
        </p:nvSpPr>
        <p:spPr>
          <a:xfrm>
            <a:off x="7740650" y="5219700"/>
            <a:ext cx="2339975" cy="360363"/>
          </a:xfrm>
          <a:prstGeom prst="rect">
            <a:avLst/>
          </a:prstGeom>
        </p:spPr>
        <p:txBody>
          <a:bodyPr/>
          <a:lstStyle/>
          <a:p>
            <a:pPr lvl="0"/>
            <a:fld id="{76B031AB-4808-4E5A-B41A-FC677859455F}" type="slidenum">
              <a:rPr/>
              <a:t>8</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88900"/>
            <a:ext cx="10080625"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About Burnie</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94629" y="2449091"/>
            <a:ext cx="449775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latin typeface="Times New Roman" panose="02020603050405020304" pitchFamily="18" charset="0"/>
                <a:cs typeface="Times New Roman" panose="02020603050405020304" pitchFamily="18" charset="0"/>
              </a:rPr>
              <a:t>On</a:t>
            </a:r>
          </a:p>
        </p:txBody>
      </p:sp>
      <p:sp>
        <p:nvSpPr>
          <p:cNvPr id="7" name="TextBox 6">
            <a:extLst>
              <a:ext uri="{FF2B5EF4-FFF2-40B4-BE49-F238E27FC236}">
                <a16:creationId xmlns:a16="http://schemas.microsoft.com/office/drawing/2014/main" id="{8C8964EC-9097-1810-47B9-8A3B1E9A6836}"/>
              </a:ext>
            </a:extLst>
          </p:cNvPr>
          <p:cNvSpPr txBox="1"/>
          <p:nvPr/>
        </p:nvSpPr>
        <p:spPr>
          <a:xfrm>
            <a:off x="245921" y="4433336"/>
            <a:ext cx="9536377" cy="46166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island, Burnie destinations.</a:t>
            </a:r>
            <a:endParaRPr lang="en-US" sz="2400" dirty="0"/>
          </a:p>
        </p:txBody>
      </p:sp>
    </p:spTree>
    <p:extLst>
      <p:ext uri="{BB962C8B-B14F-4D97-AF65-F5344CB8AC3E}">
        <p14:creationId xmlns:p14="http://schemas.microsoft.com/office/powerpoint/2010/main" val="2375040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5">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4294967295"/>
          </p:nvPr>
        </p:nvSpPr>
        <p:spPr>
          <a:xfrm>
            <a:off x="7740650" y="5219700"/>
            <a:ext cx="2339975" cy="360363"/>
          </a:xfrm>
          <a:prstGeom prst="rect">
            <a:avLst/>
          </a:prstGeom>
        </p:spPr>
        <p:txBody>
          <a:bodyPr/>
          <a:lstStyle/>
          <a:p>
            <a:pPr lvl="0"/>
            <a:fld id="{2A6BFD85-4870-4D28-95E8-EB6D313F6BEA}" type="slidenum">
              <a:rPr/>
              <a:t>9</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a:prstGeom prst="rect">
            <a:avLst/>
          </a:prstGeom>
        </p:spPr>
        <p:txBody>
          <a:bodyPr vert="horz"/>
          <a:lstStyle/>
          <a:p>
            <a:pPr lvl="0" algn="ctr" rtl="0"/>
            <a:r>
              <a:rPr lang="en-US" sz="4800" b="1" dirty="0">
                <a:solidFill>
                  <a:srgbClr val="000000"/>
                </a:solidFill>
                <a:latin typeface="Times New Roman" panose="02020603050405020304" pitchFamily="18" charset="0"/>
                <a:cs typeface="Times New Roman" panose="02020603050405020304" pitchFamily="18" charset="0"/>
              </a:rPr>
              <a:t>Burnie Area Map </a:t>
            </a:r>
          </a:p>
        </p:txBody>
      </p:sp>
    </p:spTree>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967</TotalTime>
  <Words>1228</Words>
  <Application>Microsoft Office PowerPoint</Application>
  <PresentationFormat>Custom</PresentationFormat>
  <Paragraphs>148</Paragraphs>
  <Slides>25</Slides>
  <Notes>21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Alef</vt:lpstr>
      <vt:lpstr>Arial</vt:lpstr>
      <vt:lpstr>Calibri</vt:lpstr>
      <vt:lpstr>Liberation Sans</vt:lpstr>
      <vt:lpstr>Roboto</vt:lpstr>
      <vt:lpstr>Tahoma</vt:lpstr>
      <vt:lpstr>Times New Roman</vt:lpstr>
      <vt:lpstr>Wingdings</vt:lpstr>
      <vt:lpstr>Default</vt:lpstr>
      <vt:lpstr>Burnie Australia Presented by Marc Silver</vt:lpstr>
      <vt:lpstr>What I Will Cover</vt:lpstr>
      <vt:lpstr>My Port Philosophy</vt:lpstr>
      <vt:lpstr>PowerPoint Presentation</vt:lpstr>
      <vt:lpstr>PowerPoint Presentation</vt:lpstr>
      <vt:lpstr>Historical Burnie</vt:lpstr>
      <vt:lpstr>About Burnie</vt:lpstr>
      <vt:lpstr>About Burnie</vt:lpstr>
      <vt:lpstr>Burnie Area Map </vt:lpstr>
      <vt:lpstr>Map of Burnie</vt:lpstr>
      <vt:lpstr>Burnie Buses</vt:lpstr>
      <vt:lpstr>Burnie Taxis</vt:lpstr>
      <vt:lpstr>Burnie Walking Tour </vt:lpstr>
      <vt:lpstr>PowerPoint Presentation</vt:lpstr>
      <vt:lpstr>The</vt:lpstr>
      <vt:lpstr>St. Cathedral</vt:lpstr>
      <vt:lpstr>Queen's Park</vt:lpstr>
      <vt:lpstr>Heroes Square</vt:lpstr>
      <vt:lpstr>Andromeda Botanic Gardens</vt:lpstr>
      <vt:lpstr>Burnie Wildlife Reserve</vt:lpstr>
      <vt:lpstr>Farley Hill National Park</vt:lpstr>
      <vt:lpstr>PowerPoint Presentation</vt:lpstr>
      <vt:lpstr>Conclusion</vt:lpstr>
      <vt:lpstr>Thanks For Coming</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124</cp:revision>
  <dcterms:created xsi:type="dcterms:W3CDTF">2023-03-25T21:24:27Z</dcterms:created>
  <dcterms:modified xsi:type="dcterms:W3CDTF">2024-07-06T19:55:19Z</dcterms:modified>
</cp:coreProperties>
</file>