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95" r:id="rId3"/>
    <p:sldId id="257" r:id="rId4"/>
    <p:sldId id="285" r:id="rId5"/>
    <p:sldId id="287" r:id="rId6"/>
    <p:sldId id="286" r:id="rId7"/>
    <p:sldId id="284" r:id="rId8"/>
    <p:sldId id="272" r:id="rId9"/>
    <p:sldId id="281" r:id="rId10"/>
    <p:sldId id="288" r:id="rId11"/>
    <p:sldId id="289" r:id="rId12"/>
    <p:sldId id="290" r:id="rId13"/>
    <p:sldId id="293" r:id="rId14"/>
    <p:sldId id="292" r:id="rId15"/>
    <p:sldId id="296" r:id="rId16"/>
    <p:sldId id="276" r:id="rId17"/>
    <p:sldId id="297" r:id="rId18"/>
    <p:sldId id="28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6"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A6809BF-033D-8017-B196-2FD9BEB1A563}" name="Marc Silver" initials="MS" userId="5483e828a1166d9a"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534" autoAdjust="0"/>
    <p:restoredTop sz="95380" autoAdjust="0"/>
  </p:normalViewPr>
  <p:slideViewPr>
    <p:cSldViewPr snapToGrid="0" showGuides="1">
      <p:cViewPr varScale="1">
        <p:scale>
          <a:sx n="79" d="100"/>
          <a:sy n="79" d="100"/>
        </p:scale>
        <p:origin x="96" y="192"/>
      </p:cViewPr>
      <p:guideLst>
        <p:guide orient="horz" pos="2160"/>
        <p:guide pos="381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CCD47B-F30E-400D-B174-376F0EBD998B}" type="datetimeFigureOut">
              <a:rPr lang="en-US" smtClean="0"/>
              <a:t>8/13/2024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C420DD-D93A-4BA4-8D0D-5B2BF9C77BCF}" type="slidenum">
              <a:rPr lang="en-US" smtClean="0"/>
              <a:t>‹#›</a:t>
            </a:fld>
            <a:endParaRPr lang="en-US"/>
          </a:p>
        </p:txBody>
      </p:sp>
    </p:spTree>
    <p:extLst>
      <p:ext uri="{BB962C8B-B14F-4D97-AF65-F5344CB8AC3E}">
        <p14:creationId xmlns:p14="http://schemas.microsoft.com/office/powerpoint/2010/main" val="1935621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8B82CE8-89ED-4024-821D-BF1915929CB6}" type="datetimeFigureOut">
              <a:rPr lang="en-US" smtClean="0"/>
              <a:t>8/13/2024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BBAE1F-0489-425A-86F4-4DEA70FCE110}" type="slidenum">
              <a:rPr lang="en-US" smtClean="0"/>
              <a:t>‹#›</a:t>
            </a:fld>
            <a:endParaRPr lang="en-US"/>
          </a:p>
        </p:txBody>
      </p:sp>
    </p:spTree>
    <p:extLst>
      <p:ext uri="{BB962C8B-B14F-4D97-AF65-F5344CB8AC3E}">
        <p14:creationId xmlns:p14="http://schemas.microsoft.com/office/powerpoint/2010/main" val="2948832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B82CE8-89ED-4024-821D-BF1915929CB6}" type="datetimeFigureOut">
              <a:rPr lang="en-US" smtClean="0"/>
              <a:t>8/13/2024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BBAE1F-0489-425A-86F4-4DEA70FCE110}" type="slidenum">
              <a:rPr lang="en-US" smtClean="0"/>
              <a:t>‹#›</a:t>
            </a:fld>
            <a:endParaRPr lang="en-US"/>
          </a:p>
        </p:txBody>
      </p:sp>
    </p:spTree>
    <p:extLst>
      <p:ext uri="{BB962C8B-B14F-4D97-AF65-F5344CB8AC3E}">
        <p14:creationId xmlns:p14="http://schemas.microsoft.com/office/powerpoint/2010/main" val="2959183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B82CE8-89ED-4024-821D-BF1915929CB6}" type="datetimeFigureOut">
              <a:rPr lang="en-US" smtClean="0"/>
              <a:t>8/13/2024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BBAE1F-0489-425A-86F4-4DEA70FCE110}" type="slidenum">
              <a:rPr lang="en-US" smtClean="0"/>
              <a:t>‹#›</a:t>
            </a:fld>
            <a:endParaRPr lang="en-US"/>
          </a:p>
        </p:txBody>
      </p:sp>
    </p:spTree>
    <p:extLst>
      <p:ext uri="{BB962C8B-B14F-4D97-AF65-F5344CB8AC3E}">
        <p14:creationId xmlns:p14="http://schemas.microsoft.com/office/powerpoint/2010/main" val="1299174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B82CE8-89ED-4024-821D-BF1915929CB6}" type="datetimeFigureOut">
              <a:rPr lang="en-US" smtClean="0"/>
              <a:t>8/13/2024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BBAE1F-0489-425A-86F4-4DEA70FCE110}" type="slidenum">
              <a:rPr lang="en-US" smtClean="0"/>
              <a:t>‹#›</a:t>
            </a:fld>
            <a:endParaRPr lang="en-US"/>
          </a:p>
        </p:txBody>
      </p:sp>
    </p:spTree>
    <p:extLst>
      <p:ext uri="{BB962C8B-B14F-4D97-AF65-F5344CB8AC3E}">
        <p14:creationId xmlns:p14="http://schemas.microsoft.com/office/powerpoint/2010/main" val="3668662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B82CE8-89ED-4024-821D-BF1915929CB6}" type="datetimeFigureOut">
              <a:rPr lang="en-US" smtClean="0"/>
              <a:t>8/13/2024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BBAE1F-0489-425A-86F4-4DEA70FCE110}" type="slidenum">
              <a:rPr lang="en-US" smtClean="0"/>
              <a:t>‹#›</a:t>
            </a:fld>
            <a:endParaRPr lang="en-US"/>
          </a:p>
        </p:txBody>
      </p:sp>
    </p:spTree>
    <p:extLst>
      <p:ext uri="{BB962C8B-B14F-4D97-AF65-F5344CB8AC3E}">
        <p14:creationId xmlns:p14="http://schemas.microsoft.com/office/powerpoint/2010/main" val="1373578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8B82CE8-89ED-4024-821D-BF1915929CB6}" type="datetimeFigureOut">
              <a:rPr lang="en-US" smtClean="0"/>
              <a:t>8/13/2024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BBAE1F-0489-425A-86F4-4DEA70FCE110}" type="slidenum">
              <a:rPr lang="en-US" smtClean="0"/>
              <a:t>‹#›</a:t>
            </a:fld>
            <a:endParaRPr lang="en-US"/>
          </a:p>
        </p:txBody>
      </p:sp>
    </p:spTree>
    <p:extLst>
      <p:ext uri="{BB962C8B-B14F-4D97-AF65-F5344CB8AC3E}">
        <p14:creationId xmlns:p14="http://schemas.microsoft.com/office/powerpoint/2010/main" val="4184948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B82CE8-89ED-4024-821D-BF1915929CB6}" type="datetimeFigureOut">
              <a:rPr lang="en-US" smtClean="0"/>
              <a:t>8/13/2024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BBAE1F-0489-425A-86F4-4DEA70FCE110}" type="slidenum">
              <a:rPr lang="en-US" smtClean="0"/>
              <a:t>‹#›</a:t>
            </a:fld>
            <a:endParaRPr lang="en-US"/>
          </a:p>
        </p:txBody>
      </p:sp>
    </p:spTree>
    <p:extLst>
      <p:ext uri="{BB962C8B-B14F-4D97-AF65-F5344CB8AC3E}">
        <p14:creationId xmlns:p14="http://schemas.microsoft.com/office/powerpoint/2010/main" val="751686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B82CE8-89ED-4024-821D-BF1915929CB6}" type="datetimeFigureOut">
              <a:rPr lang="en-US" smtClean="0"/>
              <a:t>8/13/2024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BBAE1F-0489-425A-86F4-4DEA70FCE110}" type="slidenum">
              <a:rPr lang="en-US" smtClean="0"/>
              <a:t>‹#›</a:t>
            </a:fld>
            <a:endParaRPr lang="en-US"/>
          </a:p>
        </p:txBody>
      </p:sp>
    </p:spTree>
    <p:extLst>
      <p:ext uri="{BB962C8B-B14F-4D97-AF65-F5344CB8AC3E}">
        <p14:creationId xmlns:p14="http://schemas.microsoft.com/office/powerpoint/2010/main" val="776917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B82CE8-89ED-4024-821D-BF1915929CB6}" type="datetimeFigureOut">
              <a:rPr lang="en-US" smtClean="0"/>
              <a:t>8/13/2024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BBAE1F-0489-425A-86F4-4DEA70FCE110}" type="slidenum">
              <a:rPr lang="en-US" smtClean="0"/>
              <a:t>‹#›</a:t>
            </a:fld>
            <a:endParaRPr lang="en-US"/>
          </a:p>
        </p:txBody>
      </p:sp>
    </p:spTree>
    <p:extLst>
      <p:ext uri="{BB962C8B-B14F-4D97-AF65-F5344CB8AC3E}">
        <p14:creationId xmlns:p14="http://schemas.microsoft.com/office/powerpoint/2010/main" val="43608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B82CE8-89ED-4024-821D-BF1915929CB6}" type="datetimeFigureOut">
              <a:rPr lang="en-US" smtClean="0"/>
              <a:t>8/13/2024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BBAE1F-0489-425A-86F4-4DEA70FCE110}" type="slidenum">
              <a:rPr lang="en-US" smtClean="0"/>
              <a:t>‹#›</a:t>
            </a:fld>
            <a:endParaRPr lang="en-US"/>
          </a:p>
        </p:txBody>
      </p:sp>
    </p:spTree>
    <p:extLst>
      <p:ext uri="{BB962C8B-B14F-4D97-AF65-F5344CB8AC3E}">
        <p14:creationId xmlns:p14="http://schemas.microsoft.com/office/powerpoint/2010/main" val="2060089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B82CE8-89ED-4024-821D-BF1915929CB6}" type="datetimeFigureOut">
              <a:rPr lang="en-US" smtClean="0"/>
              <a:t>8/13/2024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BBAE1F-0489-425A-86F4-4DEA70FCE110}" type="slidenum">
              <a:rPr lang="en-US" smtClean="0"/>
              <a:t>‹#›</a:t>
            </a:fld>
            <a:endParaRPr lang="en-US"/>
          </a:p>
        </p:txBody>
      </p:sp>
    </p:spTree>
    <p:extLst>
      <p:ext uri="{BB962C8B-B14F-4D97-AF65-F5344CB8AC3E}">
        <p14:creationId xmlns:p14="http://schemas.microsoft.com/office/powerpoint/2010/main" val="3278172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8B82CE8-89ED-4024-821D-BF1915929CB6}" type="datetimeFigureOut">
              <a:rPr lang="en-US" smtClean="0"/>
              <a:t>8/13/2024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9BBAE1F-0489-425A-86F4-4DEA70FCE110}" type="slidenum">
              <a:rPr lang="en-US" smtClean="0"/>
              <a:t>‹#›</a:t>
            </a:fld>
            <a:endParaRPr lang="en-US"/>
          </a:p>
        </p:txBody>
      </p:sp>
    </p:spTree>
    <p:extLst>
      <p:ext uri="{BB962C8B-B14F-4D97-AF65-F5344CB8AC3E}">
        <p14:creationId xmlns:p14="http://schemas.microsoft.com/office/powerpoint/2010/main" val="28145297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britannica.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group of wine glasses on a table&#10;&#10;Description automatically generated">
            <a:extLst>
              <a:ext uri="{FF2B5EF4-FFF2-40B4-BE49-F238E27FC236}">
                <a16:creationId xmlns:a16="http://schemas.microsoft.com/office/drawing/2014/main" id="{CCA188CA-D4B6-2CE6-BC92-843E84A8D819}"/>
              </a:ext>
            </a:extLst>
          </p:cNvPr>
          <p:cNvPicPr>
            <a:picLocks noChangeAspect="1"/>
          </p:cNvPicPr>
          <p:nvPr/>
        </p:nvPicPr>
        <p:blipFill rotWithShape="1">
          <a:blip r:embed="rId2">
            <a:alphaModFix amt="50000"/>
            <a:extLst>
              <a:ext uri="{28A0092B-C50C-407E-A947-70E740481C1C}">
                <a14:useLocalDpi xmlns:a14="http://schemas.microsoft.com/office/drawing/2010/main" val="0"/>
              </a:ext>
            </a:extLst>
          </a:blip>
          <a:srcRect t="15730"/>
          <a:stretch/>
        </p:blipFill>
        <p:spPr>
          <a:xfrm>
            <a:off x="20" y="1"/>
            <a:ext cx="12191980" cy="6857999"/>
          </a:xfrm>
          <a:prstGeom prst="rect">
            <a:avLst/>
          </a:prstGeom>
        </p:spPr>
      </p:pic>
      <p:sp>
        <p:nvSpPr>
          <p:cNvPr id="2" name="Title 1">
            <a:extLst>
              <a:ext uri="{FF2B5EF4-FFF2-40B4-BE49-F238E27FC236}">
                <a16:creationId xmlns:a16="http://schemas.microsoft.com/office/drawing/2014/main" id="{F797FE0F-50D0-7FBB-CB38-79AC5DBAD1AD}"/>
              </a:ext>
            </a:extLst>
          </p:cNvPr>
          <p:cNvSpPr>
            <a:spLocks noGrp="1"/>
          </p:cNvSpPr>
          <p:nvPr>
            <p:ph type="ctrTitle"/>
          </p:nvPr>
        </p:nvSpPr>
        <p:spPr>
          <a:xfrm>
            <a:off x="1683657" y="528482"/>
            <a:ext cx="9144000" cy="2900518"/>
          </a:xfrm>
        </p:spPr>
        <p:txBody>
          <a:bodyPr>
            <a:normAutofit/>
          </a:bodyPr>
          <a:lstStyle/>
          <a:p>
            <a:r>
              <a:rPr lang="en-US" b="1" dirty="0">
                <a:solidFill>
                  <a:srgbClr val="FFFFFF"/>
                </a:solidFill>
                <a:latin typeface="Times New Roman" panose="02020603050405020304" pitchFamily="18" charset="0"/>
                <a:cs typeface="Times New Roman" panose="02020603050405020304" pitchFamily="18" charset="0"/>
              </a:rPr>
              <a:t>History Of Spanish Tapas</a:t>
            </a:r>
            <a:endParaRPr lang="en-US" dirty="0">
              <a:solidFill>
                <a:srgbClr val="FFFFFF"/>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D2CD41E9-5759-27AE-B327-EF221D01CF4B}"/>
              </a:ext>
            </a:extLst>
          </p:cNvPr>
          <p:cNvSpPr>
            <a:spLocks noGrp="1"/>
          </p:cNvSpPr>
          <p:nvPr>
            <p:ph type="subTitle" idx="1"/>
          </p:nvPr>
        </p:nvSpPr>
        <p:spPr>
          <a:xfrm>
            <a:off x="1683657" y="3565524"/>
            <a:ext cx="9144000" cy="1098395"/>
          </a:xfrm>
        </p:spPr>
        <p:txBody>
          <a:bodyPr>
            <a:normAutofit lnSpcReduction="10000"/>
          </a:bodyPr>
          <a:lstStyle/>
          <a:p>
            <a:r>
              <a:rPr lang="en-US" sz="2800" dirty="0">
                <a:solidFill>
                  <a:srgbClr val="FFFFFF"/>
                </a:solidFill>
                <a:latin typeface="Times New Roman" panose="02020603050405020304" pitchFamily="18" charset="0"/>
                <a:cs typeface="Times New Roman" panose="02020603050405020304" pitchFamily="18" charset="0"/>
              </a:rPr>
              <a:t>Presented by</a:t>
            </a:r>
          </a:p>
          <a:p>
            <a:r>
              <a:rPr lang="en-US" sz="4400" dirty="0">
                <a:solidFill>
                  <a:srgbClr val="FFFFFF"/>
                </a:solidFill>
                <a:latin typeface="Times New Roman" panose="02020603050405020304" pitchFamily="18" charset="0"/>
                <a:cs typeface="Times New Roman" panose="02020603050405020304" pitchFamily="18" charset="0"/>
              </a:rPr>
              <a:t>Marc Silver</a:t>
            </a:r>
          </a:p>
        </p:txBody>
      </p:sp>
    </p:spTree>
    <p:extLst>
      <p:ext uri="{BB962C8B-B14F-4D97-AF65-F5344CB8AC3E}">
        <p14:creationId xmlns:p14="http://schemas.microsoft.com/office/powerpoint/2010/main" val="1070005404"/>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E545F-25F4-6807-98CE-F76DC4D20DF3}"/>
              </a:ext>
            </a:extLst>
          </p:cNvPr>
          <p:cNvSpPr>
            <a:spLocks noGrp="1"/>
          </p:cNvSpPr>
          <p:nvPr>
            <p:ph type="title"/>
          </p:nvPr>
        </p:nvSpPr>
        <p:spPr>
          <a:xfrm>
            <a:off x="4354830" y="1"/>
            <a:ext cx="7837170" cy="1729648"/>
          </a:xfrm>
        </p:spPr>
        <p:txBody>
          <a:bodyPr>
            <a:normAutofit/>
          </a:bodyPr>
          <a:lstStyle/>
          <a:p>
            <a:pPr marL="0" marR="0" algn="ctr">
              <a:lnSpc>
                <a:spcPct val="107000"/>
              </a:lnSpc>
              <a:spcBef>
                <a:spcPts val="0"/>
              </a:spcBef>
              <a:spcAft>
                <a:spcPts val="800"/>
              </a:spcAf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The Sandy Wine Theory</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Content Placeholder 8">
            <a:extLst>
              <a:ext uri="{FF2B5EF4-FFF2-40B4-BE49-F238E27FC236}">
                <a16:creationId xmlns:a16="http://schemas.microsoft.com/office/drawing/2014/main" id="{3A4E223E-6944-CDFC-723A-D228AE906066}"/>
              </a:ext>
            </a:extLst>
          </p:cNvPr>
          <p:cNvSpPr>
            <a:spLocks noGrp="1"/>
          </p:cNvSpPr>
          <p:nvPr>
            <p:ph idx="1"/>
          </p:nvPr>
        </p:nvSpPr>
        <p:spPr>
          <a:xfrm>
            <a:off x="4354830" y="1586429"/>
            <a:ext cx="7837170" cy="4590534"/>
          </a:xfrm>
        </p:spPr>
        <p:txBody>
          <a:bodyPr>
            <a:normAutofit/>
          </a:bodyPr>
          <a:lstStyle/>
          <a:p>
            <a:pPr>
              <a:lnSpc>
                <a:spcPct val="100000"/>
              </a:lnSpc>
            </a:pPr>
            <a:r>
              <a:rPr lang="en-US" sz="2400" dirty="0">
                <a:latin typeface="Times New Roman" panose="02020603050405020304" pitchFamily="18" charset="0"/>
                <a:cs typeface="Times New Roman" panose="02020603050405020304" pitchFamily="18" charset="0"/>
              </a:rPr>
              <a:t>A popular and more modern explanation involves King Alfonso XIII (1886–1941). It is said that he stopped by a famous tavern in Cádiz where he ordered a glass of wine. The waiter covered the glass with a slice of sausage before offering it to the king, in order to protect the wine from the blowing beach sand, as Cádiz is a windy place. </a:t>
            </a:r>
          </a:p>
          <a:p>
            <a:pPr>
              <a:lnSpc>
                <a:spcPct val="100000"/>
              </a:lnSpc>
            </a:pPr>
            <a:r>
              <a:rPr lang="en-US" sz="2400" dirty="0">
                <a:latin typeface="Times New Roman" panose="02020603050405020304" pitchFamily="18" charset="0"/>
                <a:cs typeface="Times New Roman" panose="02020603050405020304" pitchFamily="18" charset="0"/>
              </a:rPr>
              <a:t>The king, after drinking the wine and eating the ham, ordered another wine </a:t>
            </a:r>
            <a:r>
              <a:rPr lang="en-US" sz="2400" i="1" dirty="0">
                <a:latin typeface="Times New Roman" panose="02020603050405020304" pitchFamily="18" charset="0"/>
                <a:cs typeface="Times New Roman" panose="02020603050405020304" pitchFamily="18" charset="0"/>
              </a:rPr>
              <a:t>con la tapa</a:t>
            </a:r>
            <a:r>
              <a:rPr lang="en-US" sz="2400" dirty="0">
                <a:latin typeface="Times New Roman" panose="02020603050405020304" pitchFamily="18" charset="0"/>
                <a:cs typeface="Times New Roman" panose="02020603050405020304" pitchFamily="18" charset="0"/>
              </a:rPr>
              <a:t> ("with the cover"). Several taverns in Cádiz and Seville have claimed to be the setting for that event.</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pic>
        <p:nvPicPr>
          <p:cNvPr id="4" name="Picture 3" descr="A person in a military uniform&#10;&#10;Description automatically generated">
            <a:extLst>
              <a:ext uri="{FF2B5EF4-FFF2-40B4-BE49-F238E27FC236}">
                <a16:creationId xmlns:a16="http://schemas.microsoft.com/office/drawing/2014/main" id="{BB4B400B-ACB5-1824-1062-54F0951668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354830" cy="6858000"/>
          </a:xfrm>
          <a:prstGeom prst="rect">
            <a:avLst/>
          </a:prstGeom>
        </p:spPr>
      </p:pic>
    </p:spTree>
    <p:extLst>
      <p:ext uri="{BB962C8B-B14F-4D97-AF65-F5344CB8AC3E}">
        <p14:creationId xmlns:p14="http://schemas.microsoft.com/office/powerpoint/2010/main" val="3222909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3E545F-25F4-6807-98CE-F76DC4D20DF3}"/>
              </a:ext>
            </a:extLst>
          </p:cNvPr>
          <p:cNvSpPr>
            <a:spLocks noGrp="1"/>
          </p:cNvSpPr>
          <p:nvPr>
            <p:ph type="title"/>
          </p:nvPr>
        </p:nvSpPr>
        <p:spPr>
          <a:xfrm>
            <a:off x="1911" y="0"/>
            <a:ext cx="6092565" cy="1807305"/>
          </a:xfrm>
        </p:spPr>
        <p:txBody>
          <a:bodyPr>
            <a:normAutofit/>
          </a:bodyPr>
          <a:lstStyle/>
          <a:p>
            <a:pPr marL="0" marR="0" algn="ctr">
              <a:spcBef>
                <a:spcPts val="0"/>
              </a:spcBef>
              <a:spcAft>
                <a:spcPts val="800"/>
              </a:spcAft>
            </a:pPr>
            <a:r>
              <a:rPr lang="en-US" b="1" kern="100" dirty="0">
                <a:effectLst/>
                <a:latin typeface="Times New Roman" panose="02020603050405020304" pitchFamily="18" charset="0"/>
                <a:ea typeface="Aptos" panose="020B0004020202020204" pitchFamily="34" charset="0"/>
                <a:cs typeface="Times New Roman" panose="02020603050405020304" pitchFamily="18" charset="0"/>
              </a:rPr>
              <a:t>Royal Inn</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Content Placeholder 8">
            <a:extLst>
              <a:ext uri="{FF2B5EF4-FFF2-40B4-BE49-F238E27FC236}">
                <a16:creationId xmlns:a16="http://schemas.microsoft.com/office/drawing/2014/main" id="{3A4E223E-6944-CDFC-723A-D228AE906066}"/>
              </a:ext>
            </a:extLst>
          </p:cNvPr>
          <p:cNvSpPr>
            <a:spLocks noGrp="1"/>
          </p:cNvSpPr>
          <p:nvPr>
            <p:ph idx="1"/>
          </p:nvPr>
        </p:nvSpPr>
        <p:spPr>
          <a:xfrm>
            <a:off x="356260" y="1531917"/>
            <a:ext cx="5101561" cy="4645046"/>
          </a:xfrm>
        </p:spPr>
        <p:txBody>
          <a:bodyPr>
            <a:noAutofit/>
          </a:bodyPr>
          <a:lstStyle/>
          <a:p>
            <a:r>
              <a:rPr lang="en-US" sz="2400" dirty="0">
                <a:latin typeface="Times New Roman" panose="02020603050405020304" pitchFamily="18" charset="0"/>
                <a:cs typeface="Times New Roman" panose="02020603050405020304" pitchFamily="18" charset="0"/>
              </a:rPr>
              <a:t>A variant of that story recorded in the Seville visitors' book, is that King Alfonso XIII visited an inn on the outskirts of Seville in 1930, where he tried the homemade tapas known locally as "</a:t>
            </a:r>
            <a:r>
              <a:rPr lang="en-US" sz="2400" dirty="0" err="1">
                <a:latin typeface="Times New Roman" panose="02020603050405020304" pitchFamily="18" charset="0"/>
                <a:cs typeface="Times New Roman" panose="02020603050405020304" pitchFamily="18" charset="0"/>
              </a:rPr>
              <a:t>tonteo</a:t>
            </a:r>
            <a:r>
              <a:rPr lang="en-US" sz="2400" dirty="0">
                <a:latin typeface="Times New Roman" panose="02020603050405020304" pitchFamily="18" charset="0"/>
                <a:cs typeface="Times New Roman" panose="02020603050405020304" pitchFamily="18" charset="0"/>
              </a:rPr>
              <a:t>," which included cod sticks, fried squid, "</a:t>
            </a:r>
            <a:r>
              <a:rPr lang="en-US" sz="2400" dirty="0" err="1">
                <a:latin typeface="Times New Roman" panose="02020603050405020304" pitchFamily="18" charset="0"/>
                <a:cs typeface="Times New Roman" panose="02020603050405020304" pitchFamily="18" charset="0"/>
              </a:rPr>
              <a:t>aliños</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hueva</a:t>
            </a:r>
            <a:r>
              <a:rPr lang="en-US" sz="2400" dirty="0">
                <a:latin typeface="Times New Roman" panose="02020603050405020304" pitchFamily="18" charset="0"/>
                <a:cs typeface="Times New Roman" panose="02020603050405020304" pitchFamily="18" charset="0"/>
              </a:rPr>
              <a:t>" (a roe dressing), and sausage.</a:t>
            </a:r>
          </a:p>
          <a:p>
            <a:r>
              <a:rPr lang="en-US" sz="2400" dirty="0">
                <a:latin typeface="Times New Roman" panose="02020603050405020304" pitchFamily="18" charset="0"/>
                <a:cs typeface="Times New Roman" panose="02020603050405020304" pitchFamily="18" charset="0"/>
              </a:rPr>
              <a:t>He liked the place and the  experience so much that he granted it the title of "Royal Inn."</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pic>
        <p:nvPicPr>
          <p:cNvPr id="6" name="Picture 5" descr="A bar with red chairs and a chandelier&#10;&#10;Description automatically generated">
            <a:extLst>
              <a:ext uri="{FF2B5EF4-FFF2-40B4-BE49-F238E27FC236}">
                <a16:creationId xmlns:a16="http://schemas.microsoft.com/office/drawing/2014/main" id="{CB8D8139-67B5-F8E1-04A8-32946C2014C2}"/>
              </a:ext>
            </a:extLst>
          </p:cNvPr>
          <p:cNvPicPr>
            <a:picLocks noChangeAspect="1"/>
          </p:cNvPicPr>
          <p:nvPr/>
        </p:nvPicPr>
        <p:blipFill rotWithShape="1">
          <a:blip r:embed="rId2">
            <a:extLst>
              <a:ext uri="{28A0092B-C50C-407E-A947-70E740481C1C}">
                <a14:useLocalDpi xmlns:a14="http://schemas.microsoft.com/office/drawing/2010/main" val="0"/>
              </a:ext>
            </a:extLst>
          </a:blip>
          <a:srcRect l="18639" r="32453"/>
          <a:stretch/>
        </p:blipFill>
        <p:spPr>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1137899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E545F-25F4-6807-98CE-F76DC4D20DF3}"/>
              </a:ext>
            </a:extLst>
          </p:cNvPr>
          <p:cNvSpPr>
            <a:spLocks noGrp="1"/>
          </p:cNvSpPr>
          <p:nvPr>
            <p:ph type="title"/>
          </p:nvPr>
        </p:nvSpPr>
        <p:spPr>
          <a:xfrm>
            <a:off x="0" y="365125"/>
            <a:ext cx="12192000" cy="1364523"/>
          </a:xfrm>
        </p:spPr>
        <p:txBody>
          <a:bodyPr>
            <a:noAutofit/>
          </a:bodyPr>
          <a:lstStyle/>
          <a:p>
            <a:pPr marL="0" marR="0" algn="ctr">
              <a:lnSpc>
                <a:spcPct val="107000"/>
              </a:lnSpc>
              <a:spcBef>
                <a:spcPts val="0"/>
              </a:spcBef>
              <a:spcAft>
                <a:spcPts val="800"/>
              </a:spcAf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The Drunk Farmer Theory</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Content Placeholder 8">
            <a:extLst>
              <a:ext uri="{FF2B5EF4-FFF2-40B4-BE49-F238E27FC236}">
                <a16:creationId xmlns:a16="http://schemas.microsoft.com/office/drawing/2014/main" id="{3A4E223E-6944-CDFC-723A-D228AE906066}"/>
              </a:ext>
            </a:extLst>
          </p:cNvPr>
          <p:cNvSpPr>
            <a:spLocks noGrp="1"/>
          </p:cNvSpPr>
          <p:nvPr>
            <p:ph idx="1"/>
          </p:nvPr>
        </p:nvSpPr>
        <p:spPr>
          <a:xfrm>
            <a:off x="5459660" y="1902341"/>
            <a:ext cx="6732339" cy="4590534"/>
          </a:xfrm>
        </p:spPr>
        <p:txBody>
          <a:bodyPr>
            <a:normAutofit/>
          </a:bodyPr>
          <a:lstStyle/>
          <a:p>
            <a:r>
              <a:rPr lang="en-US" sz="2600" dirty="0">
                <a:latin typeface="Times New Roman" panose="02020603050405020304" pitchFamily="18" charset="0"/>
                <a:cs typeface="Times New Roman" panose="02020603050405020304" pitchFamily="18" charset="0"/>
              </a:rPr>
              <a:t>A very simple Story is that farmers, who would drink all day, used to enjoy small meals with each drink to provide a constant level of energy for farm work and perhaps keep them from getting too drunk while working.</a:t>
            </a:r>
          </a:p>
          <a:p>
            <a:r>
              <a:rPr lang="en-US" sz="2600" dirty="0">
                <a:latin typeface="Times New Roman" panose="02020603050405020304" pitchFamily="18" charset="0"/>
                <a:cs typeface="Times New Roman" panose="02020603050405020304" pitchFamily="18" charset="0"/>
              </a:rPr>
              <a:t>While this is probably true, I don’t see that it really fits with the essence of tapas bar culture. I don’t see it as related that people simply snack and drink at the same time!</a:t>
            </a:r>
            <a:br>
              <a:rPr lang="en-US" dirty="0"/>
            </a:br>
            <a:endParaRPr lang="en-US" dirty="0"/>
          </a:p>
        </p:txBody>
      </p:sp>
      <p:pic>
        <p:nvPicPr>
          <p:cNvPr id="6" name="Picture 5" descr="A tractor stuck in a car&#10;&#10;Description automatically generated">
            <a:extLst>
              <a:ext uri="{FF2B5EF4-FFF2-40B4-BE49-F238E27FC236}">
                <a16:creationId xmlns:a16="http://schemas.microsoft.com/office/drawing/2014/main" id="{0E83DEF8-4EAB-C5E2-592B-B00253A818BA}"/>
              </a:ext>
            </a:extLst>
          </p:cNvPr>
          <p:cNvPicPr>
            <a:picLocks noChangeAspect="1"/>
          </p:cNvPicPr>
          <p:nvPr/>
        </p:nvPicPr>
        <p:blipFill rotWithShape="1">
          <a:blip r:embed="rId2">
            <a:extLst>
              <a:ext uri="{28A0092B-C50C-407E-A947-70E740481C1C}">
                <a14:useLocalDpi xmlns:a14="http://schemas.microsoft.com/office/drawing/2010/main" val="0"/>
              </a:ext>
            </a:extLst>
          </a:blip>
          <a:srcRect l="10731" r="16408"/>
          <a:stretch/>
        </p:blipFill>
        <p:spPr>
          <a:xfrm>
            <a:off x="19403" y="1729648"/>
            <a:ext cx="5350867" cy="5128352"/>
          </a:xfrm>
          <a:prstGeom prst="rect">
            <a:avLst/>
          </a:prstGeom>
        </p:spPr>
      </p:pic>
    </p:spTree>
    <p:extLst>
      <p:ext uri="{BB962C8B-B14F-4D97-AF65-F5344CB8AC3E}">
        <p14:creationId xmlns:p14="http://schemas.microsoft.com/office/powerpoint/2010/main" val="3320024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E545F-25F4-6807-98CE-F76DC4D20DF3}"/>
              </a:ext>
            </a:extLst>
          </p:cNvPr>
          <p:cNvSpPr>
            <a:spLocks noGrp="1"/>
          </p:cNvSpPr>
          <p:nvPr>
            <p:ph type="title"/>
          </p:nvPr>
        </p:nvSpPr>
        <p:spPr>
          <a:xfrm>
            <a:off x="0" y="365125"/>
            <a:ext cx="7677150" cy="1364523"/>
          </a:xfrm>
        </p:spPr>
        <p:txBody>
          <a:bodyPr>
            <a:normAutofit/>
          </a:bodyPr>
          <a:lstStyle/>
          <a:p>
            <a:pPr algn="ctr">
              <a:lnSpc>
                <a:spcPct val="107000"/>
              </a:lnSpc>
              <a:spcBef>
                <a:spcPts val="0"/>
              </a:spcBef>
              <a:spcAft>
                <a:spcPts val="800"/>
              </a:spcAft>
            </a:pPr>
            <a:r>
              <a:rPr lang="en-US" b="1" kern="1800" dirty="0">
                <a:effectLst/>
                <a:latin typeface="Times New Roman" panose="02020603050405020304" pitchFamily="18" charset="0"/>
                <a:ea typeface="Times New Roman" panose="02020603050405020304" pitchFamily="18" charset="0"/>
                <a:cs typeface="Times New Roman" panose="02020603050405020304" pitchFamily="18" charset="0"/>
              </a:rPr>
              <a:t>Tapa in Filipino Cuisine</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Content Placeholder 8">
            <a:extLst>
              <a:ext uri="{FF2B5EF4-FFF2-40B4-BE49-F238E27FC236}">
                <a16:creationId xmlns:a16="http://schemas.microsoft.com/office/drawing/2014/main" id="{3A4E223E-6944-CDFC-723A-D228AE906066}"/>
              </a:ext>
            </a:extLst>
          </p:cNvPr>
          <p:cNvSpPr>
            <a:spLocks noGrp="1"/>
          </p:cNvSpPr>
          <p:nvPr>
            <p:ph idx="1"/>
          </p:nvPr>
        </p:nvSpPr>
        <p:spPr>
          <a:xfrm>
            <a:off x="166255" y="1586429"/>
            <a:ext cx="7510895" cy="4695618"/>
          </a:xfrm>
        </p:spPr>
        <p:txBody>
          <a:bodyPr>
            <a:noAutofit/>
          </a:bodyPr>
          <a:lstStyle/>
          <a:p>
            <a:r>
              <a:rPr lang="en-US" sz="2400" dirty="0">
                <a:latin typeface="Times New Roman" panose="02020603050405020304" pitchFamily="18" charset="0"/>
                <a:cs typeface="Times New Roman" panose="02020603050405020304" pitchFamily="18" charset="0"/>
              </a:rPr>
              <a:t>The idea of</a:t>
            </a:r>
            <a:r>
              <a:rPr lang="en-US" sz="2400" b="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Tapas is not just a Spanish think. In the Philippines they also serve a similar treat. Typically, </a:t>
            </a:r>
            <a:r>
              <a:rPr lang="en-US" sz="2400" i="1" dirty="0">
                <a:latin typeface="Times New Roman" panose="02020603050405020304" pitchFamily="18" charset="0"/>
                <a:cs typeface="Times New Roman" panose="02020603050405020304" pitchFamily="18" charset="0"/>
              </a:rPr>
              <a:t>Tapa</a:t>
            </a:r>
            <a:r>
              <a:rPr lang="en-US" sz="2400" dirty="0">
                <a:latin typeface="Times New Roman" panose="02020603050405020304" pitchFamily="18" charset="0"/>
                <a:cs typeface="Times New Roman" panose="02020603050405020304" pitchFamily="18" charset="0"/>
              </a:rPr>
              <a:t> is dried or cured beef, pork, mutton, venison or horse meat, although other meat or even fish may be used. Filipinos prepare </a:t>
            </a:r>
            <a:r>
              <a:rPr lang="en-US" sz="2400" i="1" dirty="0">
                <a:latin typeface="Times New Roman" panose="02020603050405020304" pitchFamily="18" charset="0"/>
                <a:cs typeface="Times New Roman" panose="02020603050405020304" pitchFamily="18" charset="0"/>
              </a:rPr>
              <a:t>tapa</a:t>
            </a:r>
            <a:r>
              <a:rPr lang="en-US" sz="2400" dirty="0">
                <a:latin typeface="Times New Roman" panose="02020603050405020304" pitchFamily="18" charset="0"/>
                <a:cs typeface="Times New Roman" panose="02020603050405020304" pitchFamily="18" charset="0"/>
              </a:rPr>
              <a:t> by using thin slices of meat and curing these with salt and spices as a preservation method. </a:t>
            </a:r>
          </a:p>
          <a:p>
            <a:r>
              <a:rPr lang="en-US" sz="2400" i="1" dirty="0">
                <a:latin typeface="Times New Roman" panose="02020603050405020304" pitchFamily="18" charset="0"/>
                <a:cs typeface="Times New Roman" panose="02020603050405020304" pitchFamily="18" charset="0"/>
              </a:rPr>
              <a:t>Tapa</a:t>
            </a:r>
            <a:r>
              <a:rPr lang="en-US" sz="2400" dirty="0">
                <a:latin typeface="Times New Roman" panose="02020603050405020304" pitchFamily="18" charset="0"/>
                <a:cs typeface="Times New Roman" panose="02020603050405020304" pitchFamily="18" charset="0"/>
              </a:rPr>
              <a:t> is often cooked, fried or grilled. When served with fried rice and fried egg, it is known as </a:t>
            </a:r>
            <a:r>
              <a:rPr lang="en-US" sz="2400" i="1" dirty="0">
                <a:latin typeface="Times New Roman" panose="02020603050405020304" pitchFamily="18" charset="0"/>
                <a:cs typeface="Times New Roman" panose="02020603050405020304" pitchFamily="18" charset="0"/>
              </a:rPr>
              <a:t>tapsilog,</a:t>
            </a:r>
            <a:r>
              <a:rPr lang="en-US" sz="2400" dirty="0">
                <a:latin typeface="Times New Roman" panose="02020603050405020304" pitchFamily="18" charset="0"/>
                <a:cs typeface="Times New Roman" panose="02020603050405020304" pitchFamily="18" charset="0"/>
              </a:rPr>
              <a:t> a portmanteau of the Tagalog words </a:t>
            </a:r>
            <a:r>
              <a:rPr lang="en-US" sz="2400" i="1" dirty="0">
                <a:latin typeface="Times New Roman" panose="02020603050405020304" pitchFamily="18" charset="0"/>
                <a:cs typeface="Times New Roman" panose="02020603050405020304" pitchFamily="18" charset="0"/>
              </a:rPr>
              <a:t>tapa</a:t>
            </a:r>
            <a:r>
              <a:rPr lang="en-US" sz="2400"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sinangag</a:t>
            </a:r>
            <a:r>
              <a:rPr lang="en-US" sz="2400" dirty="0">
                <a:latin typeface="Times New Roman" panose="02020603050405020304" pitchFamily="18" charset="0"/>
                <a:cs typeface="Times New Roman" panose="02020603050405020304" pitchFamily="18" charset="0"/>
              </a:rPr>
              <a:t> (fried rice) and </a:t>
            </a:r>
            <a:r>
              <a:rPr lang="en-US" sz="2400" i="1" dirty="0">
                <a:latin typeface="Times New Roman" panose="02020603050405020304" pitchFamily="18" charset="0"/>
                <a:cs typeface="Times New Roman" panose="02020603050405020304" pitchFamily="18" charset="0"/>
              </a:rPr>
              <a:t>itlog</a:t>
            </a:r>
            <a:r>
              <a:rPr lang="en-US" sz="2400" dirty="0">
                <a:latin typeface="Times New Roman" panose="02020603050405020304" pitchFamily="18" charset="0"/>
                <a:cs typeface="Times New Roman" panose="02020603050405020304" pitchFamily="18" charset="0"/>
              </a:rPr>
              <a:t> (egg). It sometimes comes with atchara, pickled papaya strips, or sliced tomatoes as a side dish. Vinegar or ketchup is usually used as a condiment.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pic>
        <p:nvPicPr>
          <p:cNvPr id="4" name="Picture 3" descr="A pan of food with a fork and a bowl of soup&#10;&#10;Description automatically generated">
            <a:extLst>
              <a:ext uri="{FF2B5EF4-FFF2-40B4-BE49-F238E27FC236}">
                <a16:creationId xmlns:a16="http://schemas.microsoft.com/office/drawing/2014/main" id="{82B46F8E-D6A8-430E-4544-A0783A4F73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77150" y="0"/>
            <a:ext cx="4514850" cy="6772275"/>
          </a:xfrm>
          <a:prstGeom prst="rect">
            <a:avLst/>
          </a:prstGeom>
        </p:spPr>
      </p:pic>
    </p:spTree>
    <p:extLst>
      <p:ext uri="{BB962C8B-B14F-4D97-AF65-F5344CB8AC3E}">
        <p14:creationId xmlns:p14="http://schemas.microsoft.com/office/powerpoint/2010/main" val="3308742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E545F-25F4-6807-98CE-F76DC4D20DF3}"/>
              </a:ext>
            </a:extLst>
          </p:cNvPr>
          <p:cNvSpPr>
            <a:spLocks noGrp="1"/>
          </p:cNvSpPr>
          <p:nvPr>
            <p:ph type="title"/>
          </p:nvPr>
        </p:nvSpPr>
        <p:spPr>
          <a:xfrm>
            <a:off x="0" y="1"/>
            <a:ext cx="12192000" cy="1729648"/>
          </a:xfrm>
        </p:spPr>
        <p:txBody>
          <a:bodyPr>
            <a:normAutofit/>
          </a:bodyPr>
          <a:lstStyle/>
          <a:p>
            <a:pPr marL="0" marR="0" algn="ctr">
              <a:lnSpc>
                <a:spcPct val="107000"/>
              </a:lnSpc>
              <a:spcBef>
                <a:spcPts val="0"/>
              </a:spcBef>
              <a:spcAft>
                <a:spcPts val="800"/>
              </a:spcAft>
            </a:pPr>
            <a:r>
              <a:rPr lang="en-US" b="1" dirty="0">
                <a:latin typeface="Times New Roman" panose="02020603050405020304" pitchFamily="18" charset="0"/>
                <a:cs typeface="Times New Roman" panose="02020603050405020304" pitchFamily="18" charset="0"/>
              </a:rPr>
              <a:t>Original Tapas</a:t>
            </a:r>
            <a:endParaRPr lang="en-US"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9" name="Content Placeholder 8">
            <a:extLst>
              <a:ext uri="{FF2B5EF4-FFF2-40B4-BE49-F238E27FC236}">
                <a16:creationId xmlns:a16="http://schemas.microsoft.com/office/drawing/2014/main" id="{3A4E223E-6944-CDFC-723A-D228AE906066}"/>
              </a:ext>
            </a:extLst>
          </p:cNvPr>
          <p:cNvSpPr>
            <a:spLocks noGrp="1"/>
          </p:cNvSpPr>
          <p:nvPr>
            <p:ph idx="1"/>
          </p:nvPr>
        </p:nvSpPr>
        <p:spPr>
          <a:xfrm>
            <a:off x="308472" y="1586429"/>
            <a:ext cx="6096000" cy="4906446"/>
          </a:xfrm>
        </p:spPr>
        <p:txBody>
          <a:bodyPr>
            <a:normAutofit/>
          </a:bodyPr>
          <a:lstStyle/>
          <a:p>
            <a:pPr marL="0" indent="0">
              <a:buNone/>
            </a:pPr>
            <a:r>
              <a:rPr lang="en-US" b="1" dirty="0"/>
              <a:t>The oldest/original Tapas dishes that started the tapas tradition are believed to be:</a:t>
            </a:r>
            <a:endParaRPr lang="en-US" dirty="0"/>
          </a:p>
          <a:p>
            <a:pPr lvl="0"/>
            <a:r>
              <a:rPr lang="en-US" dirty="0"/>
              <a:t>Jamon Iberico / Serrano – Cured Spanish Ham</a:t>
            </a:r>
          </a:p>
          <a:p>
            <a:pPr lvl="0"/>
            <a:r>
              <a:rPr lang="en-US" dirty="0"/>
              <a:t>Cheese</a:t>
            </a:r>
          </a:p>
          <a:p>
            <a:pPr lvl="0"/>
            <a:r>
              <a:rPr lang="en-US" dirty="0"/>
              <a:t>Bread</a:t>
            </a:r>
          </a:p>
          <a:p>
            <a:pPr lvl="0"/>
            <a:r>
              <a:rPr lang="en-US" dirty="0"/>
              <a:t>Aceitunas (Olives)</a:t>
            </a:r>
          </a:p>
        </p:txBody>
      </p:sp>
      <p:pic>
        <p:nvPicPr>
          <p:cNvPr id="4" name="Picture 3" descr="A piece of meat on a stand&#10;&#10;Description automatically generated">
            <a:extLst>
              <a:ext uri="{FF2B5EF4-FFF2-40B4-BE49-F238E27FC236}">
                <a16:creationId xmlns:a16="http://schemas.microsoft.com/office/drawing/2014/main" id="{89DBB229-B83E-283F-14FA-17F0B04E61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64129" y="1502229"/>
            <a:ext cx="5479055" cy="5355771"/>
          </a:xfrm>
          <a:prstGeom prst="rect">
            <a:avLst/>
          </a:prstGeom>
        </p:spPr>
      </p:pic>
    </p:spTree>
    <p:extLst>
      <p:ext uri="{BB962C8B-B14F-4D97-AF65-F5344CB8AC3E}">
        <p14:creationId xmlns:p14="http://schemas.microsoft.com/office/powerpoint/2010/main" val="2798554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E545F-25F4-6807-98CE-F76DC4D20DF3}"/>
              </a:ext>
            </a:extLst>
          </p:cNvPr>
          <p:cNvSpPr>
            <a:spLocks noGrp="1"/>
          </p:cNvSpPr>
          <p:nvPr>
            <p:ph type="title"/>
          </p:nvPr>
        </p:nvSpPr>
        <p:spPr>
          <a:xfrm>
            <a:off x="0" y="1"/>
            <a:ext cx="12192000" cy="1291770"/>
          </a:xfrm>
        </p:spPr>
        <p:txBody>
          <a:bodyPr>
            <a:normAutofit/>
          </a:bodyPr>
          <a:lstStyle/>
          <a:p>
            <a:pPr marL="0" marR="0" algn="ctr">
              <a:lnSpc>
                <a:spcPct val="107000"/>
              </a:lnSpc>
              <a:spcBef>
                <a:spcPts val="0"/>
              </a:spcBef>
              <a:spcAft>
                <a:spcPts val="800"/>
              </a:spcAft>
            </a:pPr>
            <a:r>
              <a:rPr lang="en-US" b="1" dirty="0">
                <a:latin typeface="Times New Roman" panose="02020603050405020304" pitchFamily="18" charset="0"/>
                <a:cs typeface="Times New Roman" panose="02020603050405020304" pitchFamily="18" charset="0"/>
              </a:rPr>
              <a:t>Modern Spanish Tapas</a:t>
            </a:r>
            <a:endParaRPr lang="en-US"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9" name="Content Placeholder 8">
            <a:extLst>
              <a:ext uri="{FF2B5EF4-FFF2-40B4-BE49-F238E27FC236}">
                <a16:creationId xmlns:a16="http://schemas.microsoft.com/office/drawing/2014/main" id="{3A4E223E-6944-CDFC-723A-D228AE906066}"/>
              </a:ext>
            </a:extLst>
          </p:cNvPr>
          <p:cNvSpPr>
            <a:spLocks noGrp="1"/>
          </p:cNvSpPr>
          <p:nvPr>
            <p:ph idx="1"/>
          </p:nvPr>
        </p:nvSpPr>
        <p:spPr>
          <a:xfrm>
            <a:off x="0" y="1291771"/>
            <a:ext cx="12192000" cy="5566228"/>
          </a:xfrm>
        </p:spPr>
        <p:txBody>
          <a:bodyPr>
            <a:normAutofit fontScale="70000" lnSpcReduction="20000"/>
          </a:bodyPr>
          <a:lstStyle/>
          <a:p>
            <a:pPr marL="0" indent="0">
              <a:buNone/>
            </a:pPr>
            <a:r>
              <a:rPr lang="en-US" sz="3100" b="1" dirty="0"/>
              <a:t>Modern Traditional Spanish Tapas Dishes you’ll find on a lot of menus across Spain:</a:t>
            </a:r>
            <a:endParaRPr lang="en-US" sz="3100" dirty="0"/>
          </a:p>
          <a:p>
            <a:pPr lvl="0"/>
            <a:r>
              <a:rPr lang="en-US" sz="3100" dirty="0"/>
              <a:t>Tortilla de patatas – the Spanish omelet.</a:t>
            </a:r>
          </a:p>
          <a:p>
            <a:pPr lvl="0"/>
            <a:r>
              <a:rPr lang="en-US" sz="3100" dirty="0"/>
              <a:t>Boquerones – White anchovies served in vinegar (boquerones en vinagre) or deep fried</a:t>
            </a:r>
          </a:p>
          <a:p>
            <a:pPr lvl="0"/>
            <a:r>
              <a:rPr lang="en-US" sz="3100" dirty="0"/>
              <a:t>Gambas al Ajillo – prawns flash fried in lots of garlic laced olive oil</a:t>
            </a:r>
          </a:p>
          <a:p>
            <a:pPr lvl="0"/>
            <a:r>
              <a:rPr lang="en-US" sz="3100" dirty="0"/>
              <a:t>Calamares Fritos – Fried calamari rings</a:t>
            </a:r>
          </a:p>
          <a:p>
            <a:pPr lvl="0"/>
            <a:r>
              <a:rPr lang="en-US" sz="3100" dirty="0"/>
              <a:t>Albondigas – Meatballs in sauce. Though the dish likely existed before tapas did, it became a taps favorite in small portions.</a:t>
            </a:r>
          </a:p>
          <a:p>
            <a:pPr lvl="0"/>
            <a:r>
              <a:rPr lang="en-US" sz="3100" dirty="0"/>
              <a:t>Patatas bravas – Chunky fried potatoes with a spicy </a:t>
            </a:r>
            <a:br>
              <a:rPr lang="en-US" sz="3100" dirty="0"/>
            </a:br>
            <a:r>
              <a:rPr lang="en-US" sz="3100" dirty="0"/>
              <a:t>sauce</a:t>
            </a:r>
          </a:p>
          <a:p>
            <a:pPr lvl="0"/>
            <a:r>
              <a:rPr lang="en-US" sz="3100" dirty="0"/>
              <a:t>Croquetas – Spanish croquettes</a:t>
            </a:r>
          </a:p>
          <a:p>
            <a:pPr lvl="0"/>
            <a:r>
              <a:rPr lang="en-US" sz="3100" dirty="0"/>
              <a:t>Pimientos de Padrón – deep fried little spicy peppers</a:t>
            </a:r>
          </a:p>
          <a:p>
            <a:pPr lvl="0"/>
            <a:r>
              <a:rPr lang="en-US" sz="3100" dirty="0"/>
              <a:t>Pulpo a la gallega – Galician style boiled octopus with </a:t>
            </a:r>
            <a:br>
              <a:rPr lang="en-US" sz="3100" dirty="0"/>
            </a:br>
            <a:r>
              <a:rPr lang="en-US" sz="3100" dirty="0"/>
              <a:t>potatoes and paprika</a:t>
            </a:r>
          </a:p>
          <a:p>
            <a:pPr lvl="0"/>
            <a:r>
              <a:rPr lang="en-US" sz="3100" dirty="0"/>
              <a:t>Solomillo al whiskey – Pork or beef medallions cooked </a:t>
            </a:r>
            <a:br>
              <a:rPr lang="en-US" sz="3100" dirty="0"/>
            </a:br>
            <a:r>
              <a:rPr lang="en-US" sz="3100" dirty="0"/>
              <a:t>in a boozy sauce</a:t>
            </a:r>
          </a:p>
          <a:p>
            <a:pPr lvl="0"/>
            <a:r>
              <a:rPr lang="en-US" sz="3100" dirty="0"/>
              <a:t>Tortillitas de camarones – prawn cake fritters</a:t>
            </a:r>
          </a:p>
          <a:p>
            <a:pPr lvl="0"/>
            <a:endParaRPr lang="en-US" dirty="0"/>
          </a:p>
        </p:txBody>
      </p:sp>
      <p:pic>
        <p:nvPicPr>
          <p:cNvPr id="4" name="Picture 3" descr="A plate of food on a wood surface&#10;&#10;Description automatically generated">
            <a:extLst>
              <a:ext uri="{FF2B5EF4-FFF2-40B4-BE49-F238E27FC236}">
                <a16:creationId xmlns:a16="http://schemas.microsoft.com/office/drawing/2014/main" id="{7BFB7E30-8876-ABFC-1AF0-68AAB12586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82691" y="3418098"/>
            <a:ext cx="5209309" cy="3439902"/>
          </a:xfrm>
          <a:prstGeom prst="rect">
            <a:avLst/>
          </a:prstGeom>
        </p:spPr>
      </p:pic>
    </p:spTree>
    <p:extLst>
      <p:ext uri="{BB962C8B-B14F-4D97-AF65-F5344CB8AC3E}">
        <p14:creationId xmlns:p14="http://schemas.microsoft.com/office/powerpoint/2010/main" val="19080493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B8CCE-350A-6BB6-EA31-29A5C84E4239}"/>
              </a:ext>
            </a:extLst>
          </p:cNvPr>
          <p:cNvSpPr>
            <a:spLocks noGrp="1"/>
          </p:cNvSpPr>
          <p:nvPr>
            <p:ph type="title"/>
          </p:nvPr>
        </p:nvSpPr>
        <p:spPr>
          <a:xfrm>
            <a:off x="0" y="790221"/>
            <a:ext cx="12191979" cy="880533"/>
          </a:xfrm>
        </p:spPr>
        <p:txBody>
          <a:bodyPr anchor="t">
            <a:normAutofit/>
          </a:bodyPr>
          <a:lstStyle/>
          <a:p>
            <a:pPr marL="0" marR="0" algn="ctr"/>
            <a:r>
              <a:rPr lang="en-US" b="1" dirty="0">
                <a:effectLst/>
                <a:latin typeface="Times New Roman" panose="02020603050405020304" pitchFamily="18" charset="0"/>
                <a:ea typeface="Times New Roman" panose="02020603050405020304" pitchFamily="18" charset="0"/>
              </a:rPr>
              <a:t>World Tapas Day</a:t>
            </a:r>
            <a:endParaRPr lang="en-US" dirty="0">
              <a:effectLst/>
              <a:latin typeface="Times New Roman" panose="02020603050405020304" pitchFamily="18" charset="0"/>
              <a:ea typeface="Times New Roman" panose="02020603050405020304" pitchFamily="18" charset="0"/>
            </a:endParaRPr>
          </a:p>
        </p:txBody>
      </p:sp>
      <p:sp>
        <p:nvSpPr>
          <p:cNvPr id="3" name="Content Placeholder 2">
            <a:extLst>
              <a:ext uri="{FF2B5EF4-FFF2-40B4-BE49-F238E27FC236}">
                <a16:creationId xmlns:a16="http://schemas.microsoft.com/office/drawing/2014/main" id="{2800DBC8-7BC7-EA18-ACBB-86B4CC4CBDBF}"/>
              </a:ext>
            </a:extLst>
          </p:cNvPr>
          <p:cNvSpPr>
            <a:spLocks noGrp="1"/>
          </p:cNvSpPr>
          <p:nvPr>
            <p:ph idx="1"/>
          </p:nvPr>
        </p:nvSpPr>
        <p:spPr>
          <a:xfrm>
            <a:off x="166255" y="2020710"/>
            <a:ext cx="4465122" cy="4837290"/>
          </a:xfrm>
        </p:spPr>
        <p:txBody>
          <a:bodyPr>
            <a:normAutofit/>
          </a:bodyPr>
          <a:lstStyle/>
          <a:p>
            <a:pPr marL="0" marR="0"/>
            <a:r>
              <a:rPr lang="en-US" sz="3600" dirty="0">
                <a:effectLst/>
                <a:latin typeface="Times New Roman" panose="02020603050405020304" pitchFamily="18" charset="0"/>
                <a:ea typeface="Times New Roman" panose="02020603050405020304" pitchFamily="18" charset="0"/>
              </a:rPr>
              <a:t>World Tapas Day is observed annually on the third Thursday of June, and this year will be celebrated by fans of tapas on June 20, 2024. </a:t>
            </a:r>
          </a:p>
          <a:p>
            <a:endParaRPr lang="en-US" sz="1800" dirty="0"/>
          </a:p>
        </p:txBody>
      </p:sp>
      <p:pic>
        <p:nvPicPr>
          <p:cNvPr id="5" name="Picture 4" descr="A group of plates of food&#10;&#10;Description automatically generated">
            <a:extLst>
              <a:ext uri="{FF2B5EF4-FFF2-40B4-BE49-F238E27FC236}">
                <a16:creationId xmlns:a16="http://schemas.microsoft.com/office/drawing/2014/main" id="{6514AFF5-F5F1-88F4-FFAD-B5B8A18286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35285" y="1886857"/>
            <a:ext cx="7456715" cy="4971143"/>
          </a:xfrm>
          <a:prstGeom prst="rect">
            <a:avLst/>
          </a:prstGeom>
        </p:spPr>
      </p:pic>
    </p:spTree>
    <p:extLst>
      <p:ext uri="{BB962C8B-B14F-4D97-AF65-F5344CB8AC3E}">
        <p14:creationId xmlns:p14="http://schemas.microsoft.com/office/powerpoint/2010/main" val="33698246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B8CCE-350A-6BB6-EA31-29A5C84E4239}"/>
              </a:ext>
            </a:extLst>
          </p:cNvPr>
          <p:cNvSpPr>
            <a:spLocks noGrp="1"/>
          </p:cNvSpPr>
          <p:nvPr>
            <p:ph type="title"/>
          </p:nvPr>
        </p:nvSpPr>
        <p:spPr>
          <a:xfrm>
            <a:off x="0" y="790221"/>
            <a:ext cx="12191979" cy="880533"/>
          </a:xfrm>
        </p:spPr>
        <p:txBody>
          <a:bodyPr anchor="t">
            <a:normAutofit/>
          </a:bodyPr>
          <a:lstStyle/>
          <a:p>
            <a:pPr algn="ctr"/>
            <a:r>
              <a:rPr lang="en-US" b="1" dirty="0">
                <a:latin typeface="Times New Roman" panose="02020603050405020304" pitchFamily="18" charset="0"/>
                <a:cs typeface="Times New Roman" panose="02020603050405020304" pitchFamily="18" charset="0"/>
              </a:rPr>
              <a:t>Thankyou for Coming!</a:t>
            </a:r>
          </a:p>
        </p:txBody>
      </p:sp>
      <p:sp>
        <p:nvSpPr>
          <p:cNvPr id="3" name="Content Placeholder 2">
            <a:extLst>
              <a:ext uri="{FF2B5EF4-FFF2-40B4-BE49-F238E27FC236}">
                <a16:creationId xmlns:a16="http://schemas.microsoft.com/office/drawing/2014/main" id="{2800DBC8-7BC7-EA18-ACBB-86B4CC4CBDBF}"/>
              </a:ext>
            </a:extLst>
          </p:cNvPr>
          <p:cNvSpPr>
            <a:spLocks noGrp="1"/>
          </p:cNvSpPr>
          <p:nvPr>
            <p:ph idx="1"/>
          </p:nvPr>
        </p:nvSpPr>
        <p:spPr>
          <a:xfrm>
            <a:off x="0" y="2020710"/>
            <a:ext cx="12192000" cy="4837290"/>
          </a:xfrm>
        </p:spPr>
        <p:txBody>
          <a:bodyPr>
            <a:normAutofit/>
          </a:bodyPr>
          <a:lstStyle/>
          <a:p>
            <a:pPr marL="414921" indent="-414921" algn="ctr">
              <a:lnSpc>
                <a:spcPct val="92000"/>
              </a:lnSpc>
              <a:spcBef>
                <a:spcPts val="984"/>
              </a:spcBef>
              <a:spcAft>
                <a:spcPts val="13"/>
              </a:spcAft>
              <a:buNone/>
              <a:tabLst>
                <a:tab pos="414921" algn="l"/>
                <a:tab pos="967859" algn="l"/>
                <a:tab pos="1520796" algn="l"/>
                <a:tab pos="2073733" algn="l"/>
                <a:tab pos="2626672" algn="l"/>
                <a:tab pos="3179609" algn="l"/>
                <a:tab pos="3732546" algn="l"/>
                <a:tab pos="4285485" algn="l"/>
                <a:tab pos="4838422" algn="l"/>
                <a:tab pos="5391360" algn="l"/>
                <a:tab pos="5944298" algn="l"/>
                <a:tab pos="6497235" algn="l"/>
                <a:tab pos="7050172" algn="l"/>
                <a:tab pos="7603111" algn="l"/>
                <a:tab pos="8156047" algn="l"/>
                <a:tab pos="8708986" algn="l"/>
                <a:tab pos="9261924" algn="l"/>
                <a:tab pos="9814862" algn="l"/>
                <a:tab pos="10367799" algn="l"/>
                <a:tab pos="10920737" algn="l"/>
                <a:tab pos="11473675" algn="l"/>
                <a:tab pos="12026612" algn="l"/>
                <a:tab pos="12579550" algn="l"/>
                <a:tab pos="13132488" algn="l"/>
              </a:tabLst>
            </a:pPr>
            <a:r>
              <a:rPr lang="en-US" sz="3600" b="1" dirty="0">
                <a:latin typeface="Times New Roman" panose="02020603050405020304" pitchFamily="18" charset="0"/>
                <a:cs typeface="Times New Roman" panose="02020603050405020304" pitchFamily="18" charset="0"/>
              </a:rPr>
              <a:t>I hope you enjoyed my talk!</a:t>
            </a:r>
          </a:p>
          <a:p>
            <a:pPr marL="414921" indent="-414921" algn="ctr">
              <a:lnSpc>
                <a:spcPct val="92000"/>
              </a:lnSpc>
              <a:spcBef>
                <a:spcPts val="984"/>
              </a:spcBef>
              <a:spcAft>
                <a:spcPts val="13"/>
              </a:spcAft>
              <a:buNone/>
              <a:tabLst>
                <a:tab pos="414921" algn="l"/>
                <a:tab pos="967859" algn="l"/>
                <a:tab pos="1520796" algn="l"/>
                <a:tab pos="2073733" algn="l"/>
                <a:tab pos="2626672" algn="l"/>
                <a:tab pos="3179609" algn="l"/>
                <a:tab pos="3732546" algn="l"/>
                <a:tab pos="4285485" algn="l"/>
                <a:tab pos="4838422" algn="l"/>
                <a:tab pos="5391360" algn="l"/>
                <a:tab pos="5944298" algn="l"/>
                <a:tab pos="6497235" algn="l"/>
                <a:tab pos="7050172" algn="l"/>
                <a:tab pos="7603111" algn="l"/>
                <a:tab pos="8156047" algn="l"/>
                <a:tab pos="8708986" algn="l"/>
                <a:tab pos="9261924" algn="l"/>
                <a:tab pos="9814862" algn="l"/>
                <a:tab pos="10367799" algn="l"/>
                <a:tab pos="10920737" algn="l"/>
                <a:tab pos="11473675" algn="l"/>
                <a:tab pos="12026612" algn="l"/>
                <a:tab pos="12579550" algn="l"/>
                <a:tab pos="13132488" algn="l"/>
              </a:tabLst>
            </a:pPr>
            <a:endParaRPr lang="en-US" sz="3600" dirty="0">
              <a:latin typeface="Times New Roman" panose="02020603050405020304" pitchFamily="18" charset="0"/>
              <a:cs typeface="Times New Roman" panose="02020603050405020304" pitchFamily="18" charset="0"/>
            </a:endParaRPr>
          </a:p>
          <a:p>
            <a:pPr marL="414921" indent="-414921" algn="ctr">
              <a:lnSpc>
                <a:spcPct val="92000"/>
              </a:lnSpc>
              <a:spcBef>
                <a:spcPts val="984"/>
              </a:spcBef>
              <a:spcAft>
                <a:spcPts val="13"/>
              </a:spcAft>
              <a:buNone/>
              <a:tabLst>
                <a:tab pos="414921" algn="l"/>
                <a:tab pos="967859" algn="l"/>
                <a:tab pos="1520796" algn="l"/>
                <a:tab pos="2073733" algn="l"/>
                <a:tab pos="2626672" algn="l"/>
                <a:tab pos="3179609" algn="l"/>
                <a:tab pos="3732546" algn="l"/>
                <a:tab pos="4285485" algn="l"/>
                <a:tab pos="4838422" algn="l"/>
                <a:tab pos="5391360" algn="l"/>
                <a:tab pos="5944298" algn="l"/>
                <a:tab pos="6497235" algn="l"/>
                <a:tab pos="7050172" algn="l"/>
                <a:tab pos="7603111" algn="l"/>
                <a:tab pos="8156047" algn="l"/>
                <a:tab pos="8708986" algn="l"/>
                <a:tab pos="9261924" algn="l"/>
                <a:tab pos="9814862" algn="l"/>
                <a:tab pos="10367799" algn="l"/>
                <a:tab pos="10920737" algn="l"/>
                <a:tab pos="11473675" algn="l"/>
                <a:tab pos="12026612" algn="l"/>
                <a:tab pos="12579550" algn="l"/>
                <a:tab pos="13132488" algn="l"/>
              </a:tabLst>
            </a:pPr>
            <a:r>
              <a:rPr lang="en-US" sz="3600" dirty="0">
                <a:latin typeface="Times New Roman" panose="02020603050405020304" pitchFamily="18" charset="0"/>
                <a:cs typeface="Times New Roman" panose="02020603050405020304" pitchFamily="18" charset="0"/>
              </a:rPr>
              <a:t>If you have any more questions, please ask.</a:t>
            </a:r>
          </a:p>
          <a:p>
            <a:pPr marL="414921" indent="-414921" algn="ctr">
              <a:lnSpc>
                <a:spcPct val="92000"/>
              </a:lnSpc>
              <a:spcBef>
                <a:spcPts val="984"/>
              </a:spcBef>
              <a:spcAft>
                <a:spcPts val="13"/>
              </a:spcAft>
              <a:buNone/>
              <a:tabLst>
                <a:tab pos="414921" algn="l"/>
                <a:tab pos="967859" algn="l"/>
                <a:tab pos="1520796" algn="l"/>
                <a:tab pos="2073733" algn="l"/>
                <a:tab pos="2626672" algn="l"/>
                <a:tab pos="3179609" algn="l"/>
                <a:tab pos="3732546" algn="l"/>
                <a:tab pos="4285485" algn="l"/>
                <a:tab pos="4838422" algn="l"/>
                <a:tab pos="5391360" algn="l"/>
                <a:tab pos="5944298" algn="l"/>
                <a:tab pos="6497235" algn="l"/>
                <a:tab pos="7050172" algn="l"/>
                <a:tab pos="7603111" algn="l"/>
                <a:tab pos="8156047" algn="l"/>
                <a:tab pos="8708986" algn="l"/>
                <a:tab pos="9261924" algn="l"/>
                <a:tab pos="9814862" algn="l"/>
                <a:tab pos="10367799" algn="l"/>
                <a:tab pos="10920737" algn="l"/>
                <a:tab pos="11473675" algn="l"/>
                <a:tab pos="12026612" algn="l"/>
                <a:tab pos="12579550" algn="l"/>
                <a:tab pos="13132488" algn="l"/>
              </a:tabLst>
            </a:pPr>
            <a:r>
              <a:rPr lang="en-US" sz="3600" dirty="0">
                <a:latin typeface="Times New Roman" panose="02020603050405020304" pitchFamily="18" charset="0"/>
                <a:cs typeface="Times New Roman" panose="02020603050405020304" pitchFamily="18" charset="0"/>
              </a:rPr>
              <a:t>I will do my best to answer them for you.</a:t>
            </a:r>
          </a:p>
          <a:p>
            <a:pPr marL="414921" indent="-414921" algn="ctr">
              <a:lnSpc>
                <a:spcPct val="92000"/>
              </a:lnSpc>
              <a:spcBef>
                <a:spcPts val="984"/>
              </a:spcBef>
              <a:spcAft>
                <a:spcPts val="13"/>
              </a:spcAft>
              <a:buNone/>
              <a:tabLst>
                <a:tab pos="414921" algn="l"/>
                <a:tab pos="967859" algn="l"/>
                <a:tab pos="1520796" algn="l"/>
                <a:tab pos="2073733" algn="l"/>
                <a:tab pos="2626672" algn="l"/>
                <a:tab pos="3179609" algn="l"/>
                <a:tab pos="3732546" algn="l"/>
                <a:tab pos="4285485" algn="l"/>
                <a:tab pos="4838422" algn="l"/>
                <a:tab pos="5391360" algn="l"/>
                <a:tab pos="5944298" algn="l"/>
                <a:tab pos="6497235" algn="l"/>
                <a:tab pos="7050172" algn="l"/>
                <a:tab pos="7603111" algn="l"/>
                <a:tab pos="8156047" algn="l"/>
                <a:tab pos="8708986" algn="l"/>
                <a:tab pos="9261924" algn="l"/>
                <a:tab pos="9814862" algn="l"/>
                <a:tab pos="10367799" algn="l"/>
                <a:tab pos="10920737" algn="l"/>
                <a:tab pos="11473675" algn="l"/>
                <a:tab pos="12026612" algn="l"/>
                <a:tab pos="12579550" algn="l"/>
                <a:tab pos="13132488" algn="l"/>
              </a:tabLst>
            </a:pPr>
            <a:r>
              <a:rPr lang="en-US" sz="3200" dirty="0">
                <a:latin typeface="Times New Roman" panose="02020603050405020304" pitchFamily="18" charset="0"/>
                <a:cs typeface="Times New Roman" panose="02020603050405020304" pitchFamily="18" charset="0"/>
              </a:rPr>
              <a:t>I can be reached by e-mail at </a:t>
            </a:r>
          </a:p>
          <a:p>
            <a:pPr marL="414921" indent="-414921" algn="ctr">
              <a:lnSpc>
                <a:spcPct val="92000"/>
              </a:lnSpc>
              <a:spcBef>
                <a:spcPts val="984"/>
              </a:spcBef>
              <a:spcAft>
                <a:spcPts val="13"/>
              </a:spcAft>
              <a:buNone/>
              <a:tabLst>
                <a:tab pos="414921" algn="l"/>
                <a:tab pos="967859" algn="l"/>
                <a:tab pos="1520796" algn="l"/>
                <a:tab pos="2073733" algn="l"/>
                <a:tab pos="2626672" algn="l"/>
                <a:tab pos="3179609" algn="l"/>
                <a:tab pos="3732546" algn="l"/>
                <a:tab pos="4285485" algn="l"/>
                <a:tab pos="4838422" algn="l"/>
                <a:tab pos="5391360" algn="l"/>
                <a:tab pos="5944298" algn="l"/>
                <a:tab pos="6497235" algn="l"/>
                <a:tab pos="7050172" algn="l"/>
                <a:tab pos="7603111" algn="l"/>
                <a:tab pos="8156047" algn="l"/>
                <a:tab pos="8708986" algn="l"/>
                <a:tab pos="9261924" algn="l"/>
                <a:tab pos="9814862" algn="l"/>
                <a:tab pos="10367799" algn="l"/>
                <a:tab pos="10920737" algn="l"/>
                <a:tab pos="11473675" algn="l"/>
                <a:tab pos="12026612" algn="l"/>
                <a:tab pos="12579550" algn="l"/>
                <a:tab pos="13132488" algn="l"/>
              </a:tabLst>
            </a:pPr>
            <a:r>
              <a:rPr lang="en-US" sz="3200" dirty="0">
                <a:latin typeface="Times New Roman" panose="02020603050405020304" pitchFamily="18" charset="0"/>
                <a:cs typeface="Times New Roman" panose="02020603050405020304" pitchFamily="18" charset="0"/>
              </a:rPr>
              <a:t>marcs@sonic.net</a:t>
            </a:r>
          </a:p>
          <a:p>
            <a:endParaRPr lang="en-US" sz="1800" dirty="0"/>
          </a:p>
        </p:txBody>
      </p:sp>
    </p:spTree>
    <p:extLst>
      <p:ext uri="{BB962C8B-B14F-4D97-AF65-F5344CB8AC3E}">
        <p14:creationId xmlns:p14="http://schemas.microsoft.com/office/powerpoint/2010/main" val="24264905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8AFD3-DED2-253A-2B41-2FA10F393C6C}"/>
              </a:ext>
            </a:extLst>
          </p:cNvPr>
          <p:cNvSpPr>
            <a:spLocks noGrp="1"/>
          </p:cNvSpPr>
          <p:nvPr>
            <p:ph type="ctrTitle"/>
          </p:nvPr>
        </p:nvSpPr>
        <p:spPr>
          <a:xfrm>
            <a:off x="1524641" y="1123162"/>
            <a:ext cx="9142720" cy="1384271"/>
          </a:xfrm>
        </p:spPr>
        <p:txBody>
          <a:bodyPr anchor="ctr"/>
          <a:lstStyle/>
          <a:p>
            <a:r>
              <a:rPr lang="en-US" b="1" dirty="0">
                <a:latin typeface="Times New Roman" panose="02020603050405020304" pitchFamily="18" charset="0"/>
                <a:cs typeface="Times New Roman" panose="02020603050405020304" pitchFamily="18" charset="0"/>
              </a:rPr>
              <a:t>Acknowledgement</a:t>
            </a:r>
          </a:p>
        </p:txBody>
      </p:sp>
      <p:sp>
        <p:nvSpPr>
          <p:cNvPr id="3" name="Subtitle 2">
            <a:extLst>
              <a:ext uri="{FF2B5EF4-FFF2-40B4-BE49-F238E27FC236}">
                <a16:creationId xmlns:a16="http://schemas.microsoft.com/office/drawing/2014/main" id="{450139B4-3E62-3A5B-3618-B30935CD254A}"/>
              </a:ext>
            </a:extLst>
          </p:cNvPr>
          <p:cNvSpPr>
            <a:spLocks noGrp="1"/>
          </p:cNvSpPr>
          <p:nvPr>
            <p:ph type="subTitle" idx="1"/>
          </p:nvPr>
        </p:nvSpPr>
        <p:spPr>
          <a:xfrm>
            <a:off x="215" y="2514600"/>
            <a:ext cx="12191573" cy="4343281"/>
          </a:xfrm>
        </p:spPr>
        <p:txBody>
          <a:bodyPr>
            <a:normAutofit/>
          </a:bodyPr>
          <a:lstStyle/>
          <a:p>
            <a:r>
              <a:rPr lang="en-US" sz="3600" dirty="0">
                <a:latin typeface="Times New Roman" panose="02020603050405020304" pitchFamily="18" charset="0"/>
                <a:cs typeface="Times New Roman" panose="02020603050405020304" pitchFamily="18" charset="0"/>
              </a:rPr>
              <a:t>My seminars are the result of many years of travel experience </a:t>
            </a: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combined with many hours of research over the internet.</a:t>
            </a:r>
          </a:p>
          <a:p>
            <a:r>
              <a:rPr lang="en-US" sz="3600" dirty="0">
                <a:latin typeface="Times New Roman" panose="02020603050405020304" pitchFamily="18" charset="0"/>
                <a:cs typeface="Times New Roman" panose="02020603050405020304" pitchFamily="18" charset="0"/>
              </a:rPr>
              <a:t>I would like to acknowledge the many sources I have accessed.</a:t>
            </a:r>
          </a:p>
          <a:p>
            <a:r>
              <a:rPr lang="en-US" sz="3600" dirty="0">
                <a:latin typeface="Times New Roman" panose="02020603050405020304" pitchFamily="18" charset="0"/>
                <a:cs typeface="Times New Roman" panose="02020603050405020304" pitchFamily="18" charset="0"/>
              </a:rPr>
              <a:t>These include: Wikipedia.com, B</a:t>
            </a:r>
            <a:r>
              <a:rPr lang="en-US" altLang="en-US" sz="3600" dirty="0">
                <a:latin typeface="Times New Roman" panose="02020603050405020304" pitchFamily="18" charset="0"/>
                <a:cs typeface="Times New Roman" panose="02020603050405020304" pitchFamily="18" charset="0"/>
              </a:rPr>
              <a:t>ritannica.com, and the </a:t>
            </a:r>
            <a:br>
              <a:rPr lang="en-US" altLang="en-US" sz="36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various Museum, Park and Government websites</a:t>
            </a:r>
            <a:r>
              <a:rPr lang="en-US" altLang="en-US" sz="3600" dirty="0">
                <a:solidFill>
                  <a:srgbClr val="202124"/>
                </a:solidFill>
                <a:latin typeface="Times New Roman" panose="02020603050405020304" pitchFamily="18" charset="0"/>
                <a:cs typeface="Times New Roman" panose="02020603050405020304" pitchFamily="18" charset="0"/>
              </a:rPr>
              <a:t>.</a:t>
            </a:r>
            <a:br>
              <a:rPr lang="en-US" altLang="en-US" sz="3600" dirty="0">
                <a:solidFill>
                  <a:srgbClr val="202124"/>
                </a:solidFill>
                <a:latin typeface="Times New Roman" panose="02020603050405020304" pitchFamily="18" charset="0"/>
                <a:cs typeface="Times New Roman" panose="02020603050405020304" pitchFamily="18" charset="0"/>
              </a:rPr>
            </a:br>
            <a:endParaRPr lang="en-US" altLang="en-US" sz="3600" dirty="0">
              <a:solidFill>
                <a:srgbClr val="101518"/>
              </a:solidFill>
              <a:latin typeface="Times New Roman" panose="02020603050405020304" pitchFamily="18" charset="0"/>
              <a:cs typeface="Times New Roman" panose="02020603050405020304" pitchFamily="18" charset="0"/>
            </a:endParaRPr>
          </a:p>
          <a:p>
            <a:endParaRPr lang="en-US" dirty="0"/>
          </a:p>
        </p:txBody>
      </p:sp>
      <p:sp>
        <p:nvSpPr>
          <p:cNvPr id="4" name="AutoShape 2" descr="Wikipedia">
            <a:extLst>
              <a:ext uri="{FF2B5EF4-FFF2-40B4-BE49-F238E27FC236}">
                <a16:creationId xmlns:a16="http://schemas.microsoft.com/office/drawing/2014/main" id="{0A2D767F-FA10-6464-F9BE-D8BCB560A2FD}"/>
              </a:ext>
            </a:extLst>
          </p:cNvPr>
          <p:cNvSpPr>
            <a:spLocks noChangeAspect="1" noChangeArrowheads="1"/>
          </p:cNvSpPr>
          <p:nvPr/>
        </p:nvSpPr>
        <p:spPr bwMode="auto">
          <a:xfrm>
            <a:off x="5943605" y="3276605"/>
            <a:ext cx="304790" cy="30479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37" tIns="45718" rIns="91437" bIns="45718" numCol="1" anchor="t" anchorCtr="0" compatLnSpc="1">
            <a:prstTxWarp prst="textNoShape">
              <a:avLst/>
            </a:prstTxWarp>
          </a:bodyPr>
          <a:lstStyle/>
          <a:p>
            <a:endParaRPr lang="en-US" sz="2177"/>
          </a:p>
        </p:txBody>
      </p:sp>
      <p:sp>
        <p:nvSpPr>
          <p:cNvPr id="6" name="AutoShape 4">
            <a:hlinkClick r:id="rId2"/>
            <a:extLst>
              <a:ext uri="{FF2B5EF4-FFF2-40B4-BE49-F238E27FC236}">
                <a16:creationId xmlns:a16="http://schemas.microsoft.com/office/drawing/2014/main" id="{E8986A64-7A03-3ADB-D139-8074AC683DE7}"/>
              </a:ext>
            </a:extLst>
          </p:cNvPr>
          <p:cNvSpPr>
            <a:spLocks noChangeAspect="1" noChangeArrowheads="1"/>
          </p:cNvSpPr>
          <p:nvPr/>
        </p:nvSpPr>
        <p:spPr bwMode="auto">
          <a:xfrm>
            <a:off x="101840" y="-274508"/>
            <a:ext cx="298409" cy="30479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37" tIns="45718" rIns="91437" bIns="45718" numCol="1" anchor="t" anchorCtr="0" compatLnSpc="1">
            <a:prstTxWarp prst="textNoShape">
              <a:avLst/>
            </a:prstTxWarp>
          </a:bodyPr>
          <a:lstStyle/>
          <a:p>
            <a:endParaRPr lang="en-US" sz="2177"/>
          </a:p>
        </p:txBody>
      </p:sp>
    </p:spTree>
    <p:extLst>
      <p:ext uri="{BB962C8B-B14F-4D97-AF65-F5344CB8AC3E}">
        <p14:creationId xmlns:p14="http://schemas.microsoft.com/office/powerpoint/2010/main" val="2201646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E545F-25F4-6807-98CE-F76DC4D20DF3}"/>
              </a:ext>
            </a:extLst>
          </p:cNvPr>
          <p:cNvSpPr>
            <a:spLocks noGrp="1"/>
          </p:cNvSpPr>
          <p:nvPr>
            <p:ph type="title"/>
          </p:nvPr>
        </p:nvSpPr>
        <p:spPr>
          <a:xfrm>
            <a:off x="0" y="22149"/>
            <a:ext cx="12192000" cy="1331638"/>
          </a:xfrm>
        </p:spPr>
        <p:txBody>
          <a:bodyPr>
            <a:normAutofit/>
          </a:bodyPr>
          <a:lstStyle/>
          <a:p>
            <a:pPr algn="ctr"/>
            <a:r>
              <a:rPr lang="en-US" b="1" kern="1800" dirty="0">
                <a:latin typeface="Times New Roman" panose="02020603050405020304" pitchFamily="18" charset="0"/>
                <a:ea typeface="Times New Roman" panose="02020603050405020304" pitchFamily="18" charset="0"/>
                <a:cs typeface="Times New Roman" panose="02020603050405020304" pitchFamily="18" charset="0"/>
              </a:rPr>
              <a:t>Topics</a:t>
            </a:r>
            <a:endParaRPr lang="en-US" dirty="0"/>
          </a:p>
        </p:txBody>
      </p:sp>
      <p:sp>
        <p:nvSpPr>
          <p:cNvPr id="9" name="Content Placeholder 8">
            <a:extLst>
              <a:ext uri="{FF2B5EF4-FFF2-40B4-BE49-F238E27FC236}">
                <a16:creationId xmlns:a16="http://schemas.microsoft.com/office/drawing/2014/main" id="{3A4E223E-6944-CDFC-723A-D228AE906066}"/>
              </a:ext>
            </a:extLst>
          </p:cNvPr>
          <p:cNvSpPr>
            <a:spLocks noGrp="1"/>
          </p:cNvSpPr>
          <p:nvPr>
            <p:ph idx="1"/>
          </p:nvPr>
        </p:nvSpPr>
        <p:spPr>
          <a:xfrm>
            <a:off x="690623" y="1185864"/>
            <a:ext cx="5367277" cy="5672136"/>
          </a:xfrm>
        </p:spPr>
        <p:txBody>
          <a:bodyPr>
            <a:normAutofit/>
          </a:bodyPr>
          <a:lstStyle/>
          <a:p>
            <a:pPr>
              <a:lnSpc>
                <a:spcPct val="150000"/>
              </a:lnSpc>
            </a:pPr>
            <a:r>
              <a:rPr lang="en-US" b="1" kern="1800" dirty="0">
                <a:latin typeface="Times New Roman" panose="02020603050405020304" pitchFamily="18" charset="0"/>
                <a:ea typeface="Times New Roman" panose="02020603050405020304" pitchFamily="18" charset="0"/>
                <a:cs typeface="Times New Roman" panose="02020603050405020304" pitchFamily="18" charset="0"/>
              </a:rPr>
              <a:t>Tapas a Tradition</a:t>
            </a:r>
          </a:p>
          <a:p>
            <a:pPr>
              <a:lnSpc>
                <a:spcPct val="150000"/>
              </a:lnSpc>
            </a:pPr>
            <a:r>
              <a:rPr lang="en-US" b="1" dirty="0">
                <a:latin typeface="Times New Roman" panose="02020603050405020304" pitchFamily="18" charset="0"/>
                <a:cs typeface="Times New Roman" panose="02020603050405020304" pitchFamily="18" charset="0"/>
              </a:rPr>
              <a:t>What are Tapas?</a:t>
            </a:r>
          </a:p>
          <a:p>
            <a:pPr>
              <a:lnSpc>
                <a:spcPct val="150000"/>
              </a:lnSpc>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The Origins of the Tapa</a:t>
            </a:r>
          </a:p>
          <a:p>
            <a:pPr>
              <a:lnSpc>
                <a:spcPct val="150000"/>
              </a:lnSpc>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The Sick King</a:t>
            </a:r>
            <a:r>
              <a:rPr lang="en-US" b="1" kern="0" dirty="0">
                <a:latin typeface="Times New Roman" panose="02020603050405020304" pitchFamily="18" charset="0"/>
                <a:ea typeface="Times New Roman" panose="02020603050405020304" pitchFamily="18" charset="0"/>
                <a:cs typeface="Times New Roman" panose="02020603050405020304" pitchFamily="18" charset="0"/>
              </a:rPr>
              <a:t> Theory</a:t>
            </a:r>
          </a:p>
          <a:p>
            <a:pPr>
              <a:lnSpc>
                <a:spcPct val="150000"/>
              </a:lnSpc>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 The Spanish Inquisition</a:t>
            </a:r>
          </a:p>
          <a:p>
            <a:pPr>
              <a:lnSpc>
                <a:spcPct val="150000"/>
              </a:lnSpc>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Stinky Wine Theory</a:t>
            </a:r>
          </a:p>
          <a:p>
            <a:pPr>
              <a:lnSpc>
                <a:spcPct val="150000"/>
              </a:lnSpc>
            </a:pP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Literary Theory</a:t>
            </a:r>
            <a:endParaRPr lang="en-US" b="1"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pPr>
            <a:endParaRPr lang="en-US" b="1"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b="1" kern="18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b="1" kern="18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800" b="1" kern="18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b="1" kern="18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BE82C54F-BB8D-F570-3830-50C4ABFBBCED}"/>
              </a:ext>
            </a:extLst>
          </p:cNvPr>
          <p:cNvSpPr txBox="1"/>
          <p:nvPr/>
        </p:nvSpPr>
        <p:spPr>
          <a:xfrm>
            <a:off x="6057901" y="1193265"/>
            <a:ext cx="6134100" cy="5831853"/>
          </a:xfrm>
          <a:prstGeom prst="rect">
            <a:avLst/>
          </a:prstGeom>
          <a:noFill/>
        </p:spPr>
        <p:txBody>
          <a:bodyPr wrap="square">
            <a:spAutoFit/>
          </a:bodyPr>
          <a:lstStyle/>
          <a:p>
            <a:pPr marL="457200" indent="-457200">
              <a:lnSpc>
                <a:spcPct val="150000"/>
              </a:lnSpc>
              <a:buFont typeface="Arial" panose="020B0604020202020204" pitchFamily="34" charset="0"/>
              <a:buChar char="•"/>
            </a:pP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The Sandy Wine Theory</a:t>
            </a:r>
          </a:p>
          <a:p>
            <a:pPr marL="457200" indent="-457200">
              <a:lnSpc>
                <a:spcPct val="150000"/>
              </a:lnSpc>
              <a:buFont typeface="Arial" panose="020B0604020202020204" pitchFamily="34" charset="0"/>
              <a:buChar char="•"/>
            </a:pPr>
            <a:r>
              <a:rPr lang="en-US" sz="2800" b="1" kern="100" dirty="0">
                <a:effectLst/>
                <a:latin typeface="Times New Roman" panose="02020603050405020304" pitchFamily="18" charset="0"/>
                <a:ea typeface="Aptos" panose="020B0004020202020204" pitchFamily="34" charset="0"/>
                <a:cs typeface="Times New Roman" panose="02020603050405020304" pitchFamily="18" charset="0"/>
              </a:rPr>
              <a:t>Royal Inn</a:t>
            </a:r>
          </a:p>
          <a:p>
            <a:pPr marL="457200" indent="-457200">
              <a:lnSpc>
                <a:spcPct val="150000"/>
              </a:lnSpc>
              <a:buFont typeface="Arial" panose="020B0604020202020204" pitchFamily="34" charset="0"/>
              <a:buChar char="•"/>
            </a:pP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The Drunk Farmer Theory</a:t>
            </a:r>
          </a:p>
          <a:p>
            <a:pPr marL="457200" indent="-457200">
              <a:lnSpc>
                <a:spcPct val="150000"/>
              </a:lnSpc>
              <a:buFont typeface="Arial" panose="020B0604020202020204" pitchFamily="34" charset="0"/>
              <a:buChar char="•"/>
            </a:pPr>
            <a:r>
              <a:rPr lang="en-US" sz="2800" b="1" kern="1800" dirty="0">
                <a:effectLst/>
                <a:latin typeface="Times New Roman" panose="02020603050405020304" pitchFamily="18" charset="0"/>
                <a:ea typeface="Times New Roman" panose="02020603050405020304" pitchFamily="18" charset="0"/>
                <a:cs typeface="Times New Roman" panose="02020603050405020304" pitchFamily="18" charset="0"/>
              </a:rPr>
              <a:t>Tapa in Filipino Cuisine</a:t>
            </a:r>
          </a:p>
          <a:p>
            <a:pPr marL="457200" indent="-457200">
              <a:lnSpc>
                <a:spcPct val="150000"/>
              </a:lnSpc>
              <a:buFont typeface="Arial" panose="020B0604020202020204" pitchFamily="34" charset="0"/>
              <a:buChar char="•"/>
            </a:pPr>
            <a:r>
              <a:rPr lang="en-US" sz="2800" b="1" kern="1800" dirty="0">
                <a:effectLst/>
                <a:latin typeface="Times New Roman" panose="02020603050405020304" pitchFamily="18" charset="0"/>
                <a:ea typeface="Times New Roman" panose="02020603050405020304" pitchFamily="18" charset="0"/>
                <a:cs typeface="Times New Roman" panose="02020603050405020304" pitchFamily="18" charset="0"/>
              </a:rPr>
              <a:t>Original Tapas</a:t>
            </a:r>
          </a:p>
          <a:p>
            <a:pPr marL="457200" indent="-457200">
              <a:lnSpc>
                <a:spcPct val="150000"/>
              </a:lnSpc>
              <a:buFont typeface="Arial" panose="020B0604020202020204" pitchFamily="34" charset="0"/>
              <a:buChar char="•"/>
            </a:pPr>
            <a:r>
              <a:rPr lang="en-US" sz="2800" b="1" kern="1800" dirty="0">
                <a:latin typeface="Times New Roman" panose="02020603050405020304" pitchFamily="18" charset="0"/>
                <a:ea typeface="Aptos" panose="020B0004020202020204" pitchFamily="34" charset="0"/>
                <a:cs typeface="Times New Roman" panose="02020603050405020304" pitchFamily="18" charset="0"/>
              </a:rPr>
              <a:t>Modern Spanish Tapas</a:t>
            </a:r>
          </a:p>
          <a:p>
            <a:pPr marL="457200" indent="-457200">
              <a:lnSpc>
                <a:spcPct val="150000"/>
              </a:lnSpc>
              <a:buFont typeface="Arial" panose="020B0604020202020204" pitchFamily="34" charset="0"/>
              <a:buChar char="•"/>
            </a:pPr>
            <a:r>
              <a:rPr lang="en-US" sz="2800" b="1" kern="1800" dirty="0">
                <a:latin typeface="Times New Roman" panose="02020603050405020304" pitchFamily="18" charset="0"/>
                <a:ea typeface="Aptos" panose="020B0004020202020204" pitchFamily="34" charset="0"/>
                <a:cs typeface="Times New Roman" panose="02020603050405020304" pitchFamily="18" charset="0"/>
              </a:rPr>
              <a:t>World Tapa Day</a:t>
            </a:r>
          </a:p>
          <a:p>
            <a:pPr marL="457200" indent="-457200">
              <a:lnSpc>
                <a:spcPct val="150000"/>
              </a:lnSpc>
              <a:buFont typeface="Arial" panose="020B0604020202020204" pitchFamily="34" charset="0"/>
              <a:buChar char="•"/>
            </a:pPr>
            <a:r>
              <a:rPr lang="en-US" sz="2800" b="1" kern="1800" dirty="0">
                <a:latin typeface="Times New Roman" panose="02020603050405020304" pitchFamily="18" charset="0"/>
                <a:ea typeface="Aptos" panose="020B0004020202020204" pitchFamily="34" charset="0"/>
                <a:cs typeface="Times New Roman" panose="02020603050405020304" pitchFamily="18" charset="0"/>
              </a:rPr>
              <a:t>Thank You</a:t>
            </a:r>
            <a:endParaRPr lang="en-US" sz="2800" b="1" kern="0" dirty="0">
              <a:latin typeface="Times New Roman" panose="02020603050405020304" pitchFamily="18" charset="0"/>
              <a:ea typeface="Aptos" panose="020B0004020202020204" pitchFamily="34" charset="0"/>
              <a:cs typeface="Times New Roman" panose="02020603050405020304" pitchFamily="18" charset="0"/>
            </a:endParaRPr>
          </a:p>
          <a:p>
            <a:pPr marL="457200" indent="-457200">
              <a:lnSpc>
                <a:spcPct val="150000"/>
              </a:lnSpc>
              <a:buFont typeface="Arial" panose="020B0604020202020204" pitchFamily="34" charset="0"/>
              <a:buChar char="•"/>
            </a:pPr>
            <a:endParaRPr lang="en-US" sz="2800" b="1" kern="1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5201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3E545F-25F4-6807-98CE-F76DC4D20DF3}"/>
              </a:ext>
            </a:extLst>
          </p:cNvPr>
          <p:cNvSpPr>
            <a:spLocks noGrp="1"/>
          </p:cNvSpPr>
          <p:nvPr>
            <p:ph type="title"/>
          </p:nvPr>
        </p:nvSpPr>
        <p:spPr>
          <a:xfrm>
            <a:off x="0" y="1"/>
            <a:ext cx="6089517" cy="1652259"/>
          </a:xfrm>
        </p:spPr>
        <p:txBody>
          <a:bodyPr>
            <a:normAutofit/>
          </a:bodyPr>
          <a:lstStyle/>
          <a:p>
            <a:pPr algn="ctr"/>
            <a:r>
              <a:rPr lang="en-US" b="1" kern="1800" dirty="0">
                <a:latin typeface="Times New Roman" panose="02020603050405020304" pitchFamily="18" charset="0"/>
                <a:ea typeface="Times New Roman" panose="02020603050405020304" pitchFamily="18" charset="0"/>
                <a:cs typeface="Times New Roman" panose="02020603050405020304" pitchFamily="18" charset="0"/>
              </a:rPr>
              <a:t>Tapas a Tradition</a:t>
            </a:r>
            <a:endParaRPr lang="en-US" dirty="0"/>
          </a:p>
        </p:txBody>
      </p:sp>
      <p:sp>
        <p:nvSpPr>
          <p:cNvPr id="9" name="Content Placeholder 8">
            <a:extLst>
              <a:ext uri="{FF2B5EF4-FFF2-40B4-BE49-F238E27FC236}">
                <a16:creationId xmlns:a16="http://schemas.microsoft.com/office/drawing/2014/main" id="{3A4E223E-6944-CDFC-723A-D228AE906066}"/>
              </a:ext>
            </a:extLst>
          </p:cNvPr>
          <p:cNvSpPr>
            <a:spLocks noGrp="1"/>
          </p:cNvSpPr>
          <p:nvPr>
            <p:ph idx="1"/>
          </p:nvPr>
        </p:nvSpPr>
        <p:spPr>
          <a:xfrm>
            <a:off x="203200" y="1349829"/>
            <a:ext cx="5854700" cy="5508170"/>
          </a:xfrm>
        </p:spPr>
        <p:txBody>
          <a:bodyPr>
            <a:normAutofit fontScale="85000" lnSpcReduction="20000"/>
          </a:bodyPr>
          <a:lstStyle/>
          <a:p>
            <a:pPr marL="0" marR="0">
              <a:lnSpc>
                <a:spcPct val="110000"/>
              </a:lnSpc>
              <a:spcBef>
                <a:spcPts val="0"/>
              </a:spcBef>
              <a:spcAft>
                <a:spcPts val="800"/>
              </a:spcAft>
            </a:pP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If there is one aspect of Spanish cuisine that is best known around the world, it is the custom of eating tapas. </a:t>
            </a:r>
            <a:r>
              <a:rPr lang="en-US" kern="100" dirty="0">
                <a:effectLst/>
                <a:latin typeface="Times New Roman" panose="02020603050405020304" pitchFamily="18" charset="0"/>
                <a:ea typeface="Aptos" panose="020B0004020202020204" pitchFamily="34" charset="0"/>
                <a:cs typeface="Times New Roman" panose="02020603050405020304" pitchFamily="18" charset="0"/>
              </a:rPr>
              <a:t>A fixture of Spanish society for centuries, tapas are a custom that has evolved since the late 20th century to become a world-famous gastronomical model, reaching far beyond Spanish borders. </a:t>
            </a:r>
          </a:p>
          <a:p>
            <a:pPr marL="0" marR="0">
              <a:lnSpc>
                <a:spcPct val="110000"/>
              </a:lnSpc>
              <a:spcBef>
                <a:spcPts val="0"/>
              </a:spcBef>
              <a:spcAft>
                <a:spcPts val="800"/>
              </a:spcAf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The tradition of tapas has grown from the roots of Spain and extended all around the world, spreading popular Spanish tapas dishes as well as exploring the style of tapas in other cuisines as well.</a:t>
            </a:r>
          </a:p>
          <a:p>
            <a:pPr marL="0" marR="0">
              <a:lnSpc>
                <a:spcPct val="110000"/>
              </a:lnSpc>
              <a:spcBef>
                <a:spcPts val="0"/>
              </a:spcBef>
              <a:spcAft>
                <a:spcPts val="800"/>
              </a:spcAft>
            </a:pP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Today, this culinary tradition is replicated in bars and restaurants across the globe, ranging from the traditional to the avant-garde. </a:t>
            </a:r>
            <a:endParaRPr lang="en-US" kern="100" dirty="0">
              <a:effectLst/>
              <a:latin typeface="Times New Roman" panose="02020603050405020304" pitchFamily="18" charset="0"/>
              <a:ea typeface="Aptos" panose="020B0004020202020204" pitchFamily="34" charset="0"/>
              <a:cs typeface="Times New Roman" panose="02020603050405020304" pitchFamily="18" charset="0"/>
            </a:endParaRPr>
          </a:p>
          <a:p>
            <a:endParaRPr lang="en-US" sz="1600" b="1" kern="18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1600" b="1" kern="18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1600" b="1" kern="18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sz="1600" b="1" dirty="0">
              <a:latin typeface="Times New Roman" panose="02020603050405020304" pitchFamily="18" charset="0"/>
              <a:cs typeface="Times New Roman" panose="02020603050405020304" pitchFamily="18" charset="0"/>
            </a:endParaRPr>
          </a:p>
          <a:p>
            <a:endParaRPr lang="en-US" sz="1600" dirty="0">
              <a:latin typeface="Times New Roman" panose="02020603050405020304" pitchFamily="18" charset="0"/>
              <a:cs typeface="Times New Roman" panose="02020603050405020304" pitchFamily="18" charset="0"/>
            </a:endParaRPr>
          </a:p>
          <a:p>
            <a:endParaRPr lang="en-US" sz="1600" dirty="0">
              <a:latin typeface="Times New Roman" panose="02020603050405020304" pitchFamily="18" charset="0"/>
              <a:cs typeface="Times New Roman" panose="02020603050405020304" pitchFamily="18" charset="0"/>
            </a:endParaRPr>
          </a:p>
        </p:txBody>
      </p:sp>
      <p:pic>
        <p:nvPicPr>
          <p:cNvPr id="5" name="Picture 4" descr="A plate of food on a wooden board&#10;&#10;Description automatically generated">
            <a:extLst>
              <a:ext uri="{FF2B5EF4-FFF2-40B4-BE49-F238E27FC236}">
                <a16:creationId xmlns:a16="http://schemas.microsoft.com/office/drawing/2014/main" id="{5B4A4139-5C52-0EC0-89AA-A22ED9371136}"/>
              </a:ext>
            </a:extLst>
          </p:cNvPr>
          <p:cNvPicPr>
            <a:picLocks noChangeAspect="1"/>
          </p:cNvPicPr>
          <p:nvPr/>
        </p:nvPicPr>
        <p:blipFill rotWithShape="1">
          <a:blip r:embed="rId2">
            <a:extLst>
              <a:ext uri="{28A0092B-C50C-407E-A947-70E740481C1C}">
                <a14:useLocalDpi xmlns:a14="http://schemas.microsoft.com/office/drawing/2010/main" val="0"/>
              </a:ext>
            </a:extLst>
          </a:blip>
          <a:srcRect l="21028" r="22023" b="2"/>
          <a:stretch/>
        </p:blipFill>
        <p:spPr>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202560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 calcmode="lin" valueType="num">
                                      <p:cBhvr additive="base">
                                        <p:cTn id="7"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 calcmode="lin" valueType="num">
                                      <p:cBhvr additive="base">
                                        <p:cTn id="13"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E545F-25F4-6807-98CE-F76DC4D20DF3}"/>
              </a:ext>
            </a:extLst>
          </p:cNvPr>
          <p:cNvSpPr>
            <a:spLocks noGrp="1"/>
          </p:cNvSpPr>
          <p:nvPr>
            <p:ph type="title"/>
          </p:nvPr>
        </p:nvSpPr>
        <p:spPr>
          <a:xfrm>
            <a:off x="0" y="161925"/>
            <a:ext cx="12192000" cy="1171116"/>
          </a:xfrm>
        </p:spPr>
        <p:txBody>
          <a:bodyPr>
            <a:normAutofit/>
          </a:bodyPr>
          <a:lstStyle/>
          <a:p>
            <a:pPr marL="0" marR="0" algn="ctr">
              <a:lnSpc>
                <a:spcPct val="107000"/>
              </a:lnSpc>
              <a:spcBef>
                <a:spcPts val="0"/>
              </a:spcBef>
              <a:spcAft>
                <a:spcPts val="800"/>
              </a:spcAf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What are Tapas? </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Content Placeholder 8">
            <a:extLst>
              <a:ext uri="{FF2B5EF4-FFF2-40B4-BE49-F238E27FC236}">
                <a16:creationId xmlns:a16="http://schemas.microsoft.com/office/drawing/2014/main" id="{3A4E223E-6944-CDFC-723A-D228AE906066}"/>
              </a:ext>
            </a:extLst>
          </p:cNvPr>
          <p:cNvSpPr>
            <a:spLocks noGrp="1"/>
          </p:cNvSpPr>
          <p:nvPr>
            <p:ph idx="1"/>
          </p:nvPr>
        </p:nvSpPr>
        <p:spPr>
          <a:xfrm>
            <a:off x="4439267" y="1185864"/>
            <a:ext cx="7752733" cy="5672136"/>
          </a:xfrm>
        </p:spPr>
        <p:txBody>
          <a:bodyPr>
            <a:normAutofit lnSpcReduction="10000"/>
          </a:bodyPr>
          <a:lstStyle/>
          <a:p>
            <a:pPr marL="0" marR="0">
              <a:lnSpc>
                <a:spcPct val="107000"/>
              </a:lnSpc>
              <a:spcBef>
                <a:spcPts val="0"/>
              </a:spcBef>
              <a:spcAft>
                <a:spcPts val="800"/>
              </a:spcAft>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The word "</a:t>
            </a:r>
            <a:r>
              <a:rPr lang="en-US" sz="2400" i="1" kern="100" dirty="0">
                <a:effectLst/>
                <a:latin typeface="Times New Roman" panose="02020603050405020304" pitchFamily="18" charset="0"/>
                <a:ea typeface="Aptos" panose="020B0004020202020204" pitchFamily="34" charset="0"/>
                <a:cs typeface="Times New Roman" panose="02020603050405020304" pitchFamily="18" charset="0"/>
              </a:rPr>
              <a:t>tapas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is derived from the Spanish verb </a:t>
            </a:r>
            <a:r>
              <a:rPr lang="en-US" sz="2400" i="1" kern="100" dirty="0" err="1">
                <a:effectLst/>
                <a:latin typeface="Times New Roman" panose="02020603050405020304" pitchFamily="18" charset="0"/>
                <a:ea typeface="Aptos" panose="020B0004020202020204" pitchFamily="34" charset="0"/>
                <a:cs typeface="Times New Roman" panose="02020603050405020304" pitchFamily="18" charset="0"/>
              </a:rPr>
              <a:t>tapar</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"to cover", derived from the English word "top". in Spain it has also become a term for this style of food. The origin of this new meaning is uncertain but there are several theories:</a:t>
            </a:r>
          </a:p>
          <a:p>
            <a:pPr marL="0" marR="0">
              <a:lnSpc>
                <a:spcPct val="107000"/>
              </a:lnSpc>
              <a:spcBef>
                <a:spcPts val="0"/>
              </a:spcBef>
              <a:spcAft>
                <a:spcPts val="8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There are many myths and misconceptions surrounding iconic tapas, and many disagree on what is and what is not considered a </a:t>
            </a:r>
            <a:r>
              <a:rPr lang="en-US" sz="2400" i="1" kern="0" dirty="0">
                <a:effectLst/>
                <a:latin typeface="Times New Roman" panose="02020603050405020304" pitchFamily="18" charset="0"/>
                <a:ea typeface="Times New Roman" panose="02020603050405020304" pitchFamily="18" charset="0"/>
                <a:cs typeface="Times New Roman" panose="02020603050405020304" pitchFamily="18" charset="0"/>
              </a:rPr>
              <a:t>tapa,</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today. The truth is that in Spain the customs surrounding the eating of tapas vary greatly between regions. </a:t>
            </a:r>
          </a:p>
          <a:p>
            <a:pPr marL="0" marR="0">
              <a:lnSpc>
                <a:spcPct val="107000"/>
              </a:lnSpc>
              <a:spcBef>
                <a:spcPts val="0"/>
              </a:spcBef>
              <a:spcAft>
                <a:spcPts val="8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You would have a very different experience eating tapas in Barcelona than you would in Granada or Madrid. However, one thing that most people can agree on is that tapas usually refers to a small portion of food. In fact, size is one of the principal ways to define if something is or is not a </a:t>
            </a:r>
            <a:r>
              <a:rPr lang="en-US" sz="2400" i="1" kern="0" dirty="0">
                <a:effectLst/>
                <a:latin typeface="Times New Roman" panose="02020603050405020304" pitchFamily="18" charset="0"/>
                <a:ea typeface="Times New Roman" panose="02020603050405020304" pitchFamily="18" charset="0"/>
                <a:cs typeface="Times New Roman" panose="02020603050405020304" pitchFamily="18" charset="0"/>
              </a:rPr>
              <a:t>tapa.</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kern="100" dirty="0">
              <a:effectLst/>
              <a:latin typeface="Times New Roman" panose="02020603050405020304" pitchFamily="18" charset="0"/>
              <a:ea typeface="Aptos" panose="020B0004020202020204" pitchFamily="34" charset="0"/>
              <a:cs typeface="Times New Roman" panose="02020603050405020304" pitchFamily="18" charset="0"/>
            </a:endParaRPr>
          </a:p>
          <a:p>
            <a:endParaRPr lang="en-US" sz="2800" b="1" kern="18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b="1" kern="18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pic>
        <p:nvPicPr>
          <p:cNvPr id="6" name="Picture 5" descr="A group of food on a table&#10;&#10;Description automatically generated">
            <a:extLst>
              <a:ext uri="{FF2B5EF4-FFF2-40B4-BE49-F238E27FC236}">
                <a16:creationId xmlns:a16="http://schemas.microsoft.com/office/drawing/2014/main" id="{22A30ECC-36B9-54CE-6C73-90E98F68A35D}"/>
              </a:ext>
            </a:extLst>
          </p:cNvPr>
          <p:cNvPicPr>
            <a:picLocks noChangeAspect="1"/>
          </p:cNvPicPr>
          <p:nvPr/>
        </p:nvPicPr>
        <p:blipFill rotWithShape="1">
          <a:blip r:embed="rId2">
            <a:extLst>
              <a:ext uri="{28A0092B-C50C-407E-A947-70E740481C1C}">
                <a14:useLocalDpi xmlns:a14="http://schemas.microsoft.com/office/drawing/2010/main" val="0"/>
              </a:ext>
            </a:extLst>
          </a:blip>
          <a:srcRect l="12611" r="14868"/>
          <a:stretch/>
        </p:blipFill>
        <p:spPr>
          <a:xfrm>
            <a:off x="0" y="1400628"/>
            <a:ext cx="4413050" cy="4988297"/>
          </a:xfrm>
          <a:prstGeom prst="rect">
            <a:avLst/>
          </a:prstGeom>
        </p:spPr>
      </p:pic>
    </p:spTree>
    <p:extLst>
      <p:ext uri="{BB962C8B-B14F-4D97-AF65-F5344CB8AC3E}">
        <p14:creationId xmlns:p14="http://schemas.microsoft.com/office/powerpoint/2010/main" val="2086988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 calcmode="lin" valueType="num">
                                      <p:cBhvr additive="base">
                                        <p:cTn id="7"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 calcmode="lin" valueType="num">
                                      <p:cBhvr additive="base">
                                        <p:cTn id="13"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3E545F-25F4-6807-98CE-F76DC4D20DF3}"/>
              </a:ext>
            </a:extLst>
          </p:cNvPr>
          <p:cNvSpPr>
            <a:spLocks noGrp="1"/>
          </p:cNvSpPr>
          <p:nvPr>
            <p:ph type="title"/>
          </p:nvPr>
        </p:nvSpPr>
        <p:spPr>
          <a:xfrm>
            <a:off x="-3048" y="0"/>
            <a:ext cx="6060948" cy="1413163"/>
          </a:xfrm>
        </p:spPr>
        <p:txBody>
          <a:bodyPr>
            <a:normAutofit/>
          </a:bodyPr>
          <a:lstStyle/>
          <a:p>
            <a:pPr marL="0" marR="0">
              <a:spcBef>
                <a:spcPts val="0"/>
              </a:spcBef>
              <a:spcAft>
                <a:spcPts val="800"/>
              </a:spcAf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The Origins of the Tapa </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Content Placeholder 8">
            <a:extLst>
              <a:ext uri="{FF2B5EF4-FFF2-40B4-BE49-F238E27FC236}">
                <a16:creationId xmlns:a16="http://schemas.microsoft.com/office/drawing/2014/main" id="{3A4E223E-6944-CDFC-723A-D228AE906066}"/>
              </a:ext>
            </a:extLst>
          </p:cNvPr>
          <p:cNvSpPr>
            <a:spLocks noGrp="1"/>
          </p:cNvSpPr>
          <p:nvPr>
            <p:ph idx="1"/>
          </p:nvPr>
        </p:nvSpPr>
        <p:spPr>
          <a:xfrm>
            <a:off x="95003" y="1306286"/>
            <a:ext cx="6131163" cy="5551713"/>
          </a:xfrm>
        </p:spPr>
        <p:txBody>
          <a:bodyPr>
            <a:normAutofit lnSpcReduction="10000"/>
          </a:bodyPr>
          <a:lstStyle/>
          <a:p>
            <a:pPr marL="0" marR="0">
              <a:spcBef>
                <a:spcPts val="0"/>
              </a:spcBef>
              <a:spcAft>
                <a:spcPts val="800"/>
              </a:spcAft>
            </a:pPr>
            <a:r>
              <a:rPr lang="en-US" sz="2400" kern="100" dirty="0">
                <a:latin typeface="Times New Roman" panose="02020603050405020304" pitchFamily="18" charset="0"/>
                <a:ea typeface="Aptos" panose="020B0004020202020204" pitchFamily="34" charset="0"/>
                <a:cs typeface="Times New Roman" panose="02020603050405020304" pitchFamily="18" charset="0"/>
              </a:rPr>
              <a:t>I</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n pre-19th-century Spain tapas were served by Inns (</a:t>
            </a:r>
            <a:r>
              <a:rPr lang="en-US" sz="2400" i="1" kern="100" dirty="0">
                <a:effectLst/>
                <a:latin typeface="Times New Roman" panose="02020603050405020304" pitchFamily="18" charset="0"/>
                <a:ea typeface="Aptos" panose="020B0004020202020204" pitchFamily="34" charset="0"/>
                <a:cs typeface="Times New Roman" panose="02020603050405020304" pitchFamily="18" charset="0"/>
              </a:rPr>
              <a:t>posadas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hostels (</a:t>
            </a:r>
            <a:r>
              <a:rPr lang="en-US" sz="2400" i="1" kern="100" dirty="0">
                <a:effectLst/>
                <a:latin typeface="Times New Roman" panose="02020603050405020304" pitchFamily="18" charset="0"/>
                <a:ea typeface="Aptos" panose="020B0004020202020204" pitchFamily="34" charset="0"/>
                <a:cs typeface="Times New Roman" panose="02020603050405020304" pitchFamily="18" charset="0"/>
              </a:rPr>
              <a:t>albergues)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or wine bars</a:t>
            </a: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US" sz="2400" i="1" kern="100" dirty="0">
                <a:effectLst/>
                <a:latin typeface="Times New Roman" panose="02020603050405020304" pitchFamily="18" charset="0"/>
                <a:ea typeface="Aptos" panose="020B0004020202020204" pitchFamily="34" charset="0"/>
                <a:cs typeface="Times New Roman" panose="02020603050405020304" pitchFamily="18" charset="0"/>
              </a:rPr>
              <a:t>bodegas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many offering meals and rooms for travelers. Since few innkeepers could write and few travelers read, inns offered their guests a sample of the dishes available, on a "tapa" (the word for top in Spanish).</a:t>
            </a:r>
          </a:p>
          <a:p>
            <a:pPr marL="0" marR="0">
              <a:spcBef>
                <a:spcPts val="0"/>
              </a:spcBef>
              <a:spcAft>
                <a:spcPts val="800"/>
              </a:spcAft>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A widely accepted legend places the origins of the tapas tradition in Andalusia, where drinks would be covered with a piece of cheese or sausage to protect them from dust or flies during the hot summer weather.</a:t>
            </a:r>
          </a:p>
          <a:p>
            <a:pPr marL="0" marR="0">
              <a:spcBef>
                <a:spcPts val="0"/>
              </a:spcBef>
              <a:spcAft>
                <a:spcPts val="800"/>
              </a:spcAft>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According to </a:t>
            </a:r>
            <a:r>
              <a:rPr lang="en-US" sz="2400" i="1" kern="100" dirty="0">
                <a:effectLst/>
                <a:latin typeface="Times New Roman" panose="02020603050405020304" pitchFamily="18" charset="0"/>
                <a:ea typeface="Aptos" panose="020B0004020202020204" pitchFamily="34" charset="0"/>
                <a:cs typeface="Times New Roman" panose="02020603050405020304" pitchFamily="18" charset="0"/>
              </a:rPr>
              <a:t>Joy of Cooking</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the original tapas were thin slices of bread or meat which sherry drinkers in Andalusian taverns used to cover their glasses between sips. </a:t>
            </a:r>
          </a:p>
          <a:p>
            <a:endParaRPr lang="en-US" sz="1400" b="1" kern="18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1400" b="1" kern="18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sz="1400" b="1" dirty="0">
              <a:latin typeface="Times New Roman" panose="02020603050405020304" pitchFamily="18" charset="0"/>
              <a:cs typeface="Times New Roman" panose="02020603050405020304" pitchFamily="18" charset="0"/>
            </a:endParaRPr>
          </a:p>
          <a:p>
            <a:endParaRPr lang="en-US" sz="1400" dirty="0">
              <a:latin typeface="Times New Roman" panose="02020603050405020304" pitchFamily="18" charset="0"/>
              <a:cs typeface="Times New Roman" panose="02020603050405020304" pitchFamily="18" charset="0"/>
            </a:endParaRPr>
          </a:p>
          <a:p>
            <a:endParaRPr lang="en-US" sz="1400" dirty="0">
              <a:latin typeface="Times New Roman" panose="02020603050405020304" pitchFamily="18" charset="0"/>
              <a:cs typeface="Times New Roman" panose="02020603050405020304" pitchFamily="18" charset="0"/>
            </a:endParaRPr>
          </a:p>
        </p:txBody>
      </p:sp>
      <p:pic>
        <p:nvPicPr>
          <p:cNvPr id="4" name="Picture 3" descr="A restaurant with orange chairs and tables&#10;&#10;Description automatically generated">
            <a:extLst>
              <a:ext uri="{FF2B5EF4-FFF2-40B4-BE49-F238E27FC236}">
                <a16:creationId xmlns:a16="http://schemas.microsoft.com/office/drawing/2014/main" id="{A703CFC0-8C44-7910-2837-24CC34ECF1EC}"/>
              </a:ext>
            </a:extLst>
          </p:cNvPr>
          <p:cNvPicPr>
            <a:picLocks noChangeAspect="1"/>
          </p:cNvPicPr>
          <p:nvPr/>
        </p:nvPicPr>
        <p:blipFill rotWithShape="1">
          <a:blip r:embed="rId2">
            <a:extLst>
              <a:ext uri="{28A0092B-C50C-407E-A947-70E740481C1C}">
                <a14:useLocalDpi xmlns:a14="http://schemas.microsoft.com/office/drawing/2010/main" val="0"/>
              </a:ext>
            </a:extLst>
          </a:blip>
          <a:srcRect l="11065" r="23725"/>
          <a:stretch/>
        </p:blipFill>
        <p:spPr>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2538851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 calcmode="lin" valueType="num">
                                      <p:cBhvr additive="base">
                                        <p:cTn id="7"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 calcmode="lin" valueType="num">
                                      <p:cBhvr additive="base">
                                        <p:cTn id="13"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E545F-25F4-6807-98CE-F76DC4D20DF3}"/>
              </a:ext>
            </a:extLst>
          </p:cNvPr>
          <p:cNvSpPr>
            <a:spLocks noGrp="1"/>
          </p:cNvSpPr>
          <p:nvPr>
            <p:ph type="title"/>
          </p:nvPr>
        </p:nvSpPr>
        <p:spPr>
          <a:xfrm>
            <a:off x="0" y="161925"/>
            <a:ext cx="12192000" cy="1171116"/>
          </a:xfrm>
        </p:spPr>
        <p:txBody>
          <a:bodyPr>
            <a:normAutofit/>
          </a:bodyPr>
          <a:lstStyle/>
          <a:p>
            <a:pPr marL="0" marR="0" algn="ctr">
              <a:lnSpc>
                <a:spcPct val="107000"/>
              </a:lnSpc>
              <a:spcBef>
                <a:spcPts val="0"/>
              </a:spcBef>
              <a:spcAft>
                <a:spcPts val="800"/>
              </a:spcAf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The Sick King &amp; Drunk Peasants Theory</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Content Placeholder 8">
            <a:extLst>
              <a:ext uri="{FF2B5EF4-FFF2-40B4-BE49-F238E27FC236}">
                <a16:creationId xmlns:a16="http://schemas.microsoft.com/office/drawing/2014/main" id="{3A4E223E-6944-CDFC-723A-D228AE906066}"/>
              </a:ext>
            </a:extLst>
          </p:cNvPr>
          <p:cNvSpPr>
            <a:spLocks noGrp="1"/>
          </p:cNvSpPr>
          <p:nvPr>
            <p:ph idx="1"/>
          </p:nvPr>
        </p:nvSpPr>
        <p:spPr>
          <a:xfrm>
            <a:off x="6507678" y="1333040"/>
            <a:ext cx="5684321" cy="5524959"/>
          </a:xfrm>
        </p:spPr>
        <p:txBody>
          <a:bodyPr>
            <a:normAutofit/>
          </a:bodyPr>
          <a:lstStyle/>
          <a:p>
            <a:pPr marL="0" marR="0"/>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The oldest story in the history of tapas suggests that it was first invented in the 13th century. According to a popular account, the custom was started by King Alfonso X "The Wise" (1221–1284) during an illness, his doctor prescribed large quantities of wine, with small portions of food to diminish the effects of the alcohol as a remedy for his ailment.</a:t>
            </a:r>
          </a:p>
          <a:p>
            <a:pPr marL="0" marR="0">
              <a:lnSpc>
                <a:spcPct val="107000"/>
              </a:lnSpc>
              <a:spcBef>
                <a:spcPts val="0"/>
              </a:spcBef>
              <a:spcAft>
                <a:spcPts val="800"/>
              </a:spcAft>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After regaining his health, the king ordered that taverns would not be allowed to serve wine to customers unless it was accompanied by a small snack or "tapa” to prevent public drunkenness and it became a law.</a:t>
            </a:r>
          </a:p>
          <a:p>
            <a:pPr>
              <a:lnSpc>
                <a:spcPct val="150000"/>
              </a:lnSpc>
            </a:pPr>
            <a:endParaRPr lang="en-US" b="1" kern="18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800" b="1" kern="18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b="1" kern="18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pic>
        <p:nvPicPr>
          <p:cNvPr id="6" name="Picture 5" descr="A painting of a person in a crown holding a book&#10;&#10;Description automatically generated">
            <a:extLst>
              <a:ext uri="{FF2B5EF4-FFF2-40B4-BE49-F238E27FC236}">
                <a16:creationId xmlns:a16="http://schemas.microsoft.com/office/drawing/2014/main" id="{709B2551-9DD9-02F4-1737-B47F129CC3A3}"/>
              </a:ext>
            </a:extLst>
          </p:cNvPr>
          <p:cNvPicPr>
            <a:picLocks noChangeAspect="1"/>
          </p:cNvPicPr>
          <p:nvPr/>
        </p:nvPicPr>
        <p:blipFill rotWithShape="1">
          <a:blip r:embed="rId2">
            <a:extLst>
              <a:ext uri="{28A0092B-C50C-407E-A947-70E740481C1C}">
                <a14:useLocalDpi xmlns:a14="http://schemas.microsoft.com/office/drawing/2010/main" val="0"/>
              </a:ext>
            </a:extLst>
          </a:blip>
          <a:srcRect l="5867" r="7606" b="6326"/>
          <a:stretch/>
        </p:blipFill>
        <p:spPr>
          <a:xfrm>
            <a:off x="0" y="1333041"/>
            <a:ext cx="6507677" cy="5524959"/>
          </a:xfrm>
          <a:prstGeom prst="rect">
            <a:avLst/>
          </a:prstGeom>
        </p:spPr>
      </p:pic>
    </p:spTree>
    <p:extLst>
      <p:ext uri="{BB962C8B-B14F-4D97-AF65-F5344CB8AC3E}">
        <p14:creationId xmlns:p14="http://schemas.microsoft.com/office/powerpoint/2010/main" val="1445489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 calcmode="lin" valueType="num">
                                      <p:cBhvr additive="base">
                                        <p:cTn id="7"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E545F-25F4-6807-98CE-F76DC4D20DF3}"/>
              </a:ext>
            </a:extLst>
          </p:cNvPr>
          <p:cNvSpPr>
            <a:spLocks noGrp="1"/>
          </p:cNvSpPr>
          <p:nvPr>
            <p:ph type="title"/>
          </p:nvPr>
        </p:nvSpPr>
        <p:spPr>
          <a:xfrm>
            <a:off x="0" y="161925"/>
            <a:ext cx="12192000" cy="1171116"/>
          </a:xfrm>
        </p:spPr>
        <p:txBody>
          <a:bodyPr>
            <a:normAutofit/>
          </a:bodyPr>
          <a:lstStyle/>
          <a:p>
            <a:pPr marL="0" marR="0" algn="ctr">
              <a:lnSpc>
                <a:spcPct val="107000"/>
              </a:lnSpc>
              <a:spcBef>
                <a:spcPts val="0"/>
              </a:spcBef>
              <a:spcAft>
                <a:spcPts val="800"/>
              </a:spcAf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The Spanish Inquisition Porky Test Theory</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Content Placeholder 8">
            <a:extLst>
              <a:ext uri="{FF2B5EF4-FFF2-40B4-BE49-F238E27FC236}">
                <a16:creationId xmlns:a16="http://schemas.microsoft.com/office/drawing/2014/main" id="{3A4E223E-6944-CDFC-723A-D228AE906066}"/>
              </a:ext>
            </a:extLst>
          </p:cNvPr>
          <p:cNvSpPr>
            <a:spLocks noGrp="1"/>
          </p:cNvSpPr>
          <p:nvPr>
            <p:ph idx="1"/>
          </p:nvPr>
        </p:nvSpPr>
        <p:spPr>
          <a:xfrm>
            <a:off x="463137" y="1425039"/>
            <a:ext cx="4999511" cy="5432961"/>
          </a:xfrm>
        </p:spPr>
        <p:txBody>
          <a:bodyPr>
            <a:normAutofit/>
          </a:bodyPr>
          <a:lstStyle/>
          <a:p>
            <a:pPr marL="0" marR="0">
              <a:lnSpc>
                <a:spcPct val="107000"/>
              </a:lnSpc>
              <a:spcBef>
                <a:spcPts val="0"/>
              </a:spcBef>
              <a:spcAft>
                <a:spcPts val="8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One slightly off the wall theory is that small plate servings of pork-based dishes were used to test Jews who claimed to have converted to Christianity during the Spanish Inquisition (</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1478) period</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a:lnSpc>
                <a:spcPct val="107000"/>
              </a:lnSpc>
              <a:spcBef>
                <a:spcPts val="0"/>
              </a:spcBef>
              <a:spcAft>
                <a:spcPts val="800"/>
              </a:spcAf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If they refused to eat, then it could be seen as a tacit admission that they were purposefully avoiding non-kosher food.</a:t>
            </a:r>
            <a:endParaRPr lang="en-US" sz="24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indent="0">
              <a:buNone/>
            </a:pPr>
            <a:endParaRPr lang="en-US" sz="2400" b="1" kern="18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b="1" kern="18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pic>
        <p:nvPicPr>
          <p:cNvPr id="4" name="Picture 3" descr="A painting of a group of people&#10;&#10;Description automatically generated">
            <a:extLst>
              <a:ext uri="{FF2B5EF4-FFF2-40B4-BE49-F238E27FC236}">
                <a16:creationId xmlns:a16="http://schemas.microsoft.com/office/drawing/2014/main" id="{74E12BF4-E0E0-5A71-1DB0-1327070ED7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81403" y="1333041"/>
            <a:ext cx="6610597" cy="5668070"/>
          </a:xfrm>
          <a:prstGeom prst="rect">
            <a:avLst/>
          </a:prstGeom>
        </p:spPr>
      </p:pic>
    </p:spTree>
    <p:extLst>
      <p:ext uri="{BB962C8B-B14F-4D97-AF65-F5344CB8AC3E}">
        <p14:creationId xmlns:p14="http://schemas.microsoft.com/office/powerpoint/2010/main" val="3706319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 calcmode="lin" valueType="num">
                                      <p:cBhvr additive="base">
                                        <p:cTn id="7"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E545F-25F4-6807-98CE-F76DC4D20DF3}"/>
              </a:ext>
            </a:extLst>
          </p:cNvPr>
          <p:cNvSpPr>
            <a:spLocks noGrp="1"/>
          </p:cNvSpPr>
          <p:nvPr>
            <p:ph type="title"/>
          </p:nvPr>
        </p:nvSpPr>
        <p:spPr>
          <a:xfrm>
            <a:off x="0" y="264017"/>
            <a:ext cx="12192000" cy="1099640"/>
          </a:xfrm>
        </p:spPr>
        <p:txBody>
          <a:bodyPr>
            <a:normAutofit/>
          </a:bodyPr>
          <a:lstStyle/>
          <a:p>
            <a:pPr marL="0" marR="0" algn="ctr">
              <a:lnSpc>
                <a:spcPct val="107000"/>
              </a:lnSpc>
              <a:spcBef>
                <a:spcPts val="0"/>
              </a:spcBef>
              <a:spcAft>
                <a:spcPts val="800"/>
              </a:spcAf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Stinky Wine Theory</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Content Placeholder 8">
            <a:extLst>
              <a:ext uri="{FF2B5EF4-FFF2-40B4-BE49-F238E27FC236}">
                <a16:creationId xmlns:a16="http://schemas.microsoft.com/office/drawing/2014/main" id="{3A4E223E-6944-CDFC-723A-D228AE906066}"/>
              </a:ext>
            </a:extLst>
          </p:cNvPr>
          <p:cNvSpPr>
            <a:spLocks noGrp="1"/>
          </p:cNvSpPr>
          <p:nvPr>
            <p:ph idx="1"/>
          </p:nvPr>
        </p:nvSpPr>
        <p:spPr>
          <a:xfrm>
            <a:off x="6057900" y="1586429"/>
            <a:ext cx="6019304" cy="5007554"/>
          </a:xfrm>
        </p:spPr>
        <p:txBody>
          <a:bodyPr>
            <a:noAutofit/>
          </a:bodyPr>
          <a:lstStyle/>
          <a:p>
            <a:r>
              <a:rPr lang="en-US" sz="2400" dirty="0">
                <a:latin typeface="Times New Roman" panose="02020603050405020304" pitchFamily="18" charset="0"/>
                <a:cs typeface="Times New Roman" panose="02020603050405020304" pitchFamily="18" charset="0"/>
              </a:rPr>
              <a:t>Beginning in the Castile-La Mancha region of central Spain, sometime in the 16th century, tavern owners figured out a way to trick customers into drinking bad wine by placing a free slice of strong cheese on top of each glass sold, both the smell and flavor of the cheese would distract customers from the taste of the wine. </a:t>
            </a:r>
          </a:p>
          <a:p>
            <a:r>
              <a:rPr lang="en-US" sz="2400" dirty="0">
                <a:latin typeface="Times New Roman" panose="02020603050405020304" pitchFamily="18" charset="0"/>
                <a:cs typeface="Times New Roman" panose="02020603050405020304" pitchFamily="18" charset="0"/>
              </a:rPr>
              <a:t>This had the secondary benefit of patrons thinking they were getting something for free from the generosity of the bar owner.</a:t>
            </a:r>
          </a:p>
        </p:txBody>
      </p:sp>
      <p:pic>
        <p:nvPicPr>
          <p:cNvPr id="4" name="Picture 3" descr="A group of cheeses on a table&#10;&#10;Description automatically generated">
            <a:extLst>
              <a:ext uri="{FF2B5EF4-FFF2-40B4-BE49-F238E27FC236}">
                <a16:creationId xmlns:a16="http://schemas.microsoft.com/office/drawing/2014/main" id="{81DA8F0C-0EDA-62F8-4F5E-5358BEC4F375}"/>
              </a:ext>
            </a:extLst>
          </p:cNvPr>
          <p:cNvPicPr>
            <a:picLocks noChangeAspect="1"/>
          </p:cNvPicPr>
          <p:nvPr/>
        </p:nvPicPr>
        <p:blipFill rotWithShape="1">
          <a:blip r:embed="rId2">
            <a:extLst>
              <a:ext uri="{28A0092B-C50C-407E-A947-70E740481C1C}">
                <a14:useLocalDpi xmlns:a14="http://schemas.microsoft.com/office/drawing/2010/main" val="0"/>
              </a:ext>
            </a:extLst>
          </a:blip>
          <a:srcRect t="3805" b="9746"/>
          <a:stretch/>
        </p:blipFill>
        <p:spPr>
          <a:xfrm>
            <a:off x="0" y="1620982"/>
            <a:ext cx="6057900" cy="5237018"/>
          </a:xfrm>
          <a:prstGeom prst="rect">
            <a:avLst/>
          </a:prstGeom>
        </p:spPr>
      </p:pic>
    </p:spTree>
    <p:extLst>
      <p:ext uri="{BB962C8B-B14F-4D97-AF65-F5344CB8AC3E}">
        <p14:creationId xmlns:p14="http://schemas.microsoft.com/office/powerpoint/2010/main" val="713947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 calcmode="lin" valueType="num">
                                      <p:cBhvr additive="base">
                                        <p:cTn id="7"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E545F-25F4-6807-98CE-F76DC4D20DF3}"/>
              </a:ext>
            </a:extLst>
          </p:cNvPr>
          <p:cNvSpPr>
            <a:spLocks noGrp="1"/>
          </p:cNvSpPr>
          <p:nvPr>
            <p:ph type="title"/>
          </p:nvPr>
        </p:nvSpPr>
        <p:spPr>
          <a:xfrm>
            <a:off x="0" y="0"/>
            <a:ext cx="12192000" cy="1364523"/>
          </a:xfrm>
        </p:spPr>
        <p:txBody>
          <a:bodyPr>
            <a:normAutofit/>
          </a:bodyPr>
          <a:lstStyle/>
          <a:p>
            <a:pPr marL="0" marR="0" algn="ctr">
              <a:lnSpc>
                <a:spcPct val="107000"/>
              </a:lnSpc>
              <a:spcBef>
                <a:spcPts val="0"/>
              </a:spcBef>
              <a:spcAft>
                <a:spcPts val="800"/>
              </a:spcAft>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Literary Theory</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Content Placeholder 8">
            <a:extLst>
              <a:ext uri="{FF2B5EF4-FFF2-40B4-BE49-F238E27FC236}">
                <a16:creationId xmlns:a16="http://schemas.microsoft.com/office/drawing/2014/main" id="{3A4E223E-6944-CDFC-723A-D228AE906066}"/>
              </a:ext>
            </a:extLst>
          </p:cNvPr>
          <p:cNvSpPr>
            <a:spLocks noGrp="1"/>
          </p:cNvSpPr>
          <p:nvPr>
            <p:ph idx="1"/>
          </p:nvPr>
        </p:nvSpPr>
        <p:spPr>
          <a:xfrm>
            <a:off x="130630" y="1337053"/>
            <a:ext cx="8266732" cy="5271571"/>
          </a:xfrm>
        </p:spPr>
        <p:txBody>
          <a:bodyPr>
            <a:noAutofit/>
          </a:bodyPr>
          <a:lstStyle/>
          <a:p>
            <a:r>
              <a:rPr lang="en-US" sz="2400" dirty="0">
                <a:latin typeface="Times New Roman" panose="02020603050405020304" pitchFamily="18" charset="0"/>
                <a:cs typeface="Times New Roman" panose="02020603050405020304" pitchFamily="18" charset="0"/>
              </a:rPr>
              <a:t>This theory also has little to do with the name tapa but could have been a part of the small plate's tradition moving into popular culture.</a:t>
            </a:r>
          </a:p>
          <a:p>
            <a:r>
              <a:rPr lang="en-US" sz="2400" dirty="0">
                <a:latin typeface="Times New Roman" panose="02020603050405020304" pitchFamily="18" charset="0"/>
                <a:cs typeface="Times New Roman" panose="02020603050405020304" pitchFamily="18" charset="0"/>
              </a:rPr>
              <a:t>Tapas may have first appeared in literature as a tradition featured in the 17th-century novel "Don Quixote," which mentioned herring and rabbit "empanadas" (pastries), among other snacks as Tapas.</a:t>
            </a:r>
          </a:p>
          <a:p>
            <a:r>
              <a:rPr lang="en-US" sz="2400" dirty="0">
                <a:latin typeface="Times New Roman" panose="02020603050405020304" pitchFamily="18" charset="0"/>
                <a:cs typeface="Times New Roman" panose="02020603050405020304" pitchFamily="18" charset="0"/>
              </a:rPr>
              <a:t>In 1795, Tapas were mentioned in the book "Seville Banquets, Tapas, and Menus, 1863–1995: An Anthropology of Food," establishments where wine was served by the glass were granted a license to set out tables and chairs, and to serve cold or fried food, although stews were prohibited.</a:t>
            </a:r>
          </a:p>
          <a:p>
            <a:r>
              <a:rPr lang="en-US" sz="2400" dirty="0">
                <a:latin typeface="Times New Roman" panose="02020603050405020304" pitchFamily="18" charset="0"/>
                <a:cs typeface="Times New Roman" panose="02020603050405020304" pitchFamily="18" charset="0"/>
              </a:rPr>
              <a:t>There are numerous other accounts of how the custom of eating tapas emerged, involving Medieval Kings or other historic figures. </a:t>
            </a:r>
          </a:p>
        </p:txBody>
      </p:sp>
      <p:pic>
        <p:nvPicPr>
          <p:cNvPr id="4" name="Picture 3" descr="A cover of a book&#10;&#10;Description automatically generated">
            <a:extLst>
              <a:ext uri="{FF2B5EF4-FFF2-40B4-BE49-F238E27FC236}">
                <a16:creationId xmlns:a16="http://schemas.microsoft.com/office/drawing/2014/main" id="{59B7BD39-34F9-5339-14A5-E9E46E2EDA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7361" y="1337054"/>
            <a:ext cx="3794640" cy="4906446"/>
          </a:xfrm>
          <a:prstGeom prst="rect">
            <a:avLst/>
          </a:prstGeom>
        </p:spPr>
      </p:pic>
    </p:spTree>
    <p:extLst>
      <p:ext uri="{BB962C8B-B14F-4D97-AF65-F5344CB8AC3E}">
        <p14:creationId xmlns:p14="http://schemas.microsoft.com/office/powerpoint/2010/main" val="1418038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 calcmode="lin" valueType="num">
                                      <p:cBhvr additive="base">
                                        <p:cTn id="7"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 calcmode="lin" valueType="num">
                                      <p:cBhvr additive="base">
                                        <p:cTn id="13"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anim calcmode="lin" valueType="num">
                                      <p:cBhvr additive="base">
                                        <p:cTn id="19"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791</TotalTime>
  <Words>1631</Words>
  <Application>Microsoft Office PowerPoint</Application>
  <PresentationFormat>Widescreen</PresentationFormat>
  <Paragraphs>112</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Aptos</vt:lpstr>
      <vt:lpstr>Aptos Display</vt:lpstr>
      <vt:lpstr>Arial</vt:lpstr>
      <vt:lpstr>Times New Roman</vt:lpstr>
      <vt:lpstr>Office Theme</vt:lpstr>
      <vt:lpstr>History Of Spanish Tapas</vt:lpstr>
      <vt:lpstr>Topics</vt:lpstr>
      <vt:lpstr>Tapas a Tradition</vt:lpstr>
      <vt:lpstr>What are Tapas? </vt:lpstr>
      <vt:lpstr>The Origins of the Tapa </vt:lpstr>
      <vt:lpstr>The Sick King &amp; Drunk Peasants Theory</vt:lpstr>
      <vt:lpstr>The Spanish Inquisition Porky Test Theory</vt:lpstr>
      <vt:lpstr>Stinky Wine Theory</vt:lpstr>
      <vt:lpstr>Literary Theory</vt:lpstr>
      <vt:lpstr>The Sandy Wine Theory</vt:lpstr>
      <vt:lpstr>Royal Inn</vt:lpstr>
      <vt:lpstr>The Drunk Farmer Theory</vt:lpstr>
      <vt:lpstr>Tapa in Filipino Cuisine</vt:lpstr>
      <vt:lpstr>Original Tapas</vt:lpstr>
      <vt:lpstr>Modern Spanish Tapas</vt:lpstr>
      <vt:lpstr>World Tapas Day</vt:lpstr>
      <vt:lpstr>Thankyou for Coming!</vt:lpstr>
      <vt:lpstr>Acknowledgement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Alaska Native Peoples</dc:title>
  <dc:creator>Marc Silver</dc:creator>
  <cp:lastModifiedBy>Marc Silver</cp:lastModifiedBy>
  <cp:revision>60</cp:revision>
  <dcterms:created xsi:type="dcterms:W3CDTF">2024-05-29T02:24:00Z</dcterms:created>
  <dcterms:modified xsi:type="dcterms:W3CDTF">2024-08-13T21:51:24Z</dcterms:modified>
</cp:coreProperties>
</file>