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273" r:id="rId3"/>
    <p:sldId id="257" r:id="rId4"/>
    <p:sldId id="274" r:id="rId5"/>
    <p:sldId id="258" r:id="rId6"/>
    <p:sldId id="276" r:id="rId7"/>
    <p:sldId id="292" r:id="rId8"/>
    <p:sldId id="293" r:id="rId9"/>
    <p:sldId id="279" r:id="rId10"/>
    <p:sldId id="306" r:id="rId11"/>
    <p:sldId id="308" r:id="rId12"/>
    <p:sldId id="295" r:id="rId13"/>
    <p:sldId id="280" r:id="rId14"/>
    <p:sldId id="260" r:id="rId15"/>
    <p:sldId id="261" r:id="rId16"/>
    <p:sldId id="264" r:id="rId17"/>
    <p:sldId id="265" r:id="rId18"/>
    <p:sldId id="296" r:id="rId19"/>
    <p:sldId id="294" r:id="rId20"/>
    <p:sldId id="298" r:id="rId21"/>
    <p:sldId id="299" r:id="rId22"/>
    <p:sldId id="268" r:id="rId23"/>
    <p:sldId id="297" r:id="rId24"/>
    <p:sldId id="283" r:id="rId25"/>
    <p:sldId id="284" r:id="rId26"/>
    <p:sldId id="288" r:id="rId27"/>
    <p:sldId id="278" r:id="rId28"/>
    <p:sldId id="290" r:id="rId29"/>
    <p:sldId id="286" r:id="rId30"/>
    <p:sldId id="300" r:id="rId31"/>
    <p:sldId id="275" r:id="rId32"/>
    <p:sldId id="301" r:id="rId33"/>
    <p:sldId id="303" r:id="rId34"/>
    <p:sldId id="302" r:id="rId35"/>
    <p:sldId id="305" r:id="rId36"/>
    <p:sldId id="271" r:id="rId37"/>
    <p:sldId id="272" r:id="rId38"/>
    <p:sldId id="291" r:id="rId39"/>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95" d="100"/>
          <a:sy n="95"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451513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57914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14</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16</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82527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19152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416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862127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30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16411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31</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32</a:t>
            </a:fld>
            <a:endParaRPr lang="en-US"/>
          </a:p>
        </p:txBody>
      </p:sp>
    </p:spTree>
    <p:extLst>
      <p:ext uri="{BB962C8B-B14F-4D97-AF65-F5344CB8AC3E}">
        <p14:creationId xmlns:p14="http://schemas.microsoft.com/office/powerpoint/2010/main" val="4026016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33</a:t>
            </a:fld>
            <a:endParaRPr lang="en-US"/>
          </a:p>
        </p:txBody>
      </p:sp>
    </p:spTree>
    <p:extLst>
      <p:ext uri="{BB962C8B-B14F-4D97-AF65-F5344CB8AC3E}">
        <p14:creationId xmlns:p14="http://schemas.microsoft.com/office/powerpoint/2010/main" val="2209583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34</a:t>
            </a:fld>
            <a:endParaRPr lang="en-US"/>
          </a:p>
        </p:txBody>
      </p:sp>
    </p:spTree>
    <p:extLst>
      <p:ext uri="{BB962C8B-B14F-4D97-AF65-F5344CB8AC3E}">
        <p14:creationId xmlns:p14="http://schemas.microsoft.com/office/powerpoint/2010/main" val="3081271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35</a:t>
            </a:fld>
            <a:endParaRPr lang="en-US"/>
          </a:p>
        </p:txBody>
      </p:sp>
    </p:spTree>
    <p:extLst>
      <p:ext uri="{BB962C8B-B14F-4D97-AF65-F5344CB8AC3E}">
        <p14:creationId xmlns:p14="http://schemas.microsoft.com/office/powerpoint/2010/main" val="1738681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36</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37</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9951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808906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1155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9541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11573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41450"/>
            <a:ext cx="5472888" cy="24745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Sydney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947560"/>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 y="167773"/>
            <a:ext cx="10080625" cy="757130"/>
          </a:xfrm>
          <a:prstGeom prst="rect">
            <a:avLst/>
          </a:prstGeom>
        </p:spPr>
        <p:txBody>
          <a:bodyPr vert="horz" wrap="square">
            <a:spAutoFit/>
          </a:bodyPr>
          <a:lstStyle/>
          <a:p>
            <a:pPr lvl="0" algn="ctr"/>
            <a:r>
              <a:rPr lang="en-US" sz="4800" b="1" dirty="0">
                <a:solidFill>
                  <a:srgbClr val="000000"/>
                </a:solidFill>
                <a:latin typeface="Times New Roman" panose="02020603050405020304" pitchFamily="18" charset="0"/>
                <a:cs typeface="Times New Roman" panose="02020603050405020304" pitchFamily="18" charset="0"/>
              </a:rPr>
              <a:t>Historical Sydney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14300" y="924903"/>
            <a:ext cx="996632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Sydney Town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the departure of Phillip in December 1792, the colony's military officers began acquiring land and importing consumer goods obtained from visiting ships.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Former convicts also engaged in trade and opened small businesses. Soldiers and former convicts built houses on Crown land, with or without official permission, in what was now commonly called Sydney town.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1804, Irish convicts led around 300 rebels in the Castle Hill Rebellion, an attempt to march on Sydney, commandeer a ship, and sail to freedom. </a:t>
            </a:r>
            <a:endParaRPr lang="en-US" sz="2000" b="1" dirty="0"/>
          </a:p>
        </p:txBody>
      </p:sp>
      <p:pic>
        <p:nvPicPr>
          <p:cNvPr id="5" name="Picture 4" descr="A painting of a battle&#10;&#10;Description automatically generated">
            <a:extLst>
              <a:ext uri="{FF2B5EF4-FFF2-40B4-BE49-F238E27FC236}">
                <a16:creationId xmlns:a16="http://schemas.microsoft.com/office/drawing/2014/main" id="{96C0E4C4-C679-71B6-D17E-86670A9F3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79449"/>
            <a:ext cx="5271992" cy="2191102"/>
          </a:xfrm>
          <a:prstGeom prst="rect">
            <a:avLst/>
          </a:prstGeom>
        </p:spPr>
      </p:pic>
      <p:sp>
        <p:nvSpPr>
          <p:cNvPr id="7" name="TextBox 6">
            <a:extLst>
              <a:ext uri="{FF2B5EF4-FFF2-40B4-BE49-F238E27FC236}">
                <a16:creationId xmlns:a16="http://schemas.microsoft.com/office/drawing/2014/main" id="{3E05AB7C-907F-F5AC-9AEB-7FE5376A097F}"/>
              </a:ext>
            </a:extLst>
          </p:cNvPr>
          <p:cNvSpPr txBox="1"/>
          <p:nvPr/>
        </p:nvSpPr>
        <p:spPr>
          <a:xfrm>
            <a:off x="5271991" y="3479448"/>
            <a:ext cx="4808634"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Poorly armed, and with their leader Philip Cunningham captured, the main body of insurgents were routed by about 100 troops and volunteers at Rouse Hill.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least 39 convicts were killed in the uprising and subsequent executions</a:t>
            </a:r>
          </a:p>
        </p:txBody>
      </p:sp>
    </p:spTree>
    <p:extLst>
      <p:ext uri="{BB962C8B-B14F-4D97-AF65-F5344CB8AC3E}">
        <p14:creationId xmlns:p14="http://schemas.microsoft.com/office/powerpoint/2010/main" val="28183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2" y="82063"/>
            <a:ext cx="5429252" cy="1144929"/>
          </a:xfrm>
          <a:prstGeom prst="rect">
            <a:avLst/>
          </a:prstGeom>
        </p:spPr>
        <p:txBody>
          <a:bodyPr vert="horz" wrap="square">
            <a:spAutoFit/>
          </a:bodyPr>
          <a:lstStyle/>
          <a:p>
            <a:pPr lvl="0" algn="ctr"/>
            <a:r>
              <a:rPr lang="en-US" sz="4800" b="1" dirty="0">
                <a:solidFill>
                  <a:srgbClr val="000000"/>
                </a:solidFill>
                <a:latin typeface="Times New Roman" panose="02020603050405020304" pitchFamily="18" charset="0"/>
                <a:cs typeface="Times New Roman" panose="02020603050405020304" pitchFamily="18" charset="0"/>
              </a:rPr>
              <a:t>Historical Sydney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 y="1187282"/>
            <a:ext cx="542925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Modern Sydney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the turn of the 20th century, Sydney was home to more than a million people, and its streets were bustling with commuters, horse-drawn wagons, and trams.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Many tramways, railways, and ferry routes linked the inner-city to an expanding network of suburban suburbs.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Sydney led the nation during rapid growth; the country was transitioning from steam power to electricity. The Commonwealth of Australia was proclaimed on January 1, 1901, making Sydney the capital of New South Wales, no longer a colonial capital.</a:t>
            </a:r>
            <a:endParaRPr lang="en-US" sz="2000" b="1" dirty="0">
              <a:latin typeface="Times New Roman" panose="02020603050405020304" pitchFamily="18" charset="0"/>
              <a:cs typeface="Times New Roman" panose="02020603050405020304" pitchFamily="18" charset="0"/>
            </a:endParaRPr>
          </a:p>
        </p:txBody>
      </p:sp>
      <p:pic>
        <p:nvPicPr>
          <p:cNvPr id="9" name="Picture 8" descr="A long shot of a building&#10;&#10;Description automatically generated">
            <a:extLst>
              <a:ext uri="{FF2B5EF4-FFF2-40B4-BE49-F238E27FC236}">
                <a16:creationId xmlns:a16="http://schemas.microsoft.com/office/drawing/2014/main" id="{582944E6-0A74-A6D1-D8C5-D9ECC7F23F2E}"/>
              </a:ext>
            </a:extLst>
          </p:cNvPr>
          <p:cNvPicPr>
            <a:picLocks noChangeAspect="1"/>
          </p:cNvPicPr>
          <p:nvPr/>
        </p:nvPicPr>
        <p:blipFill rotWithShape="1">
          <a:blip r:embed="rId3">
            <a:extLst>
              <a:ext uri="{28A0092B-C50C-407E-A947-70E740481C1C}">
                <a14:useLocalDpi xmlns:a14="http://schemas.microsoft.com/office/drawing/2010/main" val="0"/>
              </a:ext>
            </a:extLst>
          </a:blip>
          <a:srcRect l="31772" r="6090"/>
          <a:stretch/>
        </p:blipFill>
        <p:spPr>
          <a:xfrm>
            <a:off x="5429250" y="21746"/>
            <a:ext cx="4651375" cy="5648804"/>
          </a:xfrm>
          <a:prstGeom prst="rect">
            <a:avLst/>
          </a:prstGeom>
        </p:spPr>
      </p:pic>
    </p:spTree>
    <p:extLst>
      <p:ext uri="{BB962C8B-B14F-4D97-AF65-F5344CB8AC3E}">
        <p14:creationId xmlns:p14="http://schemas.microsoft.com/office/powerpoint/2010/main" val="172000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Sydney</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9" y="1044463"/>
            <a:ext cx="98859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 the course of the 19th-century Sydney established many of its major cultural institutions. Governor Lachlan Macquarie's vision for Sydney included the construction of grand public buildings and institutions fit for a 			     colonial capital. </a:t>
            </a:r>
          </a:p>
        </p:txBody>
      </p:sp>
      <p:pic>
        <p:nvPicPr>
          <p:cNvPr id="6" name="Picture 5" descr="A large building with many windows&#10;&#10;Description automatically generated">
            <a:extLst>
              <a:ext uri="{FF2B5EF4-FFF2-40B4-BE49-F238E27FC236}">
                <a16:creationId xmlns:a16="http://schemas.microsoft.com/office/drawing/2014/main" id="{36ACE7D9-1C7A-EBF1-A208-5B07B6CEA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343899"/>
            <a:ext cx="3257551" cy="3326651"/>
          </a:xfrm>
          <a:prstGeom prst="rect">
            <a:avLst/>
          </a:prstGeom>
        </p:spPr>
      </p:pic>
      <p:sp>
        <p:nvSpPr>
          <p:cNvPr id="9" name="TextBox 8">
            <a:extLst>
              <a:ext uri="{FF2B5EF4-FFF2-40B4-BE49-F238E27FC236}">
                <a16:creationId xmlns:a16="http://schemas.microsoft.com/office/drawing/2014/main" id="{4B26F107-8E1D-B4DB-930B-F536DE9CA0F7}"/>
              </a:ext>
            </a:extLst>
          </p:cNvPr>
          <p:cNvSpPr txBox="1"/>
          <p:nvPr/>
        </p:nvSpPr>
        <p:spPr>
          <a:xfrm>
            <a:off x="3357562" y="2343899"/>
            <a:ext cx="6528433" cy="2585323"/>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Macquarie Street began to take shape as a ceremonial thoroughfare of grand buildings.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 founded the Royal Botanic Gardens and dedicated Hyde Park to the "recreation and amusement of the inhabitants of the town and a field of exercises for the troops".</a:t>
            </a:r>
          </a:p>
        </p:txBody>
      </p:sp>
    </p:spTree>
    <p:extLst>
      <p:ext uri="{BB962C8B-B14F-4D97-AF65-F5344CB8AC3E}">
        <p14:creationId xmlns:p14="http://schemas.microsoft.com/office/powerpoint/2010/main" val="349818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ustralia with a red point&#10;&#10;Description automatically generated">
            <a:extLst>
              <a:ext uri="{FF2B5EF4-FFF2-40B4-BE49-F238E27FC236}">
                <a16:creationId xmlns:a16="http://schemas.microsoft.com/office/drawing/2014/main" id="{FBDC2869-042A-9370-2F92-EF3A9A5EF101}"/>
              </a:ext>
            </a:extLst>
          </p:cNvPr>
          <p:cNvPicPr>
            <a:picLocks noChangeAspect="1"/>
          </p:cNvPicPr>
          <p:nvPr/>
        </p:nvPicPr>
        <p:blipFill rotWithShape="1">
          <a:blip r:embed="rId3">
            <a:extLst>
              <a:ext uri="{28A0092B-C50C-407E-A947-70E740481C1C}">
                <a14:useLocalDpi xmlns:a14="http://schemas.microsoft.com/office/drawing/2010/main" val="0"/>
              </a:ext>
            </a:extLst>
          </a:blip>
          <a:srcRect b="4299"/>
          <a:stretch/>
        </p:blipFill>
        <p:spPr>
          <a:xfrm>
            <a:off x="1" y="0"/>
            <a:ext cx="10080624" cy="5638943"/>
          </a:xfrm>
          <a:prstGeom prst="rect">
            <a:avLst/>
          </a:prstGeom>
        </p:spPr>
      </p:pic>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1910" y="4617155"/>
            <a:ext cx="10080625" cy="757130"/>
          </a:xfrm>
          <a:prstGeom prst="rect">
            <a:avLst/>
          </a:prstGeom>
        </p:spPr>
        <p:txBody>
          <a:bodyPr vert="horz" wrap="square">
            <a:spAutoFit/>
          </a:bodyPr>
          <a:lstStyle/>
          <a:p>
            <a:pPr lvl="0" algn="ctr" rtl="0"/>
            <a:r>
              <a:rPr lang="en-US" sz="4800" b="1" dirty="0">
                <a:solidFill>
                  <a:schemeClr val="bg1"/>
                </a:solidFill>
                <a:latin typeface="Times New Roman" panose="02020603050405020304" pitchFamily="18" charset="0"/>
                <a:cs typeface="Times New Roman" panose="02020603050405020304" pitchFamily="18" charset="0"/>
              </a:rPr>
              <a:t>Australia</a:t>
            </a:r>
          </a:p>
        </p:txBody>
      </p:sp>
      <p:sp>
        <p:nvSpPr>
          <p:cNvPr id="7" name="TextBox 6">
            <a:extLst>
              <a:ext uri="{FF2B5EF4-FFF2-40B4-BE49-F238E27FC236}">
                <a16:creationId xmlns:a16="http://schemas.microsoft.com/office/drawing/2014/main" id="{6DC4FB3B-C219-6A7B-2EB2-5F51FB66D19B}"/>
              </a:ext>
            </a:extLst>
          </p:cNvPr>
          <p:cNvSpPr txBox="1"/>
          <p:nvPr/>
        </p:nvSpPr>
        <p:spPr>
          <a:xfrm>
            <a:off x="6479381" y="3087171"/>
            <a:ext cx="931069" cy="369332"/>
          </a:xfrm>
          <a:prstGeom prst="rect">
            <a:avLst/>
          </a:prstGeom>
          <a:noFill/>
        </p:spPr>
        <p:txBody>
          <a:bodyPr wrap="square">
            <a:spAutoFit/>
          </a:bodyPr>
          <a:lstStyle/>
          <a:p>
            <a:r>
              <a:rPr lang="en-US" sz="1800" b="1" dirty="0">
                <a:solidFill>
                  <a:schemeClr val="bg1"/>
                </a:solidFill>
                <a:latin typeface="Times New Roman" panose="02020603050405020304" pitchFamily="18" charset="0"/>
                <a:cs typeface="Times New Roman" panose="02020603050405020304" pitchFamily="18" charset="0"/>
              </a:rPr>
              <a:t>Sydney</a:t>
            </a:r>
            <a:endParaRPr lang="en-US" dirty="0">
              <a:solidFill>
                <a:schemeClr val="bg1"/>
              </a:solidFill>
            </a:endParaRPr>
          </a:p>
        </p:txBody>
      </p:sp>
    </p:spTree>
    <p:extLst>
      <p:ext uri="{BB962C8B-B14F-4D97-AF65-F5344CB8AC3E}">
        <p14:creationId xmlns:p14="http://schemas.microsoft.com/office/powerpoint/2010/main" val="5062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0"/>
            <a:ext cx="10080625" cy="765175"/>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Sydney Area Map </a:t>
            </a:r>
          </a:p>
        </p:txBody>
      </p:sp>
      <p:pic>
        <p:nvPicPr>
          <p:cNvPr id="4" name="Picture 3" descr="A map of a city&#10;&#10;Description automatically generated">
            <a:extLst>
              <a:ext uri="{FF2B5EF4-FFF2-40B4-BE49-F238E27FC236}">
                <a16:creationId xmlns:a16="http://schemas.microsoft.com/office/drawing/2014/main" id="{82598F56-D45F-A6B8-CDD0-0951912E1734}"/>
              </a:ext>
            </a:extLst>
          </p:cNvPr>
          <p:cNvPicPr>
            <a:picLocks noChangeAspect="1"/>
          </p:cNvPicPr>
          <p:nvPr/>
        </p:nvPicPr>
        <p:blipFill rotWithShape="1">
          <a:blip r:embed="rId3">
            <a:extLst>
              <a:ext uri="{28A0092B-C50C-407E-A947-70E740481C1C}">
                <a14:useLocalDpi xmlns:a14="http://schemas.microsoft.com/office/drawing/2010/main" val="0"/>
              </a:ext>
            </a:extLst>
          </a:blip>
          <a:srcRect b="13441"/>
          <a:stretch/>
        </p:blipFill>
        <p:spPr>
          <a:xfrm>
            <a:off x="1" y="-349017"/>
            <a:ext cx="10080624" cy="6029092"/>
          </a:xfrm>
          <a:prstGeom prst="rect">
            <a:avLst/>
          </a:prstGeom>
        </p:spPr>
      </p:pic>
      <p:sp>
        <p:nvSpPr>
          <p:cNvPr id="9" name="TextBox 8">
            <a:extLst>
              <a:ext uri="{FF2B5EF4-FFF2-40B4-BE49-F238E27FC236}">
                <a16:creationId xmlns:a16="http://schemas.microsoft.com/office/drawing/2014/main" id="{4BC94842-5A79-D792-A054-39E0367535C0}"/>
              </a:ext>
            </a:extLst>
          </p:cNvPr>
          <p:cNvSpPr txBox="1"/>
          <p:nvPr/>
        </p:nvSpPr>
        <p:spPr>
          <a:xfrm>
            <a:off x="5176837" y="2512109"/>
            <a:ext cx="5272087" cy="646331"/>
          </a:xfrm>
          <a:prstGeom prst="rect">
            <a:avLst/>
          </a:prstGeom>
          <a:noFill/>
        </p:spPr>
        <p:txBody>
          <a:bodyPr wrap="square">
            <a:spAutoFit/>
          </a:bodyPr>
          <a:lstStyle/>
          <a:p>
            <a:r>
              <a:rPr lang="en-US" sz="3600" b="1" kern="1200" dirty="0">
                <a:solidFill>
                  <a:schemeClr val="bg1"/>
                </a:solidFill>
                <a:latin typeface="Times New Roman" panose="02020603050405020304" pitchFamily="18" charset="0"/>
                <a:ea typeface="+mj-ea"/>
                <a:cs typeface="Times New Roman" panose="02020603050405020304" pitchFamily="18" charset="0"/>
              </a:rPr>
              <a:t>Map of Sydney Harbor</a:t>
            </a:r>
            <a:endParaRPr lang="en-US" sz="3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54868"/>
            <a:ext cx="10080625" cy="1200150"/>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Sydney Rapid Transit</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3" y="1233529"/>
            <a:ext cx="5487158" cy="4324309"/>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Sydney has one of the most comprehensive and user-friendly public transit systems. Transport for NSW provides a variety of ways to get around the city.</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Travel as much as you want on metro, train, bus, ferry and light rail services within the Opal network and you never pay more than:</a:t>
            </a:r>
          </a:p>
          <a:p>
            <a:pPr marL="342900" indent="-3429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$18.70</a:t>
            </a:r>
            <a:r>
              <a:rPr lang="en-US" sz="2000" dirty="0">
                <a:latin typeface="Times New Roman" panose="02020603050405020304" pitchFamily="18" charset="0"/>
                <a:cs typeface="Times New Roman" panose="02020603050405020304" pitchFamily="18" charset="0"/>
              </a:rPr>
              <a:t> a day (Mondays to Thursdays).</a:t>
            </a:r>
          </a:p>
          <a:p>
            <a:pPr marL="342900" indent="-3429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$9.35 </a:t>
            </a:r>
            <a:r>
              <a:rPr lang="en-US" sz="2000" dirty="0">
                <a:latin typeface="Times New Roman" panose="02020603050405020304" pitchFamily="18" charset="0"/>
                <a:cs typeface="Times New Roman" panose="02020603050405020304" pitchFamily="18" charset="0"/>
              </a:rPr>
              <a:t>on Fridays, Saturdays, Sundays and public holidays.</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purchase your Opal card from the Customer Service Centre opposite Wharf 5 at Circular Quay on Alfred Street. They can also help with trip planning for all public transport.</a:t>
            </a:r>
          </a:p>
        </p:txBody>
      </p:sp>
      <p:pic>
        <p:nvPicPr>
          <p:cNvPr id="4" name="Picture 3" descr="A person holding a card&#10;&#10;Description automatically generated">
            <a:extLst>
              <a:ext uri="{FF2B5EF4-FFF2-40B4-BE49-F238E27FC236}">
                <a16:creationId xmlns:a16="http://schemas.microsoft.com/office/drawing/2014/main" id="{233C50A1-F07B-BA14-30AA-624D730730A4}"/>
              </a:ext>
            </a:extLst>
          </p:cNvPr>
          <p:cNvPicPr>
            <a:picLocks noChangeAspect="1"/>
          </p:cNvPicPr>
          <p:nvPr/>
        </p:nvPicPr>
        <p:blipFill rotWithShape="1">
          <a:blip r:embed="rId3">
            <a:extLst>
              <a:ext uri="{28A0092B-C50C-407E-A947-70E740481C1C}">
                <a14:useLocalDpi xmlns:a14="http://schemas.microsoft.com/office/drawing/2010/main" val="0"/>
              </a:ext>
            </a:extLst>
          </a:blip>
          <a:srcRect l="20606" r="35496"/>
          <a:stretch/>
        </p:blipFill>
        <p:spPr>
          <a:xfrm>
            <a:off x="5655381" y="1233529"/>
            <a:ext cx="4425244" cy="3401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384175"/>
            <a:ext cx="10080625" cy="569913"/>
          </a:xfrm>
          <a:prstGeom prst="rect">
            <a:avLst/>
          </a:prstGeom>
        </p:spPr>
        <p:txBody>
          <a:bodyPr vert="horz"/>
          <a:lstStyle/>
          <a:p>
            <a:pPr algn="ctr" rtl="0"/>
            <a:r>
              <a:rPr lang="en-US" b="1" dirty="0">
                <a:solidFill>
                  <a:schemeClr val="tx1"/>
                </a:solidFill>
                <a:latin typeface="Times New Roman" panose="02020603050405020304" pitchFamily="18" charset="0"/>
                <a:cs typeface="Times New Roman" panose="02020603050405020304" pitchFamily="18" charset="0"/>
              </a:rPr>
              <a:t>Sydney Taxis</a:t>
            </a:r>
            <a:endParaRPr lang="en-US"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295314"/>
            <a:ext cx="4753459"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Rideshare is very popular in Sydney with several operators to choose from including: Uber, Didi, OLA, and </a:t>
            </a:r>
            <a:r>
              <a:rPr lang="en-US" sz="2000" dirty="0" err="1">
                <a:latin typeface="Times New Roman" panose="02020603050405020304" pitchFamily="18" charset="0"/>
                <a:cs typeface="Times New Roman" panose="02020603050405020304" pitchFamily="18" charset="0"/>
              </a:rPr>
              <a:t>Shebah</a:t>
            </a:r>
            <a:r>
              <a:rPr lang="en-US" sz="20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Shebah</a:t>
            </a:r>
            <a:r>
              <a:rPr lang="en-US" sz="2000" dirty="0">
                <a:latin typeface="Times New Roman" panose="02020603050405020304" pitchFamily="18" charset="0"/>
                <a:cs typeface="Times New Roman" panose="02020603050405020304" pitchFamily="18" charset="0"/>
              </a:rPr>
              <a:t> uses women drivers who only pick up women and children.</a:t>
            </a: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2" name="Picture 11" descr="A map of a city&#10;&#10;Description automatically generated">
            <a:extLst>
              <a:ext uri="{FF2B5EF4-FFF2-40B4-BE49-F238E27FC236}">
                <a16:creationId xmlns:a16="http://schemas.microsoft.com/office/drawing/2014/main" id="{F4CAE383-98F9-E340-DEB8-5CB65C83B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80630" cy="5670550"/>
          </a:xfrm>
          <a:prstGeom prst="rect">
            <a:avLst/>
          </a:prstGeom>
        </p:spPr>
      </p:pic>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5280630" y="1"/>
            <a:ext cx="4799995" cy="1438274"/>
          </a:xfrm>
          <a:prstGeom prst="rect">
            <a:avLst/>
          </a:prstGeom>
        </p:spPr>
        <p:txBody>
          <a:bodyPr vert="horz" anchor="ctr"/>
          <a:lstStyle/>
          <a:p>
            <a:pPr algn="ctr"/>
            <a:r>
              <a:rPr lang="en-US" sz="3600" b="1" dirty="0">
                <a:solidFill>
                  <a:schemeClr val="tx1"/>
                </a:solidFill>
                <a:latin typeface="Times New Roman" panose="02020603050405020304" pitchFamily="18" charset="0"/>
                <a:cs typeface="Times New Roman" panose="02020603050405020304" pitchFamily="18" charset="0"/>
              </a:rPr>
              <a:t>Sydney Walking Tour</a:t>
            </a:r>
            <a:endParaRPr lang="en-US" sz="3600" b="1"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3640367" y="279442"/>
            <a:ext cx="1640263" cy="1015663"/>
          </a:xfrm>
          <a:prstGeom prst="rect">
            <a:avLst/>
          </a:prstGeom>
          <a:noFill/>
        </p:spPr>
        <p:txBody>
          <a:bodyPr wrap="square" anchor="ctr">
            <a:spAutoFit/>
          </a:bodyPr>
          <a:lstStyle/>
          <a:p>
            <a:pPr algn="ctr"/>
            <a:r>
              <a:rPr lang="en-US" sz="2000" dirty="0">
                <a:latin typeface="Times New Roman" panose="02020603050405020304" pitchFamily="18" charset="0"/>
                <a:cs typeface="Times New Roman" panose="02020603050405020304" pitchFamily="18" charset="0"/>
              </a:rPr>
              <a:t>Take a Sydney Walking Tour</a:t>
            </a:r>
            <a:endParaRPr lang="en-US" sz="2400" dirty="0"/>
          </a:p>
        </p:txBody>
      </p:sp>
      <p:sp>
        <p:nvSpPr>
          <p:cNvPr id="14" name="TextBox 13">
            <a:extLst>
              <a:ext uri="{FF2B5EF4-FFF2-40B4-BE49-F238E27FC236}">
                <a16:creationId xmlns:a16="http://schemas.microsoft.com/office/drawing/2014/main" id="{D9CF6F21-B00B-6D3D-6E1C-648D031EE243}"/>
              </a:ext>
            </a:extLst>
          </p:cNvPr>
          <p:cNvSpPr txBox="1"/>
          <p:nvPr/>
        </p:nvSpPr>
        <p:spPr>
          <a:xfrm>
            <a:off x="5280629" y="1438275"/>
            <a:ext cx="4799995" cy="4093428"/>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Sydney self-guided walking tour loops around the city and highlights the best sightseeing in Sydney </a:t>
            </a:r>
            <a:r>
              <a:rPr lang="en-US" sz="2000" i="1" dirty="0">
                <a:latin typeface="Times New Roman" panose="02020603050405020304" pitchFamily="18" charset="0"/>
                <a:cs typeface="Times New Roman" panose="02020603050405020304" pitchFamily="18" charset="0"/>
              </a:rPr>
              <a:t>for free</a:t>
            </a:r>
            <a:r>
              <a:rPr lang="en-US" sz="20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Free Walking Tour of Sydney is nearly 8 miles long and will take about 4-5 hours to complete. More time will be needed to enter any of the museums and attractions listed along the route.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route is ideal as a Sydney one-day tour.</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a little planning first, you can make changes to fit you personal taste and physical 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9990667"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Sydney Opera House</a:t>
            </a:r>
          </a:p>
        </p:txBody>
      </p:sp>
      <p:sp>
        <p:nvSpPr>
          <p:cNvPr id="5" name="TextBox 4">
            <a:extLst>
              <a:ext uri="{FF2B5EF4-FFF2-40B4-BE49-F238E27FC236}">
                <a16:creationId xmlns:a16="http://schemas.microsoft.com/office/drawing/2014/main" id="{1AF5FB54-0725-AC46-7FCB-E9CDB56C3059}"/>
              </a:ext>
            </a:extLst>
          </p:cNvPr>
          <p:cNvSpPr txBox="1"/>
          <p:nvPr/>
        </p:nvSpPr>
        <p:spPr>
          <a:xfrm>
            <a:off x="-11288" y="869245"/>
            <a:ext cx="10080624" cy="4801305"/>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Opera House is Sydney’s most recognizable landmark. This iconic building took 14 years to complete (1959-1973) and stands today as a UNESCO World Heritage Site.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massive staircase – nearly 100-meters-wide – leads to the entrance, but we recommend staying on the ground level and completely circling the structure to gain perspective before climbing the stairs.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Two halls of ‘stacked shells’ make up the award-winning structure that features amazing acoustics. The theaters inside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have hosted world-known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musical and theatrical talents.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facilities can be toured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(for a fee), but it’s free to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walk around the exterior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building. Walking along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west side of the Sydney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Opera House.</a:t>
            </a:r>
          </a:p>
        </p:txBody>
      </p:sp>
      <p:pic>
        <p:nvPicPr>
          <p:cNvPr id="4" name="Picture 3" descr="Sydney Opera House with pointed roof and a body of water&#10;&#10;Description automatically generated">
            <a:extLst>
              <a:ext uri="{FF2B5EF4-FFF2-40B4-BE49-F238E27FC236}">
                <a16:creationId xmlns:a16="http://schemas.microsoft.com/office/drawing/2014/main" id="{112C3449-EE50-9A59-CD03-E9B6427714EB}"/>
              </a:ext>
            </a:extLst>
          </p:cNvPr>
          <p:cNvPicPr>
            <a:picLocks noChangeAspect="1"/>
          </p:cNvPicPr>
          <p:nvPr/>
        </p:nvPicPr>
        <p:blipFill rotWithShape="1">
          <a:blip r:embed="rId3">
            <a:extLst>
              <a:ext uri="{28A0092B-C50C-407E-A947-70E740481C1C}">
                <a14:useLocalDpi xmlns:a14="http://schemas.microsoft.com/office/drawing/2010/main" val="0"/>
              </a:ext>
            </a:extLst>
          </a:blip>
          <a:srcRect t="8561" b="26141"/>
          <a:stretch/>
        </p:blipFill>
        <p:spPr>
          <a:xfrm>
            <a:off x="3725333" y="2907530"/>
            <a:ext cx="6344003" cy="2763020"/>
          </a:xfrm>
          <a:prstGeom prst="rect">
            <a:avLst/>
          </a:prstGeom>
        </p:spPr>
      </p:pic>
    </p:spTree>
    <p:extLst>
      <p:ext uri="{BB962C8B-B14F-4D97-AF65-F5344CB8AC3E}">
        <p14:creationId xmlns:p14="http://schemas.microsoft.com/office/powerpoint/2010/main" val="10913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9990667"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Government House</a:t>
            </a:r>
          </a:p>
        </p:txBody>
      </p:sp>
      <p:sp>
        <p:nvSpPr>
          <p:cNvPr id="5" name="TextBox 4">
            <a:extLst>
              <a:ext uri="{FF2B5EF4-FFF2-40B4-BE49-F238E27FC236}">
                <a16:creationId xmlns:a16="http://schemas.microsoft.com/office/drawing/2014/main" id="{1AF5FB54-0725-AC46-7FCB-E9CDB56C3059}"/>
              </a:ext>
            </a:extLst>
          </p:cNvPr>
          <p:cNvSpPr txBox="1"/>
          <p:nvPr/>
        </p:nvSpPr>
        <p:spPr>
          <a:xfrm>
            <a:off x="90311" y="933451"/>
            <a:ext cx="9900357" cy="1276349"/>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Built in the Gothic Revival style in the 1840s, the Government House is the vice-regal residence of the New South Wales’ Governor. The grand interior is open to visitors, as is the garden, which provides stunning views of the harbor and Sydney Opera House.</a:t>
            </a:r>
          </a:p>
        </p:txBody>
      </p:sp>
      <p:pic>
        <p:nvPicPr>
          <p:cNvPr id="4" name="Picture 3" descr="A large stone castle with trees&#10;&#10;Description automatically generated">
            <a:extLst>
              <a:ext uri="{FF2B5EF4-FFF2-40B4-BE49-F238E27FC236}">
                <a16:creationId xmlns:a16="http://schemas.microsoft.com/office/drawing/2014/main" id="{30E2A14F-8083-ED1A-1FAD-6DA12BA06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1292"/>
            <a:ext cx="4914899" cy="3189257"/>
          </a:xfrm>
          <a:prstGeom prst="rect">
            <a:avLst/>
          </a:prstGeom>
        </p:spPr>
      </p:pic>
      <p:sp>
        <p:nvSpPr>
          <p:cNvPr id="7" name="TextBox 6">
            <a:extLst>
              <a:ext uri="{FF2B5EF4-FFF2-40B4-BE49-F238E27FC236}">
                <a16:creationId xmlns:a16="http://schemas.microsoft.com/office/drawing/2014/main" id="{17C74530-279F-56D5-8A4F-E17FE4310E17}"/>
              </a:ext>
            </a:extLst>
          </p:cNvPr>
          <p:cNvSpPr txBox="1"/>
          <p:nvPr/>
        </p:nvSpPr>
        <p:spPr>
          <a:xfrm>
            <a:off x="4914900" y="2491255"/>
            <a:ext cx="5075767"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If the Government House is closed for official business, visitors can take in the view from Tarpeian Precinct – a small elevated park between the Government House and the Opera House. </a:t>
            </a:r>
          </a:p>
        </p:txBody>
      </p:sp>
    </p:spTree>
    <p:extLst>
      <p:ext uri="{BB962C8B-B14F-4D97-AF65-F5344CB8AC3E}">
        <p14:creationId xmlns:p14="http://schemas.microsoft.com/office/powerpoint/2010/main" val="55210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Sydney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Sydney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Sydney</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Sydney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9990667" cy="869245"/>
          </a:xfrm>
          <a:prstGeom prst="rect">
            <a:avLst/>
          </a:prstGeom>
        </p:spPr>
        <p:txBody>
          <a:bodyPr vert="horz" lIns="91440" tIns="45720" rIns="91440" bIns="45720" rtlCol="0" anchor="ctr">
            <a:normAutofit/>
          </a:bodyPr>
          <a:lstStyle/>
          <a:p>
            <a:pPr algn="ctr"/>
            <a:r>
              <a:rPr lang="en-US" sz="4400" b="1">
                <a:latin typeface="Times New Roman" panose="02020603050405020304" pitchFamily="18" charset="0"/>
                <a:cs typeface="Times New Roman" panose="02020603050405020304" pitchFamily="18" charset="0"/>
              </a:rPr>
              <a:t>Royal Botanic Gardens</a:t>
            </a:r>
            <a:endParaRPr lang="en-US" sz="4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F5FB54-0725-AC46-7FCB-E9CDB56C3059}"/>
              </a:ext>
            </a:extLst>
          </p:cNvPr>
          <p:cNvSpPr txBox="1"/>
          <p:nvPr/>
        </p:nvSpPr>
        <p:spPr>
          <a:xfrm>
            <a:off x="90312" y="1083733"/>
            <a:ext cx="9798755" cy="4222045"/>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Established in 1816, the Sydney Royal Botanic Gardens feature an array of plant life.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Highlights include the Palace Rose Garden and summer meadow.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Free for visitors to stroll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admire, the park also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offers a range of programs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tours.</a:t>
            </a:r>
          </a:p>
        </p:txBody>
      </p:sp>
      <p:pic>
        <p:nvPicPr>
          <p:cNvPr id="6" name="Picture 5" descr="A park with trees and buildings in the background&#10;&#10;Description automatically generated">
            <a:extLst>
              <a:ext uri="{FF2B5EF4-FFF2-40B4-BE49-F238E27FC236}">
                <a16:creationId xmlns:a16="http://schemas.microsoft.com/office/drawing/2014/main" id="{99F61151-9399-B9DF-C143-FFECBB31D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3689" y="2243450"/>
            <a:ext cx="6106936" cy="3427099"/>
          </a:xfrm>
          <a:prstGeom prst="rect">
            <a:avLst/>
          </a:prstGeom>
        </p:spPr>
      </p:pic>
    </p:spTree>
    <p:extLst>
      <p:ext uri="{BB962C8B-B14F-4D97-AF65-F5344CB8AC3E}">
        <p14:creationId xmlns:p14="http://schemas.microsoft.com/office/powerpoint/2010/main" val="26244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372533"/>
            <a:ext cx="4410075" cy="1501422"/>
          </a:xfrm>
          <a:prstGeom prst="rect">
            <a:avLst/>
          </a:prstGeom>
        </p:spPr>
        <p:txBody>
          <a:bodyPr vert="horz" lIns="91440" tIns="45720" rIns="91440" bIns="45720" rtlCol="0" anchor="ctr">
            <a:normAutofit fontScale="92500"/>
          </a:bodyPr>
          <a:lstStyle/>
          <a:p>
            <a:pPr algn="ctr"/>
            <a:r>
              <a:rPr lang="en-US" sz="4400" b="1" dirty="0">
                <a:latin typeface="Times New Roman" panose="02020603050405020304" pitchFamily="18" charset="0"/>
                <a:cs typeface="Times New Roman" panose="02020603050405020304" pitchFamily="18" charset="0"/>
              </a:rPr>
              <a:t>Mrs. Macquarie’s Chair</a:t>
            </a:r>
          </a:p>
        </p:txBody>
      </p:sp>
      <p:sp>
        <p:nvSpPr>
          <p:cNvPr id="5" name="TextBox 4">
            <a:extLst>
              <a:ext uri="{FF2B5EF4-FFF2-40B4-BE49-F238E27FC236}">
                <a16:creationId xmlns:a16="http://schemas.microsoft.com/office/drawing/2014/main" id="{1AF5FB54-0725-AC46-7FCB-E9CDB56C3059}"/>
              </a:ext>
            </a:extLst>
          </p:cNvPr>
          <p:cNvSpPr txBox="1"/>
          <p:nvPr/>
        </p:nvSpPr>
        <p:spPr>
          <a:xfrm>
            <a:off x="90312" y="1998133"/>
            <a:ext cx="4233332" cy="3672417"/>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Hand-carved by convicts in 1810, the stone bench – now known as Mrs. Macquarie’s Chair – was a gift to the wife of the New South Wales governor.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viewpoint of the harbor – and especially of the Opera House and Bridge </a:t>
            </a:r>
          </a:p>
        </p:txBody>
      </p:sp>
      <p:pic>
        <p:nvPicPr>
          <p:cNvPr id="6" name="Picture 5" descr="A stone with text on it&#10;&#10;Description automatically generated">
            <a:extLst>
              <a:ext uri="{FF2B5EF4-FFF2-40B4-BE49-F238E27FC236}">
                <a16:creationId xmlns:a16="http://schemas.microsoft.com/office/drawing/2014/main" id="{33C8D231-4F3F-488F-F4A8-3D0397987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5" y="0"/>
            <a:ext cx="5670550" cy="5670550"/>
          </a:xfrm>
          <a:prstGeom prst="rect">
            <a:avLst/>
          </a:prstGeom>
        </p:spPr>
      </p:pic>
    </p:spTree>
    <p:extLst>
      <p:ext uri="{BB962C8B-B14F-4D97-AF65-F5344CB8AC3E}">
        <p14:creationId xmlns:p14="http://schemas.microsoft.com/office/powerpoint/2010/main" val="302138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1"/>
            <a:ext cx="5020785" cy="1580444"/>
          </a:xfrm>
          <a:prstGeom prst="rect">
            <a:avLst/>
          </a:prstGeom>
        </p:spPr>
        <p:txBody>
          <a:bodyPr vert="horz" lIns="91440" tIns="45720" rIns="91440" bIns="45720" rtlCol="0" anchor="ctr">
            <a:normAutofit/>
          </a:bodyPr>
          <a:lstStyle/>
          <a:p>
            <a:pPr algn="ctr"/>
            <a:r>
              <a:rPr lang="en-US" sz="4000" b="1" dirty="0">
                <a:latin typeface="Times New Roman" panose="02020603050405020304" pitchFamily="18" charset="0"/>
                <a:cs typeface="Times New Roman" panose="02020603050405020304" pitchFamily="18" charset="0"/>
              </a:rPr>
              <a:t>Art Gallery of New South Wales</a:t>
            </a:r>
          </a:p>
        </p:txBody>
      </p:sp>
      <p:pic>
        <p:nvPicPr>
          <p:cNvPr id="8" name="Picture 7" descr="A building with columns and people walking around&#10;&#10;Description automatically generated">
            <a:extLst>
              <a:ext uri="{FF2B5EF4-FFF2-40B4-BE49-F238E27FC236}">
                <a16:creationId xmlns:a16="http://schemas.microsoft.com/office/drawing/2014/main" id="{C577BFB9-55AD-571F-11AA-87BE4C816858}"/>
              </a:ext>
            </a:extLst>
          </p:cNvPr>
          <p:cNvPicPr>
            <a:picLocks noChangeAspect="1"/>
          </p:cNvPicPr>
          <p:nvPr/>
        </p:nvPicPr>
        <p:blipFill>
          <a:blip r:embed="rId3">
            <a:extLst>
              <a:ext uri="{28A0092B-C50C-407E-A947-70E740481C1C}">
                <a14:useLocalDpi xmlns:a14="http://schemas.microsoft.com/office/drawing/2010/main" val="0"/>
              </a:ext>
            </a:extLst>
          </a:blip>
          <a:srcRect l="13936" r="19176"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8FFDB5B2-111A-07DF-81E6-5575667F2D53}"/>
              </a:ext>
            </a:extLst>
          </p:cNvPr>
          <p:cNvSpPr txBox="1"/>
          <p:nvPr/>
        </p:nvSpPr>
        <p:spPr>
          <a:xfrm>
            <a:off x="5023307" y="1438276"/>
            <a:ext cx="5020784" cy="4232264"/>
          </a:xfrm>
          <a:prstGeom prst="rect">
            <a:avLst/>
          </a:prstGeom>
        </p:spPr>
        <p:txBody>
          <a:bodyPr vert="horz" lIns="91440" tIns="45720" rIns="91440" bIns="45720" rtlCol="0">
            <a:normAutofit fontScale="92500" lnSpcReduction="20000"/>
          </a:bodyPr>
          <a:lstStyle/>
          <a:p>
            <a:pPr marL="342900" indent="-228600">
              <a:lnSpc>
                <a:spcPct val="12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its magnificent site on Sydney Harbor, the Art Gallery of New South Wales is one of Australia’s flagship art museums and the state’s leading visual arts institution. </a:t>
            </a:r>
          </a:p>
          <a:p>
            <a:pPr marL="342900" indent="-228600">
              <a:lnSpc>
                <a:spcPct val="12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Art Gallery is one of the finest tourism destinations in Australia and an absolute must-see for an art and cultural experience in Sydney.</a:t>
            </a:r>
          </a:p>
          <a:p>
            <a:pPr marL="342900" indent="-228600">
              <a:lnSpc>
                <a:spcPct val="12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within beautiful parklands overlooking Sydney Harbor and only a 15-minute walk from the city </a:t>
            </a:r>
            <a:r>
              <a:rPr lang="en-US" sz="2000" dirty="0" err="1">
                <a:latin typeface="Times New Roman" panose="02020603050405020304" pitchFamily="18" charset="0"/>
                <a:cs typeface="Times New Roman" panose="02020603050405020304" pitchFamily="18" charset="0"/>
              </a:rPr>
              <a:t>centre</a:t>
            </a:r>
            <a:r>
              <a:rPr lang="en-US" sz="2000" dirty="0">
                <a:latin typeface="Times New Roman" panose="02020603050405020304" pitchFamily="18" charset="0"/>
                <a:cs typeface="Times New Roman" panose="02020603050405020304" pitchFamily="18" charset="0"/>
              </a:rPr>
              <a:t>. Admission is free, as are most of the exhibitions and events.</a:t>
            </a:r>
          </a:p>
          <a:p>
            <a:pPr marL="114300" algn="ctr">
              <a:lnSpc>
                <a:spcPct val="120000"/>
              </a:lnSpc>
            </a:pPr>
            <a:r>
              <a:rPr lang="en-US" sz="2200" dirty="0">
                <a:latin typeface="Times New Roman" panose="02020603050405020304" pitchFamily="18" charset="0"/>
                <a:cs typeface="Times New Roman" panose="02020603050405020304" pitchFamily="18" charset="0"/>
              </a:rPr>
              <a:t>Admission is free</a:t>
            </a:r>
          </a:p>
          <a:p>
            <a:pPr indent="-228600">
              <a:lnSpc>
                <a:spcPct val="90000"/>
              </a:lnSpc>
              <a:spcAft>
                <a:spcPts val="600"/>
              </a:spcAft>
              <a:buFont typeface="Arial" panose="020B0604020202020204" pitchFamily="34" charset="0"/>
              <a:buChar char="•"/>
            </a:pPr>
            <a:endParaRPr lang="en-US" sz="1200" b="1" dirty="0"/>
          </a:p>
          <a:p>
            <a:pPr indent="-228600">
              <a:lnSpc>
                <a:spcPct val="90000"/>
              </a:lnSpc>
              <a:spcAft>
                <a:spcPts val="600"/>
              </a:spcAft>
              <a:buFont typeface="Arial" panose="020B0604020202020204" pitchFamily="34" charset="0"/>
              <a:buChar char="•"/>
            </a:pP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9990667"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Australian National Maritime Museum</a:t>
            </a:r>
          </a:p>
        </p:txBody>
      </p:sp>
      <p:sp>
        <p:nvSpPr>
          <p:cNvPr id="5" name="TextBox 4">
            <a:extLst>
              <a:ext uri="{FF2B5EF4-FFF2-40B4-BE49-F238E27FC236}">
                <a16:creationId xmlns:a16="http://schemas.microsoft.com/office/drawing/2014/main" id="{1AF5FB54-0725-AC46-7FCB-E9CDB56C3059}"/>
              </a:ext>
            </a:extLst>
          </p:cNvPr>
          <p:cNvSpPr txBox="1"/>
          <p:nvPr/>
        </p:nvSpPr>
        <p:spPr>
          <a:xfrm>
            <a:off x="238125" y="1009651"/>
            <a:ext cx="9752543" cy="2264618"/>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at the waterfront of Darling Harbor, the Maritime Museum is a distinctive indoor/outdoor attraction and great entertainment for the whole family.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has one of the largest and most diverse in-water fleets in the world, including the cold war submarine HMAS Onslow, naval destroyer HMAS Vampire, and the stunning replica of Captain Cook's tall ship HMB Endeavour. Explore the danger and drama of military life at sea inside the interactive Action Stations experience that shows the inner workings of the Royal Australian Navy like never before. </a:t>
            </a:r>
          </a:p>
        </p:txBody>
      </p:sp>
      <p:sp>
        <p:nvSpPr>
          <p:cNvPr id="4" name="TextBox 3">
            <a:extLst>
              <a:ext uri="{FF2B5EF4-FFF2-40B4-BE49-F238E27FC236}">
                <a16:creationId xmlns:a16="http://schemas.microsoft.com/office/drawing/2014/main" id="{AB7F77F6-E7BE-0733-9CDD-7BB76F507B9D}"/>
              </a:ext>
            </a:extLst>
          </p:cNvPr>
          <p:cNvSpPr txBox="1"/>
          <p:nvPr/>
        </p:nvSpPr>
        <p:spPr>
          <a:xfrm>
            <a:off x="6068219" y="4212370"/>
            <a:ext cx="3136106" cy="1326517"/>
          </a:xfrm>
          <a:prstGeom prst="rect">
            <a:avLst/>
          </a:prstGeom>
          <a:noFill/>
        </p:spPr>
        <p:txBody>
          <a:bodyPr wrap="square">
            <a:spAutoFit/>
          </a:bodyPr>
          <a:lstStyle/>
          <a:p>
            <a:pPr marL="342900" indent="-228600">
              <a:lnSpc>
                <a:spcPct val="120000"/>
              </a:lnSpc>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Adults: $25</a:t>
            </a: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Children: 4 -15: $15</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Children Under 4 - FREE</a:t>
            </a: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 </a:t>
            </a:r>
          </a:p>
        </p:txBody>
      </p:sp>
      <p:pic>
        <p:nvPicPr>
          <p:cNvPr id="7" name="Picture 6" descr="A building with a sign on it&#10;&#10;Description automatically generated">
            <a:extLst>
              <a:ext uri="{FF2B5EF4-FFF2-40B4-BE49-F238E27FC236}">
                <a16:creationId xmlns:a16="http://schemas.microsoft.com/office/drawing/2014/main" id="{574D86F6-7CFB-84D1-A0B0-249ACEE45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74269"/>
            <a:ext cx="4895850" cy="2396281"/>
          </a:xfrm>
          <a:prstGeom prst="rect">
            <a:avLst/>
          </a:prstGeom>
        </p:spPr>
      </p:pic>
      <p:sp>
        <p:nvSpPr>
          <p:cNvPr id="9" name="TextBox 8">
            <a:extLst>
              <a:ext uri="{FF2B5EF4-FFF2-40B4-BE49-F238E27FC236}">
                <a16:creationId xmlns:a16="http://schemas.microsoft.com/office/drawing/2014/main" id="{3B44E61E-AFED-76E2-E02D-51B692936644}"/>
              </a:ext>
            </a:extLst>
          </p:cNvPr>
          <p:cNvSpPr txBox="1"/>
          <p:nvPr/>
        </p:nvSpPr>
        <p:spPr>
          <a:xfrm>
            <a:off x="4995333" y="3179019"/>
            <a:ext cx="5062536"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also hosts six permanent galleries, and an ever-changing program of temporary exhibitions, ensuring something for everyone. </a:t>
            </a:r>
          </a:p>
        </p:txBody>
      </p:sp>
    </p:spTree>
    <p:extLst>
      <p:ext uri="{BB962C8B-B14F-4D97-AF65-F5344CB8AC3E}">
        <p14:creationId xmlns:p14="http://schemas.microsoft.com/office/powerpoint/2010/main" val="427390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61925"/>
            <a:ext cx="10080625" cy="1369837"/>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Australian National Maritime Museum</a:t>
            </a:r>
          </a:p>
        </p:txBody>
      </p:sp>
      <p:sp>
        <p:nvSpPr>
          <p:cNvPr id="4" name="TextBox 3">
            <a:extLst>
              <a:ext uri="{FF2B5EF4-FFF2-40B4-BE49-F238E27FC236}">
                <a16:creationId xmlns:a16="http://schemas.microsoft.com/office/drawing/2014/main" id="{9FECAC60-4F09-72CB-C543-038866BAADFF}"/>
              </a:ext>
            </a:extLst>
          </p:cNvPr>
          <p:cNvSpPr txBox="1"/>
          <p:nvPr/>
        </p:nvSpPr>
        <p:spPr>
          <a:xfrm>
            <a:off x="146755" y="885825"/>
            <a:ext cx="9806870" cy="2390775"/>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has one of the largest and most diverse in-water fleets in the world, including the cold war submarine HMAS Onslow, naval destroyer HMAS Vampire, and the stunning replica of Captain Cook's tall ship HMB Endeavour. Explore the danger and drama of military life at sea inside the interactive Action Stations experience that shows the inner workings of the Royal Australian Navy like never before.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also hosts six permanent galleries, and an ever-changing program of temporary exhibitions. </a:t>
            </a:r>
          </a:p>
          <a:p>
            <a:endParaRPr lang="en-US" sz="2400" dirty="0"/>
          </a:p>
        </p:txBody>
      </p:sp>
      <p:graphicFrame>
        <p:nvGraphicFramePr>
          <p:cNvPr id="3" name="Table 2">
            <a:extLst>
              <a:ext uri="{FF2B5EF4-FFF2-40B4-BE49-F238E27FC236}">
                <a16:creationId xmlns:a16="http://schemas.microsoft.com/office/drawing/2014/main" id="{71EC8BBD-A87F-8E86-5DDC-6335E5DEB7FE}"/>
              </a:ext>
            </a:extLst>
          </p:cNvPr>
          <p:cNvGraphicFramePr>
            <a:graphicFrameLocks noGrp="1"/>
          </p:cNvGraphicFramePr>
          <p:nvPr>
            <p:extLst>
              <p:ext uri="{D42A27DB-BD31-4B8C-83A1-F6EECF244321}">
                <p14:modId xmlns:p14="http://schemas.microsoft.com/office/powerpoint/2010/main" val="2177229337"/>
              </p:ext>
            </p:extLst>
          </p:nvPr>
        </p:nvGraphicFramePr>
        <p:xfrm>
          <a:off x="431801" y="3276600"/>
          <a:ext cx="4787899" cy="2018664"/>
        </p:xfrm>
        <a:graphic>
          <a:graphicData uri="http://schemas.openxmlformats.org/drawingml/2006/table">
            <a:tbl>
              <a:tblPr/>
              <a:tblGrid>
                <a:gridCol w="2124050">
                  <a:extLst>
                    <a:ext uri="{9D8B030D-6E8A-4147-A177-3AD203B41FA5}">
                      <a16:colId xmlns:a16="http://schemas.microsoft.com/office/drawing/2014/main" val="1636853584"/>
                    </a:ext>
                  </a:extLst>
                </a:gridCol>
                <a:gridCol w="2663849">
                  <a:extLst>
                    <a:ext uri="{9D8B030D-6E8A-4147-A177-3AD203B41FA5}">
                      <a16:colId xmlns:a16="http://schemas.microsoft.com/office/drawing/2014/main" val="2530714738"/>
                    </a:ext>
                  </a:extLst>
                </a:gridCol>
              </a:tblGrid>
              <a:tr h="743718">
                <a:tc>
                  <a:txBody>
                    <a:bodyPr/>
                    <a:lstStyle/>
                    <a:p>
                      <a:r>
                        <a:rPr lang="en-US" sz="1800" dirty="0">
                          <a:latin typeface="Times New Roman" panose="02020603050405020304" pitchFamily="18" charset="0"/>
                          <a:cs typeface="Times New Roman" panose="02020603050405020304" pitchFamily="18" charset="0"/>
                        </a:rPr>
                        <a:t>See it all</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Adult</a:t>
                      </a:r>
                    </a:p>
                  </a:txBody>
                  <a:tcPr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$25</a:t>
                      </a:r>
                    </a:p>
                  </a:txBody>
                  <a:tcPr anchor="ctr">
                    <a:lnL>
                      <a:noFill/>
                    </a:lnL>
                    <a:lnR>
                      <a:noFill/>
                    </a:lnR>
                    <a:lnT>
                      <a:noFill/>
                    </a:lnT>
                    <a:lnB>
                      <a:noFill/>
                    </a:lnB>
                    <a:noFill/>
                  </a:tcPr>
                </a:tc>
                <a:extLst>
                  <a:ext uri="{0D108BD9-81ED-4DB2-BD59-A6C34878D82A}">
                    <a16:rowId xmlns:a16="http://schemas.microsoft.com/office/drawing/2014/main" val="2308945849"/>
                  </a:ext>
                </a:extLst>
              </a:tr>
              <a:tr h="424982">
                <a:tc>
                  <a:txBody>
                    <a:bodyPr/>
                    <a:lstStyle/>
                    <a:p>
                      <a:r>
                        <a:rPr lang="en-US" sz="1800">
                          <a:latin typeface="Times New Roman" panose="02020603050405020304" pitchFamily="18" charset="0"/>
                          <a:cs typeface="Times New Roman" panose="02020603050405020304" pitchFamily="18" charset="0"/>
                        </a:rPr>
                        <a:t>Concession</a:t>
                      </a:r>
                    </a:p>
                  </a:txBody>
                  <a:tcPr anchor="ctr">
                    <a:lnL>
                      <a:noFill/>
                    </a:lnL>
                    <a:lnR>
                      <a:noFill/>
                    </a:lnR>
                    <a:lnT>
                      <a:noFill/>
                    </a:lnT>
                    <a:lnB>
                      <a:noFill/>
                    </a:lnB>
                    <a:noFill/>
                  </a:tcPr>
                </a:tc>
                <a:tc>
                  <a:txBody>
                    <a:bodyPr/>
                    <a:lstStyle/>
                    <a:p>
                      <a:r>
                        <a:rPr lang="en-US" sz="1800">
                          <a:latin typeface="Times New Roman" panose="02020603050405020304" pitchFamily="18" charset="0"/>
                          <a:cs typeface="Times New Roman" panose="02020603050405020304" pitchFamily="18" charset="0"/>
                        </a:rPr>
                        <a:t>$20</a:t>
                      </a:r>
                    </a:p>
                  </a:txBody>
                  <a:tcPr anchor="ctr">
                    <a:lnL>
                      <a:noFill/>
                    </a:lnL>
                    <a:lnR>
                      <a:noFill/>
                    </a:lnR>
                    <a:lnT>
                      <a:noFill/>
                    </a:lnT>
                    <a:lnB>
                      <a:noFill/>
                    </a:lnB>
                    <a:noFill/>
                  </a:tcPr>
                </a:tc>
                <a:extLst>
                  <a:ext uri="{0D108BD9-81ED-4DB2-BD59-A6C34878D82A}">
                    <a16:rowId xmlns:a16="http://schemas.microsoft.com/office/drawing/2014/main" val="257361296"/>
                  </a:ext>
                </a:extLst>
              </a:tr>
              <a:tr h="424982">
                <a:tc>
                  <a:txBody>
                    <a:bodyPr/>
                    <a:lstStyle/>
                    <a:p>
                      <a:r>
                        <a:rPr lang="en-US" sz="1800">
                          <a:latin typeface="Times New Roman" panose="02020603050405020304" pitchFamily="18" charset="0"/>
                          <a:cs typeface="Times New Roman" panose="02020603050405020304" pitchFamily="18" charset="0"/>
                        </a:rPr>
                        <a:t>Child (under 15)</a:t>
                      </a:r>
                    </a:p>
                  </a:txBody>
                  <a:tcPr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$15</a:t>
                      </a:r>
                    </a:p>
                  </a:txBody>
                  <a:tcPr anchor="ctr">
                    <a:lnL>
                      <a:noFill/>
                    </a:lnL>
                    <a:lnR>
                      <a:noFill/>
                    </a:lnR>
                    <a:lnT>
                      <a:noFill/>
                    </a:lnT>
                    <a:lnB>
                      <a:noFill/>
                    </a:lnB>
                    <a:noFill/>
                  </a:tcPr>
                </a:tc>
                <a:extLst>
                  <a:ext uri="{0D108BD9-81ED-4DB2-BD59-A6C34878D82A}">
                    <a16:rowId xmlns:a16="http://schemas.microsoft.com/office/drawing/2014/main" val="4257685134"/>
                  </a:ext>
                </a:extLst>
              </a:tr>
              <a:tr h="424982">
                <a:tc>
                  <a:txBody>
                    <a:bodyPr/>
                    <a:lstStyle/>
                    <a:p>
                      <a:r>
                        <a:rPr lang="en-US" sz="1800">
                          <a:latin typeface="Times New Roman" panose="02020603050405020304" pitchFamily="18" charset="0"/>
                          <a:cs typeface="Times New Roman" panose="02020603050405020304" pitchFamily="18" charset="0"/>
                        </a:rPr>
                        <a:t>Child (under 4)</a:t>
                      </a:r>
                    </a:p>
                  </a:txBody>
                  <a:tcPr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FREE</a:t>
                      </a:r>
                    </a:p>
                  </a:txBody>
                  <a:tcPr anchor="ctr">
                    <a:lnL>
                      <a:noFill/>
                    </a:lnL>
                    <a:lnR>
                      <a:noFill/>
                    </a:lnR>
                    <a:lnT>
                      <a:noFill/>
                    </a:lnT>
                    <a:lnB>
                      <a:noFill/>
                    </a:lnB>
                    <a:noFill/>
                  </a:tcPr>
                </a:tc>
                <a:extLst>
                  <a:ext uri="{0D108BD9-81ED-4DB2-BD59-A6C34878D82A}">
                    <a16:rowId xmlns:a16="http://schemas.microsoft.com/office/drawing/2014/main" val="584724440"/>
                  </a:ext>
                </a:extLst>
              </a:tr>
            </a:tbl>
          </a:graphicData>
        </a:graphic>
      </p:graphicFrame>
      <p:pic>
        <p:nvPicPr>
          <p:cNvPr id="6" name="Picture 5" descr="A long shot of a building&#10;&#10;Description automatically generated">
            <a:extLst>
              <a:ext uri="{FF2B5EF4-FFF2-40B4-BE49-F238E27FC236}">
                <a16:creationId xmlns:a16="http://schemas.microsoft.com/office/drawing/2014/main" id="{395148C8-0F0B-E4A0-6F3A-EEF6F5551CA1}"/>
              </a:ext>
            </a:extLst>
          </p:cNvPr>
          <p:cNvPicPr>
            <a:picLocks noChangeAspect="1"/>
          </p:cNvPicPr>
          <p:nvPr/>
        </p:nvPicPr>
        <p:blipFill rotWithShape="1">
          <a:blip r:embed="rId3">
            <a:extLst>
              <a:ext uri="{28A0092B-C50C-407E-A947-70E740481C1C}">
                <a14:useLocalDpi xmlns:a14="http://schemas.microsoft.com/office/drawing/2010/main" val="0"/>
              </a:ext>
            </a:extLst>
          </a:blip>
          <a:srcRect r="3114" b="20339"/>
          <a:stretch/>
        </p:blipFill>
        <p:spPr>
          <a:xfrm>
            <a:off x="5523320" y="2835275"/>
            <a:ext cx="4557305" cy="2806347"/>
          </a:xfrm>
          <a:prstGeom prst="rect">
            <a:avLst/>
          </a:prstGeom>
        </p:spPr>
      </p:pic>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7319" y="0"/>
            <a:ext cx="5020785" cy="1419225"/>
          </a:xfrm>
          <a:prstGeom prst="rect">
            <a:avLst/>
          </a:prstGeom>
        </p:spPr>
        <p:txBody>
          <a:bodyPr vert="horz" lIns="91440" tIns="45720" rIns="91440" bIns="45720" rtlCol="0" anchor="ctr">
            <a:normAutofit/>
          </a:bodyPr>
          <a:lstStyle/>
          <a:p>
            <a:pPr algn="ctr"/>
            <a:r>
              <a:rPr lang="en-US" sz="3000" b="1" dirty="0">
                <a:latin typeface="Times New Roman" panose="02020603050405020304" pitchFamily="18" charset="0"/>
                <a:cs typeface="Times New Roman" panose="02020603050405020304" pitchFamily="18" charset="0"/>
              </a:rPr>
              <a:t>Museum of Contemporary Art Australia</a:t>
            </a:r>
          </a:p>
        </p:txBody>
      </p:sp>
      <p:pic>
        <p:nvPicPr>
          <p:cNvPr id="4" name="Picture 3" descr="A building with a sign on the front&#10;&#10;Description automatically generated">
            <a:extLst>
              <a:ext uri="{FF2B5EF4-FFF2-40B4-BE49-F238E27FC236}">
                <a16:creationId xmlns:a16="http://schemas.microsoft.com/office/drawing/2014/main" id="{02C13CF4-6A4C-B03D-7D34-4AC1A45AE711}"/>
              </a:ext>
            </a:extLst>
          </p:cNvPr>
          <p:cNvPicPr>
            <a:picLocks noChangeAspect="1"/>
          </p:cNvPicPr>
          <p:nvPr/>
        </p:nvPicPr>
        <p:blipFill>
          <a:blip r:embed="rId3">
            <a:extLst>
              <a:ext uri="{28A0092B-C50C-407E-A947-70E740481C1C}">
                <a14:useLocalDpi xmlns:a14="http://schemas.microsoft.com/office/drawing/2010/main" val="0"/>
              </a:ext>
            </a:extLst>
          </a:blip>
          <a:srcRect t="1329" r="-2" b="-2"/>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7FBAD773-77E8-D955-9211-F538C7F67BBE}"/>
              </a:ext>
            </a:extLst>
          </p:cNvPr>
          <p:cNvSpPr txBox="1"/>
          <p:nvPr/>
        </p:nvSpPr>
        <p:spPr>
          <a:xfrm>
            <a:off x="4838701" y="1428750"/>
            <a:ext cx="5239404" cy="4156065"/>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of Contemporary Art Australia is Australia's leading museum dedicated to exhibiting, interpreting and collecting contemporary art from across Australia and around the world.</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at Circular Quay, the MCA is housed in the former Maritime Services building, a fine example of late Art Deco architecture.</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MCA features more than 4,000 works of Australian artists, including a strong emphasis on works by Aboriginal and Torres Strait Islander artists. In addition to its permanent collection, the museum hosts a continually changing range of modern art exhibitions. </a:t>
            </a:r>
          </a:p>
        </p:txBody>
      </p:sp>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4075289" y="0"/>
            <a:ext cx="6005335" cy="1657350"/>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St. Mary’s Cathedral</a:t>
            </a:r>
          </a:p>
        </p:txBody>
      </p:sp>
      <p:sp>
        <p:nvSpPr>
          <p:cNvPr id="4" name="TextBox 3">
            <a:extLst>
              <a:ext uri="{FF2B5EF4-FFF2-40B4-BE49-F238E27FC236}">
                <a16:creationId xmlns:a16="http://schemas.microsoft.com/office/drawing/2014/main" id="{DBFE43F3-A620-1C8B-9DA8-A836C3CD8EBE}"/>
              </a:ext>
            </a:extLst>
          </p:cNvPr>
          <p:cNvSpPr txBox="1"/>
          <p:nvPr/>
        </p:nvSpPr>
        <p:spPr>
          <a:xfrm>
            <a:off x="4075289" y="1800225"/>
            <a:ext cx="5915378" cy="3568420"/>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grand façade of St. Mary’s Catholic Cathedral in Sydney features two Gothic spires. The towers stand at 245 feet – and make St. Mary’s one of the tallest churches in Australia.</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Building commenced in 1868 after previous churches on the site were destroyed by fire. In 2008, Pope Benedict XVI visited St. Mary’s for World Youth Day.</a:t>
            </a:r>
          </a:p>
        </p:txBody>
      </p:sp>
      <p:pic>
        <p:nvPicPr>
          <p:cNvPr id="5" name="Picture 4" descr="A building with towers and a body of water&#10;&#10;Description automatically generated">
            <a:extLst>
              <a:ext uri="{FF2B5EF4-FFF2-40B4-BE49-F238E27FC236}">
                <a16:creationId xmlns:a16="http://schemas.microsoft.com/office/drawing/2014/main" id="{F1A625FF-72B6-09EE-C79C-02295846FA47}"/>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r="25898"/>
          <a:stretch/>
        </p:blipFill>
        <p:spPr>
          <a:xfrm>
            <a:off x="0" y="0"/>
            <a:ext cx="4075289" cy="5670550"/>
          </a:xfrm>
          <a:prstGeom prst="rect">
            <a:avLst/>
          </a:prstGeom>
        </p:spPr>
      </p:pic>
    </p:spTree>
    <p:extLst>
      <p:ext uri="{BB962C8B-B14F-4D97-AF65-F5344CB8AC3E}">
        <p14:creationId xmlns:p14="http://schemas.microsoft.com/office/powerpoint/2010/main" val="3038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9990667"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Australian Museum</a:t>
            </a:r>
          </a:p>
        </p:txBody>
      </p:sp>
      <p:sp>
        <p:nvSpPr>
          <p:cNvPr id="5" name="TextBox 4">
            <a:extLst>
              <a:ext uri="{FF2B5EF4-FFF2-40B4-BE49-F238E27FC236}">
                <a16:creationId xmlns:a16="http://schemas.microsoft.com/office/drawing/2014/main" id="{1AF5FB54-0725-AC46-7FCB-E9CDB56C3059}"/>
              </a:ext>
            </a:extLst>
          </p:cNvPr>
          <p:cNvSpPr txBox="1"/>
          <p:nvPr/>
        </p:nvSpPr>
        <p:spPr>
          <a:xfrm>
            <a:off x="89959" y="1009651"/>
            <a:ext cx="5072592" cy="4429124"/>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Australia’s first museum, founded in 1827, with over 21 million scientific specimens and cultural objects in their collections.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Complete with immersive exhibitions and interactive experiences, a visit to the Australian Museum is the perfect day out for families, kids of all ages and the young at heart, plus General Admission is now free!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Australian Museum is located in the center of Sydney city, opposite Hyde Park, with easy access from public transport and a short walk from other popular attractions in the CBD and surrounds.</a:t>
            </a:r>
          </a:p>
        </p:txBody>
      </p:sp>
      <p:pic>
        <p:nvPicPr>
          <p:cNvPr id="7" name="Picture 6" descr="A museum with many exhibits&#10;&#10;Description automatically generated with medium confidence">
            <a:extLst>
              <a:ext uri="{FF2B5EF4-FFF2-40B4-BE49-F238E27FC236}">
                <a16:creationId xmlns:a16="http://schemas.microsoft.com/office/drawing/2014/main" id="{9E8A079E-73F0-B275-940E-40166296D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564" y="1009651"/>
            <a:ext cx="5072062" cy="3381374"/>
          </a:xfrm>
          <a:prstGeom prst="rect">
            <a:avLst/>
          </a:prstGeom>
        </p:spPr>
      </p:pic>
      <p:sp>
        <p:nvSpPr>
          <p:cNvPr id="9" name="TextBox 8">
            <a:extLst>
              <a:ext uri="{FF2B5EF4-FFF2-40B4-BE49-F238E27FC236}">
                <a16:creationId xmlns:a16="http://schemas.microsoft.com/office/drawing/2014/main" id="{CDAE52AD-8FB6-7305-E008-DA0D54C430C4}"/>
              </a:ext>
            </a:extLst>
          </p:cNvPr>
          <p:cNvSpPr txBox="1"/>
          <p:nvPr/>
        </p:nvSpPr>
        <p:spPr>
          <a:xfrm>
            <a:off x="4995333" y="4730234"/>
            <a:ext cx="5038724" cy="369332"/>
          </a:xfrm>
          <a:prstGeom prst="rect">
            <a:avLst/>
          </a:prstGeom>
          <a:noFill/>
        </p:spPr>
        <p:txBody>
          <a:bodyPr wrap="square">
            <a:spAutoFit/>
          </a:bodyPr>
          <a:lstStyle/>
          <a:p>
            <a:pPr algn="ctr"/>
            <a:r>
              <a:rPr lang="en-US" sz="1800" b="1" dirty="0">
                <a:latin typeface="Times New Roman" panose="02020603050405020304" pitchFamily="18" charset="0"/>
                <a:cs typeface="Times New Roman" panose="02020603050405020304" pitchFamily="18" charset="0"/>
              </a:rPr>
              <a:t>General Admission - Free</a:t>
            </a:r>
          </a:p>
        </p:txBody>
      </p:sp>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b="1" dirty="0">
                <a:latin typeface="Times New Roman" panose="02020603050405020304" pitchFamily="18" charset="0"/>
                <a:cs typeface="Times New Roman" panose="02020603050405020304" pitchFamily="18" charset="0"/>
              </a:rPr>
              <a:t>Hyde Park Barracks Museum</a:t>
            </a:r>
            <a:endParaRPr lang="en-US" sz="4400" b="1" dirty="0">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28</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 y="930955"/>
            <a:ext cx="10001250" cy="1009650"/>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Hyde Park Barracks Museum is a World Heritage Listed site in Sydney, and one of its most popular attractions. The museum was once a convict site and played a vital role in the world’s largest system of transporting convicts.</a:t>
            </a:r>
          </a:p>
        </p:txBody>
      </p:sp>
      <p:pic>
        <p:nvPicPr>
          <p:cNvPr id="8" name="Picture 7" descr="A brick building with a gated entrance&#10;&#10;Description automatically generated">
            <a:extLst>
              <a:ext uri="{FF2B5EF4-FFF2-40B4-BE49-F238E27FC236}">
                <a16:creationId xmlns:a16="http://schemas.microsoft.com/office/drawing/2014/main" id="{5F2BFA91-8E43-2B01-E7CF-699D7AD959FA}"/>
              </a:ext>
            </a:extLst>
          </p:cNvPr>
          <p:cNvPicPr>
            <a:picLocks noChangeAspect="1"/>
          </p:cNvPicPr>
          <p:nvPr/>
        </p:nvPicPr>
        <p:blipFill rotWithShape="1">
          <a:blip r:embed="rId3">
            <a:extLst>
              <a:ext uri="{28A0092B-C50C-407E-A947-70E740481C1C}">
                <a14:useLocalDpi xmlns:a14="http://schemas.microsoft.com/office/drawing/2010/main" val="0"/>
              </a:ext>
            </a:extLst>
          </a:blip>
          <a:srcRect l="14073"/>
          <a:stretch/>
        </p:blipFill>
        <p:spPr>
          <a:xfrm>
            <a:off x="0" y="1962149"/>
            <a:ext cx="4846420" cy="3708401"/>
          </a:xfrm>
          <a:prstGeom prst="rect">
            <a:avLst/>
          </a:prstGeom>
        </p:spPr>
      </p:pic>
      <p:sp>
        <p:nvSpPr>
          <p:cNvPr id="10" name="TextBox 9">
            <a:extLst>
              <a:ext uri="{FF2B5EF4-FFF2-40B4-BE49-F238E27FC236}">
                <a16:creationId xmlns:a16="http://schemas.microsoft.com/office/drawing/2014/main" id="{92B24F26-1689-DC8F-1F1C-ECA73F0A724A}"/>
              </a:ext>
            </a:extLst>
          </p:cNvPr>
          <p:cNvSpPr txBox="1"/>
          <p:nvPr/>
        </p:nvSpPr>
        <p:spPr>
          <a:xfrm>
            <a:off x="4846420" y="1962149"/>
            <a:ext cx="5154831" cy="224676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museum’s design was the brainchild of Francis Greenway, a convict architect who breathed life into the barracks’ structure.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Between 1819 and 1848, the barracks provided housing for 15,000 male convicts who were, at the time, government employees.</a:t>
            </a:r>
          </a:p>
        </p:txBody>
      </p:sp>
      <p:graphicFrame>
        <p:nvGraphicFramePr>
          <p:cNvPr id="11" name="Table 10">
            <a:extLst>
              <a:ext uri="{FF2B5EF4-FFF2-40B4-BE49-F238E27FC236}">
                <a16:creationId xmlns:a16="http://schemas.microsoft.com/office/drawing/2014/main" id="{B755C4AE-E6EC-9DE3-F50D-DA98FE40F46A}"/>
              </a:ext>
            </a:extLst>
          </p:cNvPr>
          <p:cNvGraphicFramePr>
            <a:graphicFrameLocks noGrp="1"/>
          </p:cNvGraphicFramePr>
          <p:nvPr>
            <p:extLst>
              <p:ext uri="{D42A27DB-BD31-4B8C-83A1-F6EECF244321}">
                <p14:modId xmlns:p14="http://schemas.microsoft.com/office/powerpoint/2010/main" val="659875261"/>
              </p:ext>
            </p:extLst>
          </p:nvPr>
        </p:nvGraphicFramePr>
        <p:xfrm>
          <a:off x="5118102" y="4332628"/>
          <a:ext cx="4787899" cy="1268980"/>
        </p:xfrm>
        <a:graphic>
          <a:graphicData uri="http://schemas.openxmlformats.org/drawingml/2006/table">
            <a:tbl>
              <a:tblPr/>
              <a:tblGrid>
                <a:gridCol w="2124050">
                  <a:extLst>
                    <a:ext uri="{9D8B030D-6E8A-4147-A177-3AD203B41FA5}">
                      <a16:colId xmlns:a16="http://schemas.microsoft.com/office/drawing/2014/main" val="1636853584"/>
                    </a:ext>
                  </a:extLst>
                </a:gridCol>
                <a:gridCol w="2663849">
                  <a:extLst>
                    <a:ext uri="{9D8B030D-6E8A-4147-A177-3AD203B41FA5}">
                      <a16:colId xmlns:a16="http://schemas.microsoft.com/office/drawing/2014/main" val="2530714738"/>
                    </a:ext>
                  </a:extLst>
                </a:gridCol>
              </a:tblGrid>
              <a:tr h="419016">
                <a:tc>
                  <a:txBody>
                    <a:bodyPr/>
                    <a:lstStyle/>
                    <a:p>
                      <a:r>
                        <a:rPr lang="en-US" sz="1800" dirty="0">
                          <a:latin typeface="Times New Roman" panose="02020603050405020304" pitchFamily="18" charset="0"/>
                          <a:cs typeface="Times New Roman" panose="02020603050405020304" pitchFamily="18" charset="0"/>
                        </a:rPr>
                        <a:t>Adult</a:t>
                      </a:r>
                    </a:p>
                  </a:txBody>
                  <a:tcPr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$12</a:t>
                      </a:r>
                    </a:p>
                  </a:txBody>
                  <a:tcPr anchor="ctr">
                    <a:lnL>
                      <a:noFill/>
                    </a:lnL>
                    <a:lnR>
                      <a:noFill/>
                    </a:lnR>
                    <a:lnT>
                      <a:noFill/>
                    </a:lnT>
                    <a:lnB>
                      <a:noFill/>
                    </a:lnB>
                    <a:noFill/>
                  </a:tcPr>
                </a:tc>
                <a:extLst>
                  <a:ext uri="{0D108BD9-81ED-4DB2-BD59-A6C34878D82A}">
                    <a16:rowId xmlns:a16="http://schemas.microsoft.com/office/drawing/2014/main" val="2308945849"/>
                  </a:ext>
                </a:extLst>
              </a:tr>
              <a:tr h="424982">
                <a:tc>
                  <a:txBody>
                    <a:bodyPr/>
                    <a:lstStyle/>
                    <a:p>
                      <a:r>
                        <a:rPr lang="en-US" sz="1800" dirty="0">
                          <a:latin typeface="Times New Roman" panose="02020603050405020304" pitchFamily="18" charset="0"/>
                          <a:cs typeface="Times New Roman" panose="02020603050405020304" pitchFamily="18" charset="0"/>
                        </a:rPr>
                        <a:t>Child (under 15)</a:t>
                      </a:r>
                    </a:p>
                  </a:txBody>
                  <a:tcPr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$10</a:t>
                      </a:r>
                    </a:p>
                  </a:txBody>
                  <a:tcPr anchor="ctr">
                    <a:lnL>
                      <a:noFill/>
                    </a:lnL>
                    <a:lnR>
                      <a:noFill/>
                    </a:lnR>
                    <a:lnT>
                      <a:noFill/>
                    </a:lnT>
                    <a:lnB>
                      <a:noFill/>
                    </a:lnB>
                    <a:noFill/>
                  </a:tcPr>
                </a:tc>
                <a:extLst>
                  <a:ext uri="{0D108BD9-81ED-4DB2-BD59-A6C34878D82A}">
                    <a16:rowId xmlns:a16="http://schemas.microsoft.com/office/drawing/2014/main" val="4257685134"/>
                  </a:ext>
                </a:extLst>
              </a:tr>
              <a:tr h="424982">
                <a:tc>
                  <a:txBody>
                    <a:bodyPr/>
                    <a:lstStyle/>
                    <a:p>
                      <a:r>
                        <a:rPr lang="en-US" sz="1800">
                          <a:latin typeface="Times New Roman" panose="02020603050405020304" pitchFamily="18" charset="0"/>
                          <a:cs typeface="Times New Roman" panose="02020603050405020304" pitchFamily="18" charset="0"/>
                        </a:rPr>
                        <a:t>Child (under 4)</a:t>
                      </a:r>
                    </a:p>
                  </a:txBody>
                  <a:tcPr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FREE</a:t>
                      </a:r>
                    </a:p>
                  </a:txBody>
                  <a:tcPr anchor="ctr">
                    <a:lnL>
                      <a:noFill/>
                    </a:lnL>
                    <a:lnR>
                      <a:noFill/>
                    </a:lnR>
                    <a:lnT>
                      <a:noFill/>
                    </a:lnT>
                    <a:lnB>
                      <a:noFill/>
                    </a:lnB>
                    <a:noFill/>
                  </a:tcPr>
                </a:tc>
                <a:extLst>
                  <a:ext uri="{0D108BD9-81ED-4DB2-BD59-A6C34878D82A}">
                    <a16:rowId xmlns:a16="http://schemas.microsoft.com/office/drawing/2014/main" val="584724440"/>
                  </a:ext>
                </a:extLst>
              </a:tr>
            </a:tbl>
          </a:graphicData>
        </a:graphic>
      </p:graphicFrame>
    </p:spTree>
    <p:extLst>
      <p:ext uri="{BB962C8B-B14F-4D97-AF65-F5344CB8AC3E}">
        <p14:creationId xmlns:p14="http://schemas.microsoft.com/office/powerpoint/2010/main" val="2198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355846"/>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Hyde Park</a:t>
            </a:r>
          </a:p>
        </p:txBody>
      </p:sp>
      <p:sp>
        <p:nvSpPr>
          <p:cNvPr id="6" name="TextBox 5">
            <a:extLst>
              <a:ext uri="{FF2B5EF4-FFF2-40B4-BE49-F238E27FC236}">
                <a16:creationId xmlns:a16="http://schemas.microsoft.com/office/drawing/2014/main" id="{0F539378-BC21-9694-A290-E3F3D0B496C6}"/>
              </a:ext>
            </a:extLst>
          </p:cNvPr>
          <p:cNvSpPr txBox="1"/>
          <p:nvPr/>
        </p:nvSpPr>
        <p:spPr>
          <a:xfrm>
            <a:off x="66675" y="1190625"/>
            <a:ext cx="4647317" cy="3968995"/>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Since the first European settlers arrived in Australia, the park was used as a recreational space. However, it was in 1810 that Governor Macquarie dedicated the space as Hyde Park (naming it after Hyde Park in London).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green space has been used as a Cricket Ground, a horse racetrack, an outdoor boxing ring, a rugby field and military exercise grounds.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the north end of Hyde Park is Archibald Fountain, which celebrates the relationship between France and Australia during World War I.</a:t>
            </a:r>
          </a:p>
        </p:txBody>
      </p:sp>
      <p:pic>
        <p:nvPicPr>
          <p:cNvPr id="4" name="Picture 3" descr="An aerial view of a park&#10;&#10;Description automatically generated">
            <a:extLst>
              <a:ext uri="{FF2B5EF4-FFF2-40B4-BE49-F238E27FC236}">
                <a16:creationId xmlns:a16="http://schemas.microsoft.com/office/drawing/2014/main" id="{F2C91891-1344-2829-2C40-B97E3BCE6CFB}"/>
              </a:ext>
            </a:extLst>
          </p:cNvPr>
          <p:cNvPicPr>
            <a:picLocks noChangeAspect="1"/>
          </p:cNvPicPr>
          <p:nvPr/>
        </p:nvPicPr>
        <p:blipFill rotWithShape="1">
          <a:blip r:embed="rId3">
            <a:extLst>
              <a:ext uri="{28A0092B-C50C-407E-A947-70E740481C1C}">
                <a14:useLocalDpi xmlns:a14="http://schemas.microsoft.com/office/drawing/2010/main" val="0"/>
              </a:ext>
            </a:extLst>
          </a:blip>
          <a:srcRect l="17230" r="11522"/>
          <a:stretch/>
        </p:blipFill>
        <p:spPr>
          <a:xfrm>
            <a:off x="4602535" y="1355846"/>
            <a:ext cx="5478090" cy="4314704"/>
          </a:xfrm>
          <a:prstGeom prst="rect">
            <a:avLst/>
          </a:prstGeom>
        </p:spPr>
      </p:pic>
    </p:spTree>
    <p:extLst>
      <p:ext uri="{BB962C8B-B14F-4D97-AF65-F5344CB8AC3E}">
        <p14:creationId xmlns:p14="http://schemas.microsoft.com/office/powerpoint/2010/main" val="3931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355846"/>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ANZAC War Memorial</a:t>
            </a:r>
          </a:p>
        </p:txBody>
      </p:sp>
      <p:sp>
        <p:nvSpPr>
          <p:cNvPr id="6" name="TextBox 5">
            <a:extLst>
              <a:ext uri="{FF2B5EF4-FFF2-40B4-BE49-F238E27FC236}">
                <a16:creationId xmlns:a16="http://schemas.microsoft.com/office/drawing/2014/main" id="{0F539378-BC21-9694-A290-E3F3D0B496C6}"/>
              </a:ext>
            </a:extLst>
          </p:cNvPr>
          <p:cNvSpPr txBox="1"/>
          <p:nvPr/>
        </p:nvSpPr>
        <p:spPr>
          <a:xfrm>
            <a:off x="6029325" y="1249362"/>
            <a:ext cx="4051299" cy="4075479"/>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the south end of Hyde Park is Sydney’s ANZAC Memorial.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Opened in 1934 to remember the Australians who fought and died in World War I (the Great War).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memorial now stands to honor all Australians and New Zealanders who have served in military forces.</a:t>
            </a:r>
          </a:p>
        </p:txBody>
      </p:sp>
      <p:pic>
        <p:nvPicPr>
          <p:cNvPr id="5" name="Picture 4" descr="An aerial view of a park with a building and a pool&#10;&#10;Description automatically generated">
            <a:extLst>
              <a:ext uri="{FF2B5EF4-FFF2-40B4-BE49-F238E27FC236}">
                <a16:creationId xmlns:a16="http://schemas.microsoft.com/office/drawing/2014/main" id="{0BDA4CD0-0083-F0C0-CB9E-4DFB8E423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49362"/>
            <a:ext cx="5876926" cy="4401495"/>
          </a:xfrm>
          <a:prstGeom prst="rect">
            <a:avLst/>
          </a:prstGeom>
        </p:spPr>
      </p:pic>
    </p:spTree>
    <p:extLst>
      <p:ext uri="{BB962C8B-B14F-4D97-AF65-F5344CB8AC3E}">
        <p14:creationId xmlns:p14="http://schemas.microsoft.com/office/powerpoint/2010/main" val="12878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7053777" cy="830997"/>
          </a:xfrm>
          <a:prstGeom prst="rect">
            <a:avLst/>
          </a:prstGeom>
          <a:no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Sydney Tower</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7" y="1061912"/>
            <a:ext cx="6816710" cy="498598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popular tourist attraction since it was completed in 1981, the Sydney Tower stands at 1,014 feet in the center of the city. The tower features dining options, event space and an observation deck, called the Sydney Tower Eye.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at 820 feet, the enclosed viewing deck provides 360-degree views of Sydney. </a:t>
            </a:r>
            <a:endParaRPr lang="en-US" sz="2400" b="1" dirty="0"/>
          </a:p>
          <a:p>
            <a:pPr>
              <a:buClrTx/>
              <a:buFontTx/>
              <a:buNone/>
            </a:pPr>
            <a:endParaRPr lang="en-US" altLang="en-US" sz="2400" dirty="0">
              <a:latin typeface="Times New Roman" panose="02020603050405020304" pitchFamily="18" charset="0"/>
              <a:cs typeface="Times New Roman" panose="02020603050405020304" pitchFamily="18"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Adult $40</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Child (under 15) $30</a:t>
            </a:r>
            <a:endParaRPr lang="en-US"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sz="1800" b="0" i="0" u="none" strike="noStrike" kern="1200" dirty="0">
                <a:solidFill>
                  <a:srgbClr val="000000"/>
                </a:solidFill>
                <a:effectLst/>
                <a:latin typeface="Times New Roman" panose="02020603050405020304" pitchFamily="18" charset="0"/>
                <a:cs typeface="Times New Roman" panose="02020603050405020304" pitchFamily="18" charset="0"/>
              </a:rPr>
              <a:t>Child (under 4) FREE</a:t>
            </a:r>
            <a:endParaRPr lang="en-US" sz="1800" b="0" i="0" u="none" strike="noStrike" dirty="0">
              <a:effectLst/>
              <a:latin typeface="Arial" panose="020B0604020202020204" pitchFamily="34"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tall tower with a tall tower in the background with Sydney Tower in the background&#10;&#10;Description automatically generated">
            <a:extLst>
              <a:ext uri="{FF2B5EF4-FFF2-40B4-BE49-F238E27FC236}">
                <a16:creationId xmlns:a16="http://schemas.microsoft.com/office/drawing/2014/main" id="{BDACA07E-7EA8-5C93-D1F1-FB52A3B85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776" y="0"/>
            <a:ext cx="3026848" cy="5670550"/>
          </a:xfrm>
          <a:prstGeom prst="rect">
            <a:avLst/>
          </a:prstGeom>
        </p:spPr>
      </p:pic>
    </p:spTree>
    <p:extLst>
      <p:ext uri="{BB962C8B-B14F-4D97-AF65-F5344CB8AC3E}">
        <p14:creationId xmlns:p14="http://schemas.microsoft.com/office/powerpoint/2010/main" val="27834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3103050"/>
            <a:ext cx="2990850" cy="2028008"/>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Chinese Garden of Friendship</a:t>
            </a:r>
          </a:p>
        </p:txBody>
      </p:sp>
      <p:pic>
        <p:nvPicPr>
          <p:cNvPr id="4" name="Picture 3" descr="A pagodas and trees by a pond&#10;&#10;Description automatically generated with medium confidence">
            <a:extLst>
              <a:ext uri="{FF2B5EF4-FFF2-40B4-BE49-F238E27FC236}">
                <a16:creationId xmlns:a16="http://schemas.microsoft.com/office/drawing/2014/main" id="{CB4852AB-8C5C-8666-3FAE-DF8117BC0E88}"/>
              </a:ext>
            </a:extLst>
          </p:cNvPr>
          <p:cNvPicPr>
            <a:picLocks noChangeAspect="1"/>
          </p:cNvPicPr>
          <p:nvPr/>
        </p:nvPicPr>
        <p:blipFill rotWithShape="1">
          <a:blip r:embed="rId3">
            <a:extLst>
              <a:ext uri="{28A0092B-C50C-407E-A947-70E740481C1C}">
                <a14:useLocalDpi xmlns:a14="http://schemas.microsoft.com/office/drawing/2010/main" val="0"/>
              </a:ext>
            </a:extLst>
          </a:blip>
          <a:srcRect t="20143" r="2" b="18986"/>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A1623D5B-EABF-0232-D585-C0172154D290}"/>
              </a:ext>
            </a:extLst>
          </p:cNvPr>
          <p:cNvSpPr txBox="1"/>
          <p:nvPr/>
        </p:nvSpPr>
        <p:spPr>
          <a:xfrm>
            <a:off x="3105150" y="2991928"/>
            <a:ext cx="6975473" cy="2508584"/>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Chinese Garden of Friendship is a tranquil retreat in the middle of the city, and one of the best things to do in Sydney.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in the southern end of Darling Harbor, nestled between Darling Quarter and Darling Square, the Chinese Garden of Friendship is a collaborative effort between Sister States of NSW and Guangdong of China.</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Chinese Garden of Friendship is a traditional Chinese garden in Sydney’s Central Business District. </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943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
            <a:ext cx="10080622" cy="1181100"/>
          </a:xfrm>
          <a:prstGeom prst="rect">
            <a:avLst/>
          </a:prstGeom>
        </p:spPr>
        <p:txBody>
          <a:bodyPr vert="horz" lIns="91440" tIns="45720" rIns="91440" bIns="45720" rtlCol="0" anchor="ctr">
            <a:noAutofit/>
          </a:bodyPr>
          <a:lstStyle/>
          <a:p>
            <a:pPr algn="ctr"/>
            <a:r>
              <a:rPr lang="en-US" sz="4000" b="1" dirty="0">
                <a:latin typeface="Times New Roman" panose="02020603050405020304" pitchFamily="18" charset="0"/>
                <a:cs typeface="Times New Roman" panose="02020603050405020304" pitchFamily="18" charset="0"/>
              </a:rPr>
              <a:t>Sydney Fish Market</a:t>
            </a:r>
          </a:p>
        </p:txBody>
      </p:sp>
      <p:sp>
        <p:nvSpPr>
          <p:cNvPr id="5" name="TextBox 4">
            <a:extLst>
              <a:ext uri="{FF2B5EF4-FFF2-40B4-BE49-F238E27FC236}">
                <a16:creationId xmlns:a16="http://schemas.microsoft.com/office/drawing/2014/main" id="{A1623D5B-EABF-0232-D585-C0172154D290}"/>
              </a:ext>
            </a:extLst>
          </p:cNvPr>
          <p:cNvSpPr txBox="1"/>
          <p:nvPr/>
        </p:nvSpPr>
        <p:spPr>
          <a:xfrm>
            <a:off x="180976" y="1181102"/>
            <a:ext cx="9899648" cy="1060448"/>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Sydney Fish Market takes it up a notch on the sensory overload scale. The pungent scent of gutted fish wafts through the air at every turn – yet, the Sydney Fish Market is actually more civilized than Paddy’s Market.</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person standing behind a display of seafood&#10;&#10;Description automatically generated">
            <a:extLst>
              <a:ext uri="{FF2B5EF4-FFF2-40B4-BE49-F238E27FC236}">
                <a16:creationId xmlns:a16="http://schemas.microsoft.com/office/drawing/2014/main" id="{B9A43829-13A9-CD22-F0F9-AF27F313C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690" y="2352675"/>
            <a:ext cx="5350934" cy="3009900"/>
          </a:xfrm>
          <a:prstGeom prst="rect">
            <a:avLst/>
          </a:prstGeom>
        </p:spPr>
      </p:pic>
      <p:sp>
        <p:nvSpPr>
          <p:cNvPr id="10" name="TextBox 9">
            <a:extLst>
              <a:ext uri="{FF2B5EF4-FFF2-40B4-BE49-F238E27FC236}">
                <a16:creationId xmlns:a16="http://schemas.microsoft.com/office/drawing/2014/main" id="{7DC18347-552A-058D-663E-AE87C671B638}"/>
              </a:ext>
            </a:extLst>
          </p:cNvPr>
          <p:cNvSpPr txBox="1"/>
          <p:nvPr/>
        </p:nvSpPr>
        <p:spPr>
          <a:xfrm>
            <a:off x="180976" y="2117723"/>
            <a:ext cx="4657724" cy="347787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market only has a handful of vendors – but a seemingly endless choice of seafood. Fresh caught fish, prawns, oysters and live crabs are appealingly displayed on ice. Less appealing options of salmon fish heads and slimy octopus are also for sale.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food court stalls sell everything from fried fish to sashimi, which can be eaten inside or under umbrellas on the docks.</a:t>
            </a:r>
          </a:p>
        </p:txBody>
      </p:sp>
    </p:spTree>
    <p:extLst>
      <p:ext uri="{BB962C8B-B14F-4D97-AF65-F5344CB8AC3E}">
        <p14:creationId xmlns:p14="http://schemas.microsoft.com/office/powerpoint/2010/main" val="12754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SEA LIFE Sydney Aquarium</a:t>
            </a:r>
          </a:p>
        </p:txBody>
      </p:sp>
      <p:sp>
        <p:nvSpPr>
          <p:cNvPr id="5" name="TextBox 4">
            <a:extLst>
              <a:ext uri="{FF2B5EF4-FFF2-40B4-BE49-F238E27FC236}">
                <a16:creationId xmlns:a16="http://schemas.microsoft.com/office/drawing/2014/main" id="{A1623D5B-EABF-0232-D585-C0172154D290}"/>
              </a:ext>
            </a:extLst>
          </p:cNvPr>
          <p:cNvSpPr txBox="1"/>
          <p:nvPr/>
        </p:nvSpPr>
        <p:spPr>
          <a:xfrm>
            <a:off x="6254044" y="1061912"/>
            <a:ext cx="3837065" cy="4031873"/>
          </a:xfrm>
          <a:prstGeom prst="rect">
            <a:avLst/>
          </a:prstGeom>
          <a:noFill/>
        </p:spPr>
        <p:txBody>
          <a:bodyPr wrap="square">
            <a:spAutoFit/>
          </a:bodyPr>
          <a:lstStyle/>
          <a:p>
            <a:pPr marL="342900" indent="-342900">
              <a:buClrTx/>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SEA LIFE Sydney Aquarium provides a home to more than 13,000 sea creatures. </a:t>
            </a:r>
          </a:p>
          <a:p>
            <a:pPr marL="342900" indent="-342900">
              <a:buClrTx/>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aquarium displays are sectioned into themes, including the world’s largest Great Barrier Reef exhibit. </a:t>
            </a:r>
            <a:endParaRPr lang="en-US" sz="2000" b="1" dirty="0">
              <a:latin typeface="Times New Roman" panose="02020603050405020304" pitchFamily="18" charset="0"/>
              <a:cs typeface="Times New Roman" panose="02020603050405020304" pitchFamily="18" charset="0"/>
            </a:endParaRPr>
          </a:p>
          <a:p>
            <a:pPr>
              <a:buClrTx/>
              <a:buFontTx/>
              <a:buNone/>
            </a:pPr>
            <a:endParaRPr lang="en-US" altLang="en-US" sz="24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shark swimming in a tank&#10;&#10;Description automatically generated">
            <a:extLst>
              <a:ext uri="{FF2B5EF4-FFF2-40B4-BE49-F238E27FC236}">
                <a16:creationId xmlns:a16="http://schemas.microsoft.com/office/drawing/2014/main" id="{E458FE05-90AD-6527-F5CF-9BD35C8AA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1912"/>
            <a:ext cx="6144851" cy="4608638"/>
          </a:xfrm>
          <a:prstGeom prst="rect">
            <a:avLst/>
          </a:prstGeom>
        </p:spPr>
      </p:pic>
      <p:graphicFrame>
        <p:nvGraphicFramePr>
          <p:cNvPr id="6" name="Table 5">
            <a:extLst>
              <a:ext uri="{FF2B5EF4-FFF2-40B4-BE49-F238E27FC236}">
                <a16:creationId xmlns:a16="http://schemas.microsoft.com/office/drawing/2014/main" id="{B481B23A-7FCC-982B-5645-9A013491D9BE}"/>
              </a:ext>
            </a:extLst>
          </p:cNvPr>
          <p:cNvGraphicFramePr>
            <a:graphicFrameLocks noGrp="1"/>
          </p:cNvGraphicFramePr>
          <p:nvPr>
            <p:extLst>
              <p:ext uri="{D42A27DB-BD31-4B8C-83A1-F6EECF244321}">
                <p14:modId xmlns:p14="http://schemas.microsoft.com/office/powerpoint/2010/main" val="236667146"/>
              </p:ext>
            </p:extLst>
          </p:nvPr>
        </p:nvGraphicFramePr>
        <p:xfrm>
          <a:off x="6346597" y="4054387"/>
          <a:ext cx="3508603" cy="1268980"/>
        </p:xfrm>
        <a:graphic>
          <a:graphicData uri="http://schemas.openxmlformats.org/drawingml/2006/table">
            <a:tbl>
              <a:tblPr/>
              <a:tblGrid>
                <a:gridCol w="2063625">
                  <a:extLst>
                    <a:ext uri="{9D8B030D-6E8A-4147-A177-3AD203B41FA5}">
                      <a16:colId xmlns:a16="http://schemas.microsoft.com/office/drawing/2014/main" val="1636853584"/>
                    </a:ext>
                  </a:extLst>
                </a:gridCol>
                <a:gridCol w="1444978">
                  <a:extLst>
                    <a:ext uri="{9D8B030D-6E8A-4147-A177-3AD203B41FA5}">
                      <a16:colId xmlns:a16="http://schemas.microsoft.com/office/drawing/2014/main" val="2530714738"/>
                    </a:ext>
                  </a:extLst>
                </a:gridCol>
              </a:tblGrid>
              <a:tr h="419016">
                <a:tc>
                  <a:txBody>
                    <a:bodyPr/>
                    <a:lstStyle/>
                    <a:p>
                      <a:r>
                        <a:rPr lang="en-US" sz="1800" dirty="0">
                          <a:latin typeface="Times New Roman" panose="02020603050405020304" pitchFamily="18" charset="0"/>
                          <a:cs typeface="Times New Roman" panose="02020603050405020304" pitchFamily="18" charset="0"/>
                        </a:rPr>
                        <a:t>Adult</a:t>
                      </a:r>
                    </a:p>
                  </a:txBody>
                  <a:tcPr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$53</a:t>
                      </a:r>
                    </a:p>
                  </a:txBody>
                  <a:tcPr anchor="ctr">
                    <a:lnL>
                      <a:noFill/>
                    </a:lnL>
                    <a:lnR>
                      <a:noFill/>
                    </a:lnR>
                    <a:lnT>
                      <a:noFill/>
                    </a:lnT>
                    <a:lnB>
                      <a:noFill/>
                    </a:lnB>
                    <a:noFill/>
                  </a:tcPr>
                </a:tc>
                <a:extLst>
                  <a:ext uri="{0D108BD9-81ED-4DB2-BD59-A6C34878D82A}">
                    <a16:rowId xmlns:a16="http://schemas.microsoft.com/office/drawing/2014/main" val="2308945849"/>
                  </a:ext>
                </a:extLst>
              </a:tr>
              <a:tr h="424982">
                <a:tc>
                  <a:txBody>
                    <a:bodyPr/>
                    <a:lstStyle/>
                    <a:p>
                      <a:r>
                        <a:rPr lang="en-US" sz="1800" dirty="0">
                          <a:latin typeface="Times New Roman" panose="02020603050405020304" pitchFamily="18" charset="0"/>
                          <a:cs typeface="Times New Roman" panose="02020603050405020304" pitchFamily="18" charset="0"/>
                        </a:rPr>
                        <a:t>Child (under 15)</a:t>
                      </a:r>
                    </a:p>
                  </a:txBody>
                  <a:tcPr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$38</a:t>
                      </a:r>
                    </a:p>
                  </a:txBody>
                  <a:tcPr anchor="ctr">
                    <a:lnL>
                      <a:noFill/>
                    </a:lnL>
                    <a:lnR>
                      <a:noFill/>
                    </a:lnR>
                    <a:lnT>
                      <a:noFill/>
                    </a:lnT>
                    <a:lnB>
                      <a:noFill/>
                    </a:lnB>
                    <a:noFill/>
                  </a:tcPr>
                </a:tc>
                <a:extLst>
                  <a:ext uri="{0D108BD9-81ED-4DB2-BD59-A6C34878D82A}">
                    <a16:rowId xmlns:a16="http://schemas.microsoft.com/office/drawing/2014/main" val="4257685134"/>
                  </a:ext>
                </a:extLst>
              </a:tr>
              <a:tr h="424982">
                <a:tc>
                  <a:txBody>
                    <a:bodyPr/>
                    <a:lstStyle/>
                    <a:p>
                      <a:r>
                        <a:rPr lang="en-US" sz="1800">
                          <a:latin typeface="Times New Roman" panose="02020603050405020304" pitchFamily="18" charset="0"/>
                          <a:cs typeface="Times New Roman" panose="02020603050405020304" pitchFamily="18" charset="0"/>
                        </a:rPr>
                        <a:t>Child (under 4)</a:t>
                      </a:r>
                    </a:p>
                  </a:txBody>
                  <a:tcPr anchor="ctr">
                    <a:lnL>
                      <a:noFill/>
                    </a:lnL>
                    <a:lnR>
                      <a:noFill/>
                    </a:lnR>
                    <a:lnT>
                      <a:noFill/>
                    </a:lnT>
                    <a:lnB>
                      <a:noFill/>
                    </a:lnB>
                    <a:noFill/>
                  </a:tcPr>
                </a:tc>
                <a:tc>
                  <a:txBody>
                    <a:bodyPr/>
                    <a:lstStyle/>
                    <a:p>
                      <a:r>
                        <a:rPr lang="en-US" sz="1800" dirty="0">
                          <a:latin typeface="Times New Roman" panose="02020603050405020304" pitchFamily="18" charset="0"/>
                          <a:cs typeface="Times New Roman" panose="02020603050405020304" pitchFamily="18" charset="0"/>
                        </a:rPr>
                        <a:t>FREE</a:t>
                      </a:r>
                    </a:p>
                  </a:txBody>
                  <a:tcPr anchor="ctr">
                    <a:lnL>
                      <a:noFill/>
                    </a:lnL>
                    <a:lnR>
                      <a:noFill/>
                    </a:lnR>
                    <a:lnT>
                      <a:noFill/>
                    </a:lnT>
                    <a:lnB>
                      <a:noFill/>
                    </a:lnB>
                    <a:noFill/>
                  </a:tcPr>
                </a:tc>
                <a:extLst>
                  <a:ext uri="{0D108BD9-81ED-4DB2-BD59-A6C34878D82A}">
                    <a16:rowId xmlns:a16="http://schemas.microsoft.com/office/drawing/2014/main" val="584724440"/>
                  </a:ext>
                </a:extLst>
              </a:tr>
            </a:tbl>
          </a:graphicData>
        </a:graphic>
      </p:graphicFrame>
    </p:spTree>
    <p:extLst>
      <p:ext uri="{BB962C8B-B14F-4D97-AF65-F5344CB8AC3E}">
        <p14:creationId xmlns:p14="http://schemas.microsoft.com/office/powerpoint/2010/main" val="22127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Taronga Zoo</a:t>
            </a:r>
          </a:p>
        </p:txBody>
      </p:sp>
      <p:sp>
        <p:nvSpPr>
          <p:cNvPr id="5" name="TextBox 4">
            <a:extLst>
              <a:ext uri="{FF2B5EF4-FFF2-40B4-BE49-F238E27FC236}">
                <a16:creationId xmlns:a16="http://schemas.microsoft.com/office/drawing/2014/main" id="{A1623D5B-EABF-0232-D585-C0172154D290}"/>
              </a:ext>
            </a:extLst>
          </p:cNvPr>
          <p:cNvSpPr txBox="1"/>
          <p:nvPr/>
        </p:nvSpPr>
        <p:spPr>
          <a:xfrm>
            <a:off x="10484" y="1061912"/>
            <a:ext cx="4647241" cy="4001095"/>
          </a:xfrm>
          <a:prstGeom prst="rect">
            <a:avLst/>
          </a:prstGeom>
          <a:noFill/>
        </p:spPr>
        <p:txBody>
          <a:bodyPr wrap="square">
            <a:spAutoFit/>
          </a:bodyPr>
          <a:lstStyle/>
          <a:p>
            <a:pPr marL="342900" indent="-342900">
              <a:buClrTx/>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are a fan of secrets of the zoo down under, it is filmed at Taronga Zoo.</a:t>
            </a:r>
          </a:p>
          <a:p>
            <a:pPr marL="342900" indent="-342900">
              <a:buClrTx/>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the ferry directly from Circular Quay to Taronga Zoo. </a:t>
            </a:r>
          </a:p>
          <a:p>
            <a:pPr marL="342900" indent="-342900">
              <a:buClrTx/>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Once there, the leisurely trails and opportunity to see some of Australia's distinct wildlife become apparent, as does the striking view of the Harbor Bridge from the seating at the aerial bird show. </a:t>
            </a: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a:extLst>
              <a:ext uri="{FF2B5EF4-FFF2-40B4-BE49-F238E27FC236}">
                <a16:creationId xmlns:a16="http://schemas.microsoft.com/office/drawing/2014/main" id="{B481B23A-7FCC-982B-5645-9A013491D9BE}"/>
              </a:ext>
            </a:extLst>
          </p:cNvPr>
          <p:cNvGraphicFramePr>
            <a:graphicFrameLocks noGrp="1"/>
          </p:cNvGraphicFramePr>
          <p:nvPr>
            <p:extLst>
              <p:ext uri="{D42A27DB-BD31-4B8C-83A1-F6EECF244321}">
                <p14:modId xmlns:p14="http://schemas.microsoft.com/office/powerpoint/2010/main" val="2264366312"/>
              </p:ext>
            </p:extLst>
          </p:nvPr>
        </p:nvGraphicFramePr>
        <p:xfrm>
          <a:off x="579802" y="4269485"/>
          <a:ext cx="3508603" cy="1268980"/>
        </p:xfrm>
        <a:graphic>
          <a:graphicData uri="http://schemas.openxmlformats.org/drawingml/2006/table">
            <a:tbl>
              <a:tblPr/>
              <a:tblGrid>
                <a:gridCol w="2063625">
                  <a:extLst>
                    <a:ext uri="{9D8B030D-6E8A-4147-A177-3AD203B41FA5}">
                      <a16:colId xmlns:a16="http://schemas.microsoft.com/office/drawing/2014/main" val="1636853584"/>
                    </a:ext>
                  </a:extLst>
                </a:gridCol>
                <a:gridCol w="1444978">
                  <a:extLst>
                    <a:ext uri="{9D8B030D-6E8A-4147-A177-3AD203B41FA5}">
                      <a16:colId xmlns:a16="http://schemas.microsoft.com/office/drawing/2014/main" val="2530714738"/>
                    </a:ext>
                  </a:extLst>
                </a:gridCol>
              </a:tblGrid>
              <a:tr h="419016">
                <a:tc>
                  <a:txBody>
                    <a:bodyPr/>
                    <a:lstStyle/>
                    <a:p>
                      <a:pPr algn="ctr"/>
                      <a:r>
                        <a:rPr lang="en-US" sz="1800" dirty="0">
                          <a:latin typeface="Times New Roman" panose="02020603050405020304" pitchFamily="18" charset="0"/>
                          <a:cs typeface="Times New Roman" panose="02020603050405020304" pitchFamily="18" charset="0"/>
                        </a:rPr>
                        <a:t>Adult</a:t>
                      </a:r>
                    </a:p>
                  </a:txBody>
                  <a:tcPr anchor="ctr">
                    <a:lnL>
                      <a:noFill/>
                    </a:lnL>
                    <a:lnR>
                      <a:noFill/>
                    </a:lnR>
                    <a:lnT>
                      <a:noFill/>
                    </a:lnT>
                    <a:lnB>
                      <a:noFill/>
                    </a:lnB>
                    <a:noFill/>
                  </a:tcPr>
                </a:tc>
                <a:tc>
                  <a:txBody>
                    <a:bodyPr/>
                    <a:lstStyle/>
                    <a:p>
                      <a:pPr algn="ctr"/>
                      <a:r>
                        <a:rPr lang="en-US" sz="1800" dirty="0">
                          <a:latin typeface="Times New Roman" panose="02020603050405020304" pitchFamily="18" charset="0"/>
                          <a:cs typeface="Times New Roman" panose="02020603050405020304" pitchFamily="18" charset="0"/>
                        </a:rPr>
                        <a:t>$45.90</a:t>
                      </a:r>
                    </a:p>
                  </a:txBody>
                  <a:tcPr anchor="ctr">
                    <a:lnL>
                      <a:noFill/>
                    </a:lnL>
                    <a:lnR>
                      <a:noFill/>
                    </a:lnR>
                    <a:lnT>
                      <a:noFill/>
                    </a:lnT>
                    <a:lnB>
                      <a:noFill/>
                    </a:lnB>
                    <a:noFill/>
                  </a:tcPr>
                </a:tc>
                <a:extLst>
                  <a:ext uri="{0D108BD9-81ED-4DB2-BD59-A6C34878D82A}">
                    <a16:rowId xmlns:a16="http://schemas.microsoft.com/office/drawing/2014/main" val="2308945849"/>
                  </a:ext>
                </a:extLst>
              </a:tr>
              <a:tr h="424982">
                <a:tc>
                  <a:txBody>
                    <a:bodyPr/>
                    <a:lstStyle/>
                    <a:p>
                      <a:pPr algn="ctr"/>
                      <a:r>
                        <a:rPr lang="en-US" sz="1800" dirty="0">
                          <a:latin typeface="Times New Roman" panose="02020603050405020304" pitchFamily="18" charset="0"/>
                          <a:cs typeface="Times New Roman" panose="02020603050405020304" pitchFamily="18" charset="0"/>
                        </a:rPr>
                        <a:t>Child (under 15)</a:t>
                      </a:r>
                    </a:p>
                  </a:txBody>
                  <a:tcPr anchor="ctr">
                    <a:lnL>
                      <a:noFill/>
                    </a:lnL>
                    <a:lnR>
                      <a:noFill/>
                    </a:lnR>
                    <a:lnT>
                      <a:noFill/>
                    </a:lnT>
                    <a:lnB>
                      <a:noFill/>
                    </a:lnB>
                    <a:noFill/>
                  </a:tcPr>
                </a:tc>
                <a:tc>
                  <a:txBody>
                    <a:bodyPr/>
                    <a:lstStyle/>
                    <a:p>
                      <a:pPr algn="ctr"/>
                      <a:r>
                        <a:rPr lang="en-US" sz="1800" dirty="0">
                          <a:latin typeface="Times New Roman" panose="02020603050405020304" pitchFamily="18" charset="0"/>
                          <a:cs typeface="Times New Roman" panose="02020603050405020304" pitchFamily="18" charset="0"/>
                        </a:rPr>
                        <a:t>$27</a:t>
                      </a:r>
                    </a:p>
                  </a:txBody>
                  <a:tcPr anchor="ctr">
                    <a:lnL>
                      <a:noFill/>
                    </a:lnL>
                    <a:lnR>
                      <a:noFill/>
                    </a:lnR>
                    <a:lnT>
                      <a:noFill/>
                    </a:lnT>
                    <a:lnB>
                      <a:noFill/>
                    </a:lnB>
                    <a:noFill/>
                  </a:tcPr>
                </a:tc>
                <a:extLst>
                  <a:ext uri="{0D108BD9-81ED-4DB2-BD59-A6C34878D82A}">
                    <a16:rowId xmlns:a16="http://schemas.microsoft.com/office/drawing/2014/main" val="4257685134"/>
                  </a:ext>
                </a:extLst>
              </a:tr>
              <a:tr h="424982">
                <a:tc>
                  <a:txBody>
                    <a:bodyPr/>
                    <a:lstStyle/>
                    <a:p>
                      <a:pPr algn="ctr"/>
                      <a:r>
                        <a:rPr lang="en-US" sz="1800" dirty="0">
                          <a:latin typeface="Times New Roman" panose="02020603050405020304" pitchFamily="18" charset="0"/>
                          <a:cs typeface="Times New Roman" panose="02020603050405020304" pitchFamily="18" charset="0"/>
                        </a:rPr>
                        <a:t>Child (under 3)</a:t>
                      </a:r>
                    </a:p>
                  </a:txBody>
                  <a:tcPr anchor="ctr">
                    <a:lnL>
                      <a:noFill/>
                    </a:lnL>
                    <a:lnR>
                      <a:noFill/>
                    </a:lnR>
                    <a:lnT>
                      <a:noFill/>
                    </a:lnT>
                    <a:lnB>
                      <a:noFill/>
                    </a:lnB>
                    <a:noFill/>
                  </a:tcPr>
                </a:tc>
                <a:tc>
                  <a:txBody>
                    <a:bodyPr/>
                    <a:lstStyle/>
                    <a:p>
                      <a:pPr algn="ctr"/>
                      <a:r>
                        <a:rPr lang="en-US" sz="1800" dirty="0">
                          <a:latin typeface="Times New Roman" panose="02020603050405020304" pitchFamily="18" charset="0"/>
                          <a:cs typeface="Times New Roman" panose="02020603050405020304" pitchFamily="18" charset="0"/>
                        </a:rPr>
                        <a:t>FREE</a:t>
                      </a:r>
                    </a:p>
                  </a:txBody>
                  <a:tcPr anchor="ctr">
                    <a:lnL>
                      <a:noFill/>
                    </a:lnL>
                    <a:lnR>
                      <a:noFill/>
                    </a:lnR>
                    <a:lnT>
                      <a:noFill/>
                    </a:lnT>
                    <a:lnB>
                      <a:noFill/>
                    </a:lnB>
                    <a:noFill/>
                  </a:tcPr>
                </a:tc>
                <a:extLst>
                  <a:ext uri="{0D108BD9-81ED-4DB2-BD59-A6C34878D82A}">
                    <a16:rowId xmlns:a16="http://schemas.microsoft.com/office/drawing/2014/main" val="584724440"/>
                  </a:ext>
                </a:extLst>
              </a:tr>
            </a:tbl>
          </a:graphicData>
        </a:graphic>
      </p:graphicFrame>
      <p:pic>
        <p:nvPicPr>
          <p:cNvPr id="9" name="Picture 8" descr="Giraffes and zebras in a zoo enclosure with a city in the background&#10;&#10;Description automatically generated">
            <a:extLst>
              <a:ext uri="{FF2B5EF4-FFF2-40B4-BE49-F238E27FC236}">
                <a16:creationId xmlns:a16="http://schemas.microsoft.com/office/drawing/2014/main" id="{9330A732-BA50-EE89-A4DD-83D2C9518C66}"/>
              </a:ext>
            </a:extLst>
          </p:cNvPr>
          <p:cNvPicPr>
            <a:picLocks noChangeAspect="1"/>
          </p:cNvPicPr>
          <p:nvPr/>
        </p:nvPicPr>
        <p:blipFill rotWithShape="1">
          <a:blip r:embed="rId3">
            <a:extLst>
              <a:ext uri="{28A0092B-C50C-407E-A947-70E740481C1C}">
                <a14:useLocalDpi xmlns:a14="http://schemas.microsoft.com/office/drawing/2010/main" val="0"/>
              </a:ext>
            </a:extLst>
          </a:blip>
          <a:srcRect r="21565"/>
          <a:stretch/>
        </p:blipFill>
        <p:spPr>
          <a:xfrm>
            <a:off x="4657725" y="1206784"/>
            <a:ext cx="5412416" cy="4463766"/>
          </a:xfrm>
          <a:prstGeom prst="rect">
            <a:avLst/>
          </a:prstGeom>
        </p:spPr>
      </p:pic>
    </p:spTree>
    <p:extLst>
      <p:ext uri="{BB962C8B-B14F-4D97-AF65-F5344CB8AC3E}">
        <p14:creationId xmlns:p14="http://schemas.microsoft.com/office/powerpoint/2010/main" val="307572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525110"/>
            <a:ext cx="10080625" cy="746301"/>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33500" y="1995311"/>
            <a:ext cx="790063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Sydney is a beautiful City with a rich history and numerous attractions. Regardless of what you're looking for, Sydney has something for everyone.</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Sydney!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Sydney</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Sydney is the Australian Dollar.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$1.48 AUD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AUD $.67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Close-up of several different currency notes and coins&#10;&#10;Description automatically generated">
            <a:extLst>
              <a:ext uri="{FF2B5EF4-FFF2-40B4-BE49-F238E27FC236}">
                <a16:creationId xmlns:a16="http://schemas.microsoft.com/office/drawing/2014/main" id="{E6D6BEBB-A886-C1BA-24D1-72C86F19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67" y="2071158"/>
            <a:ext cx="5399088" cy="3599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141511" y="288925"/>
            <a:ext cx="5939114"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Sydney</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4141511" y="1242996"/>
            <a:ext cx="574755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Eora people – which means ‘here’ or ‘from this place’ – have called the Sydney area home for 40,000 years. It’s an important place and an important part of their culture, with spiritual sites, rock art and historic reminders of generations past just about everywhere you look – if you know where to look.</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Much shorter is Sydney’s European history: in 1770 the HMS Endeavour moored at what is now Botany Bay, and 18 years later British settlement began in The Rocks, making it Australia's oldest colonial settlement.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descr="A portrait of a person&#10;&#10;Description automatically generated">
            <a:extLst>
              <a:ext uri="{FF2B5EF4-FFF2-40B4-BE49-F238E27FC236}">
                <a16:creationId xmlns:a16="http://schemas.microsoft.com/office/drawing/2014/main" id="{546F7EAF-B769-BB06-6D38-D21999E94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41511" cy="5670550"/>
          </a:xfrm>
          <a:prstGeom prst="rect">
            <a:avLst/>
          </a:prstGeom>
        </p:spPr>
      </p:pic>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02852"/>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Sydney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0" y="1207959"/>
            <a:ext cx="535622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Aboriginal history: </a:t>
            </a:r>
            <a:r>
              <a:rPr lang="en-US" sz="2000" dirty="0">
                <a:latin typeface="Times New Roman" panose="02020603050405020304" pitchFamily="18" charset="0"/>
                <a:cs typeface="Times New Roman" panose="02020603050405020304" pitchFamily="18" charset="0"/>
              </a:rPr>
              <a:t>The first people to inhabit the area now known as Sydney were Aboriginal Australians who had migrated from northern Australia and before that from southeast Asia.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Flaked pebbles found in Western Sydney's gravel sediments might indicate human occupation from 45,000 to 50,000 years ago, while radiocarbon dating has shown evidence of human activity in the Sydney region from around 15,000 years ago.</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Prior to the arrival of the British, there were 4,000 to 8,000 Aboriginal people in the greater Sydney region</a:t>
            </a:r>
            <a:endParaRPr lang="en-US" sz="2000" b="1" dirty="0">
              <a:latin typeface="Times New Roman" panose="02020603050405020304" pitchFamily="18" charset="0"/>
              <a:cs typeface="Times New Roman" panose="02020603050405020304" pitchFamily="18" charset="0"/>
            </a:endParaRPr>
          </a:p>
        </p:txBody>
      </p:sp>
      <p:pic>
        <p:nvPicPr>
          <p:cNvPr id="4" name="Picture 3" descr="A person sticking his tongue out&#10;&#10;Description automatically generated">
            <a:extLst>
              <a:ext uri="{FF2B5EF4-FFF2-40B4-BE49-F238E27FC236}">
                <a16:creationId xmlns:a16="http://schemas.microsoft.com/office/drawing/2014/main" id="{A810CBB1-5C1C-DAA7-625A-207D6AE43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6224" y="1207959"/>
            <a:ext cx="4724400" cy="3905250"/>
          </a:xfrm>
          <a:prstGeom prst="rect">
            <a:avLst/>
          </a:prstGeom>
        </p:spPr>
      </p:pic>
    </p:spTree>
    <p:extLst>
      <p:ext uri="{BB962C8B-B14F-4D97-AF65-F5344CB8AC3E}">
        <p14:creationId xmlns:p14="http://schemas.microsoft.com/office/powerpoint/2010/main" val="395884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4318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Sydney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3000375" y="1529962"/>
            <a:ext cx="7080249"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Colonial History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European settlement of Australia began back in 1788, when the colony chose The Rocks region of Sydney as the ideal place to live.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first meeting between Aboriginal people and British explorers occurred on 29 April 1770 when Lieutenant James Cook landed at Botany Bay (Kamay) and encountered the Gweagal clan. Two Gweagal men opposed the landing party and in the confrontation one of them was shot and wounded.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Cook and his crew stayed at Botany Bay for a week, collecting water, timber, fodder and botanical specimens and exploring the surrounding area. Cook sought to establish relations with the Aboriginal population without success.</a:t>
            </a:r>
          </a:p>
        </p:txBody>
      </p:sp>
      <p:pic>
        <p:nvPicPr>
          <p:cNvPr id="6" name="Picture 5" descr="A portrait of a person&#10;&#10;Description automatically generated">
            <a:extLst>
              <a:ext uri="{FF2B5EF4-FFF2-40B4-BE49-F238E27FC236}">
                <a16:creationId xmlns:a16="http://schemas.microsoft.com/office/drawing/2014/main" id="{403B6EC8-A672-C3C8-61DC-047BA00AF0B2}"/>
              </a:ext>
            </a:extLst>
          </p:cNvPr>
          <p:cNvPicPr>
            <a:picLocks noChangeAspect="1"/>
          </p:cNvPicPr>
          <p:nvPr/>
        </p:nvPicPr>
        <p:blipFill rotWithShape="1">
          <a:blip r:embed="rId3">
            <a:extLst>
              <a:ext uri="{28A0092B-C50C-407E-A947-70E740481C1C}">
                <a14:useLocalDpi xmlns:a14="http://schemas.microsoft.com/office/drawing/2010/main" val="0"/>
              </a:ext>
            </a:extLst>
          </a:blip>
          <a:srcRect l="19093" t="399" r="18228" b="29258"/>
          <a:stretch/>
        </p:blipFill>
        <p:spPr>
          <a:xfrm>
            <a:off x="0" y="1529962"/>
            <a:ext cx="3000375" cy="3600450"/>
          </a:xfrm>
          <a:prstGeom prst="rect">
            <a:avLst/>
          </a:prstGeom>
        </p:spPr>
      </p:pic>
    </p:spTree>
    <p:extLst>
      <p:ext uri="{BB962C8B-B14F-4D97-AF65-F5344CB8AC3E}">
        <p14:creationId xmlns:p14="http://schemas.microsoft.com/office/powerpoint/2010/main" val="174414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 calcmode="lin" valueType="num">
                                      <p:cBhvr additive="base">
                                        <p:cTn id="1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a:r>
              <a:rPr lang="en-US" sz="4800" b="1" dirty="0">
                <a:solidFill>
                  <a:srgbClr val="000000"/>
                </a:solidFill>
                <a:latin typeface="Times New Roman" panose="02020603050405020304" pitchFamily="18" charset="0"/>
                <a:cs typeface="Times New Roman" panose="02020603050405020304" pitchFamily="18" charset="0"/>
              </a:rPr>
              <a:t>Historical Sydney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89388" y="1049728"/>
            <a:ext cx="970184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First Fleet of 11 ships under the command of Captain Arthur Phillip arrived in Botany Bay in January 1788. It consisted of more than a thousand settlers, including 736 convicts.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fleet soon moved to the more suitable Port Jackson where a settlement was established at Sydney Cove on 26 January 1788.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colony of New South Wales was formally proclaimed by Governor Phillip on 7 February 1788.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Sydney Cove offered a fresh water supply 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 safe harbor, which Philip described as being,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'with out exception the finest Harbor in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World [...] Here a Thousand Sail of the Line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may ride in the most perfect Security'.</a:t>
            </a:r>
          </a:p>
        </p:txBody>
      </p:sp>
      <p:pic>
        <p:nvPicPr>
          <p:cNvPr id="4" name="Picture 3" descr="A map of a city&#10;&#10;Description automatically generated">
            <a:extLst>
              <a:ext uri="{FF2B5EF4-FFF2-40B4-BE49-F238E27FC236}">
                <a16:creationId xmlns:a16="http://schemas.microsoft.com/office/drawing/2014/main" id="{563EF64F-2125-ED14-9762-6A6F57388985}"/>
              </a:ext>
            </a:extLst>
          </p:cNvPr>
          <p:cNvPicPr>
            <a:picLocks noChangeAspect="1"/>
          </p:cNvPicPr>
          <p:nvPr/>
        </p:nvPicPr>
        <p:blipFill rotWithShape="1">
          <a:blip r:embed="rId3">
            <a:extLst>
              <a:ext uri="{28A0092B-C50C-407E-A947-70E740481C1C}">
                <a14:useLocalDpi xmlns:a14="http://schemas.microsoft.com/office/drawing/2010/main" val="0"/>
              </a:ext>
            </a:extLst>
          </a:blip>
          <a:srcRect r="1168"/>
          <a:stretch/>
        </p:blipFill>
        <p:spPr>
          <a:xfrm>
            <a:off x="5453584" y="2712466"/>
            <a:ext cx="4627041" cy="2958084"/>
          </a:xfrm>
          <a:prstGeom prst="rect">
            <a:avLst/>
          </a:prstGeom>
        </p:spPr>
      </p:pic>
    </p:spTree>
    <p:extLst>
      <p:ext uri="{BB962C8B-B14F-4D97-AF65-F5344CB8AC3E}">
        <p14:creationId xmlns:p14="http://schemas.microsoft.com/office/powerpoint/2010/main" val="23750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1303</TotalTime>
  <Words>3190</Words>
  <Application>Microsoft Office PowerPoint</Application>
  <PresentationFormat>Custom</PresentationFormat>
  <Paragraphs>243</Paragraphs>
  <Slides>38</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Liberation Sans</vt:lpstr>
      <vt:lpstr>Roboto</vt:lpstr>
      <vt:lpstr>Times New Roman</vt:lpstr>
      <vt:lpstr>Wingdings</vt:lpstr>
      <vt:lpstr>Default</vt:lpstr>
      <vt:lpstr>Sydney Australia Presented by Marc Silver</vt:lpstr>
      <vt:lpstr>What I Will Cover</vt:lpstr>
      <vt:lpstr>My Port Philosophy</vt:lpstr>
      <vt:lpstr>PowerPoint Presentation</vt:lpstr>
      <vt:lpstr>PowerPoint Presentation</vt:lpstr>
      <vt:lpstr>Historical Sydney</vt:lpstr>
      <vt:lpstr>Historical Sydney Cont.</vt:lpstr>
      <vt:lpstr>Historical Sydney Cont.</vt:lpstr>
      <vt:lpstr>Historical Sydney Cont.</vt:lpstr>
      <vt:lpstr>Historical Sydney Cont.</vt:lpstr>
      <vt:lpstr>Historical Sydney Cont.</vt:lpstr>
      <vt:lpstr>About Sydney</vt:lpstr>
      <vt:lpstr>Australia</vt:lpstr>
      <vt:lpstr>Sydney Area Map </vt:lpstr>
      <vt:lpstr>Sydney Rapid Transit</vt:lpstr>
      <vt:lpstr>Sydney Taxis</vt:lpstr>
      <vt:lpstr>Sydney Walking Tour</vt:lpstr>
      <vt:lpstr>PowerPoint Presentation</vt:lpstr>
      <vt:lpstr>PowerPoint Presentation</vt:lpstr>
      <vt:lpstr>PowerPoint Presentation</vt:lpstr>
      <vt:lpstr>PowerPoint Presentation</vt:lpstr>
      <vt:lpstr>Art Gallery of New South Wales</vt:lpstr>
      <vt:lpstr>PowerPoint Presentation</vt:lpstr>
      <vt:lpstr>Australian National Maritime Museum</vt:lpstr>
      <vt:lpstr>Museum of Contemporary Art Australia</vt:lpstr>
      <vt:lpstr>St. Mary’s Cathedral</vt:lpstr>
      <vt:lpstr>PowerPoint Presentation</vt:lpstr>
      <vt:lpstr>Hyde Park Barracks Museum</vt:lpstr>
      <vt:lpstr>Hyde Park</vt:lpstr>
      <vt:lpstr>ANZAC War Memorial</vt:lpstr>
      <vt:lpstr>PowerPoint Presentation</vt:lpstr>
      <vt:lpstr>PowerPoint Presentation</vt:lpstr>
      <vt:lpstr>PowerPoint Presentation</vt:lpstr>
      <vt:lpstr>PowerPoint Presentation</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155</cp:revision>
  <dcterms:created xsi:type="dcterms:W3CDTF">2023-03-25T21:24:27Z</dcterms:created>
  <dcterms:modified xsi:type="dcterms:W3CDTF">2024-08-07T02:51:13Z</dcterms:modified>
</cp:coreProperties>
</file>